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4" r:id="rId15"/>
    <p:sldId id="275" r:id="rId16"/>
    <p:sldId id="276" r:id="rId17"/>
    <p:sldId id="277" r:id="rId18"/>
    <p:sldId id="271" r:id="rId19"/>
    <p:sldId id="272" r:id="rId20"/>
    <p:sldId id="273" r:id="rId21"/>
    <p:sldId id="262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1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C45-4C3D-9E47-96D5-211B6BE48E6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2A59-32B1-7D40-BEA3-431DAB3AFFD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2A59-32B1-7D40-BEA3-431DAB3AFFD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C45-4C3D-9E47-96D5-211B6BE4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2A59-32B1-7D40-BEA3-431DAB3AFFD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C45-4C3D-9E47-96D5-211B6BE4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73062A59-32B1-7D40-BEA3-431DAB3AFFD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C45-4C3D-9E47-96D5-211B6BE48E6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73062A59-32B1-7D40-BEA3-431DAB3AFFD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C45-4C3D-9E47-96D5-211B6BE4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73062A59-32B1-7D40-BEA3-431DAB3AFFD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C45-4C3D-9E47-96D5-211B6BE4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2A59-32B1-7D40-BEA3-431DAB3AFFD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C45-4C3D-9E47-96D5-211B6BE4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2A59-32B1-7D40-BEA3-431DAB3AFFD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C45-4C3D-9E47-96D5-211B6BE4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2A59-32B1-7D40-BEA3-431DAB3AFFD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C45-4C3D-9E47-96D5-211B6BE4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2A59-32B1-7D40-BEA3-431DAB3AFFD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C45-4C3D-9E47-96D5-211B6BE4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2A59-32B1-7D40-BEA3-431DAB3AFFD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C45-4C3D-9E47-96D5-211B6BE4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2A59-32B1-7D40-BEA3-431DAB3AFFD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C45-4C3D-9E47-96D5-211B6BE48E63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2A59-32B1-7D40-BEA3-431DAB3AFFD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C45-4C3D-9E47-96D5-211B6BE48E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2A59-32B1-7D40-BEA3-431DAB3AFFD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C45-4C3D-9E47-96D5-211B6BE48E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2A59-32B1-7D40-BEA3-431DAB3AFFD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C45-4C3D-9E47-96D5-211B6BE48E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2A59-32B1-7D40-BEA3-431DAB3AFFD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C45-4C3D-9E47-96D5-211B6BE4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3062A59-32B1-7D40-BEA3-431DAB3AFFD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B95DC45-4C3D-9E47-96D5-211B6BE48E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Assembly Language and Assemblers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Adelaiye O.I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6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base of 16</a:t>
            </a:r>
          </a:p>
          <a:p>
            <a:r>
              <a:rPr lang="en-US" dirty="0" smtClean="0"/>
              <a:t>It contains 16 digits</a:t>
            </a:r>
          </a:p>
          <a:p>
            <a:r>
              <a:rPr lang="en-US" dirty="0" smtClean="0"/>
              <a:t>It</a:t>
            </a:r>
            <a:r>
              <a:rPr lang="uk-UA" dirty="0" smtClean="0"/>
              <a:t>’</a:t>
            </a:r>
            <a:r>
              <a:rPr lang="en-US" dirty="0" smtClean="0"/>
              <a:t>s a combination of alphabets and Numbers</a:t>
            </a:r>
          </a:p>
          <a:p>
            <a:r>
              <a:rPr lang="en-US" dirty="0" smtClean="0"/>
              <a:t>0 to 9 and letters A to F</a:t>
            </a:r>
          </a:p>
          <a:p>
            <a:r>
              <a:rPr lang="en-US" dirty="0" smtClean="0"/>
              <a:t>It is used in abbreviating long binary codes in computers.</a:t>
            </a:r>
          </a:p>
          <a:p>
            <a:r>
              <a:rPr lang="en-US" dirty="0" smtClean="0"/>
              <a:t>Each hexadecimal number represents 4 binary digits (</a:t>
            </a:r>
            <a:r>
              <a:rPr lang="en-US" baseline="30000" dirty="0" smtClean="0"/>
              <a:t>1</a:t>
            </a:r>
            <a:r>
              <a:rPr lang="en-US" dirty="0" smtClean="0"/>
              <a:t>/</a:t>
            </a:r>
            <a:r>
              <a:rPr lang="en-US" baseline="-25000" dirty="0" smtClean="0"/>
              <a:t>2</a:t>
            </a:r>
            <a:r>
              <a:rPr lang="en-US" dirty="0" smtClean="0"/>
              <a:t> a byte)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5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Binary, Decimal and Hexadecimal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157061"/>
              </p:ext>
            </p:extLst>
          </p:nvPr>
        </p:nvGraphicFramePr>
        <p:xfrm>
          <a:off x="779463" y="1828800"/>
          <a:ext cx="758348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829"/>
                <a:gridCol w="2527829"/>
                <a:gridCol w="25278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Hexadecimal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15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Binary, Decimal and Hexadecimal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515722"/>
              </p:ext>
            </p:extLst>
          </p:nvPr>
        </p:nvGraphicFramePr>
        <p:xfrm>
          <a:off x="779463" y="1828800"/>
          <a:ext cx="758348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829"/>
                <a:gridCol w="2527829"/>
                <a:gridCol w="25278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Hexadecimal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35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Conert</a:t>
            </a:r>
            <a:r>
              <a:rPr lang="en-US" dirty="0" smtClean="0"/>
              <a:t> the following to Binary and Decimal</a:t>
            </a:r>
          </a:p>
          <a:p>
            <a:pPr lvl="1"/>
            <a:r>
              <a:rPr lang="en-US" dirty="0" smtClean="0"/>
              <a:t>CCDD</a:t>
            </a:r>
          </a:p>
          <a:p>
            <a:pPr lvl="1"/>
            <a:r>
              <a:rPr lang="en-US" dirty="0" smtClean="0"/>
              <a:t>12AD</a:t>
            </a:r>
          </a:p>
          <a:p>
            <a:pPr lvl="1"/>
            <a:r>
              <a:rPr lang="en-US" dirty="0" smtClean="0"/>
              <a:t>FFE5</a:t>
            </a:r>
          </a:p>
          <a:p>
            <a:pPr lvl="1"/>
            <a:endParaRPr lang="en-US" dirty="0"/>
          </a:p>
          <a:p>
            <a:r>
              <a:rPr lang="en-US" dirty="0" smtClean="0"/>
              <a:t>Convert the following to Hexadecimal</a:t>
            </a:r>
          </a:p>
          <a:p>
            <a:pPr lvl="1"/>
            <a:r>
              <a:rPr lang="en-US" dirty="0" smtClean="0"/>
              <a:t>10111110</a:t>
            </a:r>
          </a:p>
          <a:p>
            <a:pPr lvl="1"/>
            <a:r>
              <a:rPr lang="en-US" dirty="0" smtClean="0"/>
              <a:t>11110000</a:t>
            </a:r>
          </a:p>
          <a:p>
            <a:pPr lvl="1"/>
            <a:r>
              <a:rPr lang="en-US" dirty="0" smtClean="0"/>
              <a:t>10101010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66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To add </a:t>
            </a:r>
            <a:r>
              <a:rPr lang="en-US" sz="2800" dirty="0"/>
              <a:t>the EAX and EBX </a:t>
            </a:r>
            <a:r>
              <a:rPr lang="en-US" sz="2800" dirty="0" smtClean="0"/>
              <a:t>registers and </a:t>
            </a:r>
            <a:r>
              <a:rPr lang="en-US" sz="2800" dirty="0"/>
              <a:t>store the result back into EAX is encoded by the </a:t>
            </a:r>
            <a:r>
              <a:rPr lang="en-US" sz="2800" dirty="0" smtClean="0"/>
              <a:t>following</a:t>
            </a:r>
            <a:endParaRPr lang="en-US" sz="2800" dirty="0"/>
          </a:p>
          <a:p>
            <a:r>
              <a:rPr lang="en-US" sz="2800" dirty="0"/>
              <a:t>03 </a:t>
            </a:r>
            <a:r>
              <a:rPr lang="en-US" sz="2800" dirty="0" smtClean="0"/>
              <a:t>C3 (Hex code)</a:t>
            </a:r>
          </a:p>
          <a:p>
            <a:r>
              <a:rPr lang="en-US" sz="2800" dirty="0" smtClean="0"/>
              <a:t>add </a:t>
            </a:r>
            <a:r>
              <a:rPr lang="en-US" sz="2800" dirty="0" err="1"/>
              <a:t>eax</a:t>
            </a:r>
            <a:r>
              <a:rPr lang="en-US" sz="2800" dirty="0"/>
              <a:t>, </a:t>
            </a:r>
            <a:r>
              <a:rPr lang="en-US" sz="2800" dirty="0" err="1" smtClean="0"/>
              <a:t>ebx</a:t>
            </a:r>
            <a:r>
              <a:rPr lang="en-US" sz="2800" dirty="0" smtClean="0"/>
              <a:t> (assembly language)</a:t>
            </a:r>
          </a:p>
          <a:p>
            <a:r>
              <a:rPr lang="en-US" sz="2800" dirty="0" smtClean="0"/>
              <a:t>Add is the mnemonic</a:t>
            </a:r>
          </a:p>
          <a:p>
            <a:r>
              <a:rPr lang="en-US" sz="2800" dirty="0" err="1" smtClean="0"/>
              <a:t>eax</a:t>
            </a:r>
            <a:r>
              <a:rPr lang="en-US" sz="2800" dirty="0" smtClean="0"/>
              <a:t>, and </a:t>
            </a:r>
            <a:r>
              <a:rPr lang="en-US" sz="2800" dirty="0" err="1" smtClean="0"/>
              <a:t>ebx</a:t>
            </a:r>
            <a:r>
              <a:rPr lang="en-US" sz="2800" dirty="0" smtClean="0"/>
              <a:t> are the operands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7351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Register: These </a:t>
            </a:r>
            <a:r>
              <a:rPr lang="en-US" sz="1600" dirty="0"/>
              <a:t>operands refer directly to the contents of the CPU’s </a:t>
            </a:r>
            <a:r>
              <a:rPr lang="en-US" sz="1600" dirty="0" smtClean="0"/>
              <a:t>registers</a:t>
            </a:r>
            <a:r>
              <a:rPr lang="en-US" sz="1600" dirty="0"/>
              <a:t>.</a:t>
            </a:r>
          </a:p>
          <a:p>
            <a:r>
              <a:rPr lang="en-US" sz="1600" dirty="0" smtClean="0"/>
              <a:t>Memory: These </a:t>
            </a:r>
            <a:r>
              <a:rPr lang="en-US" sz="1600" dirty="0"/>
              <a:t>refer to data in memory. The address of the data may </a:t>
            </a:r>
            <a:r>
              <a:rPr lang="en-US" sz="1600" dirty="0" smtClean="0"/>
              <a:t>be a </a:t>
            </a:r>
            <a:r>
              <a:rPr lang="en-US" sz="1600" dirty="0"/>
              <a:t>constant hardcoded into the instruction or may be computed </a:t>
            </a:r>
            <a:r>
              <a:rPr lang="en-US" sz="1600" dirty="0" smtClean="0"/>
              <a:t>using values </a:t>
            </a:r>
            <a:r>
              <a:rPr lang="en-US" sz="1600" dirty="0"/>
              <a:t>of registers. Address are always offsets from the beginning of </a:t>
            </a:r>
            <a:r>
              <a:rPr lang="en-US" sz="1600" dirty="0" smtClean="0"/>
              <a:t>a segment</a:t>
            </a:r>
            <a:r>
              <a:rPr lang="en-US" sz="1600" dirty="0"/>
              <a:t>.</a:t>
            </a:r>
          </a:p>
          <a:p>
            <a:r>
              <a:rPr lang="en-US" sz="1600" dirty="0" smtClean="0"/>
              <a:t>Immediate: These </a:t>
            </a:r>
            <a:r>
              <a:rPr lang="en-US" sz="1600" dirty="0"/>
              <a:t>are fixed values that are listed in the instruction </a:t>
            </a:r>
            <a:r>
              <a:rPr lang="en-US" sz="1600" dirty="0" smtClean="0"/>
              <a:t>itself. They </a:t>
            </a:r>
            <a:r>
              <a:rPr lang="en-US" sz="1600" dirty="0"/>
              <a:t>are stored in the instruction itself (in the code segment), not </a:t>
            </a:r>
            <a:r>
              <a:rPr lang="en-US" sz="1600" dirty="0" smtClean="0"/>
              <a:t>in the </a:t>
            </a:r>
            <a:r>
              <a:rPr lang="en-US" sz="1600" dirty="0"/>
              <a:t>data segment.</a:t>
            </a:r>
          </a:p>
          <a:p>
            <a:r>
              <a:rPr lang="en-US" sz="1600" dirty="0" smtClean="0"/>
              <a:t>Implied: These </a:t>
            </a:r>
            <a:r>
              <a:rPr lang="en-US" sz="1600" dirty="0"/>
              <a:t>operands are not explicitly shown. For example, the </a:t>
            </a:r>
            <a:r>
              <a:rPr lang="en-US" sz="1600" dirty="0" smtClean="0"/>
              <a:t>increment </a:t>
            </a:r>
            <a:r>
              <a:rPr lang="en-US" sz="1600" dirty="0"/>
              <a:t>instruction adds one to a register or memory. The one </a:t>
            </a:r>
            <a:r>
              <a:rPr lang="en-US" sz="1600" dirty="0" smtClean="0"/>
              <a:t>is implied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916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8155643" cy="4208930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  <a:p>
            <a:r>
              <a:rPr lang="en-US" sz="7200" dirty="0" smtClean="0"/>
              <a:t>MOV</a:t>
            </a:r>
          </a:p>
          <a:p>
            <a:pPr marL="0" indent="0">
              <a:buNone/>
            </a:pPr>
            <a:r>
              <a:rPr lang="en-US" sz="7200" dirty="0" smtClean="0"/>
              <a:t>	</a:t>
            </a:r>
            <a:r>
              <a:rPr lang="en-US" sz="7200" dirty="0" err="1" smtClean="0"/>
              <a:t>mov</a:t>
            </a:r>
            <a:r>
              <a:rPr lang="en-US" sz="7200" dirty="0" smtClean="0"/>
              <a:t> </a:t>
            </a:r>
            <a:r>
              <a:rPr lang="en-US" sz="7200" dirty="0" err="1"/>
              <a:t>eax</a:t>
            </a:r>
            <a:r>
              <a:rPr lang="en-US" sz="7200" dirty="0"/>
              <a:t>, 3 ; store 3 into EAX register (3 is immediate </a:t>
            </a:r>
            <a:r>
              <a:rPr lang="en-US" sz="7200" dirty="0" smtClean="0"/>
              <a:t>			operand</a:t>
            </a:r>
            <a:r>
              <a:rPr lang="en-US" sz="7200" dirty="0"/>
              <a:t>)</a:t>
            </a:r>
          </a:p>
          <a:p>
            <a:pPr marL="0" indent="0">
              <a:buNone/>
            </a:pPr>
            <a:r>
              <a:rPr lang="en-US" sz="7200" dirty="0" smtClean="0"/>
              <a:t>	</a:t>
            </a:r>
            <a:r>
              <a:rPr lang="en-US" sz="7200" dirty="0" err="1" smtClean="0"/>
              <a:t>mov</a:t>
            </a:r>
            <a:r>
              <a:rPr lang="en-US" sz="7200" dirty="0" smtClean="0"/>
              <a:t> </a:t>
            </a:r>
            <a:r>
              <a:rPr lang="en-US" sz="7200" dirty="0" err="1"/>
              <a:t>bx</a:t>
            </a:r>
            <a:r>
              <a:rPr lang="en-US" sz="7200" dirty="0"/>
              <a:t>, ax ; store the value of AX into the BX </a:t>
            </a:r>
            <a:r>
              <a:rPr lang="en-US" sz="7200" dirty="0" smtClean="0"/>
              <a:t>				register</a:t>
            </a:r>
            <a:endParaRPr lang="en-US" sz="7200" dirty="0"/>
          </a:p>
          <a:p>
            <a:r>
              <a:rPr lang="en-US" sz="7200" dirty="0" smtClean="0"/>
              <a:t>ADD</a:t>
            </a:r>
            <a:endParaRPr lang="en-US" sz="7200" dirty="0"/>
          </a:p>
          <a:p>
            <a:r>
              <a:rPr lang="en-US" sz="7200" dirty="0" smtClean="0"/>
              <a:t>add </a:t>
            </a:r>
            <a:r>
              <a:rPr lang="en-US" sz="7200" dirty="0" err="1"/>
              <a:t>eax</a:t>
            </a:r>
            <a:r>
              <a:rPr lang="en-US" sz="7200" dirty="0"/>
              <a:t>, 4 ; </a:t>
            </a:r>
            <a:r>
              <a:rPr lang="en-US" sz="7200" dirty="0" err="1"/>
              <a:t>eax</a:t>
            </a:r>
            <a:r>
              <a:rPr lang="en-US" sz="7200" dirty="0"/>
              <a:t> = </a:t>
            </a:r>
            <a:r>
              <a:rPr lang="en-US" sz="7200" dirty="0" err="1"/>
              <a:t>eax</a:t>
            </a:r>
            <a:r>
              <a:rPr lang="en-US" sz="7200" dirty="0"/>
              <a:t> + 4</a:t>
            </a:r>
          </a:p>
          <a:p>
            <a:r>
              <a:rPr lang="en-US" sz="7200" dirty="0"/>
              <a:t>add al, ah ; al = al + </a:t>
            </a:r>
            <a:r>
              <a:rPr lang="en-US" sz="7200" dirty="0" smtClean="0"/>
              <a:t>ah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87347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SUB</a:t>
            </a:r>
          </a:p>
          <a:p>
            <a:pPr marL="0" indent="0">
              <a:buNone/>
            </a:pPr>
            <a:r>
              <a:rPr lang="en-US" sz="2800" dirty="0" smtClean="0"/>
              <a:t>	sub </a:t>
            </a:r>
            <a:r>
              <a:rPr lang="en-US" sz="2800" dirty="0" err="1"/>
              <a:t>bx</a:t>
            </a:r>
            <a:r>
              <a:rPr lang="en-US" sz="2800" dirty="0"/>
              <a:t>, 10 ; </a:t>
            </a:r>
            <a:r>
              <a:rPr lang="en-US" sz="2800" dirty="0" err="1"/>
              <a:t>bx</a:t>
            </a:r>
            <a:r>
              <a:rPr lang="en-US" sz="2800" dirty="0"/>
              <a:t> = </a:t>
            </a:r>
            <a:r>
              <a:rPr lang="en-US" sz="2800" dirty="0" err="1"/>
              <a:t>bx</a:t>
            </a:r>
            <a:r>
              <a:rPr lang="en-US" sz="2800" dirty="0"/>
              <a:t> </a:t>
            </a:r>
            <a:r>
              <a:rPr lang="en-US" sz="2800" dirty="0" smtClean="0"/>
              <a:t>– 10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sub </a:t>
            </a:r>
            <a:r>
              <a:rPr lang="en-US" sz="2800" dirty="0" err="1"/>
              <a:t>ebx</a:t>
            </a:r>
            <a:r>
              <a:rPr lang="en-US" sz="2800" dirty="0"/>
              <a:t>, </a:t>
            </a:r>
            <a:r>
              <a:rPr lang="en-US" sz="2800" dirty="0" err="1"/>
              <a:t>edi</a:t>
            </a:r>
            <a:r>
              <a:rPr lang="en-US" sz="2800" dirty="0"/>
              <a:t> ; </a:t>
            </a:r>
            <a:r>
              <a:rPr lang="en-US" sz="2800" dirty="0" err="1"/>
              <a:t>ebx</a:t>
            </a:r>
            <a:r>
              <a:rPr lang="en-US" sz="2800" dirty="0"/>
              <a:t> = </a:t>
            </a:r>
            <a:r>
              <a:rPr lang="en-US" sz="2800" dirty="0" err="1"/>
              <a:t>ebx</a:t>
            </a:r>
            <a:r>
              <a:rPr lang="en-US" sz="2800" dirty="0"/>
              <a:t> </a:t>
            </a:r>
            <a:r>
              <a:rPr lang="en-US" sz="2800" dirty="0" smtClean="0"/>
              <a:t>– </a:t>
            </a:r>
            <a:r>
              <a:rPr lang="en-US" sz="2800" dirty="0" err="1"/>
              <a:t>edi</a:t>
            </a:r>
            <a:endParaRPr lang="en-US" sz="2800" dirty="0"/>
          </a:p>
          <a:p>
            <a:r>
              <a:rPr lang="en-US" sz="2800" dirty="0" smtClean="0"/>
              <a:t>INC and DEC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inc</a:t>
            </a:r>
            <a:r>
              <a:rPr lang="en-US" sz="2800" dirty="0" smtClean="0"/>
              <a:t> </a:t>
            </a:r>
            <a:r>
              <a:rPr lang="en-US" sz="2800" dirty="0" err="1"/>
              <a:t>ecx</a:t>
            </a:r>
            <a:r>
              <a:rPr lang="en-US" sz="2800" dirty="0"/>
              <a:t> ; </a:t>
            </a:r>
            <a:r>
              <a:rPr lang="en-US" sz="2800" dirty="0" err="1"/>
              <a:t>ecx</a:t>
            </a:r>
            <a:r>
              <a:rPr lang="en-US" sz="2800" dirty="0"/>
              <a:t>++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dec</a:t>
            </a:r>
            <a:r>
              <a:rPr lang="en-US" sz="2800" dirty="0" smtClean="0"/>
              <a:t> </a:t>
            </a:r>
            <a:r>
              <a:rPr lang="en-US" sz="2800" dirty="0"/>
              <a:t>dl ; dl--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3547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HLL and Assembly Language</a:t>
            </a:r>
            <a:endParaRPr lang="en-US" dirty="0"/>
          </a:p>
        </p:txBody>
      </p:sp>
      <p:pic>
        <p:nvPicPr>
          <p:cNvPr id="5" name="Picture 3" descr="hll_al_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938" y="1772299"/>
            <a:ext cx="7545387" cy="4073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1777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code </a:t>
            </a:r>
            <a:r>
              <a:rPr lang="en-US" dirty="0" err="1" smtClean="0"/>
              <a:t>vs</a:t>
            </a:r>
            <a:r>
              <a:rPr lang="en-US" dirty="0" smtClean="0"/>
              <a:t> Assembly code</a:t>
            </a:r>
            <a:endParaRPr lang="en-US" dirty="0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61516"/>
            <a:ext cx="5414963" cy="506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65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personal computer has a microprocessor that manages the computer's arithmetical, logical, and control activities.</a:t>
            </a:r>
          </a:p>
          <a:p>
            <a:r>
              <a:rPr lang="en-US" dirty="0" smtClean="0"/>
              <a:t>A processor </a:t>
            </a:r>
            <a:r>
              <a:rPr lang="en-US" dirty="0"/>
              <a:t>understands only machine language instructions</a:t>
            </a:r>
          </a:p>
          <a:p>
            <a:r>
              <a:rPr lang="en-US" dirty="0" smtClean="0"/>
              <a:t>Programming in 1’s and 0’s makes it difficult to: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Edit and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Hence the need for an alternative way of writing a set of instructions for the processor.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56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HLL and Assembly Language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5800" y="1408408"/>
            <a:ext cx="6478588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00" dirty="0">
                <a:solidFill>
                  <a:srgbClr val="FFFFFF"/>
                </a:solidFill>
              </a:rPr>
              <a:t>English: D is assigned the sum of A times B plus 10.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2551408"/>
            <a:ext cx="51816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00" dirty="0">
                <a:solidFill>
                  <a:srgbClr val="FFFFFF"/>
                </a:solidFill>
              </a:rPr>
              <a:t>High-Level Language: D = A * B + 10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85800" y="3975395"/>
            <a:ext cx="3425825" cy="22733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>
            <a:lvl1pPr eaLnBrk="0" hangingPunct="0">
              <a:tabLst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00" dirty="0">
                <a:solidFill>
                  <a:schemeClr val="tx2"/>
                </a:solidFill>
              </a:rPr>
              <a:t>Intel Assembly Language:</a:t>
            </a:r>
          </a:p>
          <a:p>
            <a:pPr eaLnBrk="1" hangingPunct="1">
              <a:spcBef>
                <a:spcPct val="30000"/>
              </a:spcBef>
            </a:pPr>
            <a:r>
              <a:rPr lang="en-US" sz="2100" dirty="0" err="1"/>
              <a:t>mov</a:t>
            </a:r>
            <a:r>
              <a:rPr lang="en-US" sz="2100" dirty="0"/>
              <a:t>	</a:t>
            </a:r>
            <a:r>
              <a:rPr lang="en-US" sz="2100" dirty="0" err="1"/>
              <a:t>eax</a:t>
            </a:r>
            <a:r>
              <a:rPr lang="en-US" sz="2100" dirty="0"/>
              <a:t>, A</a:t>
            </a:r>
          </a:p>
          <a:p>
            <a:pPr eaLnBrk="1" hangingPunct="1">
              <a:spcBef>
                <a:spcPct val="30000"/>
              </a:spcBef>
            </a:pPr>
            <a:r>
              <a:rPr lang="en-US" sz="2100" dirty="0" err="1"/>
              <a:t>mul</a:t>
            </a:r>
            <a:r>
              <a:rPr lang="en-US" sz="2100" dirty="0"/>
              <a:t>	B</a:t>
            </a:r>
          </a:p>
          <a:p>
            <a:pPr eaLnBrk="1" hangingPunct="1">
              <a:spcBef>
                <a:spcPct val="30000"/>
              </a:spcBef>
            </a:pPr>
            <a:r>
              <a:rPr lang="en-US" sz="2100" dirty="0"/>
              <a:t>add	</a:t>
            </a:r>
            <a:r>
              <a:rPr lang="en-US" sz="2100" dirty="0" err="1"/>
              <a:t>eax</a:t>
            </a:r>
            <a:r>
              <a:rPr lang="en-US" sz="2100" dirty="0"/>
              <a:t>, 10</a:t>
            </a:r>
          </a:p>
          <a:p>
            <a:pPr eaLnBrk="1" hangingPunct="1">
              <a:spcBef>
                <a:spcPct val="30000"/>
              </a:spcBef>
            </a:pPr>
            <a:r>
              <a:rPr lang="en-US" sz="2100" dirty="0" err="1"/>
              <a:t>mov</a:t>
            </a:r>
            <a:r>
              <a:rPr lang="en-US" sz="2100" dirty="0"/>
              <a:t>	D, </a:t>
            </a:r>
            <a:r>
              <a:rPr lang="en-US" sz="2100" dirty="0" err="1"/>
              <a:t>eax</a:t>
            </a:r>
            <a:endParaRPr lang="en-US" sz="21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262563" y="3975395"/>
            <a:ext cx="3271837" cy="22733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00">
                <a:solidFill>
                  <a:schemeClr val="tx2"/>
                </a:solidFill>
              </a:rPr>
              <a:t>Intel Machine Language:</a:t>
            </a:r>
          </a:p>
          <a:p>
            <a:pPr eaLnBrk="1" hangingPunct="1">
              <a:spcBef>
                <a:spcPct val="30000"/>
              </a:spcBef>
            </a:pPr>
            <a:r>
              <a:rPr lang="en-US" sz="2100"/>
              <a:t>A1 00404000</a:t>
            </a:r>
          </a:p>
          <a:p>
            <a:pPr eaLnBrk="1" hangingPunct="1">
              <a:spcBef>
                <a:spcPct val="30000"/>
              </a:spcBef>
            </a:pPr>
            <a:r>
              <a:rPr lang="en-US" sz="2100"/>
              <a:t>F7 25 00404004</a:t>
            </a:r>
          </a:p>
          <a:p>
            <a:pPr eaLnBrk="1" hangingPunct="1">
              <a:spcBef>
                <a:spcPct val="30000"/>
              </a:spcBef>
            </a:pPr>
            <a:r>
              <a:rPr lang="en-US" sz="2100"/>
              <a:t>83 C0 0A</a:t>
            </a:r>
          </a:p>
          <a:p>
            <a:pPr eaLnBrk="1" hangingPunct="1">
              <a:spcBef>
                <a:spcPct val="30000"/>
              </a:spcBef>
            </a:pPr>
            <a:r>
              <a:rPr lang="en-US" sz="2100"/>
              <a:t>A3 00404008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2728913" y="2100558"/>
            <a:ext cx="346075" cy="346075"/>
          </a:xfrm>
          <a:prstGeom prst="downArrow">
            <a:avLst>
              <a:gd name="adj1" fmla="val 49537"/>
              <a:gd name="adj2" fmla="val 546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2728913" y="3310233"/>
            <a:ext cx="346075" cy="576262"/>
          </a:xfrm>
          <a:prstGeom prst="downArrow">
            <a:avLst>
              <a:gd name="adj1" fmla="val 49537"/>
              <a:gd name="adj2" fmla="val 582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 rot="16200000">
            <a:off x="4572000" y="4954883"/>
            <a:ext cx="346075" cy="346075"/>
          </a:xfrm>
          <a:prstGeom prst="downArrow">
            <a:avLst>
              <a:gd name="adj1" fmla="val 49537"/>
              <a:gd name="adj2" fmla="val 546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535363" y="3253083"/>
            <a:ext cx="49545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A statement in a high-level language is translated typically into several machine-level instructions</a:t>
            </a:r>
          </a:p>
        </p:txBody>
      </p:sp>
    </p:spTree>
    <p:extLst>
      <p:ext uri="{BB962C8B-B14F-4D97-AF65-F5344CB8AC3E}">
        <p14:creationId xmlns:p14="http://schemas.microsoft.com/office/powerpoint/2010/main" val="2376855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language is writing a set of instructions into files.</a:t>
            </a:r>
          </a:p>
          <a:p>
            <a:r>
              <a:rPr lang="en-US" dirty="0" smtClean="0"/>
              <a:t>These set of instructions need to be converted to be for the machine to execute.</a:t>
            </a:r>
          </a:p>
          <a:p>
            <a:r>
              <a:rPr lang="en-US" dirty="0" smtClean="0"/>
              <a:t>Assembler is the tool used to convert the instructions written in Assembly language to Machine code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/>
              <a:t>First software layer above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08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instructions sequentially</a:t>
            </a:r>
          </a:p>
          <a:p>
            <a:r>
              <a:rPr lang="en-US" dirty="0" smtClean="0"/>
              <a:t>Some examples of good assemblers are</a:t>
            </a:r>
          </a:p>
          <a:p>
            <a:pPr lvl="1"/>
            <a:r>
              <a:rPr lang="en-US" dirty="0" smtClean="0"/>
              <a:t>The GNU Assembler (GAS)</a:t>
            </a:r>
          </a:p>
          <a:p>
            <a:pPr lvl="1"/>
            <a:r>
              <a:rPr lang="en-US" dirty="0" smtClean="0"/>
              <a:t>Microsoft Assembler (MASM)</a:t>
            </a:r>
          </a:p>
          <a:p>
            <a:pPr lvl="1"/>
            <a:r>
              <a:rPr lang="en-US" dirty="0" smtClean="0"/>
              <a:t>Borland Turbo Assembler (TASM)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2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</a:t>
            </a:r>
            <a:r>
              <a:rPr lang="en-US" dirty="0"/>
              <a:t> </a:t>
            </a:r>
            <a:r>
              <a:rPr lang="en-US" dirty="0" smtClean="0"/>
              <a:t>programming language.</a:t>
            </a:r>
          </a:p>
          <a:p>
            <a:r>
              <a:rPr lang="en-US" dirty="0" smtClean="0"/>
              <a:t>Device specific</a:t>
            </a:r>
          </a:p>
          <a:p>
            <a:pPr lvl="1"/>
            <a:r>
              <a:rPr lang="en-US" dirty="0"/>
              <a:t>designed for a specific family of </a:t>
            </a:r>
            <a:r>
              <a:rPr lang="en-US" dirty="0" smtClean="0"/>
              <a:t>processors</a:t>
            </a:r>
          </a:p>
          <a:p>
            <a:r>
              <a:rPr lang="en-US" dirty="0" smtClean="0"/>
              <a:t>Instructions are represented in symbolic code and a more understandable form.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Having an understanding of assembly language makes one aware of −</a:t>
            </a:r>
          </a:p>
          <a:p>
            <a:r>
              <a:rPr lang="en-US" dirty="0"/>
              <a:t>How programs interface with OS, processor, and </a:t>
            </a:r>
            <a:r>
              <a:rPr lang="en-US" dirty="0" smtClean="0"/>
              <a:t>BIOS.</a:t>
            </a:r>
            <a:endParaRPr lang="en-US" dirty="0"/>
          </a:p>
          <a:p>
            <a:r>
              <a:rPr lang="en-US" dirty="0"/>
              <a:t>How data is represented in memory and other external </a:t>
            </a:r>
            <a:r>
              <a:rPr lang="en-US" dirty="0" smtClean="0"/>
              <a:t>devices.</a:t>
            </a:r>
            <a:endParaRPr lang="en-US" dirty="0"/>
          </a:p>
          <a:p>
            <a:r>
              <a:rPr lang="en-US" dirty="0"/>
              <a:t>How the processor accesses and executes </a:t>
            </a:r>
            <a:r>
              <a:rPr lang="en-US" dirty="0" smtClean="0"/>
              <a:t>instruction.</a:t>
            </a:r>
            <a:endParaRPr lang="en-US" dirty="0"/>
          </a:p>
          <a:p>
            <a:r>
              <a:rPr lang="en-US" dirty="0"/>
              <a:t>How instructions access and process </a:t>
            </a:r>
            <a:r>
              <a:rPr lang="en-US" dirty="0" smtClean="0"/>
              <a:t>data.</a:t>
            </a:r>
            <a:endParaRPr lang="en-US" dirty="0"/>
          </a:p>
          <a:p>
            <a:r>
              <a:rPr lang="en-US" dirty="0"/>
              <a:t>How a program accesses external devices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4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requires less memory and execution </a:t>
            </a:r>
            <a:r>
              <a:rPr lang="en-US" dirty="0" smtClean="0"/>
              <a:t>time.</a:t>
            </a:r>
            <a:endParaRPr lang="en-US" dirty="0"/>
          </a:p>
          <a:p>
            <a:r>
              <a:rPr lang="en-US" dirty="0"/>
              <a:t>It allows hardware-specific complex jobs in an easier </a:t>
            </a:r>
            <a:r>
              <a:rPr lang="en-US" dirty="0" smtClean="0"/>
              <a:t>way.</a:t>
            </a:r>
            <a:endParaRPr lang="en-US" dirty="0"/>
          </a:p>
          <a:p>
            <a:r>
              <a:rPr lang="en-US" dirty="0"/>
              <a:t>It is suitable for time-critical </a:t>
            </a:r>
            <a:r>
              <a:rPr lang="en-US" dirty="0" smtClean="0"/>
              <a:t>jobs.</a:t>
            </a:r>
            <a:endParaRPr lang="en-US" dirty="0"/>
          </a:p>
          <a:p>
            <a:r>
              <a:rPr lang="en-US" dirty="0"/>
              <a:t>It is most suitable for writing interrupt service routines and other memory resident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81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Nibble: 4 bits</a:t>
            </a:r>
          </a:p>
          <a:p>
            <a:r>
              <a:rPr lang="en-US" dirty="0" smtClean="0"/>
              <a:t>Byte: 8 bits</a:t>
            </a:r>
          </a:p>
          <a:p>
            <a:r>
              <a:rPr lang="en-US" dirty="0" smtClean="0"/>
              <a:t>Word</a:t>
            </a:r>
            <a:r>
              <a:rPr lang="en-US" dirty="0"/>
              <a:t>: a 2-byte data item</a:t>
            </a:r>
          </a:p>
          <a:p>
            <a:r>
              <a:rPr lang="en-US" dirty="0" err="1"/>
              <a:t>Doubleword</a:t>
            </a:r>
            <a:r>
              <a:rPr lang="en-US" dirty="0"/>
              <a:t>: a 4-byte (32 bit) data item</a:t>
            </a:r>
          </a:p>
          <a:p>
            <a:r>
              <a:rPr lang="en-US" dirty="0" err="1"/>
              <a:t>Quadword</a:t>
            </a:r>
            <a:r>
              <a:rPr lang="en-US" dirty="0"/>
              <a:t>: an 8-byte (64 bit) data item</a:t>
            </a:r>
          </a:p>
          <a:p>
            <a:r>
              <a:rPr lang="en-US" dirty="0"/>
              <a:t>Paragraph: a 16-byte (128 bit) area</a:t>
            </a:r>
          </a:p>
          <a:p>
            <a:r>
              <a:rPr lang="en-US" dirty="0"/>
              <a:t>Kilobyte: 1024 bytes</a:t>
            </a:r>
          </a:p>
          <a:p>
            <a:r>
              <a:rPr lang="en-US" dirty="0"/>
              <a:t>Megabyte: 1,048,576 bytes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27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Computer Hardware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hardware of a computer is made up of a number of components including processor, memory and registers</a:t>
            </a:r>
          </a:p>
          <a:p>
            <a:r>
              <a:rPr lang="en-US" dirty="0" smtClean="0"/>
              <a:t>Registers are components of a processor.</a:t>
            </a:r>
          </a:p>
          <a:p>
            <a:pPr lvl="1"/>
            <a:r>
              <a:rPr lang="en-US" dirty="0" smtClean="0"/>
              <a:t>It holds data and address.</a:t>
            </a:r>
          </a:p>
          <a:p>
            <a:r>
              <a:rPr lang="en-US" dirty="0" smtClean="0"/>
              <a:t>The program is copied from an external drive to an internal memory for the program to be executed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5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Binary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only two digits 0 and 1.</a:t>
            </a:r>
          </a:p>
          <a:p>
            <a:r>
              <a:rPr lang="en-US" dirty="0" smtClean="0"/>
              <a:t>Each binary position has a positional value</a:t>
            </a:r>
          </a:p>
          <a:p>
            <a:r>
              <a:rPr lang="en-US" dirty="0" smtClean="0"/>
              <a:t>The position of the binary number to the value to the power of the base produces its positional value</a:t>
            </a:r>
          </a:p>
          <a:p>
            <a:r>
              <a:rPr lang="en-US" dirty="0" smtClean="0"/>
              <a:t>The position states at 0 and increases by 1.</a:t>
            </a:r>
          </a:p>
          <a:p>
            <a:pPr marL="282575" lvl="1" indent="0">
              <a:buNone/>
            </a:pPr>
            <a:r>
              <a:rPr lang="en-US" dirty="0"/>
              <a:t>	</a:t>
            </a:r>
            <a:r>
              <a:rPr lang="en-US" dirty="0" smtClean="0"/>
              <a:t>Binary 		1 0 1 1 1 1 0 1 </a:t>
            </a:r>
          </a:p>
          <a:p>
            <a:pPr marL="282575" lvl="1" indent="0">
              <a:buNone/>
            </a:pPr>
            <a:r>
              <a:rPr lang="en-US" dirty="0"/>
              <a:t>	</a:t>
            </a:r>
            <a:r>
              <a:rPr lang="en-US" dirty="0" smtClean="0"/>
              <a:t>Position		7 6 5 4 3 2 1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7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Number 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940340"/>
              </p:ext>
            </p:extLst>
          </p:nvPr>
        </p:nvGraphicFramePr>
        <p:xfrm>
          <a:off x="690743" y="1940220"/>
          <a:ext cx="8006436" cy="29260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94514"/>
                <a:gridCol w="779872"/>
                <a:gridCol w="891282"/>
                <a:gridCol w="802154"/>
                <a:gridCol w="713026"/>
                <a:gridCol w="646180"/>
                <a:gridCol w="735308"/>
                <a:gridCol w="713026"/>
                <a:gridCol w="6310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Position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Bit Value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Calculate value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r>
                        <a:rPr lang="en-US" sz="2800" baseline="30000" dirty="0" smtClean="0"/>
                        <a:t>2</a:t>
                      </a:r>
                      <a:endParaRPr lang="en-US" sz="2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r>
                        <a:rPr lang="en-US" sz="2800" baseline="300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r>
                        <a:rPr lang="en-US" sz="2800" baseline="300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r>
                        <a:rPr lang="en-US" sz="2800" baseline="300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r>
                        <a:rPr lang="en-US" sz="2800" baseline="300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r>
                        <a:rPr lang="en-US" sz="2800" baseline="300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r>
                        <a:rPr lang="en-US" sz="2800" baseline="300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Positional Value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4361" y="5013989"/>
            <a:ext cx="81754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all the bits are true the decimal representation will be:</a:t>
            </a:r>
          </a:p>
          <a:p>
            <a:r>
              <a:rPr lang="en-US" sz="2400" dirty="0" smtClean="0"/>
              <a:t> 128+64+32+16+8+4+2+1= 255</a:t>
            </a:r>
          </a:p>
          <a:p>
            <a:endParaRPr lang="en-US" sz="2400" dirty="0" smtClean="0"/>
          </a:p>
          <a:p>
            <a:r>
              <a:rPr lang="en-US" sz="2400" dirty="0" smtClean="0"/>
              <a:t>Can be calculated using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-1 = 2</a:t>
            </a:r>
            <a:r>
              <a:rPr lang="en-US" sz="2400" baseline="30000" dirty="0" smtClean="0"/>
              <a:t>8</a:t>
            </a:r>
            <a:r>
              <a:rPr lang="en-US" sz="2400" dirty="0" smtClean="0"/>
              <a:t> – 1 =255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5722730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9543</TotalTime>
  <Words>919</Words>
  <Application>Microsoft Macintosh PowerPoint</Application>
  <PresentationFormat>On-screen Show (4:3)</PresentationFormat>
  <Paragraphs>216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Revolution</vt:lpstr>
      <vt:lpstr>Assembly Language and Assemblers</vt:lpstr>
      <vt:lpstr>Assembly Language</vt:lpstr>
      <vt:lpstr>Assembly Language Cont’d</vt:lpstr>
      <vt:lpstr>Assembly Language</vt:lpstr>
      <vt:lpstr>Advantages of Assembly Language</vt:lpstr>
      <vt:lpstr>The Processor</vt:lpstr>
      <vt:lpstr>How the Computer Hardware Works</vt:lpstr>
      <vt:lpstr>Binary Number System</vt:lpstr>
      <vt:lpstr>Binary Number System</vt:lpstr>
      <vt:lpstr>Hexadecimal Number System</vt:lpstr>
      <vt:lpstr>Relationship between Binary, Decimal and Hexadecimal</vt:lpstr>
      <vt:lpstr>Relationship between Binary, Decimal and Hexadecimal 2</vt:lpstr>
      <vt:lpstr>Conversion</vt:lpstr>
      <vt:lpstr>Assembly language syntax</vt:lpstr>
      <vt:lpstr>Operands</vt:lpstr>
      <vt:lpstr>Basic Instructions</vt:lpstr>
      <vt:lpstr>Basic Instructions</vt:lpstr>
      <vt:lpstr>Relationship between HLL and Assembly Language</vt:lpstr>
      <vt:lpstr>Machine code vs Assembly code</vt:lpstr>
      <vt:lpstr>Relationship between HLL and Assembly Language</vt:lpstr>
      <vt:lpstr>Assembler</vt:lpstr>
      <vt:lpstr>Assemblers</vt:lpstr>
    </vt:vector>
  </TitlesOfParts>
  <Company>REM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Oluwasegun Adelaiye</dc:creator>
  <cp:lastModifiedBy>Oluwasegun Adelaiye</cp:lastModifiedBy>
  <cp:revision>17</cp:revision>
  <dcterms:created xsi:type="dcterms:W3CDTF">2016-10-23T13:57:23Z</dcterms:created>
  <dcterms:modified xsi:type="dcterms:W3CDTF">2016-10-30T20:31:01Z</dcterms:modified>
</cp:coreProperties>
</file>