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4CECB1-C502-F149-97F5-ADC074312A5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17F3293-56BD-0445-A0E5-816AA669E7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Adelaiye O.I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5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definitions can be cumbersome to initialize data structures such as arrays </a:t>
            </a:r>
          </a:p>
          <a:p>
            <a:r>
              <a:rPr lang="en-US" dirty="0"/>
              <a:t>For example, to declare and initialize an integer array of 8 elements </a:t>
            </a:r>
          </a:p>
          <a:p>
            <a:pPr marL="0" indent="0">
              <a:buNone/>
            </a:pPr>
            <a:r>
              <a:rPr lang="en-US" dirty="0" smtClean="0"/>
              <a:t>	values </a:t>
            </a:r>
            <a:r>
              <a:rPr lang="en-US" dirty="0"/>
              <a:t>DW 0, 0, 0, 0, 0, 0, 0, 0 </a:t>
            </a:r>
          </a:p>
          <a:p>
            <a:r>
              <a:rPr lang="en-US" dirty="0"/>
              <a:t>What if we want to declare and initialize to zero an array of a lot more elements? </a:t>
            </a:r>
          </a:p>
          <a:p>
            <a:r>
              <a:rPr lang="en-US" dirty="0"/>
              <a:t>Assembler provides a better way of doing this by DUP directive: </a:t>
            </a:r>
          </a:p>
          <a:p>
            <a:pPr marL="0" indent="0">
              <a:buNone/>
            </a:pPr>
            <a:r>
              <a:rPr lang="en-US" dirty="0" smtClean="0"/>
              <a:t>	values </a:t>
            </a:r>
            <a:r>
              <a:rPr lang="en-US" dirty="0"/>
              <a:t>DW 8 DUP (0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5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multiple data directives Assembler builds a symbol table </a:t>
            </a:r>
          </a:p>
          <a:p>
            <a:r>
              <a:rPr lang="en-US" dirty="0"/>
              <a:t>Both offset (in bytes) and label refer to the allocated storage space in memory: </a:t>
            </a:r>
            <a:r>
              <a:rPr lang="en-US" dirty="0" smtClean="0"/>
              <a:t>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DATA </a:t>
            </a:r>
            <a:r>
              <a:rPr lang="en-US" dirty="0" smtClean="0"/>
              <a:t>			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	value 	DW </a:t>
            </a:r>
            <a:r>
              <a:rPr lang="en-US" dirty="0"/>
              <a:t>0 </a:t>
            </a:r>
            <a:r>
              <a:rPr lang="en-US" dirty="0" smtClean="0"/>
              <a:t>			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sum </a:t>
            </a:r>
            <a:r>
              <a:rPr lang="en-US" dirty="0" smtClean="0"/>
              <a:t>	DD </a:t>
            </a:r>
            <a:r>
              <a:rPr lang="en-US" dirty="0"/>
              <a:t>0 </a:t>
            </a:r>
            <a:r>
              <a:rPr lang="en-US" dirty="0" smtClean="0"/>
              <a:t>		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marks 	DW </a:t>
            </a:r>
            <a:r>
              <a:rPr lang="en-US" dirty="0"/>
              <a:t>10 DUP (?) </a:t>
            </a:r>
            <a:r>
              <a:rPr lang="en-US" dirty="0" smtClean="0"/>
              <a:t>	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message </a:t>
            </a:r>
            <a:r>
              <a:rPr lang="en-US" dirty="0"/>
              <a:t>DB 'The grade is:',0 </a:t>
            </a:r>
            <a:r>
              <a:rPr lang="en-US" dirty="0" smtClean="0"/>
              <a:t>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	char1 	DB ?	 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43904"/>
              </p:ext>
            </p:extLst>
          </p:nvPr>
        </p:nvGraphicFramePr>
        <p:xfrm>
          <a:off x="5792690" y="3565514"/>
          <a:ext cx="288053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266"/>
                <a:gridCol w="1440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offset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93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with C Data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001676"/>
              </p:ext>
            </p:extLst>
          </p:nvPr>
        </p:nvGraphicFramePr>
        <p:xfrm>
          <a:off x="779463" y="1828800"/>
          <a:ext cx="7583488" cy="418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4"/>
                <a:gridCol w="3791744"/>
              </a:tblGrid>
              <a:tr h="1072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Directive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Data type</a:t>
                      </a:r>
                      <a:endParaRPr lang="en-US" dirty="0"/>
                    </a:p>
                  </a:txBody>
                  <a:tcPr/>
                </a:tc>
              </a:tr>
              <a:tr h="621591">
                <a:tc>
                  <a:txBody>
                    <a:bodyPr/>
                    <a:lstStyle/>
                    <a:p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621591">
                <a:tc>
                  <a:txBody>
                    <a:bodyPr/>
                    <a:lstStyle/>
                    <a:p>
                      <a:r>
                        <a:rPr lang="en-US" dirty="0" smtClean="0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621591">
                <a:tc>
                  <a:txBody>
                    <a:bodyPr/>
                    <a:lstStyle/>
                    <a:p>
                      <a:r>
                        <a:rPr lang="en-US" dirty="0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Float, long</a:t>
                      </a:r>
                      <a:endParaRPr lang="en-US" dirty="0"/>
                    </a:p>
                  </a:txBody>
                  <a:tcPr/>
                </a:tc>
              </a:tr>
              <a:tr h="621591">
                <a:tc>
                  <a:txBody>
                    <a:bodyPr/>
                    <a:lstStyle/>
                    <a:p>
                      <a:r>
                        <a:rPr lang="en-US" dirty="0" smtClean="0"/>
                        <a:t>DQ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621591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r>
                        <a:rPr lang="en-US" baseline="0" dirty="0" smtClean="0"/>
                        <a:t> intermediate float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0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766267"/>
              </p:ext>
            </p:extLst>
          </p:nvPr>
        </p:nvGraphicFramePr>
        <p:xfrm>
          <a:off x="113735" y="160496"/>
          <a:ext cx="8954440" cy="646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0"/>
                <a:gridCol w="4477220"/>
              </a:tblGrid>
              <a:tr h="212389">
                <a:tc>
                  <a:txBody>
                    <a:bodyPr/>
                    <a:lstStyle/>
                    <a:p>
                      <a:r>
                        <a:rPr lang="en-US" sz="1700" dirty="0"/>
                        <a:t>Keyword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Description </a:t>
                      </a:r>
                    </a:p>
                  </a:txBody>
                  <a:tcPr marL="63500" marR="63500" marT="63500" marB="63500" anchor="ctr"/>
                </a:tc>
              </a:tr>
              <a:tr h="357566">
                <a:tc>
                  <a:txBody>
                    <a:bodyPr/>
                    <a:lstStyle/>
                    <a:p>
                      <a:r>
                        <a:rPr lang="en-US" sz="1700" dirty="0"/>
                        <a:t>BYTE, DB (byte)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Allocates unsigned numbers from 0 to 255. </a:t>
                      </a:r>
                    </a:p>
                  </a:txBody>
                  <a:tcPr marL="63500" marR="63500" marT="63500" marB="63500" anchor="ctr"/>
                </a:tc>
              </a:tr>
              <a:tr h="350844">
                <a:tc>
                  <a:txBody>
                    <a:bodyPr/>
                    <a:lstStyle/>
                    <a:p>
                      <a:r>
                        <a:rPr lang="en-US" sz="1700" dirty="0"/>
                        <a:t>SBYTE (signed byte)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Allocates signed numbers from 128 to +127. </a:t>
                      </a:r>
                    </a:p>
                  </a:txBody>
                  <a:tcPr marL="63500" marR="63500" marT="63500" marB="63500" anchor="ctr"/>
                </a:tc>
              </a:tr>
              <a:tr h="357566">
                <a:tc>
                  <a:txBody>
                    <a:bodyPr/>
                    <a:lstStyle/>
                    <a:p>
                      <a:r>
                        <a:rPr lang="en-US" sz="1700" dirty="0"/>
                        <a:t>WORD, DW (word = 2 bytes)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Allocates unsigned numbers from 0 to 65,535 (64K). </a:t>
                      </a:r>
                    </a:p>
                  </a:txBody>
                  <a:tcPr marL="63500" marR="63500" marT="63500" marB="63500" anchor="ctr"/>
                </a:tc>
              </a:tr>
              <a:tr h="350844">
                <a:tc>
                  <a:txBody>
                    <a:bodyPr/>
                    <a:lstStyle/>
                    <a:p>
                      <a:r>
                        <a:rPr lang="en-US" sz="1700" dirty="0"/>
                        <a:t>SWORD (signed word)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Allocates signed numbers from 32,768 to +32,767. </a:t>
                      </a:r>
                    </a:p>
                  </a:txBody>
                  <a:tcPr marL="63500" marR="63500" marT="63500" marB="63500" anchor="ctr"/>
                </a:tc>
              </a:tr>
              <a:tr h="357566">
                <a:tc>
                  <a:txBody>
                    <a:bodyPr/>
                    <a:lstStyle/>
                    <a:p>
                      <a:r>
                        <a:rPr lang="en-US" sz="1700" dirty="0"/>
                        <a:t>DWORD, DD (</a:t>
                      </a:r>
                      <a:r>
                        <a:rPr lang="en-US" sz="1700" dirty="0" err="1"/>
                        <a:t>doubleword</a:t>
                      </a:r>
                      <a:r>
                        <a:rPr lang="en-US" sz="1700" dirty="0"/>
                        <a:t> = 4 bytes)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Allocates unsigned numbers from 0 to 4,294,967,295 (4 megabytes) </a:t>
                      </a:r>
                    </a:p>
                  </a:txBody>
                  <a:tcPr marL="63500" marR="63500" marT="63500" marB="63500" anchor="ctr"/>
                </a:tc>
              </a:tr>
              <a:tr h="502743">
                <a:tc>
                  <a:txBody>
                    <a:bodyPr/>
                    <a:lstStyle/>
                    <a:p>
                      <a:r>
                        <a:rPr lang="en-US" sz="1700" dirty="0"/>
                        <a:t>SDWORD (signed </a:t>
                      </a:r>
                      <a:r>
                        <a:rPr lang="en-US" sz="1700" dirty="0" err="1"/>
                        <a:t>doubleword</a:t>
                      </a:r>
                      <a:r>
                        <a:rPr lang="en-US" sz="1700" dirty="0"/>
                        <a:t>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Allocates signed numbers from 2,147,483,648 to +2,147,483,647. </a:t>
                      </a:r>
                    </a:p>
                  </a:txBody>
                  <a:tcPr marL="63500" marR="63500" marT="63500" marB="63500" anchor="ctr"/>
                </a:tc>
              </a:tr>
              <a:tr h="647920">
                <a:tc>
                  <a:txBody>
                    <a:bodyPr/>
                    <a:lstStyle/>
                    <a:p>
                      <a:r>
                        <a:rPr lang="en-US" sz="1700"/>
                        <a:t>FWORD, DF (farword = 6 bytes)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Allocates 6-byte (48-bit) integers. These values are normally used only as pointer variables on the 80386/486 processors. </a:t>
                      </a:r>
                    </a:p>
                  </a:txBody>
                  <a:tcPr marL="63500" marR="63500" marT="63500" marB="63500" anchor="ctr"/>
                </a:tc>
              </a:tr>
              <a:tr h="502743">
                <a:tc>
                  <a:txBody>
                    <a:bodyPr/>
                    <a:lstStyle/>
                    <a:p>
                      <a:r>
                        <a:rPr lang="en-US" sz="1700"/>
                        <a:t>QWORD, DQ (quadword = 8 bytes)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Allocates 8-byte integers used with 8087-family coprocessor instructions. </a:t>
                      </a:r>
                    </a:p>
                  </a:txBody>
                  <a:tcPr marL="63500" marR="63500" marT="63500" marB="63500" anchor="ctr"/>
                </a:tc>
              </a:tr>
              <a:tr h="502743">
                <a:tc>
                  <a:txBody>
                    <a:bodyPr/>
                    <a:lstStyle/>
                    <a:p>
                      <a:r>
                        <a:rPr lang="en-US" sz="1700"/>
                        <a:t>TBYTE, DT (10 bytes)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Allocates 10-byte (80-bit) integers if the initializer has a radix specifying the base of the number. </a:t>
                      </a: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93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in register</a:t>
            </a:r>
            <a:endParaRPr lang="en-US" dirty="0"/>
          </a:p>
        </p:txBody>
      </p:sp>
      <p:pic>
        <p:nvPicPr>
          <p:cNvPr id="5" name="Picture 4" descr="Screen Shot 2016-11-13 at 8.0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571672"/>
            <a:ext cx="7556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4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13 at 8.11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26098"/>
            <a:ext cx="8458200" cy="513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76304" y="5592072"/>
            <a:ext cx="8255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data types </a:t>
            </a:r>
            <a:r>
              <a:rPr lang="en-US" sz="2400" dirty="0">
                <a:solidFill>
                  <a:schemeClr val="bg1"/>
                </a:solidFill>
              </a:rPr>
              <a:t>SBYTE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SWORD</a:t>
            </a:r>
            <a:r>
              <a:rPr lang="en-US" sz="2400" dirty="0" smtClean="0">
                <a:solidFill>
                  <a:schemeClr val="bg1"/>
                </a:solidFill>
              </a:rPr>
              <a:t>, and </a:t>
            </a:r>
            <a:r>
              <a:rPr lang="en-US" sz="2400" dirty="0">
                <a:solidFill>
                  <a:schemeClr val="bg1"/>
                </a:solidFill>
              </a:rPr>
              <a:t>SDWORD</a:t>
            </a:r>
            <a:r>
              <a:rPr lang="en-US" sz="2400" dirty="0" smtClean="0">
                <a:solidFill>
                  <a:schemeClr val="bg1"/>
                </a:solidFill>
              </a:rPr>
              <a:t> tell the assembler to treat the initializers as signed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CPU has instructions to copy, move, and sign-extend integer values. </a:t>
            </a:r>
          </a:p>
          <a:p>
            <a:r>
              <a:rPr lang="en-US" dirty="0"/>
              <a:t>These instructions require operands to be the same size. </a:t>
            </a:r>
          </a:p>
          <a:p>
            <a:r>
              <a:rPr lang="en-US" dirty="0"/>
              <a:t>However, we may need to operate on data with size other than that originally declared. </a:t>
            </a:r>
          </a:p>
          <a:p>
            <a:r>
              <a:rPr lang="en-US" dirty="0"/>
              <a:t>The PTR operator forces expression to be treated as the specified type: </a:t>
            </a:r>
          </a:p>
          <a:p>
            <a:pPr marL="0" indent="0">
              <a:buNone/>
            </a:pPr>
            <a:r>
              <a:rPr lang="en-US" dirty="0" smtClean="0"/>
              <a:t>	.DATA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num</a:t>
            </a:r>
            <a:r>
              <a:rPr lang="en-US" dirty="0" smtClean="0"/>
              <a:t> DWORD </a:t>
            </a:r>
            <a:r>
              <a:rPr lang="en-US" dirty="0"/>
              <a:t>0 </a:t>
            </a:r>
            <a:endParaRPr lang="en-US" dirty="0" smtClean="0"/>
          </a:p>
          <a:p>
            <a:pPr marL="0" indent="0">
              <a:spcBef>
                <a:spcPts val="1400"/>
              </a:spcBef>
              <a:buNone/>
            </a:pPr>
            <a:r>
              <a:rPr lang="en-US" dirty="0" smtClean="0"/>
              <a:t>	.CODE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WORD PTR </a:t>
            </a:r>
            <a:r>
              <a:rPr lang="en-US" dirty="0" err="1"/>
              <a:t>num</a:t>
            </a:r>
            <a:r>
              <a:rPr lang="en-US" dirty="0"/>
              <a:t>[0] </a:t>
            </a:r>
            <a:r>
              <a:rPr lang="en-US" dirty="0" smtClean="0"/>
              <a:t>	; </a:t>
            </a:r>
            <a:r>
              <a:rPr lang="en-US" dirty="0"/>
              <a:t>Load a word-size value from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dx, WORD PTR </a:t>
            </a:r>
            <a:r>
              <a:rPr lang="en-US" dirty="0" err="1"/>
              <a:t>num</a:t>
            </a:r>
            <a:r>
              <a:rPr lang="en-US" dirty="0"/>
              <a:t>[2] </a:t>
            </a:r>
            <a:r>
              <a:rPr lang="en-US" dirty="0" smtClean="0"/>
              <a:t>	; </a:t>
            </a:r>
            <a:r>
              <a:rPr lang="en-US" dirty="0"/>
              <a:t>a </a:t>
            </a:r>
            <a:r>
              <a:rPr lang="en-US" dirty="0" err="1"/>
              <a:t>doubleword</a:t>
            </a:r>
            <a:r>
              <a:rPr lang="en-US" dirty="0"/>
              <a:t> variable </a:t>
            </a:r>
            <a:endParaRPr lang="en-US" dirty="0" smtClean="0"/>
          </a:p>
          <a:p>
            <a:r>
              <a:rPr lang="en-US" dirty="0" smtClean="0"/>
              <a:t>PTR </a:t>
            </a:r>
            <a:r>
              <a:rPr lang="en-US" dirty="0"/>
              <a:t>operator </a:t>
            </a:r>
            <a:r>
              <a:rPr lang="en-US" i="1" dirty="0"/>
              <a:t>re-casts</a:t>
            </a:r>
            <a:r>
              <a:rPr lang="en-US" dirty="0"/>
              <a:t> the DWORD-sized memory location pointed by </a:t>
            </a:r>
            <a:r>
              <a:rPr lang="en-US" b="1" dirty="0" err="1"/>
              <a:t>num</a:t>
            </a:r>
            <a:r>
              <a:rPr lang="en-US" b="1" dirty="0"/>
              <a:t>[ </a:t>
            </a:r>
            <a:r>
              <a:rPr lang="en-US" b="1" i="1" dirty="0"/>
              <a:t>index</a:t>
            </a:r>
            <a:r>
              <a:rPr lang="en-US" b="1" dirty="0"/>
              <a:t> ] </a:t>
            </a:r>
            <a:r>
              <a:rPr lang="en-US" dirty="0"/>
              <a:t>expression into a WORD-sized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Data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primary instructions for moving data from operand to operand and loading them into registers are </a:t>
            </a:r>
          </a:p>
          <a:p>
            <a:pPr lvl="1"/>
            <a:r>
              <a:rPr lang="en-US" sz="3200" dirty="0"/>
              <a:t>MOV (Move) </a:t>
            </a:r>
          </a:p>
          <a:p>
            <a:pPr lvl="1"/>
            <a:r>
              <a:rPr lang="en-US" sz="3200" dirty="0"/>
              <a:t>XCHG (Exchange) </a:t>
            </a:r>
          </a:p>
          <a:p>
            <a:pPr lvl="1"/>
            <a:r>
              <a:rPr lang="en-US" sz="3200" dirty="0"/>
              <a:t>CWD (Convert Word to Double) </a:t>
            </a:r>
          </a:p>
          <a:p>
            <a:pPr lvl="1"/>
            <a:r>
              <a:rPr lang="en-US" sz="3200" dirty="0"/>
              <a:t>CBW (Convert Byte to Word)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68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MOV copies the source operand to the destination operand without affecting the source. </a:t>
            </a:r>
          </a:p>
          <a:p>
            <a:pPr marL="0" indent="0">
              <a:buNone/>
            </a:pPr>
            <a:r>
              <a:rPr lang="en-US" dirty="0"/>
              <a:t>; Immediate value </a:t>
            </a:r>
            <a:r>
              <a:rPr lang="en-US" dirty="0" smtClean="0"/>
              <a:t>moves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smtClean="0"/>
              <a:t>7	 	; </a:t>
            </a:r>
            <a:r>
              <a:rPr lang="en-US" dirty="0"/>
              <a:t>Immediate to register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mem</a:t>
            </a:r>
            <a:r>
              <a:rPr lang="en-US" dirty="0"/>
              <a:t>, 7 </a:t>
            </a:r>
            <a:r>
              <a:rPr lang="en-US" dirty="0" smtClean="0"/>
              <a:t>	; </a:t>
            </a:r>
            <a:r>
              <a:rPr lang="en-US" dirty="0"/>
              <a:t>Immediate to memory </a:t>
            </a:r>
            <a:r>
              <a:rPr lang="en-US" dirty="0" smtClean="0"/>
              <a:t>direct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bx</a:t>
            </a:r>
            <a:r>
              <a:rPr lang="en-US" dirty="0"/>
              <a:t>], 7 </a:t>
            </a:r>
            <a:r>
              <a:rPr lang="en-US" dirty="0" smtClean="0"/>
              <a:t>	; </a:t>
            </a:r>
            <a:r>
              <a:rPr lang="en-US" dirty="0"/>
              <a:t>Immediate to memory indirect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; </a:t>
            </a:r>
            <a:r>
              <a:rPr lang="en-US" dirty="0"/>
              <a:t>Register moves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mem</a:t>
            </a:r>
            <a:r>
              <a:rPr lang="en-US" dirty="0"/>
              <a:t>, </a:t>
            </a:r>
            <a:r>
              <a:rPr lang="en-US" dirty="0" smtClean="0"/>
              <a:t>ax	; </a:t>
            </a:r>
            <a:r>
              <a:rPr lang="en-US" dirty="0"/>
              <a:t>Register to memory direct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bx</a:t>
            </a:r>
            <a:r>
              <a:rPr lang="en-US" dirty="0"/>
              <a:t>], ax </a:t>
            </a:r>
            <a:r>
              <a:rPr lang="en-US" dirty="0" smtClean="0"/>
              <a:t>	; </a:t>
            </a:r>
            <a:r>
              <a:rPr lang="en-US" dirty="0"/>
              <a:t>Register to memory </a:t>
            </a:r>
            <a:r>
              <a:rPr lang="en-US" dirty="0" smtClean="0"/>
              <a:t>indirect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err="1" smtClean="0"/>
              <a:t>bx</a:t>
            </a:r>
            <a:r>
              <a:rPr lang="en-US" dirty="0" smtClean="0"/>
              <a:t>	; </a:t>
            </a:r>
            <a:r>
              <a:rPr lang="en-US" dirty="0"/>
              <a:t>Register to </a:t>
            </a:r>
            <a:r>
              <a:rPr lang="en-US" dirty="0" smtClean="0"/>
              <a:t>register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ds, ax </a:t>
            </a:r>
            <a:r>
              <a:rPr lang="en-US" dirty="0" smtClean="0"/>
              <a:t>	; </a:t>
            </a:r>
            <a:r>
              <a:rPr lang="en-US" dirty="0"/>
              <a:t>General register to segment register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; </a:t>
            </a:r>
            <a:r>
              <a:rPr lang="en-US" dirty="0"/>
              <a:t>Direct memory </a:t>
            </a:r>
            <a:r>
              <a:rPr lang="en-US" dirty="0" smtClean="0"/>
              <a:t>moves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err="1"/>
              <a:t>mem</a:t>
            </a:r>
            <a:r>
              <a:rPr lang="en-US" dirty="0"/>
              <a:t> </a:t>
            </a:r>
            <a:r>
              <a:rPr lang="en-US" dirty="0" smtClean="0"/>
              <a:t>	; </a:t>
            </a:r>
            <a:r>
              <a:rPr lang="en-US" dirty="0"/>
              <a:t>Memory direct to register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ds, </a:t>
            </a:r>
            <a:r>
              <a:rPr lang="en-US" dirty="0" err="1"/>
              <a:t>mem</a:t>
            </a:r>
            <a:r>
              <a:rPr lang="en-US" dirty="0"/>
              <a:t> </a:t>
            </a:r>
            <a:r>
              <a:rPr lang="en-US" dirty="0" smtClean="0"/>
              <a:t>	; </a:t>
            </a:r>
            <a:r>
              <a:rPr lang="en-US" dirty="0"/>
              <a:t>Memory to segment </a:t>
            </a:r>
            <a:r>
              <a:rPr lang="en-US" dirty="0" smtClean="0"/>
              <a:t>register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; </a:t>
            </a:r>
            <a:r>
              <a:rPr lang="en-US" dirty="0"/>
              <a:t>Indirect memory </a:t>
            </a:r>
            <a:r>
              <a:rPr lang="en-US" dirty="0" smtClean="0"/>
              <a:t>moves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bx</a:t>
            </a:r>
            <a:r>
              <a:rPr lang="en-US" dirty="0"/>
              <a:t>] </a:t>
            </a:r>
            <a:r>
              <a:rPr lang="en-US" dirty="0" smtClean="0"/>
              <a:t>	; </a:t>
            </a:r>
            <a:r>
              <a:rPr lang="en-US" dirty="0"/>
              <a:t>Memory indirect to register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ds, 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bx</a:t>
            </a:r>
            <a:r>
              <a:rPr lang="en-US" dirty="0"/>
              <a:t>] </a:t>
            </a:r>
            <a:r>
              <a:rPr lang="en-US" dirty="0" smtClean="0"/>
              <a:t>	; </a:t>
            </a:r>
            <a:r>
              <a:rPr lang="en-US" dirty="0"/>
              <a:t>Memory indirect to segment </a:t>
            </a:r>
            <a:r>
              <a:rPr lang="en-US" dirty="0" smtClean="0"/>
              <a:t>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7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; Segment register </a:t>
            </a:r>
            <a:r>
              <a:rPr lang="en-US" dirty="0" smtClean="0"/>
              <a:t>moves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mem</a:t>
            </a:r>
            <a:r>
              <a:rPr lang="en-US" dirty="0"/>
              <a:t>, ds </a:t>
            </a:r>
            <a:r>
              <a:rPr lang="en-US" dirty="0" smtClean="0"/>
              <a:t>		; </a:t>
            </a:r>
            <a:r>
              <a:rPr lang="en-US" dirty="0"/>
              <a:t>Segment register to </a:t>
            </a:r>
            <a:r>
              <a:rPr lang="en-US" dirty="0" smtClean="0"/>
              <a:t>memory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bx</a:t>
            </a:r>
            <a:r>
              <a:rPr lang="en-US" dirty="0"/>
              <a:t>], </a:t>
            </a:r>
            <a:r>
              <a:rPr lang="en-US" dirty="0" smtClean="0"/>
              <a:t>ds		; </a:t>
            </a:r>
            <a:r>
              <a:rPr lang="en-US" dirty="0"/>
              <a:t>Segment register to memory indirect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smtClean="0"/>
              <a:t>ds		; </a:t>
            </a:r>
            <a:r>
              <a:rPr lang="en-US" dirty="0"/>
              <a:t>Segment register to general register  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 Move immediate to segment </a:t>
            </a:r>
            <a:r>
              <a:rPr lang="en-US" dirty="0" smtClean="0"/>
              <a:t>register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DGROUP </a:t>
            </a:r>
            <a:r>
              <a:rPr lang="en-US" dirty="0" smtClean="0"/>
              <a:t>		; </a:t>
            </a:r>
            <a:r>
              <a:rPr lang="en-US" dirty="0"/>
              <a:t>Load AX with immediate </a:t>
            </a:r>
            <a:r>
              <a:rPr lang="en-US" dirty="0" smtClean="0"/>
              <a:t>value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ds, ax </a:t>
            </a:r>
            <a:r>
              <a:rPr lang="en-US" dirty="0" smtClean="0"/>
              <a:t>		; </a:t>
            </a:r>
            <a:r>
              <a:rPr lang="en-US" dirty="0"/>
              <a:t>Copy AX to segment </a:t>
            </a:r>
            <a:r>
              <a:rPr lang="en-US" dirty="0" smtClean="0"/>
              <a:t>register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; </a:t>
            </a:r>
            <a:r>
              <a:rPr lang="en-US" dirty="0"/>
              <a:t>Move memory to </a:t>
            </a:r>
            <a:r>
              <a:rPr lang="en-US" dirty="0" smtClean="0"/>
              <a:t>memory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mem1 </a:t>
            </a:r>
            <a:r>
              <a:rPr lang="en-US" dirty="0" smtClean="0"/>
              <a:t>		; </a:t>
            </a:r>
            <a:r>
              <a:rPr lang="en-US" dirty="0"/>
              <a:t>Load AX with memory </a:t>
            </a:r>
            <a:r>
              <a:rPr lang="en-US" dirty="0" smtClean="0"/>
              <a:t>value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mem2, ax </a:t>
            </a:r>
            <a:r>
              <a:rPr lang="en-US" dirty="0" smtClean="0"/>
              <a:t>		; </a:t>
            </a:r>
            <a:r>
              <a:rPr lang="en-US" dirty="0"/>
              <a:t>Copy AX to other </a:t>
            </a:r>
            <a:r>
              <a:rPr lang="en-US" dirty="0" smtClean="0"/>
              <a:t>memory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; </a:t>
            </a:r>
            <a:r>
              <a:rPr lang="en-US" dirty="0"/>
              <a:t>Move segment register to segment </a:t>
            </a:r>
            <a:r>
              <a:rPr lang="en-US" dirty="0" smtClean="0"/>
              <a:t>register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ds </a:t>
            </a:r>
            <a:r>
              <a:rPr lang="en-US" dirty="0" smtClean="0"/>
              <a:t>		; </a:t>
            </a:r>
            <a:r>
              <a:rPr lang="en-US" dirty="0"/>
              <a:t>Load AX with segment </a:t>
            </a:r>
            <a:r>
              <a:rPr lang="en-US" dirty="0" smtClean="0"/>
              <a:t>register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, ax </a:t>
            </a:r>
            <a:r>
              <a:rPr lang="en-US" dirty="0" smtClean="0"/>
              <a:t>		; </a:t>
            </a:r>
            <a:r>
              <a:rPr lang="en-US" dirty="0"/>
              <a:t>Copy AX to segment register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5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allocation </a:t>
            </a:r>
          </a:p>
          <a:p>
            <a:r>
              <a:rPr lang="en-US" dirty="0" smtClean="0"/>
              <a:t>Data </a:t>
            </a:r>
            <a:r>
              <a:rPr lang="en-US" dirty="0"/>
              <a:t>types and sizes </a:t>
            </a:r>
          </a:p>
          <a:p>
            <a:r>
              <a:rPr lang="en-US" dirty="0" smtClean="0"/>
              <a:t>Pointers </a:t>
            </a:r>
            <a:r>
              <a:rPr lang="en-US" dirty="0"/>
              <a:t>to objects in memory </a:t>
            </a:r>
          </a:p>
          <a:p>
            <a:r>
              <a:rPr lang="en-US" dirty="0"/>
              <a:t>MOV instruction, copying data </a:t>
            </a:r>
          </a:p>
          <a:p>
            <a:r>
              <a:rPr lang="en-US" dirty="0" smtClean="0"/>
              <a:t>Exchange Instructions</a:t>
            </a:r>
          </a:p>
          <a:p>
            <a:r>
              <a:rPr lang="en-US" dirty="0" smtClean="0"/>
              <a:t>sign</a:t>
            </a:r>
            <a:r>
              <a:rPr lang="en-US" dirty="0"/>
              <a:t>-extending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XCHG (exchange data) instruction exchanges the contents of two operands. </a:t>
            </a:r>
          </a:p>
          <a:p>
            <a:r>
              <a:rPr lang="en-US" dirty="0"/>
              <a:t>There are three variants: </a:t>
            </a:r>
          </a:p>
          <a:p>
            <a:pPr marL="0" indent="0">
              <a:buNone/>
            </a:pPr>
            <a:r>
              <a:rPr lang="en-US" dirty="0" smtClean="0"/>
              <a:t>	XCHG </a:t>
            </a:r>
            <a:r>
              <a:rPr lang="en-US" dirty="0" err="1"/>
              <a:t>reg</a:t>
            </a:r>
            <a:r>
              <a:rPr lang="en-US" dirty="0"/>
              <a:t>, </a:t>
            </a:r>
            <a:r>
              <a:rPr lang="en-US" dirty="0" err="1" smtClean="0"/>
              <a:t>reg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XCHG </a:t>
            </a:r>
            <a:r>
              <a:rPr lang="en-US" dirty="0" err="1"/>
              <a:t>reg</a:t>
            </a:r>
            <a:r>
              <a:rPr lang="en-US" dirty="0"/>
              <a:t>, </a:t>
            </a:r>
            <a:r>
              <a:rPr lang="en-US" dirty="0" err="1" smtClean="0"/>
              <a:t>mem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XCHG </a:t>
            </a:r>
            <a:r>
              <a:rPr lang="en-US" dirty="0" err="1"/>
              <a:t>mem</a:t>
            </a:r>
            <a:r>
              <a:rPr lang="en-US" dirty="0"/>
              <a:t>, </a:t>
            </a:r>
            <a:r>
              <a:rPr lang="en-US" dirty="0" err="1"/>
              <a:t>reg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7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80" y="1847758"/>
            <a:ext cx="8435510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exchange data between registers or between registers and memory, </a:t>
            </a:r>
            <a:r>
              <a:rPr lang="en-US" b="1" dirty="0"/>
              <a:t>but not from memory to memory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err="1"/>
              <a:t>bx</a:t>
            </a:r>
            <a:r>
              <a:rPr lang="en-US" dirty="0"/>
              <a:t> </a:t>
            </a:r>
            <a:r>
              <a:rPr lang="en-US" dirty="0" smtClean="0"/>
              <a:t>	        	; </a:t>
            </a:r>
            <a:r>
              <a:rPr lang="en-US" dirty="0"/>
              <a:t>Put AX in BX and BX in </a:t>
            </a:r>
            <a:r>
              <a:rPr lang="en-US" dirty="0" smtClean="0"/>
              <a:t>AX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   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/>
              <a:t>memory, ax </a:t>
            </a:r>
            <a:r>
              <a:rPr lang="en-US" dirty="0" smtClean="0"/>
              <a:t>  	; </a:t>
            </a:r>
            <a:r>
              <a:rPr lang="en-US" dirty="0"/>
              <a:t>Put "memory" in AX and AX in "memory" </a:t>
            </a:r>
            <a:endParaRPr lang="en-US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/>
              <a:t>mem1, </a:t>
            </a:r>
            <a:r>
              <a:rPr lang="en-US" dirty="0" smtClean="0"/>
              <a:t>mem2	; </a:t>
            </a:r>
            <a:r>
              <a:rPr lang="en-US" dirty="0"/>
              <a:t>Illegal, can't exchange </a:t>
            </a:r>
            <a:r>
              <a:rPr lang="en-US" dirty="0" smtClean="0"/>
              <a:t>memory locations</a:t>
            </a:r>
            <a:r>
              <a:rPr lang="en-US" dirty="0"/>
              <a:t>! </a:t>
            </a:r>
          </a:p>
          <a:p>
            <a:r>
              <a:rPr lang="en-US" dirty="0"/>
              <a:t>The rules for operands in the XCHG instruction are the same as those for the MOV instruction... </a:t>
            </a:r>
          </a:p>
          <a:p>
            <a:pPr marL="282575" lvl="1" indent="0">
              <a:buNone/>
            </a:pPr>
            <a:endParaRPr lang="en-US" dirty="0" smtClean="0"/>
          </a:p>
          <a:p>
            <a:pPr marL="282575" lvl="1" indent="0">
              <a:buNone/>
            </a:pPr>
            <a:r>
              <a:rPr lang="en-US" dirty="0" smtClean="0"/>
              <a:t>NB: except </a:t>
            </a:r>
            <a:r>
              <a:rPr lang="en-US" dirty="0"/>
              <a:t>that XCHG does not accept immediate operands.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6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49" y="1866716"/>
            <a:ext cx="8113256" cy="420893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</a:t>
            </a:r>
            <a:r>
              <a:rPr lang="en-US" dirty="0"/>
              <a:t>array sorting applications, XCHG provides a simple way to exchange two array elements. </a:t>
            </a:r>
          </a:p>
          <a:p>
            <a:r>
              <a:rPr lang="en-US" dirty="0"/>
              <a:t>Few more examples using XCHG: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err="1"/>
              <a:t>bx</a:t>
            </a:r>
            <a:r>
              <a:rPr lang="en-US" dirty="0"/>
              <a:t> </a:t>
            </a:r>
            <a:r>
              <a:rPr lang="en-US" dirty="0" smtClean="0"/>
              <a:t>		; </a:t>
            </a:r>
            <a:r>
              <a:rPr lang="en-US" dirty="0"/>
              <a:t>exchange 16-bit </a:t>
            </a:r>
            <a:r>
              <a:rPr lang="en-US" dirty="0" err="1" smtClean="0"/>
              <a:t>regs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/>
              <a:t>ah, al </a:t>
            </a:r>
            <a:r>
              <a:rPr lang="en-US" dirty="0" smtClean="0"/>
              <a:t>		; </a:t>
            </a:r>
            <a:r>
              <a:rPr lang="en-US" dirty="0"/>
              <a:t>exchange 8-bit </a:t>
            </a:r>
            <a:r>
              <a:rPr lang="en-US" dirty="0" err="1" smtClean="0"/>
              <a:t>regs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ebx</a:t>
            </a:r>
            <a:r>
              <a:rPr lang="en-US" dirty="0"/>
              <a:t> </a:t>
            </a:r>
            <a:r>
              <a:rPr lang="en-US" dirty="0" smtClean="0"/>
              <a:t>		; </a:t>
            </a:r>
            <a:r>
              <a:rPr lang="en-US" dirty="0"/>
              <a:t>exchange 32-bit </a:t>
            </a:r>
            <a:r>
              <a:rPr lang="en-US" dirty="0" err="1" smtClean="0"/>
              <a:t>regs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/>
              <a:t>[response], cl </a:t>
            </a:r>
            <a:r>
              <a:rPr lang="en-US" dirty="0" smtClean="0"/>
              <a:t>	; </a:t>
            </a:r>
            <a:r>
              <a:rPr lang="en-US" dirty="0"/>
              <a:t>exchange 8-bit </a:t>
            </a:r>
            <a:r>
              <a:rPr lang="en-US" dirty="0" err="1"/>
              <a:t>mem</a:t>
            </a:r>
            <a:r>
              <a:rPr lang="en-US" dirty="0"/>
              <a:t> op with CL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/>
              <a:t>[total], </a:t>
            </a:r>
            <a:r>
              <a:rPr lang="en-US" dirty="0" err="1"/>
              <a:t>edx</a:t>
            </a:r>
            <a:r>
              <a:rPr lang="en-US" dirty="0"/>
              <a:t> </a:t>
            </a:r>
            <a:r>
              <a:rPr lang="en-US" dirty="0" smtClean="0"/>
              <a:t>	; </a:t>
            </a:r>
            <a:r>
              <a:rPr lang="en-US" dirty="0"/>
              <a:t>exchange 32-bit </a:t>
            </a:r>
            <a:r>
              <a:rPr lang="en-US" dirty="0" err="1"/>
              <a:t>mem</a:t>
            </a:r>
            <a:r>
              <a:rPr lang="en-US" dirty="0"/>
              <a:t> op with EDX </a:t>
            </a:r>
          </a:p>
          <a:p>
            <a:r>
              <a:rPr lang="en-US" dirty="0"/>
              <a:t>Without the XCHG instruction, we need a temporary register to exchange values if using only the MOV instruction.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0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to Memory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979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exchange two memory operands, use a register as a temporary container and combine MOV with XCHG. For example, 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DATA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val1 </a:t>
            </a:r>
            <a:r>
              <a:rPr lang="en-US" dirty="0"/>
              <a:t>WORD </a:t>
            </a:r>
            <a:r>
              <a:rPr lang="en-US" dirty="0" smtClean="0"/>
              <a:t>1000h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val2 </a:t>
            </a:r>
            <a:r>
              <a:rPr lang="en-US" dirty="0"/>
              <a:t>WORD </a:t>
            </a:r>
            <a:r>
              <a:rPr lang="en-US" dirty="0" smtClean="0"/>
              <a:t>2000h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[val1] </a:t>
            </a:r>
            <a:r>
              <a:rPr lang="en-US" dirty="0" smtClean="0"/>
              <a:t>		; </a:t>
            </a:r>
            <a:r>
              <a:rPr lang="en-US" dirty="0"/>
              <a:t>AX = </a:t>
            </a:r>
            <a:r>
              <a:rPr lang="en-US" dirty="0" smtClean="0"/>
              <a:t>1000h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/>
              <a:t>ax, [val2] </a:t>
            </a:r>
            <a:r>
              <a:rPr lang="en-US" dirty="0" smtClean="0"/>
              <a:t>		; </a:t>
            </a:r>
            <a:r>
              <a:rPr lang="en-US" dirty="0"/>
              <a:t>AX = 2000h, val2 = </a:t>
            </a:r>
            <a:r>
              <a:rPr lang="en-US" dirty="0" smtClean="0"/>
              <a:t>1000h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[val1], </a:t>
            </a:r>
            <a:r>
              <a:rPr lang="en-US" dirty="0" smtClean="0"/>
              <a:t>ax		; </a:t>
            </a:r>
            <a:r>
              <a:rPr lang="en-US" dirty="0"/>
              <a:t>val1 = 2000h </a:t>
            </a:r>
          </a:p>
        </p:txBody>
      </p:sp>
    </p:spTree>
    <p:extLst>
      <p:ext uri="{BB962C8B-B14F-4D97-AF65-F5344CB8AC3E}">
        <p14:creationId xmlns:p14="http://schemas.microsoft.com/office/powerpoint/2010/main" val="40188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XCHG instruction is useful for conversion of 16-bit data between </a:t>
            </a:r>
            <a:r>
              <a:rPr lang="en-US" b="1" dirty="0"/>
              <a:t>little endian</a:t>
            </a:r>
            <a:r>
              <a:rPr lang="en-US" dirty="0"/>
              <a:t> and </a:t>
            </a:r>
            <a:r>
              <a:rPr lang="en-US" b="1" dirty="0"/>
              <a:t>big endian</a:t>
            </a:r>
            <a:r>
              <a:rPr lang="en-US" dirty="0"/>
              <a:t> forms.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/>
              <a:t>al, ah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following XCHG converts the data in AX into the other endian form. </a:t>
            </a:r>
          </a:p>
          <a:p>
            <a:r>
              <a:rPr lang="en-US" dirty="0"/>
              <a:t>Pentium provides BSWAP instruction to do similar conversion on </a:t>
            </a:r>
            <a:r>
              <a:rPr lang="en-US" b="1" dirty="0"/>
              <a:t>32-bit data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smtClean="0"/>
              <a:t>		BSWAP </a:t>
            </a:r>
            <a:r>
              <a:rPr lang="en-US" b="1" dirty="0"/>
              <a:t>32-bit register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NB: </a:t>
            </a:r>
            <a:r>
              <a:rPr lang="en-US" dirty="0"/>
              <a:t>BSWAP works only on data located in a 32-bit register.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0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BSWAP swaps bytes of its operand. For example,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bswap</a:t>
            </a:r>
            <a:r>
              <a:rPr lang="en-US" dirty="0" smtClean="0"/>
              <a:t> </a:t>
            </a:r>
            <a:r>
              <a:rPr lang="en-US" dirty="0" err="1"/>
              <a:t>eax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1-13 at 8.53.0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/>
          <a:stretch/>
        </p:blipFill>
        <p:spPr>
          <a:xfrm>
            <a:off x="966768" y="3057756"/>
            <a:ext cx="7066828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111" y="5782142"/>
            <a:ext cx="245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Result </a:t>
            </a:r>
            <a:r>
              <a:rPr lang="en-US" dirty="0" smtClean="0">
                <a:solidFill>
                  <a:srgbClr val="FFFFFF"/>
                </a:solidFill>
              </a:rPr>
              <a:t>is EAX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8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and Unsigned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moving data between registers of different sizes is illegal, you </a:t>
            </a:r>
            <a:r>
              <a:rPr lang="en-US" b="1" dirty="0"/>
              <a:t>must</a:t>
            </a:r>
            <a:r>
              <a:rPr lang="en-US" dirty="0"/>
              <a:t> </a:t>
            </a:r>
            <a:r>
              <a:rPr lang="en-US" i="1" dirty="0"/>
              <a:t>sign-extend</a:t>
            </a:r>
            <a:r>
              <a:rPr lang="en-US" dirty="0"/>
              <a:t> integers to convert </a:t>
            </a:r>
            <a:r>
              <a:rPr lang="en-US" i="1" dirty="0"/>
              <a:t>signed data</a:t>
            </a:r>
            <a:r>
              <a:rPr lang="en-US" dirty="0"/>
              <a:t> to a larger size. </a:t>
            </a:r>
          </a:p>
          <a:p>
            <a:r>
              <a:rPr lang="en-US" dirty="0"/>
              <a:t>Sign-extending means copying the </a:t>
            </a:r>
            <a:r>
              <a:rPr lang="en-US" b="1" dirty="0"/>
              <a:t>sign bit</a:t>
            </a:r>
            <a:r>
              <a:rPr lang="en-US" dirty="0"/>
              <a:t> of the </a:t>
            </a:r>
            <a:r>
              <a:rPr lang="en-US" dirty="0" err="1"/>
              <a:t>unextended</a:t>
            </a:r>
            <a:r>
              <a:rPr lang="en-US" dirty="0"/>
              <a:t> operand to all bits of the operand's next larger size. </a:t>
            </a:r>
          </a:p>
          <a:p>
            <a:r>
              <a:rPr lang="en-US" dirty="0"/>
              <a:t>This widens the operand while maintaining its sign and value. </a:t>
            </a:r>
          </a:p>
          <a:p>
            <a:r>
              <a:rPr lang="en-US" dirty="0"/>
              <a:t>The four instructions presented below act only on the accumulator register (AL, AX, or EAX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9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and Unsigned Integers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135811"/>
              </p:ext>
            </p:extLst>
          </p:nvPr>
        </p:nvGraphicFramePr>
        <p:xfrm>
          <a:off x="779463" y="1828800"/>
          <a:ext cx="7583488" cy="4294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4"/>
                <a:gridCol w="3791744"/>
              </a:tblGrid>
              <a:tr h="674497">
                <a:tc>
                  <a:txBody>
                    <a:bodyPr/>
                    <a:lstStyle/>
                    <a:p>
                      <a:r>
                        <a:rPr lang="en-US" dirty="0"/>
                        <a:t>Instruction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Sign-extend </a:t>
                      </a:r>
                    </a:p>
                  </a:txBody>
                  <a:tcPr marL="63500" marR="63500" marT="63500" marB="63500" anchor="ctr"/>
                </a:tc>
              </a:tr>
              <a:tr h="674497">
                <a:tc>
                  <a:txBody>
                    <a:bodyPr/>
                    <a:lstStyle/>
                    <a:p>
                      <a:r>
                        <a:rPr lang="en-US" b="1"/>
                        <a:t>CBW</a:t>
                      </a:r>
                      <a:r>
                        <a:rPr lang="en-US"/>
                        <a:t> (convert byte to word)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 to AX </a:t>
                      </a:r>
                    </a:p>
                  </a:txBody>
                  <a:tcPr marL="63500" marR="63500" marT="63500" marB="63500" anchor="ctr"/>
                </a:tc>
              </a:tr>
              <a:tr h="674497">
                <a:tc>
                  <a:txBody>
                    <a:bodyPr/>
                    <a:lstStyle/>
                    <a:p>
                      <a:r>
                        <a:rPr lang="en-US" b="1"/>
                        <a:t>CWD</a:t>
                      </a:r>
                      <a:r>
                        <a:rPr lang="en-US"/>
                        <a:t> (convert word to doubleword)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AX to DX:AX </a:t>
                      </a:r>
                    </a:p>
                  </a:txBody>
                  <a:tcPr marL="63500" marR="63500" marT="63500" marB="63500" anchor="ctr"/>
                </a:tc>
              </a:tr>
              <a:tr h="1135546">
                <a:tc>
                  <a:txBody>
                    <a:bodyPr/>
                    <a:lstStyle/>
                    <a:p>
                      <a:r>
                        <a:rPr lang="en-US" b="1"/>
                        <a:t>CWDE</a:t>
                      </a:r>
                      <a:r>
                        <a:rPr lang="en-US"/>
                        <a:t> (convert word to doubleword extended)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AX to EAX </a:t>
                      </a:r>
                    </a:p>
                  </a:txBody>
                  <a:tcPr marL="63500" marR="63500" marT="63500" marB="63500" anchor="ctr"/>
                </a:tc>
              </a:tr>
              <a:tr h="1135546">
                <a:tc>
                  <a:txBody>
                    <a:bodyPr/>
                    <a:lstStyle/>
                    <a:p>
                      <a:r>
                        <a:rPr lang="en-US" b="1"/>
                        <a:t>CDQ</a:t>
                      </a:r>
                      <a:r>
                        <a:rPr lang="en-US"/>
                        <a:t> (convert doubleword to quadword)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to EDX:EAX </a:t>
                      </a: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8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DATA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mem8 </a:t>
            </a:r>
            <a:r>
              <a:rPr lang="en-US" dirty="0"/>
              <a:t>SBYTE -</a:t>
            </a:r>
            <a:r>
              <a:rPr lang="en-US" dirty="0" smtClean="0"/>
              <a:t>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mem16 </a:t>
            </a:r>
            <a:r>
              <a:rPr lang="en-US" dirty="0"/>
              <a:t>SWORD +</a:t>
            </a:r>
            <a:r>
              <a:rPr lang="en-US" dirty="0" smtClean="0"/>
              <a:t>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mem32 </a:t>
            </a:r>
            <a:r>
              <a:rPr lang="en-US" dirty="0"/>
              <a:t>SDWORD -</a:t>
            </a:r>
            <a:r>
              <a:rPr lang="en-US" dirty="0" smtClean="0"/>
              <a:t>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.CODE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al, mem8 </a:t>
            </a:r>
            <a:r>
              <a:rPr lang="en-US" dirty="0" smtClean="0"/>
              <a:t>		; </a:t>
            </a:r>
            <a:r>
              <a:rPr lang="en-US" dirty="0"/>
              <a:t>Load 8-bit -5 (</a:t>
            </a:r>
            <a:r>
              <a:rPr lang="en-US" dirty="0" err="1"/>
              <a:t>FBh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cbw</a:t>
            </a:r>
            <a:r>
              <a:rPr lang="en-US" dirty="0" smtClean="0"/>
              <a:t> 			; </a:t>
            </a:r>
            <a:r>
              <a:rPr lang="en-US" dirty="0"/>
              <a:t>Convert to 16-bit -5 (</a:t>
            </a:r>
            <a:r>
              <a:rPr lang="en-US" dirty="0" err="1"/>
              <a:t>FFFBh</a:t>
            </a:r>
            <a:r>
              <a:rPr lang="en-US" dirty="0"/>
              <a:t>) in </a:t>
            </a:r>
            <a:r>
              <a:rPr lang="en-US" dirty="0" smtClean="0"/>
              <a:t>AX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mem16 </a:t>
            </a:r>
            <a:r>
              <a:rPr lang="en-US" dirty="0" smtClean="0"/>
              <a:t>		; </a:t>
            </a:r>
            <a:r>
              <a:rPr lang="en-US" dirty="0"/>
              <a:t>Load 16-bit +5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cwd</a:t>
            </a:r>
            <a:r>
              <a:rPr lang="en-US" dirty="0" smtClean="0"/>
              <a:t> 			;Convert </a:t>
            </a:r>
            <a:r>
              <a:rPr lang="en-US" dirty="0"/>
              <a:t>to 32-bit +5 (0000:0005h) in </a:t>
            </a:r>
            <a:r>
              <a:rPr lang="en-US" dirty="0" smtClean="0"/>
              <a:t>DX:AX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smtClean="0"/>
              <a:t>mem16		; </a:t>
            </a:r>
            <a:r>
              <a:rPr lang="en-US" dirty="0"/>
              <a:t>Load 16-bit +5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cwde</a:t>
            </a:r>
            <a:r>
              <a:rPr lang="en-US" dirty="0" smtClean="0"/>
              <a:t> 			; </a:t>
            </a:r>
            <a:r>
              <a:rPr lang="en-US" dirty="0"/>
              <a:t>Convert to 32-bit +5 (00000005h) in </a:t>
            </a:r>
            <a:r>
              <a:rPr lang="en-US" dirty="0" smtClean="0"/>
              <a:t>EAX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eax</a:t>
            </a:r>
            <a:r>
              <a:rPr lang="en-US" dirty="0"/>
              <a:t>, mem32 </a:t>
            </a:r>
            <a:r>
              <a:rPr lang="en-US" dirty="0" smtClean="0"/>
              <a:t>		; </a:t>
            </a:r>
            <a:r>
              <a:rPr lang="en-US" dirty="0"/>
              <a:t>Load 32-bit -5 (</a:t>
            </a:r>
            <a:r>
              <a:rPr lang="en-US" dirty="0" err="1"/>
              <a:t>FFFFFFFBh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cdq</a:t>
            </a:r>
            <a:r>
              <a:rPr lang="en-US" dirty="0" smtClean="0"/>
              <a:t> 			; </a:t>
            </a:r>
            <a:r>
              <a:rPr lang="en-US" dirty="0"/>
              <a:t>Convert to 64-bit -</a:t>
            </a:r>
            <a:r>
              <a:rPr lang="en-US" dirty="0" smtClean="0"/>
              <a:t>5 </a:t>
            </a:r>
            <a:r>
              <a:rPr lang="en-US" dirty="0"/>
              <a:t>(</a:t>
            </a:r>
            <a:r>
              <a:rPr lang="en-US" dirty="0" err="1"/>
              <a:t>FFFFFFFF:FFFFFFFBh</a:t>
            </a:r>
            <a:r>
              <a:rPr lang="en-US" dirty="0"/>
              <a:t>) in EDX:EAX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6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63" y="1440795"/>
            <a:ext cx="8757768" cy="4796333"/>
          </a:xfrm>
        </p:spPr>
        <p:txBody>
          <a:bodyPr>
            <a:noAutofit/>
          </a:bodyPr>
          <a:lstStyle/>
          <a:p>
            <a:r>
              <a:rPr lang="en-US" sz="1800" dirty="0"/>
              <a:t>Sign extending instructions efficiently convert unsigned values as well, provided the sign bit is zero. </a:t>
            </a:r>
          </a:p>
          <a:p>
            <a:r>
              <a:rPr lang="en-US" sz="1800" dirty="0"/>
              <a:t>This example, for instance, correctly widens mem16 whether you treat the variable as signed or unsigned. </a:t>
            </a:r>
          </a:p>
          <a:p>
            <a:r>
              <a:rPr lang="en-US" sz="1800" dirty="0"/>
              <a:t>The processor does not differentiate between signed and unsigned values. </a:t>
            </a:r>
          </a:p>
          <a:p>
            <a:r>
              <a:rPr lang="en-US" sz="1800" dirty="0"/>
              <a:t>For instance, the value of mem8 in the previous example is literally 251 (0FBh) to the processor. </a:t>
            </a:r>
          </a:p>
          <a:p>
            <a:r>
              <a:rPr lang="en-US" sz="1800" dirty="0"/>
              <a:t>It ignores the human convention of treating the highest bit as an indicator of sign. </a:t>
            </a:r>
          </a:p>
          <a:p>
            <a:r>
              <a:rPr lang="en-US" sz="1800" dirty="0"/>
              <a:t>The processor can ignore the distinction between signed and unsigned numbers because binary arithmetic works the same in either case. </a:t>
            </a:r>
          </a:p>
          <a:p>
            <a:r>
              <a:rPr lang="en-US" sz="1800" dirty="0"/>
              <a:t>The programmer, not the processor, must keep track of which values are signed or unsigned, and treat them accordingly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085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Memory for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/>
              <a:t>x86 CPU performs operations on different sizes of data. </a:t>
            </a:r>
          </a:p>
          <a:p>
            <a:r>
              <a:rPr lang="en-US" dirty="0"/>
              <a:t>An integer is a whole number with no fractional part. </a:t>
            </a:r>
          </a:p>
          <a:p>
            <a:r>
              <a:rPr lang="en-US" dirty="0"/>
              <a:t>In assembler, the variables are created by </a:t>
            </a:r>
            <a:r>
              <a:rPr lang="en-US" i="1" dirty="0"/>
              <a:t>data allocation directives</a:t>
            </a:r>
            <a:r>
              <a:rPr lang="en-US" dirty="0"/>
              <a:t>. </a:t>
            </a:r>
          </a:p>
          <a:p>
            <a:r>
              <a:rPr lang="en-US" dirty="0"/>
              <a:t>Assembler declaration of integer variable assigns a </a:t>
            </a:r>
            <a:r>
              <a:rPr lang="en-US" i="1" dirty="0"/>
              <a:t>label</a:t>
            </a:r>
            <a:r>
              <a:rPr lang="en-US" dirty="0"/>
              <a:t> to a memory space allocated for the integer.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4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48416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/>
              <a:t>If sign extension was not what you had in mind, that is, if you need to extend the </a:t>
            </a:r>
            <a:r>
              <a:rPr lang="en-US" i="1" dirty="0"/>
              <a:t>unsigned value</a:t>
            </a:r>
            <a:r>
              <a:rPr lang="en-US" dirty="0"/>
              <a:t>, explicitly set the higher register to zero: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.DATA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mem8 </a:t>
            </a:r>
            <a:r>
              <a:rPr lang="en-US" dirty="0"/>
              <a:t>BYTE </a:t>
            </a:r>
            <a:r>
              <a:rPr lang="en-US" dirty="0" smtClean="0"/>
              <a:t>251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mem16 </a:t>
            </a:r>
            <a:r>
              <a:rPr lang="en-US" dirty="0"/>
              <a:t>WORD 251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.</a:t>
            </a:r>
            <a:r>
              <a:rPr lang="en-US" dirty="0"/>
              <a:t>CODE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.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al, mem8 </a:t>
            </a:r>
            <a:r>
              <a:rPr lang="en-US" dirty="0" smtClean="0"/>
              <a:t>		; </a:t>
            </a:r>
            <a:r>
              <a:rPr lang="en-US" dirty="0"/>
              <a:t>Load 251 (</a:t>
            </a:r>
            <a:r>
              <a:rPr lang="en-US" dirty="0" err="1"/>
              <a:t>FBh</a:t>
            </a:r>
            <a:r>
              <a:rPr lang="en-US" dirty="0"/>
              <a:t>) from 8-bit memory 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sub </a:t>
            </a:r>
            <a:r>
              <a:rPr lang="en-US" dirty="0"/>
              <a:t>ah, ah </a:t>
            </a:r>
            <a:r>
              <a:rPr lang="en-US" dirty="0" smtClean="0"/>
              <a:t>		; </a:t>
            </a:r>
            <a:r>
              <a:rPr lang="en-US" dirty="0"/>
              <a:t>Zero upper half (AH</a:t>
            </a:r>
            <a:r>
              <a:rPr lang="en-US" dirty="0" smtClean="0"/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mem16 </a:t>
            </a:r>
            <a:r>
              <a:rPr lang="en-US" dirty="0" smtClean="0"/>
              <a:t>		; </a:t>
            </a:r>
            <a:r>
              <a:rPr lang="en-US" dirty="0"/>
              <a:t>Load 251 (</a:t>
            </a:r>
            <a:r>
              <a:rPr lang="en-US" dirty="0" err="1"/>
              <a:t>FBh</a:t>
            </a:r>
            <a:r>
              <a:rPr lang="en-US" dirty="0"/>
              <a:t>) from 16-bit </a:t>
            </a:r>
            <a:r>
              <a:rPr lang="en-US" dirty="0" smtClean="0"/>
              <a:t>memory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sub </a:t>
            </a:r>
            <a:r>
              <a:rPr lang="en-US" dirty="0"/>
              <a:t>dx, dx </a:t>
            </a:r>
            <a:r>
              <a:rPr lang="en-US" dirty="0" smtClean="0"/>
              <a:t>		; </a:t>
            </a:r>
            <a:r>
              <a:rPr lang="en-US" dirty="0"/>
              <a:t>Zero upper half (DX</a:t>
            </a:r>
            <a:r>
              <a:rPr lang="en-US" dirty="0" smtClean="0"/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sub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 smtClean="0"/>
              <a:t>eax</a:t>
            </a:r>
            <a:r>
              <a:rPr lang="en-US" dirty="0" smtClean="0"/>
              <a:t>		; </a:t>
            </a:r>
            <a:r>
              <a:rPr lang="en-US" dirty="0"/>
              <a:t>Zero entire extended register (EAX</a:t>
            </a:r>
            <a:r>
              <a:rPr lang="en-US" dirty="0" smtClean="0"/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smtClean="0"/>
              <a:t>mem16		; </a:t>
            </a:r>
            <a:r>
              <a:rPr lang="en-US" dirty="0"/>
              <a:t>Load 251 (</a:t>
            </a:r>
            <a:r>
              <a:rPr lang="en-US" dirty="0" err="1"/>
              <a:t>FBh</a:t>
            </a:r>
            <a:r>
              <a:rPr lang="en-US" dirty="0"/>
              <a:t>) from 16-bit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3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</a:t>
            </a:r>
            <a:r>
              <a:rPr lang="en-US" dirty="0" smtClean="0"/>
              <a:t>Memory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name becomes a label for the memory space. For example, </a:t>
            </a:r>
          </a:p>
          <a:p>
            <a:r>
              <a:rPr lang="en-US" dirty="0" err="1"/>
              <a:t>MyVar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77h ; byte-sized variable called </a:t>
            </a:r>
            <a:r>
              <a:rPr lang="en-US" dirty="0" err="1"/>
              <a:t>MyVar</a:t>
            </a:r>
            <a:r>
              <a:rPr lang="en-US" dirty="0"/>
              <a:t> </a:t>
            </a:r>
            <a:r>
              <a:rPr lang="en-US" dirty="0" err="1"/>
              <a:t>initialised</a:t>
            </a:r>
            <a:r>
              <a:rPr lang="en-US" dirty="0"/>
              <a:t> to 77h where </a:t>
            </a:r>
          </a:p>
          <a:p>
            <a:r>
              <a:rPr lang="en-US" b="1" dirty="0" err="1"/>
              <a:t>MyVar</a:t>
            </a:r>
            <a:r>
              <a:rPr lang="en-US" dirty="0"/>
              <a:t> is </a:t>
            </a:r>
            <a:r>
              <a:rPr lang="en-US" i="1" dirty="0"/>
              <a:t>variable name</a:t>
            </a:r>
            <a:r>
              <a:rPr lang="en-US" dirty="0"/>
              <a:t> </a:t>
            </a:r>
          </a:p>
          <a:p>
            <a:r>
              <a:rPr lang="en-US" dirty="0" err="1"/>
              <a:t>db</a:t>
            </a:r>
            <a:r>
              <a:rPr lang="en-US" dirty="0"/>
              <a:t> is </a:t>
            </a:r>
            <a:r>
              <a:rPr lang="en-US" i="1" dirty="0"/>
              <a:t>directive</a:t>
            </a:r>
            <a:r>
              <a:rPr lang="en-US" dirty="0"/>
              <a:t> for byte-sized memory allocation </a:t>
            </a:r>
          </a:p>
          <a:p>
            <a:r>
              <a:rPr lang="en-US" b="1" dirty="0"/>
              <a:t>77h</a:t>
            </a:r>
            <a:r>
              <a:rPr lang="en-US" dirty="0"/>
              <a:t> is </a:t>
            </a:r>
            <a:r>
              <a:rPr lang="en-US" i="1" dirty="0"/>
              <a:t>initializer</a:t>
            </a:r>
            <a:r>
              <a:rPr lang="en-US" dirty="0"/>
              <a:t> specifying initial value. </a:t>
            </a:r>
          </a:p>
        </p:txBody>
      </p:sp>
    </p:spTree>
    <p:extLst>
      <p:ext uri="{BB962C8B-B14F-4D97-AF65-F5344CB8AC3E}">
        <p14:creationId xmlns:p14="http://schemas.microsoft.com/office/powerpoint/2010/main" val="25921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processors store </a:t>
            </a:r>
            <a:r>
              <a:rPr lang="en-US" dirty="0" smtClean="0"/>
              <a:t>multi-byte </a:t>
            </a:r>
            <a:r>
              <a:rPr lang="en-US" dirty="0"/>
              <a:t>integers in different orders in memory. </a:t>
            </a:r>
          </a:p>
          <a:p>
            <a:r>
              <a:rPr lang="en-US" dirty="0"/>
              <a:t>There are two popular methods of storing integers: </a:t>
            </a:r>
            <a:r>
              <a:rPr lang="en-US" i="1" dirty="0"/>
              <a:t>big endian</a:t>
            </a:r>
            <a:r>
              <a:rPr lang="en-US" dirty="0"/>
              <a:t> and </a:t>
            </a:r>
            <a:r>
              <a:rPr lang="en-US" i="1" dirty="0"/>
              <a:t>little </a:t>
            </a:r>
            <a:r>
              <a:rPr lang="en-US" i="1" dirty="0" smtClean="0"/>
              <a:t>endian</a:t>
            </a:r>
            <a:r>
              <a:rPr lang="en-US" dirty="0"/>
              <a:t>. </a:t>
            </a:r>
          </a:p>
          <a:p>
            <a:r>
              <a:rPr lang="en-US" dirty="0"/>
              <a:t>Big endian method is the most natural: </a:t>
            </a:r>
          </a:p>
          <a:p>
            <a:pPr lvl="1"/>
            <a:r>
              <a:rPr lang="en-US" dirty="0"/>
              <a:t>the biggest (i.e. most significant) byte is stored first, then the next biggest, etc. </a:t>
            </a:r>
          </a:p>
          <a:p>
            <a:r>
              <a:rPr lang="en-US" dirty="0"/>
              <a:t>IBM mainframes, most RISC processors and Motorola processors all use this big endian method.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8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However, Intel-based processors use the little endian method, in which the least significant byte is stored first. </a:t>
            </a:r>
          </a:p>
          <a:p>
            <a:r>
              <a:rPr lang="en-US" dirty="0"/>
              <a:t>Normally, the programmer does not need to worry about which format is used, unless </a:t>
            </a:r>
          </a:p>
          <a:p>
            <a:r>
              <a:rPr lang="en-US" dirty="0"/>
              <a:t>Binary data is </a:t>
            </a:r>
            <a:r>
              <a:rPr lang="en-US" dirty="0" err="1"/>
              <a:t>transfered</a:t>
            </a:r>
            <a:r>
              <a:rPr lang="en-US" dirty="0"/>
              <a:t> between different computers e.g. over a network. </a:t>
            </a:r>
          </a:p>
          <a:p>
            <a:pPr lvl="1"/>
            <a:r>
              <a:rPr lang="en-US" dirty="0"/>
              <a:t>All TCP/IP headers store integers in big endian format (called </a:t>
            </a:r>
            <a:r>
              <a:rPr lang="en-US" i="1" dirty="0"/>
              <a:t>network byte order</a:t>
            </a:r>
            <a:r>
              <a:rPr lang="en-US" dirty="0"/>
              <a:t>.) </a:t>
            </a:r>
          </a:p>
          <a:p>
            <a:r>
              <a:rPr lang="en-US" dirty="0"/>
              <a:t>Binary data is written out to memory as a </a:t>
            </a:r>
            <a:r>
              <a:rPr lang="en-US" dirty="0" err="1"/>
              <a:t>multibyte</a:t>
            </a:r>
            <a:r>
              <a:rPr lang="en-US" dirty="0"/>
              <a:t> integer and then read back as individual bytes or vise versa.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 Explained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112869"/>
              </p:ext>
            </p:extLst>
          </p:nvPr>
        </p:nvGraphicFramePr>
        <p:xfrm>
          <a:off x="779463" y="1828800"/>
          <a:ext cx="7583488" cy="402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/>
                <a:gridCol w="1895872"/>
                <a:gridCol w="1895872"/>
                <a:gridCol w="1895872"/>
              </a:tblGrid>
              <a:tr h="805835"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  </a:t>
                      </a: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Byte sequence order </a:t>
                      </a: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5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</a:t>
                      </a:r>
                      <a:r>
                        <a:rPr lang="en-US" baseline="30000"/>
                        <a:t>(*)</a:t>
                      </a:r>
                      <a:r>
                        <a:rPr lang="en-US"/>
                        <a:t>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Big endian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Little endian </a:t>
                      </a:r>
                    </a:p>
                  </a:txBody>
                  <a:tcPr marL="63500" marR="63500" marT="63500" marB="63500" anchor="ctr"/>
                </a:tc>
              </a:tr>
              <a:tr h="805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/>
                        <a:t>1234</a:t>
                      </a:r>
                      <a:r>
                        <a:rPr lang="is-IS"/>
                        <a:t>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/>
                        <a:t>12 34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34 12 </a:t>
                      </a:r>
                    </a:p>
                  </a:txBody>
                  <a:tcPr marL="63500" marR="63500" marT="63500" marB="63500" anchor="ctr"/>
                </a:tc>
              </a:tr>
              <a:tr h="805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DWORD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47D5A8</a:t>
                      </a:r>
                      <a:r>
                        <a:rPr lang="en-US"/>
                        <a:t>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/>
                        <a:t>00 47 d5 a8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a8 d5 47 00 </a:t>
                      </a:r>
                    </a:p>
                  </a:txBody>
                  <a:tcPr marL="63500" marR="63500" marT="63500" marB="63500" anchor="ctr"/>
                </a:tc>
              </a:tr>
              <a:tr h="805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DWORD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56789ABC</a:t>
                      </a:r>
                      <a:r>
                        <a:rPr lang="cs-CZ" dirty="0"/>
                        <a:t>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56 78 9a </a:t>
                      </a:r>
                      <a:r>
                        <a:rPr lang="pl-PL" dirty="0" err="1"/>
                        <a:t>bc</a:t>
                      </a:r>
                      <a:r>
                        <a:rPr lang="pl-PL" dirty="0"/>
                        <a:t>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bc</a:t>
                      </a:r>
                      <a:r>
                        <a:rPr lang="pl-PL" dirty="0"/>
                        <a:t> 9a 78 56</a:t>
                      </a: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5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 Explained</a:t>
            </a:r>
            <a:endParaRPr lang="en-US" dirty="0"/>
          </a:p>
        </p:txBody>
      </p:sp>
      <p:pic>
        <p:nvPicPr>
          <p:cNvPr id="4" name="Picture 3" descr="Screen Shot 2016-11-13 at 7.2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946046"/>
            <a:ext cx="8661400" cy="4356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223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Data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definitions can be abbreviated. </a:t>
            </a:r>
          </a:p>
          <a:p>
            <a:r>
              <a:rPr lang="en-US" dirty="0"/>
              <a:t>For example,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message 	DB </a:t>
            </a:r>
            <a:r>
              <a:rPr lang="en-US" dirty="0"/>
              <a:t>'B'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DB </a:t>
            </a:r>
            <a:r>
              <a:rPr lang="en-US" dirty="0"/>
              <a:t>'y'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DB </a:t>
            </a:r>
            <a:r>
              <a:rPr lang="en-US" dirty="0"/>
              <a:t>'e'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DB </a:t>
            </a:r>
            <a:r>
              <a:rPr lang="en-US" dirty="0"/>
              <a:t>0DH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DB </a:t>
            </a:r>
            <a:r>
              <a:rPr lang="en-US" dirty="0"/>
              <a:t>0AH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be written as </a:t>
            </a:r>
          </a:p>
          <a:p>
            <a:pPr marL="0" indent="0">
              <a:buNone/>
            </a:pPr>
            <a:r>
              <a:rPr lang="en-US" dirty="0" smtClean="0"/>
              <a:t>	message </a:t>
            </a:r>
            <a:r>
              <a:rPr lang="en-US" dirty="0"/>
              <a:t>DB 'B', 'y', 'e', 0DH, 0AH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even more compactly as </a:t>
            </a:r>
          </a:p>
          <a:p>
            <a:pPr marL="0" indent="0">
              <a:buNone/>
            </a:pPr>
            <a:r>
              <a:rPr lang="en-US" dirty="0" smtClean="0"/>
              <a:t>	message </a:t>
            </a:r>
            <a:r>
              <a:rPr lang="en-US" dirty="0"/>
              <a:t>DB 'Bye', 0DH, 0AH </a:t>
            </a:r>
          </a:p>
        </p:txBody>
      </p:sp>
    </p:spTree>
    <p:extLst>
      <p:ext uri="{BB962C8B-B14F-4D97-AF65-F5344CB8AC3E}">
        <p14:creationId xmlns:p14="http://schemas.microsoft.com/office/powerpoint/2010/main" val="269002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659</TotalTime>
  <Words>1252</Words>
  <Application>Microsoft Macintosh PowerPoint</Application>
  <PresentationFormat>On-screen Show (4:3)</PresentationFormat>
  <Paragraphs>274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Revolution</vt:lpstr>
      <vt:lpstr>Memory Allocation</vt:lpstr>
      <vt:lpstr>Objectives</vt:lpstr>
      <vt:lpstr>Allocating Memory for Integers</vt:lpstr>
      <vt:lpstr>Allocating Memory Cont’d</vt:lpstr>
      <vt:lpstr>Endian</vt:lpstr>
      <vt:lpstr>Endian Cont’d</vt:lpstr>
      <vt:lpstr>Endian Explained</vt:lpstr>
      <vt:lpstr>Endian Explained</vt:lpstr>
      <vt:lpstr>Abbreviated Data Allocation</vt:lpstr>
      <vt:lpstr>Multi-bytes</vt:lpstr>
      <vt:lpstr>Symbol Table</vt:lpstr>
      <vt:lpstr>Similarity with C Data Type</vt:lpstr>
      <vt:lpstr>PowerPoint Presentation</vt:lpstr>
      <vt:lpstr>Data Storage in register</vt:lpstr>
      <vt:lpstr>PowerPoint Presentation</vt:lpstr>
      <vt:lpstr>Pointer Operator</vt:lpstr>
      <vt:lpstr>Copying Data Values</vt:lpstr>
      <vt:lpstr>MOV Instruction</vt:lpstr>
      <vt:lpstr>MOV Instructions</vt:lpstr>
      <vt:lpstr>Exchange Instructions</vt:lpstr>
      <vt:lpstr>Exchange Instructions</vt:lpstr>
      <vt:lpstr>Exchange Instructions</vt:lpstr>
      <vt:lpstr>Memory to Memory Exchange</vt:lpstr>
      <vt:lpstr>Byte Swap</vt:lpstr>
      <vt:lpstr>Byte Swap</vt:lpstr>
      <vt:lpstr>Signed and Unsigned Integers</vt:lpstr>
      <vt:lpstr>Signed and Unsigned Integers</vt:lpstr>
      <vt:lpstr>Signed Values</vt:lpstr>
      <vt:lpstr>Signed Values</vt:lpstr>
      <vt:lpstr>Unsigned Values</vt:lpstr>
    </vt:vector>
  </TitlesOfParts>
  <Company>REM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Allocation</dc:title>
  <dc:creator>Oluwasegun Adelaiye</dc:creator>
  <cp:lastModifiedBy>Oluwasegun Adelaiye</cp:lastModifiedBy>
  <cp:revision>13</cp:revision>
  <dcterms:created xsi:type="dcterms:W3CDTF">2016-11-13T18:02:26Z</dcterms:created>
  <dcterms:modified xsi:type="dcterms:W3CDTF">2016-11-14T19:42:04Z</dcterms:modified>
</cp:coreProperties>
</file>