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2" d="100"/>
          <a:sy n="72" d="100"/>
        </p:scale>
        <p:origin x="-17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14DA46-C38C-E745-A53C-A3060C511235}" type="datetimeFigureOut">
              <a:rPr lang="en-US" smtClean="0"/>
              <a:t>11/7/16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6402B-F7F6-704C-8ED3-9FEE1B768D0E}" type="slidenum">
              <a:rPr lang="en-US" smtClean="0"/>
              <a:t>‹#›</a:t>
            </a:fld>
            <a:endParaRPr lang="en-US"/>
          </a:p>
        </p:txBody>
      </p:sp>
    </p:spTree>
    <p:extLst>
      <p:ext uri="{BB962C8B-B14F-4D97-AF65-F5344CB8AC3E}">
        <p14:creationId xmlns:p14="http://schemas.microsoft.com/office/powerpoint/2010/main" val="36235317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ASCII stands for American Standard Code for Information Interchange. Computers can only understand numbers, so an ASCII code is the numerical representation of a character such as 'a' or '@' or an action of some sort. ASCII was developed a long time ago and now the non-printing characters are rarely used for their original purpose. ASCII was actually designed for use with teletypes and so the descriptions are somewhat obscure. If someone says they want your CV however in ASCII format, all this means is they want 'plain' text with no formatting such as tabs, bold or underscoring - the raw format that any computer can understand. This is usually so they can easily import the file into their own applications without issues. </a:t>
            </a:r>
            <a:r>
              <a:rPr lang="en-US" dirty="0" err="1" smtClean="0"/>
              <a:t>Notepad.exe</a:t>
            </a:r>
            <a:r>
              <a:rPr lang="en-US" dirty="0" smtClean="0"/>
              <a:t> creates ASCII text, or in MS Word you can save a file as 'text only'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Little endian machine: Stores data </a:t>
            </a:r>
            <a:r>
              <a:rPr lang="en-US" b="1" dirty="0" smtClean="0"/>
              <a:t>little-end first</a:t>
            </a:r>
            <a:r>
              <a:rPr lang="en-US" dirty="0" smtClean="0"/>
              <a:t>. When looking at multiple bytes, the first byte is </a:t>
            </a:r>
            <a:r>
              <a:rPr lang="en-US" b="1" dirty="0" smtClean="0"/>
              <a:t>smallest</a:t>
            </a:r>
            <a:endParaRPr lang="en-US" dirty="0" smtClean="0"/>
          </a:p>
          <a:p>
            <a:endParaRPr lang="en-US" dirty="0"/>
          </a:p>
        </p:txBody>
      </p:sp>
      <p:sp>
        <p:nvSpPr>
          <p:cNvPr id="4" name="Slide Number Placeholder 3"/>
          <p:cNvSpPr>
            <a:spLocks noGrp="1"/>
          </p:cNvSpPr>
          <p:nvPr>
            <p:ph type="sldNum" sz="quarter" idx="10"/>
          </p:nvPr>
        </p:nvSpPr>
        <p:spPr/>
        <p:txBody>
          <a:bodyPr/>
          <a:lstStyle/>
          <a:p>
            <a:fld id="{2616402B-F7F6-704C-8ED3-9FEE1B768D0E}" type="slidenum">
              <a:rPr lang="en-US" smtClean="0"/>
              <a:t>16</a:t>
            </a:fld>
            <a:endParaRPr lang="en-US"/>
          </a:p>
        </p:txBody>
      </p:sp>
    </p:spTree>
    <p:extLst>
      <p:ext uri="{BB962C8B-B14F-4D97-AF65-F5344CB8AC3E}">
        <p14:creationId xmlns:p14="http://schemas.microsoft.com/office/powerpoint/2010/main" val="270934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D9B0736F-1D4D-7A46-934F-801C2CCDF6A9}"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06E386E-6683-E846-BEBC-92B521A32704}"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306E386E-6683-E846-BEBC-92B521A32704}" type="datetimeFigureOut">
              <a:rPr lang="en-US" smtClean="0"/>
              <a:t>11/7/16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E386E-6683-E846-BEBC-92B521A32704}" type="datetimeFigureOut">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306E386E-6683-E846-BEBC-92B521A32704}" type="datetimeFigureOut">
              <a:rPr lang="en-US" smtClean="0"/>
              <a:t>11/7/16</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D9B0736F-1D4D-7A46-934F-801C2CCDF6A9}"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306E386E-6683-E846-BEBC-92B521A32704}" type="datetimeFigureOut">
              <a:rPr lang="en-US" smtClean="0"/>
              <a:t>11/7/16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306E386E-6683-E846-BEBC-92B521A32704}" type="datetimeFigureOut">
              <a:rPr lang="en-US" smtClean="0"/>
              <a:t>11/7/16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6E386E-6683-E846-BEBC-92B521A32704}"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6E386E-6683-E846-BEBC-92B521A32704}"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6E386E-6683-E846-BEBC-92B521A32704}"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6E386E-6683-E846-BEBC-92B521A32704}"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6E386E-6683-E846-BEBC-92B521A32704}" type="datetimeFigureOut">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06E386E-6683-E846-BEBC-92B521A32704}" type="datetimeFigureOut">
              <a:rPr lang="en-US" smtClean="0"/>
              <a:t>11/7/16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0736F-1D4D-7A46-934F-801C2CCDF6A9}"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6E386E-6683-E846-BEBC-92B521A32704}" type="datetimeFigureOut">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0736F-1D4D-7A46-934F-801C2CCDF6A9}"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6E386E-6683-E846-BEBC-92B521A32704}" type="datetimeFigureOut">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0736F-1D4D-7A46-934F-801C2CCDF6A9}"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306E386E-6683-E846-BEBC-92B521A32704}" type="datetimeFigureOut">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0736F-1D4D-7A46-934F-801C2CCDF6A9}"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06E386E-6683-E846-BEBC-92B521A32704}" type="datetimeFigureOut">
              <a:rPr lang="en-US" smtClean="0"/>
              <a:t>11/7/16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0736F-1D4D-7A46-934F-801C2CCDF6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306E386E-6683-E846-BEBC-92B521A32704}" type="datetimeFigureOut">
              <a:rPr lang="en-US" smtClean="0"/>
              <a:t>11/7/16</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D9B0736F-1D4D-7A46-934F-801C2CCDF6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Assembly Language Syntax and Variables</a:t>
            </a:r>
            <a:endParaRPr lang="en-US" dirty="0"/>
          </a:p>
        </p:txBody>
      </p:sp>
      <p:sp>
        <p:nvSpPr>
          <p:cNvPr id="3" name="Subtitle 2"/>
          <p:cNvSpPr>
            <a:spLocks noGrp="1"/>
          </p:cNvSpPr>
          <p:nvPr>
            <p:ph type="subTitle" idx="1"/>
          </p:nvPr>
        </p:nvSpPr>
        <p:spPr/>
        <p:txBody>
          <a:bodyPr/>
          <a:lstStyle/>
          <a:p>
            <a:r>
              <a:rPr lang="en-US" dirty="0" smtClean="0"/>
              <a:t>Adelaiye O.I</a:t>
            </a:r>
            <a:endParaRPr lang="en-US" dirty="0"/>
          </a:p>
        </p:txBody>
      </p:sp>
      <p:sp>
        <p:nvSpPr>
          <p:cNvPr id="4" name="TextBox 3"/>
          <p:cNvSpPr txBox="1"/>
          <p:nvPr/>
        </p:nvSpPr>
        <p:spPr>
          <a:xfrm>
            <a:off x="-1411179" y="245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404447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INC </a:t>
            </a:r>
            <a:r>
              <a:rPr lang="en-US" dirty="0"/>
              <a:t>COUNT </a:t>
            </a:r>
            <a:r>
              <a:rPr lang="en-US" dirty="0" smtClean="0"/>
              <a:t>		;Increment </a:t>
            </a:r>
            <a:r>
              <a:rPr lang="en-US" dirty="0"/>
              <a:t>the memory variable </a:t>
            </a:r>
            <a:r>
              <a:rPr lang="en-US" dirty="0" smtClean="0"/>
              <a:t>			;COUNT</a:t>
            </a:r>
          </a:p>
          <a:p>
            <a:pPr marL="0" indent="0">
              <a:buNone/>
            </a:pPr>
            <a:r>
              <a:rPr lang="en-US" dirty="0" smtClean="0"/>
              <a:t>MOV </a:t>
            </a:r>
            <a:r>
              <a:rPr lang="en-US" dirty="0"/>
              <a:t>TOTAL, 48 </a:t>
            </a:r>
            <a:r>
              <a:rPr lang="en-US" dirty="0" smtClean="0"/>
              <a:t>		;Transfer </a:t>
            </a:r>
            <a:r>
              <a:rPr lang="en-US" dirty="0"/>
              <a:t>the value 48 in </a:t>
            </a:r>
            <a:r>
              <a:rPr lang="en-US" dirty="0" smtClean="0"/>
              <a:t>the 			;memory </a:t>
            </a:r>
            <a:r>
              <a:rPr lang="en-US" dirty="0"/>
              <a:t>variable TOTAL </a:t>
            </a:r>
            <a:endParaRPr lang="en-US" dirty="0" smtClean="0"/>
          </a:p>
          <a:p>
            <a:pPr marL="0" indent="0">
              <a:buNone/>
            </a:pPr>
            <a:r>
              <a:rPr lang="en-US" dirty="0" smtClean="0"/>
              <a:t>ADD </a:t>
            </a:r>
            <a:r>
              <a:rPr lang="en-US" dirty="0"/>
              <a:t>AH, BH </a:t>
            </a:r>
            <a:r>
              <a:rPr lang="en-US" dirty="0" smtClean="0"/>
              <a:t>		;Add </a:t>
            </a:r>
            <a:r>
              <a:rPr lang="en-US" dirty="0"/>
              <a:t>the content of the </a:t>
            </a:r>
            <a:r>
              <a:rPr lang="en-US" dirty="0" smtClean="0"/>
              <a:t>BH </a:t>
            </a:r>
            <a:r>
              <a:rPr lang="en-US" dirty="0"/>
              <a:t>register </a:t>
            </a:r>
            <a:r>
              <a:rPr lang="en-US" dirty="0" smtClean="0"/>
              <a:t>			;into </a:t>
            </a:r>
            <a:r>
              <a:rPr lang="en-US" dirty="0"/>
              <a:t>the AH register </a:t>
            </a:r>
            <a:endParaRPr lang="en-US" dirty="0" smtClean="0"/>
          </a:p>
          <a:p>
            <a:pPr marL="0" indent="0">
              <a:buNone/>
            </a:pPr>
            <a:r>
              <a:rPr lang="en-US" dirty="0" smtClean="0"/>
              <a:t>AND </a:t>
            </a:r>
            <a:r>
              <a:rPr lang="en-US" dirty="0"/>
              <a:t>MASK1, 128 </a:t>
            </a:r>
            <a:r>
              <a:rPr lang="en-US" dirty="0" smtClean="0"/>
              <a:t>	;Perform </a:t>
            </a:r>
            <a:r>
              <a:rPr lang="en-US" dirty="0"/>
              <a:t>AND operation on </a:t>
            </a:r>
            <a:r>
              <a:rPr lang="en-US" dirty="0" smtClean="0"/>
              <a:t>the 			;variable </a:t>
            </a:r>
            <a:r>
              <a:rPr lang="en-US" dirty="0"/>
              <a:t>MASK1 and 128 </a:t>
            </a:r>
            <a:endParaRPr lang="en-US" dirty="0" smtClean="0"/>
          </a:p>
          <a:p>
            <a:pPr marL="0" indent="0">
              <a:buNone/>
            </a:pPr>
            <a:r>
              <a:rPr lang="en-US" dirty="0" smtClean="0"/>
              <a:t>ADD </a:t>
            </a:r>
            <a:r>
              <a:rPr lang="en-US" dirty="0"/>
              <a:t>MARKS, 10 </a:t>
            </a:r>
            <a:r>
              <a:rPr lang="en-US" dirty="0" smtClean="0"/>
              <a:t>		;Add </a:t>
            </a:r>
            <a:r>
              <a:rPr lang="en-US" dirty="0"/>
              <a:t>10 to the variable MARKS </a:t>
            </a:r>
            <a:endParaRPr lang="en-US" dirty="0" smtClean="0"/>
          </a:p>
          <a:p>
            <a:pPr marL="0" indent="0">
              <a:buNone/>
            </a:pPr>
            <a:r>
              <a:rPr lang="en-US" dirty="0" smtClean="0"/>
              <a:t>MOV </a:t>
            </a:r>
            <a:r>
              <a:rPr lang="en-US" dirty="0"/>
              <a:t>AL, 10 </a:t>
            </a:r>
            <a:r>
              <a:rPr lang="en-US" dirty="0" smtClean="0"/>
              <a:t>		;Transfer </a:t>
            </a:r>
            <a:r>
              <a:rPr lang="en-US" dirty="0"/>
              <a:t>the value 10 to the AL register </a:t>
            </a:r>
          </a:p>
        </p:txBody>
      </p:sp>
    </p:spTree>
    <p:extLst>
      <p:ext uri="{BB962C8B-B14F-4D97-AF65-F5344CB8AC3E}">
        <p14:creationId xmlns:p14="http://schemas.microsoft.com/office/powerpoint/2010/main" val="39172602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Variables</a:t>
            </a:r>
            <a:r>
              <a:rPr lang="en-US" dirty="0"/>
              <a:t> are used to store information to be referenced and manipulated in a computer program. </a:t>
            </a:r>
          </a:p>
          <a:p>
            <a:pPr algn="just"/>
            <a:r>
              <a:rPr lang="en-US" dirty="0"/>
              <a:t>L</a:t>
            </a:r>
            <a:r>
              <a:rPr lang="en-US" dirty="0" smtClean="0"/>
              <a:t>abeling of data data </a:t>
            </a:r>
            <a:r>
              <a:rPr lang="en-US" dirty="0"/>
              <a:t>with a descriptive name, so our programs can be understood more clearly by the reader and ourselves. </a:t>
            </a:r>
            <a:endParaRPr lang="en-US" dirty="0" smtClean="0"/>
          </a:p>
          <a:p>
            <a:pPr algn="just"/>
            <a:r>
              <a:rPr lang="en-US" dirty="0" smtClean="0"/>
              <a:t>It </a:t>
            </a:r>
            <a:r>
              <a:rPr lang="en-US" dirty="0"/>
              <a:t>is helpful to think of variables as containers that hold information. Their sole purpose is to label and store data in memory. This data can then be used throughout your program.</a:t>
            </a:r>
          </a:p>
          <a:p>
            <a:pPr algn="just"/>
            <a:r>
              <a:rPr lang="en-US" dirty="0" smtClean="0"/>
              <a:t>The </a:t>
            </a:r>
            <a:r>
              <a:rPr lang="en-US" dirty="0"/>
              <a:t>define assembler directive is used for allocation of storage space. It can be used to reserve as well as initialize one or more bytes.</a:t>
            </a:r>
          </a:p>
        </p:txBody>
      </p:sp>
    </p:spTree>
    <p:extLst>
      <p:ext uri="{BB962C8B-B14F-4D97-AF65-F5344CB8AC3E}">
        <p14:creationId xmlns:p14="http://schemas.microsoft.com/office/powerpoint/2010/main" val="2428800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declare static data regions (analogous to global variables) in x86 assembly using special assembler directives for this purpose. </a:t>
            </a:r>
            <a:endParaRPr lang="en-US" dirty="0" smtClean="0"/>
          </a:p>
          <a:p>
            <a:r>
              <a:rPr lang="en-US" dirty="0" smtClean="0"/>
              <a:t>Data </a:t>
            </a:r>
            <a:r>
              <a:rPr lang="en-US" dirty="0"/>
              <a:t>declarations should be preceded by the .DATA directive. Following this directive, the directives DB, DW, and DD can be used to declare one, two, and four byte data locations, respectively. </a:t>
            </a:r>
            <a:endParaRPr lang="en-US" dirty="0" smtClean="0"/>
          </a:p>
          <a:p>
            <a:r>
              <a:rPr lang="en-US" dirty="0" smtClean="0"/>
              <a:t>Declared </a:t>
            </a:r>
            <a:r>
              <a:rPr lang="en-US" dirty="0"/>
              <a:t>locations can be labeled with names for later reference — this is similar to declaring variables by name, but abides by some lower level rules. For example, locations declared in sequence will be located in memory next to one another.</a:t>
            </a:r>
          </a:p>
        </p:txBody>
      </p:sp>
    </p:spTree>
    <p:extLst>
      <p:ext uri="{BB962C8B-B14F-4D97-AF65-F5344CB8AC3E}">
        <p14:creationId xmlns:p14="http://schemas.microsoft.com/office/powerpoint/2010/main" val="6377399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779463" y="1848956"/>
            <a:ext cx="7583487" cy="4208930"/>
          </a:xfrm>
        </p:spPr>
        <p:txBody>
          <a:bodyPr/>
          <a:lstStyle/>
          <a:p>
            <a:r>
              <a:rPr lang="en-US" dirty="0"/>
              <a:t>The syntax for storage allocation statement for initialized data is </a:t>
            </a:r>
            <a:r>
              <a:rPr lang="en-US" dirty="0" smtClean="0"/>
              <a:t>−</a:t>
            </a:r>
          </a:p>
          <a:p>
            <a:pPr marL="0" indent="0">
              <a:buNone/>
            </a:pPr>
            <a:endParaRPr lang="en-US" dirty="0"/>
          </a:p>
          <a:p>
            <a:pPr marL="0" indent="0">
              <a:buNone/>
            </a:pPr>
            <a:r>
              <a:rPr lang="en-US" sz="1600" dirty="0" smtClean="0"/>
              <a:t>	[</a:t>
            </a:r>
            <a:r>
              <a:rPr lang="en-US" sz="1600" dirty="0"/>
              <a:t>variable-name] define-directive initial-value </a:t>
            </a:r>
            <a:r>
              <a:rPr lang="en-US" sz="1600" dirty="0" smtClean="0"/>
              <a:t>[</a:t>
            </a:r>
            <a:r>
              <a:rPr lang="en-US" sz="1600" dirty="0"/>
              <a:t>,initial-value]... </a:t>
            </a:r>
            <a:r>
              <a:rPr lang="en-US" sz="1600" dirty="0" smtClean="0"/>
              <a:t/>
            </a:r>
            <a:br>
              <a:rPr lang="en-US" sz="1600" dirty="0" smtClean="0"/>
            </a:br>
            <a:endParaRPr lang="en-US" sz="1600" dirty="0" smtClean="0"/>
          </a:p>
          <a:p>
            <a:r>
              <a:rPr lang="en-US" dirty="0" smtClean="0"/>
              <a:t>Where</a:t>
            </a:r>
            <a:r>
              <a:rPr lang="en-US" dirty="0"/>
              <a:t>, </a:t>
            </a:r>
            <a:r>
              <a:rPr lang="en-US" i="1" dirty="0"/>
              <a:t>variable-name</a:t>
            </a:r>
            <a:r>
              <a:rPr lang="en-US" dirty="0"/>
              <a:t> is the identifier for each storage space. The assembler associates an offset value for each variable name defined in the data segment.</a:t>
            </a:r>
          </a:p>
          <a:p>
            <a:endParaRPr lang="en-US" dirty="0"/>
          </a:p>
        </p:txBody>
      </p:sp>
    </p:spTree>
    <p:extLst>
      <p:ext uri="{BB962C8B-B14F-4D97-AF65-F5344CB8AC3E}">
        <p14:creationId xmlns:p14="http://schemas.microsoft.com/office/powerpoint/2010/main" val="42050235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Directives</a:t>
            </a:r>
            <a:endParaRPr lang="en-US" dirty="0"/>
          </a:p>
        </p:txBody>
      </p:sp>
      <p:sp>
        <p:nvSpPr>
          <p:cNvPr id="3" name="Content Placeholder 2"/>
          <p:cNvSpPr>
            <a:spLocks noGrp="1"/>
          </p:cNvSpPr>
          <p:nvPr>
            <p:ph idx="1"/>
          </p:nvPr>
        </p:nvSpPr>
        <p:spPr/>
        <p:txBody>
          <a:bodyPr/>
          <a:lstStyle/>
          <a:p>
            <a:r>
              <a:rPr lang="en-US" dirty="0"/>
              <a:t>There are five basic forms of the define directive </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2904020"/>
              </p:ext>
            </p:extLst>
          </p:nvPr>
        </p:nvGraphicFramePr>
        <p:xfrm>
          <a:off x="900410" y="2640409"/>
          <a:ext cx="7021956" cy="3387388"/>
        </p:xfrm>
        <a:graphic>
          <a:graphicData uri="http://schemas.openxmlformats.org/drawingml/2006/table">
            <a:tbl>
              <a:tblPr firstRow="1" bandRow="1">
                <a:tableStyleId>{5C22544A-7EE6-4342-B048-85BDC9FD1C3A}</a:tableStyleId>
              </a:tblPr>
              <a:tblGrid>
                <a:gridCol w="2340652"/>
                <a:gridCol w="2340652"/>
                <a:gridCol w="2340652"/>
              </a:tblGrid>
              <a:tr h="503624">
                <a:tc>
                  <a:txBody>
                    <a:bodyPr/>
                    <a:lstStyle/>
                    <a:p>
                      <a:r>
                        <a:rPr lang="en-US" dirty="0"/>
                        <a:t>Directive</a:t>
                      </a:r>
                    </a:p>
                  </a:txBody>
                  <a:tcPr anchor="ctr"/>
                </a:tc>
                <a:tc>
                  <a:txBody>
                    <a:bodyPr/>
                    <a:lstStyle/>
                    <a:p>
                      <a:r>
                        <a:rPr lang="en-US"/>
                        <a:t>Purpose</a:t>
                      </a:r>
                    </a:p>
                  </a:txBody>
                  <a:tcPr anchor="ctr"/>
                </a:tc>
                <a:tc>
                  <a:txBody>
                    <a:bodyPr/>
                    <a:lstStyle/>
                    <a:p>
                      <a:r>
                        <a:rPr lang="en-US"/>
                        <a:t>Storage Space</a:t>
                      </a:r>
                    </a:p>
                  </a:txBody>
                  <a:tcPr anchor="ctr"/>
                </a:tc>
              </a:tr>
              <a:tr h="503624">
                <a:tc>
                  <a:txBody>
                    <a:bodyPr/>
                    <a:lstStyle/>
                    <a:p>
                      <a:r>
                        <a:rPr lang="en-US"/>
                        <a:t>DB</a:t>
                      </a:r>
                    </a:p>
                  </a:txBody>
                  <a:tcPr anchor="ctr"/>
                </a:tc>
                <a:tc>
                  <a:txBody>
                    <a:bodyPr/>
                    <a:lstStyle/>
                    <a:p>
                      <a:r>
                        <a:rPr lang="en-US"/>
                        <a:t>Define Byte</a:t>
                      </a:r>
                    </a:p>
                  </a:txBody>
                  <a:tcPr anchor="ctr"/>
                </a:tc>
                <a:tc>
                  <a:txBody>
                    <a:bodyPr/>
                    <a:lstStyle/>
                    <a:p>
                      <a:r>
                        <a:rPr lang="en-US"/>
                        <a:t>allocates 1 byte</a:t>
                      </a:r>
                    </a:p>
                  </a:txBody>
                  <a:tcPr anchor="ctr"/>
                </a:tc>
              </a:tr>
              <a:tr h="503624">
                <a:tc>
                  <a:txBody>
                    <a:bodyPr/>
                    <a:lstStyle/>
                    <a:p>
                      <a:r>
                        <a:rPr lang="en-US"/>
                        <a:t>DW</a:t>
                      </a:r>
                    </a:p>
                  </a:txBody>
                  <a:tcPr anchor="ctr"/>
                </a:tc>
                <a:tc>
                  <a:txBody>
                    <a:bodyPr/>
                    <a:lstStyle/>
                    <a:p>
                      <a:r>
                        <a:rPr lang="en-US"/>
                        <a:t>Define Word</a:t>
                      </a:r>
                    </a:p>
                  </a:txBody>
                  <a:tcPr anchor="ctr"/>
                </a:tc>
                <a:tc>
                  <a:txBody>
                    <a:bodyPr/>
                    <a:lstStyle/>
                    <a:p>
                      <a:r>
                        <a:rPr lang="en-US"/>
                        <a:t>allocates 2 bytes</a:t>
                      </a:r>
                    </a:p>
                  </a:txBody>
                  <a:tcPr anchor="ctr"/>
                </a:tc>
              </a:tr>
              <a:tr h="869268">
                <a:tc>
                  <a:txBody>
                    <a:bodyPr/>
                    <a:lstStyle/>
                    <a:p>
                      <a:r>
                        <a:rPr lang="en-US"/>
                        <a:t>DD</a:t>
                      </a:r>
                    </a:p>
                  </a:txBody>
                  <a:tcPr anchor="ctr"/>
                </a:tc>
                <a:tc>
                  <a:txBody>
                    <a:bodyPr/>
                    <a:lstStyle/>
                    <a:p>
                      <a:r>
                        <a:rPr lang="en-US"/>
                        <a:t>Define Doubleword</a:t>
                      </a:r>
                    </a:p>
                  </a:txBody>
                  <a:tcPr anchor="ctr"/>
                </a:tc>
                <a:tc>
                  <a:txBody>
                    <a:bodyPr/>
                    <a:lstStyle/>
                    <a:p>
                      <a:r>
                        <a:rPr lang="en-US"/>
                        <a:t>allocates 4 bytes</a:t>
                      </a:r>
                    </a:p>
                  </a:txBody>
                  <a:tcPr anchor="ctr"/>
                </a:tc>
              </a:tr>
              <a:tr h="503624">
                <a:tc>
                  <a:txBody>
                    <a:bodyPr/>
                    <a:lstStyle/>
                    <a:p>
                      <a:r>
                        <a:rPr lang="en-US"/>
                        <a:t>DQ</a:t>
                      </a:r>
                    </a:p>
                  </a:txBody>
                  <a:tcPr anchor="ctr"/>
                </a:tc>
                <a:tc>
                  <a:txBody>
                    <a:bodyPr/>
                    <a:lstStyle/>
                    <a:p>
                      <a:r>
                        <a:rPr lang="en-US"/>
                        <a:t>Define Quadword</a:t>
                      </a:r>
                    </a:p>
                  </a:txBody>
                  <a:tcPr anchor="ctr"/>
                </a:tc>
                <a:tc>
                  <a:txBody>
                    <a:bodyPr/>
                    <a:lstStyle/>
                    <a:p>
                      <a:r>
                        <a:rPr lang="en-US"/>
                        <a:t>allocates 8 bytes</a:t>
                      </a:r>
                    </a:p>
                  </a:txBody>
                  <a:tcPr anchor="ctr"/>
                </a:tc>
              </a:tr>
              <a:tr h="503624">
                <a:tc>
                  <a:txBody>
                    <a:bodyPr/>
                    <a:lstStyle/>
                    <a:p>
                      <a:r>
                        <a:rPr lang="en-US"/>
                        <a:t>DT</a:t>
                      </a:r>
                    </a:p>
                  </a:txBody>
                  <a:tcPr anchor="ctr"/>
                </a:tc>
                <a:tc>
                  <a:txBody>
                    <a:bodyPr/>
                    <a:lstStyle/>
                    <a:p>
                      <a:r>
                        <a:rPr lang="en-US"/>
                        <a:t>Define Ten Bytes</a:t>
                      </a:r>
                    </a:p>
                  </a:txBody>
                  <a:tcPr anchor="ctr"/>
                </a:tc>
                <a:tc>
                  <a:txBody>
                    <a:bodyPr/>
                    <a:lstStyle/>
                    <a:p>
                      <a:r>
                        <a:rPr lang="en-US" dirty="0"/>
                        <a:t>allocates 10 bytes</a:t>
                      </a:r>
                    </a:p>
                  </a:txBody>
                  <a:tcPr anchor="ctr"/>
                </a:tc>
              </a:tr>
            </a:tbl>
          </a:graphicData>
        </a:graphic>
      </p:graphicFrame>
    </p:spTree>
    <p:extLst>
      <p:ext uri="{BB962C8B-B14F-4D97-AF65-F5344CB8AC3E}">
        <p14:creationId xmlns:p14="http://schemas.microsoft.com/office/powerpoint/2010/main" val="33959915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lgn="just">
              <a:buNone/>
            </a:pPr>
            <a:r>
              <a:rPr lang="en-US" dirty="0"/>
              <a:t>choice </a:t>
            </a:r>
            <a:r>
              <a:rPr lang="en-US" dirty="0" smtClean="0"/>
              <a:t>			DB	'</a:t>
            </a:r>
            <a:r>
              <a:rPr lang="en-US" dirty="0"/>
              <a:t>y' </a:t>
            </a:r>
            <a:endParaRPr lang="en-US" dirty="0" smtClean="0"/>
          </a:p>
          <a:p>
            <a:pPr marL="0" indent="0" algn="just">
              <a:buNone/>
            </a:pPr>
            <a:r>
              <a:rPr lang="en-US" dirty="0" smtClean="0"/>
              <a:t>number 		DW 	12345 </a:t>
            </a:r>
          </a:p>
          <a:p>
            <a:pPr marL="0" indent="0" algn="just">
              <a:buNone/>
            </a:pPr>
            <a:r>
              <a:rPr lang="en-US" dirty="0" err="1" smtClean="0"/>
              <a:t>neg_number</a:t>
            </a:r>
            <a:r>
              <a:rPr lang="en-US" dirty="0" smtClean="0"/>
              <a:t> 		DW 	-</a:t>
            </a:r>
            <a:r>
              <a:rPr lang="en-US" dirty="0"/>
              <a:t>12345 </a:t>
            </a:r>
            <a:endParaRPr lang="en-US" dirty="0" smtClean="0"/>
          </a:p>
          <a:p>
            <a:pPr marL="0" indent="0" algn="just">
              <a:buNone/>
            </a:pPr>
            <a:r>
              <a:rPr lang="en-US" dirty="0" err="1" smtClean="0"/>
              <a:t>big_number</a:t>
            </a:r>
            <a:r>
              <a:rPr lang="en-US" dirty="0" smtClean="0"/>
              <a:t>	 	DQ 	123456789 </a:t>
            </a:r>
          </a:p>
          <a:p>
            <a:pPr marL="0" indent="0" algn="just">
              <a:buNone/>
            </a:pPr>
            <a:r>
              <a:rPr lang="en-US" dirty="0" smtClean="0"/>
              <a:t>real_number1 		DD 	1.234 </a:t>
            </a:r>
          </a:p>
          <a:p>
            <a:pPr marL="0" indent="0" algn="just">
              <a:buNone/>
            </a:pPr>
            <a:r>
              <a:rPr lang="en-US" dirty="0" smtClean="0"/>
              <a:t>real_number2 		DQ 	123.456</a:t>
            </a:r>
            <a:endParaRPr lang="en-US" dirty="0"/>
          </a:p>
        </p:txBody>
      </p:sp>
    </p:spTree>
    <p:extLst>
      <p:ext uri="{BB962C8B-B14F-4D97-AF65-F5344CB8AC3E}">
        <p14:creationId xmlns:p14="http://schemas.microsoft.com/office/powerpoint/2010/main" val="6054918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r>
              <a:rPr lang="en-US" dirty="0"/>
              <a:t>Each byte of character is stored as its ASCII value in hexadecimal.</a:t>
            </a:r>
          </a:p>
          <a:p>
            <a:r>
              <a:rPr lang="en-US" dirty="0"/>
              <a:t>Each decimal value is automatically converted to its 16-bit binary equivalent and stored as a hexadecimal number.</a:t>
            </a:r>
          </a:p>
          <a:p>
            <a:r>
              <a:rPr lang="en-US" dirty="0"/>
              <a:t>Processor uses the little-endian byte ordering.</a:t>
            </a:r>
          </a:p>
          <a:p>
            <a:r>
              <a:rPr lang="en-US" dirty="0"/>
              <a:t>Negative numbers are converted to its 2's complement representation. </a:t>
            </a:r>
          </a:p>
          <a:p>
            <a:r>
              <a:rPr lang="en-US" dirty="0"/>
              <a:t>Short and long floating-point numbers are represented using 32 or 64 bits, respectively.</a:t>
            </a:r>
          </a:p>
        </p:txBody>
      </p:sp>
    </p:spTree>
    <p:extLst>
      <p:ext uri="{BB962C8B-B14F-4D97-AF65-F5344CB8AC3E}">
        <p14:creationId xmlns:p14="http://schemas.microsoft.com/office/powerpoint/2010/main" val="23599482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normAutofit/>
          </a:bodyPr>
          <a:lstStyle/>
          <a:p>
            <a:pPr marL="0" indent="0">
              <a:spcBef>
                <a:spcPts val="200"/>
              </a:spcBef>
              <a:buNone/>
            </a:pPr>
            <a:r>
              <a:rPr lang="en-US" sz="1800" dirty="0"/>
              <a:t>section .</a:t>
            </a:r>
            <a:r>
              <a:rPr lang="en-US" sz="1800" dirty="0" smtClean="0"/>
              <a:t>text</a:t>
            </a:r>
          </a:p>
          <a:p>
            <a:pPr marL="0" indent="0">
              <a:spcBef>
                <a:spcPts val="200"/>
              </a:spcBef>
              <a:buNone/>
            </a:pPr>
            <a:r>
              <a:rPr lang="en-US" sz="1800" dirty="0"/>
              <a:t>	</a:t>
            </a:r>
            <a:r>
              <a:rPr lang="en-US" sz="1800" dirty="0" smtClean="0"/>
              <a:t>global </a:t>
            </a:r>
            <a:r>
              <a:rPr lang="en-US" sz="1800" dirty="0"/>
              <a:t>_start </a:t>
            </a:r>
            <a:r>
              <a:rPr lang="en-US" sz="1800" dirty="0" smtClean="0"/>
              <a:t>		;</a:t>
            </a:r>
            <a:r>
              <a:rPr lang="en-US" sz="1800" dirty="0"/>
              <a:t>must be declared for linker (</a:t>
            </a:r>
            <a:r>
              <a:rPr lang="en-US" sz="1800" dirty="0" err="1"/>
              <a:t>gcc</a:t>
            </a:r>
            <a:r>
              <a:rPr lang="en-US" sz="1800" dirty="0" smtClean="0"/>
              <a:t>)</a:t>
            </a:r>
          </a:p>
          <a:p>
            <a:pPr marL="0" indent="0">
              <a:spcBef>
                <a:spcPts val="200"/>
              </a:spcBef>
              <a:buNone/>
            </a:pPr>
            <a:r>
              <a:rPr lang="en-US" sz="1800" dirty="0" smtClean="0"/>
              <a:t> </a:t>
            </a:r>
            <a:r>
              <a:rPr lang="en-US" sz="1800" dirty="0"/>
              <a:t>_start: </a:t>
            </a:r>
            <a:r>
              <a:rPr lang="en-US" sz="1800" dirty="0" smtClean="0"/>
              <a:t>				;</a:t>
            </a:r>
            <a:r>
              <a:rPr lang="en-US" sz="1800" dirty="0"/>
              <a:t>tell linker entry point </a:t>
            </a:r>
            <a:endParaRPr lang="en-US" sz="1800" dirty="0" smtClean="0"/>
          </a:p>
          <a:p>
            <a:pPr marL="0" indent="0">
              <a:spcBef>
                <a:spcPts val="200"/>
              </a:spcBef>
              <a:buNone/>
            </a:pPr>
            <a:r>
              <a:rPr lang="en-US" sz="1800" dirty="0"/>
              <a:t>	</a:t>
            </a:r>
            <a:r>
              <a:rPr lang="en-US" sz="1800" dirty="0" err="1" smtClean="0"/>
              <a:t>mov</a:t>
            </a:r>
            <a:r>
              <a:rPr lang="en-US" sz="1800" dirty="0" smtClean="0"/>
              <a:t> </a:t>
            </a:r>
            <a:r>
              <a:rPr lang="en-US" sz="1800" dirty="0"/>
              <a:t>edx,1 </a:t>
            </a:r>
            <a:r>
              <a:rPr lang="en-US" sz="1800" dirty="0" smtClean="0"/>
              <a:t>		;</a:t>
            </a:r>
            <a:r>
              <a:rPr lang="en-US" sz="1800" dirty="0"/>
              <a:t>message </a:t>
            </a:r>
            <a:r>
              <a:rPr lang="en-US" sz="1800" dirty="0" smtClean="0"/>
              <a:t>length</a:t>
            </a:r>
          </a:p>
          <a:p>
            <a:pPr marL="0" indent="0">
              <a:spcBef>
                <a:spcPts val="200"/>
              </a:spcBef>
              <a:buNone/>
            </a:pPr>
            <a:r>
              <a:rPr lang="en-US" sz="1800" dirty="0"/>
              <a:t>	</a:t>
            </a:r>
            <a:r>
              <a:rPr lang="en-US" sz="1800" dirty="0" err="1" smtClean="0"/>
              <a:t>mov</a:t>
            </a:r>
            <a:r>
              <a:rPr lang="en-US" sz="1800" dirty="0" smtClean="0"/>
              <a:t> </a:t>
            </a:r>
            <a:r>
              <a:rPr lang="en-US" sz="1800" dirty="0" err="1"/>
              <a:t>ecx,choice</a:t>
            </a:r>
            <a:r>
              <a:rPr lang="en-US" sz="1800" dirty="0"/>
              <a:t> </a:t>
            </a:r>
            <a:r>
              <a:rPr lang="en-US" sz="1800" dirty="0" smtClean="0"/>
              <a:t>		;</a:t>
            </a:r>
            <a:r>
              <a:rPr lang="en-US" sz="1800" dirty="0"/>
              <a:t>message to write </a:t>
            </a:r>
            <a:endParaRPr lang="en-US" sz="1800" dirty="0" smtClean="0"/>
          </a:p>
          <a:p>
            <a:pPr marL="0" indent="0">
              <a:spcBef>
                <a:spcPts val="200"/>
              </a:spcBef>
              <a:buNone/>
            </a:pPr>
            <a:r>
              <a:rPr lang="en-US" sz="1800" dirty="0"/>
              <a:t>	</a:t>
            </a:r>
            <a:r>
              <a:rPr lang="en-US" sz="1800" dirty="0" err="1" smtClean="0"/>
              <a:t>mov</a:t>
            </a:r>
            <a:r>
              <a:rPr lang="en-US" sz="1800" dirty="0" smtClean="0"/>
              <a:t> </a:t>
            </a:r>
            <a:r>
              <a:rPr lang="en-US" sz="1800" dirty="0"/>
              <a:t>ebx,1 </a:t>
            </a:r>
            <a:r>
              <a:rPr lang="en-US" sz="1800" dirty="0" smtClean="0"/>
              <a:t>		;</a:t>
            </a:r>
            <a:r>
              <a:rPr lang="en-US" sz="1800" dirty="0"/>
              <a:t>file descriptor (</a:t>
            </a:r>
            <a:r>
              <a:rPr lang="en-US" sz="1800" dirty="0" err="1"/>
              <a:t>stdout</a:t>
            </a:r>
            <a:r>
              <a:rPr lang="en-US" sz="1800" dirty="0"/>
              <a:t>) </a:t>
            </a:r>
            <a:endParaRPr lang="en-US" sz="1800" dirty="0" smtClean="0"/>
          </a:p>
          <a:p>
            <a:pPr marL="0" indent="0">
              <a:spcBef>
                <a:spcPts val="200"/>
              </a:spcBef>
              <a:buNone/>
            </a:pPr>
            <a:r>
              <a:rPr lang="en-US" sz="1800" dirty="0"/>
              <a:t>	</a:t>
            </a:r>
            <a:r>
              <a:rPr lang="en-US" sz="1800" dirty="0" err="1" smtClean="0"/>
              <a:t>mov</a:t>
            </a:r>
            <a:r>
              <a:rPr lang="en-US" sz="1800" dirty="0" smtClean="0"/>
              <a:t> </a:t>
            </a:r>
            <a:r>
              <a:rPr lang="en-US" sz="1800" dirty="0"/>
              <a:t>eax,4 </a:t>
            </a:r>
            <a:r>
              <a:rPr lang="en-US" sz="1800" dirty="0" smtClean="0"/>
              <a:t>		;</a:t>
            </a:r>
            <a:r>
              <a:rPr lang="en-US" sz="1800" dirty="0"/>
              <a:t>system call number (</a:t>
            </a:r>
            <a:r>
              <a:rPr lang="en-US" sz="1800" dirty="0" err="1"/>
              <a:t>sys_write</a:t>
            </a:r>
            <a:r>
              <a:rPr lang="en-US" sz="1800" dirty="0"/>
              <a:t>) </a:t>
            </a:r>
            <a:endParaRPr lang="en-US" sz="1800" dirty="0" smtClean="0"/>
          </a:p>
          <a:p>
            <a:pPr marL="0" indent="0">
              <a:spcBef>
                <a:spcPts val="200"/>
              </a:spcBef>
              <a:buNone/>
            </a:pPr>
            <a:r>
              <a:rPr lang="en-US" sz="1800" dirty="0"/>
              <a:t>	</a:t>
            </a:r>
            <a:r>
              <a:rPr lang="en-US" sz="1800" dirty="0" err="1" smtClean="0"/>
              <a:t>int</a:t>
            </a:r>
            <a:r>
              <a:rPr lang="en-US" sz="1800" dirty="0" smtClean="0"/>
              <a:t> </a:t>
            </a:r>
            <a:r>
              <a:rPr lang="en-US" sz="1800" dirty="0"/>
              <a:t>0x80 </a:t>
            </a:r>
            <a:r>
              <a:rPr lang="en-US" sz="1800" dirty="0" smtClean="0"/>
              <a:t>			;</a:t>
            </a:r>
            <a:r>
              <a:rPr lang="en-US" sz="1800" dirty="0"/>
              <a:t>call kernel </a:t>
            </a:r>
            <a:endParaRPr lang="en-US" sz="1800" dirty="0" smtClean="0"/>
          </a:p>
          <a:p>
            <a:pPr marL="0" indent="0">
              <a:spcBef>
                <a:spcPts val="200"/>
              </a:spcBef>
              <a:buNone/>
            </a:pPr>
            <a:r>
              <a:rPr lang="en-US" sz="1800" dirty="0"/>
              <a:t>	</a:t>
            </a:r>
            <a:r>
              <a:rPr lang="en-US" sz="1800" dirty="0" err="1" smtClean="0"/>
              <a:t>mov</a:t>
            </a:r>
            <a:r>
              <a:rPr lang="en-US" sz="1800" dirty="0" smtClean="0"/>
              <a:t> </a:t>
            </a:r>
            <a:r>
              <a:rPr lang="en-US" sz="1800" dirty="0"/>
              <a:t>eax,1 </a:t>
            </a:r>
            <a:r>
              <a:rPr lang="en-US" sz="1800" dirty="0" smtClean="0"/>
              <a:t>		;</a:t>
            </a:r>
            <a:r>
              <a:rPr lang="en-US" sz="1800" dirty="0"/>
              <a:t>system call number (</a:t>
            </a:r>
            <a:r>
              <a:rPr lang="en-US" sz="1800" dirty="0" err="1"/>
              <a:t>sys_exit</a:t>
            </a:r>
            <a:r>
              <a:rPr lang="en-US" sz="1800" dirty="0"/>
              <a:t>) </a:t>
            </a:r>
            <a:endParaRPr lang="en-US" sz="1800" dirty="0" smtClean="0"/>
          </a:p>
          <a:p>
            <a:pPr marL="0" indent="0">
              <a:spcBef>
                <a:spcPts val="200"/>
              </a:spcBef>
              <a:buNone/>
            </a:pPr>
            <a:r>
              <a:rPr lang="en-US" sz="1800" dirty="0"/>
              <a:t>	</a:t>
            </a:r>
            <a:r>
              <a:rPr lang="en-US" sz="1800" dirty="0" err="1" smtClean="0"/>
              <a:t>int</a:t>
            </a:r>
            <a:r>
              <a:rPr lang="en-US" sz="1800" dirty="0" smtClean="0"/>
              <a:t> </a:t>
            </a:r>
            <a:r>
              <a:rPr lang="en-US" sz="1800" dirty="0"/>
              <a:t>0x80 </a:t>
            </a:r>
            <a:r>
              <a:rPr lang="en-US" sz="1800" dirty="0" smtClean="0"/>
              <a:t>			;</a:t>
            </a:r>
            <a:r>
              <a:rPr lang="en-US" sz="1800" dirty="0"/>
              <a:t>call kernel </a:t>
            </a:r>
            <a:endParaRPr lang="en-US" sz="1800" dirty="0" smtClean="0"/>
          </a:p>
          <a:p>
            <a:pPr marL="0" indent="0">
              <a:spcBef>
                <a:spcPts val="200"/>
              </a:spcBef>
              <a:buNone/>
            </a:pPr>
            <a:r>
              <a:rPr lang="en-US" sz="1800" dirty="0" smtClean="0"/>
              <a:t>section </a:t>
            </a:r>
            <a:r>
              <a:rPr lang="en-US" sz="1800" dirty="0"/>
              <a:t>.data </a:t>
            </a:r>
            <a:endParaRPr lang="en-US" sz="1800" dirty="0" smtClean="0"/>
          </a:p>
          <a:p>
            <a:pPr marL="0" indent="0">
              <a:spcBef>
                <a:spcPts val="200"/>
              </a:spcBef>
              <a:buNone/>
            </a:pPr>
            <a:r>
              <a:rPr lang="en-US" sz="1800" dirty="0" smtClean="0"/>
              <a:t>choice </a:t>
            </a:r>
            <a:r>
              <a:rPr lang="en-US" sz="1800" dirty="0"/>
              <a:t>DB 'y' </a:t>
            </a:r>
          </a:p>
          <a:p>
            <a:pPr>
              <a:spcBef>
                <a:spcPts val="200"/>
              </a:spcBef>
            </a:pPr>
            <a:endParaRPr lang="en-US" sz="1800" dirty="0"/>
          </a:p>
        </p:txBody>
      </p:sp>
      <p:sp>
        <p:nvSpPr>
          <p:cNvPr id="4" name="TextBox 3"/>
          <p:cNvSpPr txBox="1"/>
          <p:nvPr/>
        </p:nvSpPr>
        <p:spPr>
          <a:xfrm>
            <a:off x="779463" y="6037730"/>
            <a:ext cx="2787943" cy="523220"/>
          </a:xfrm>
          <a:prstGeom prst="rect">
            <a:avLst/>
          </a:prstGeom>
          <a:noFill/>
        </p:spPr>
        <p:txBody>
          <a:bodyPr wrap="none" rtlCol="0">
            <a:spAutoFit/>
          </a:bodyPr>
          <a:lstStyle/>
          <a:p>
            <a:r>
              <a:rPr lang="en-US" sz="2800" dirty="0" smtClean="0">
                <a:solidFill>
                  <a:schemeClr val="bg1"/>
                </a:solidFill>
              </a:rPr>
              <a:t>Output will be y</a:t>
            </a:r>
            <a:endParaRPr lang="en-US" sz="2800" dirty="0">
              <a:solidFill>
                <a:schemeClr val="bg1"/>
              </a:solidFill>
            </a:endParaRPr>
          </a:p>
        </p:txBody>
      </p:sp>
    </p:spTree>
    <p:extLst>
      <p:ext uri="{BB962C8B-B14F-4D97-AF65-F5344CB8AC3E}">
        <p14:creationId xmlns:p14="http://schemas.microsoft.com/office/powerpoint/2010/main" val="14382650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Directives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6142407"/>
              </p:ext>
            </p:extLst>
          </p:nvPr>
        </p:nvGraphicFramePr>
        <p:xfrm>
          <a:off x="678673" y="1828800"/>
          <a:ext cx="7888312" cy="4117152"/>
        </p:xfrm>
        <a:graphic>
          <a:graphicData uri="http://schemas.openxmlformats.org/drawingml/2006/table">
            <a:tbl>
              <a:tblPr firstRow="1" bandRow="1">
                <a:tableStyleId>{5C22544A-7EE6-4342-B048-85BDC9FD1C3A}</a:tableStyleId>
              </a:tblPr>
              <a:tblGrid>
                <a:gridCol w="3944156"/>
                <a:gridCol w="3944156"/>
              </a:tblGrid>
              <a:tr h="686192">
                <a:tc>
                  <a:txBody>
                    <a:bodyPr/>
                    <a:lstStyle/>
                    <a:p>
                      <a:r>
                        <a:rPr lang="en-US" dirty="0"/>
                        <a:t>Directive</a:t>
                      </a:r>
                    </a:p>
                  </a:txBody>
                  <a:tcPr anchor="ctr"/>
                </a:tc>
                <a:tc>
                  <a:txBody>
                    <a:bodyPr/>
                    <a:lstStyle/>
                    <a:p>
                      <a:r>
                        <a:rPr lang="en-US"/>
                        <a:t>Purpose</a:t>
                      </a:r>
                    </a:p>
                  </a:txBody>
                  <a:tcPr anchor="ctr"/>
                </a:tc>
              </a:tr>
              <a:tr h="686192">
                <a:tc>
                  <a:txBody>
                    <a:bodyPr/>
                    <a:lstStyle/>
                    <a:p>
                      <a:r>
                        <a:rPr lang="en-US"/>
                        <a:t>RESB</a:t>
                      </a:r>
                    </a:p>
                  </a:txBody>
                  <a:tcPr anchor="ctr"/>
                </a:tc>
                <a:tc>
                  <a:txBody>
                    <a:bodyPr/>
                    <a:lstStyle/>
                    <a:p>
                      <a:r>
                        <a:rPr lang="en-US"/>
                        <a:t>Reserve a Byte</a:t>
                      </a:r>
                    </a:p>
                  </a:txBody>
                  <a:tcPr anchor="ctr"/>
                </a:tc>
              </a:tr>
              <a:tr h="686192">
                <a:tc>
                  <a:txBody>
                    <a:bodyPr/>
                    <a:lstStyle/>
                    <a:p>
                      <a:r>
                        <a:rPr lang="en-US"/>
                        <a:t>RESW</a:t>
                      </a:r>
                    </a:p>
                  </a:txBody>
                  <a:tcPr anchor="ctr"/>
                </a:tc>
                <a:tc>
                  <a:txBody>
                    <a:bodyPr/>
                    <a:lstStyle/>
                    <a:p>
                      <a:r>
                        <a:rPr lang="en-US"/>
                        <a:t>Reserve a Word</a:t>
                      </a:r>
                    </a:p>
                  </a:txBody>
                  <a:tcPr anchor="ctr"/>
                </a:tc>
              </a:tr>
              <a:tr h="686192">
                <a:tc>
                  <a:txBody>
                    <a:bodyPr/>
                    <a:lstStyle/>
                    <a:p>
                      <a:r>
                        <a:rPr lang="en-US"/>
                        <a:t>RESD</a:t>
                      </a:r>
                    </a:p>
                  </a:txBody>
                  <a:tcPr anchor="ctr"/>
                </a:tc>
                <a:tc>
                  <a:txBody>
                    <a:bodyPr/>
                    <a:lstStyle/>
                    <a:p>
                      <a:r>
                        <a:rPr lang="en-US"/>
                        <a:t>Reserve a Doubleword</a:t>
                      </a:r>
                    </a:p>
                  </a:txBody>
                  <a:tcPr anchor="ctr"/>
                </a:tc>
              </a:tr>
              <a:tr h="686192">
                <a:tc>
                  <a:txBody>
                    <a:bodyPr/>
                    <a:lstStyle/>
                    <a:p>
                      <a:r>
                        <a:rPr lang="en-US"/>
                        <a:t>RESQ</a:t>
                      </a:r>
                    </a:p>
                  </a:txBody>
                  <a:tcPr anchor="ctr"/>
                </a:tc>
                <a:tc>
                  <a:txBody>
                    <a:bodyPr/>
                    <a:lstStyle/>
                    <a:p>
                      <a:r>
                        <a:rPr lang="en-US"/>
                        <a:t>Reserve a Quadword</a:t>
                      </a:r>
                    </a:p>
                  </a:txBody>
                  <a:tcPr anchor="ctr"/>
                </a:tc>
              </a:tr>
              <a:tr h="686192">
                <a:tc>
                  <a:txBody>
                    <a:bodyPr/>
                    <a:lstStyle/>
                    <a:p>
                      <a:r>
                        <a:rPr lang="en-US"/>
                        <a:t>REST</a:t>
                      </a:r>
                    </a:p>
                  </a:txBody>
                  <a:tcPr anchor="ctr"/>
                </a:tc>
                <a:tc>
                  <a:txBody>
                    <a:bodyPr/>
                    <a:lstStyle/>
                    <a:p>
                      <a:r>
                        <a:rPr lang="en-US" dirty="0"/>
                        <a:t>Reserve a Ten Bytes</a:t>
                      </a:r>
                    </a:p>
                  </a:txBody>
                  <a:tcPr anchor="ctr"/>
                </a:tc>
              </a:tr>
            </a:tbl>
          </a:graphicData>
        </a:graphic>
      </p:graphicFrame>
    </p:spTree>
    <p:extLst>
      <p:ext uri="{BB962C8B-B14F-4D97-AF65-F5344CB8AC3E}">
        <p14:creationId xmlns:p14="http://schemas.microsoft.com/office/powerpoint/2010/main" val="38336277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Definitions</a:t>
            </a:r>
            <a:endParaRPr lang="en-US" dirty="0"/>
          </a:p>
        </p:txBody>
      </p:sp>
      <p:sp>
        <p:nvSpPr>
          <p:cNvPr id="3" name="Content Placeholder 2"/>
          <p:cNvSpPr>
            <a:spLocks noGrp="1"/>
          </p:cNvSpPr>
          <p:nvPr>
            <p:ph idx="1"/>
          </p:nvPr>
        </p:nvSpPr>
        <p:spPr/>
        <p:txBody>
          <a:bodyPr/>
          <a:lstStyle/>
          <a:p>
            <a:r>
              <a:rPr lang="en-US" dirty="0"/>
              <a:t>You can have multiple data definition statements in a program</a:t>
            </a:r>
            <a:r>
              <a:rPr lang="en-US" dirty="0" smtClean="0"/>
              <a:t>.</a:t>
            </a:r>
            <a:endParaRPr lang="en-US" dirty="0"/>
          </a:p>
          <a:p>
            <a:pPr marL="0" indent="0">
              <a:buNone/>
            </a:pPr>
            <a:r>
              <a:rPr lang="en-US" dirty="0"/>
              <a:t>choice DB '</a:t>
            </a:r>
            <a:r>
              <a:rPr lang="en-US" dirty="0" smtClean="0"/>
              <a:t>Y’	 		;</a:t>
            </a:r>
            <a:r>
              <a:rPr lang="en-US" dirty="0"/>
              <a:t>ASCII of y = 79H </a:t>
            </a:r>
            <a:endParaRPr lang="en-US" dirty="0" smtClean="0"/>
          </a:p>
          <a:p>
            <a:pPr marL="0" indent="0">
              <a:buNone/>
            </a:pPr>
            <a:r>
              <a:rPr lang="en-US" dirty="0" smtClean="0"/>
              <a:t>number1 </a:t>
            </a:r>
            <a:r>
              <a:rPr lang="en-US" dirty="0"/>
              <a:t>DW 12345 </a:t>
            </a:r>
            <a:r>
              <a:rPr lang="en-US" dirty="0" smtClean="0"/>
              <a:t>		;</a:t>
            </a:r>
            <a:r>
              <a:rPr lang="en-US" dirty="0"/>
              <a:t>12345D = 3039H </a:t>
            </a:r>
            <a:endParaRPr lang="en-US" dirty="0" smtClean="0"/>
          </a:p>
          <a:p>
            <a:pPr marL="0" indent="0">
              <a:buNone/>
            </a:pPr>
            <a:r>
              <a:rPr lang="en-US" dirty="0" smtClean="0"/>
              <a:t>number2 </a:t>
            </a:r>
            <a:r>
              <a:rPr lang="en-US" dirty="0"/>
              <a:t>DD 12345679 </a:t>
            </a:r>
            <a:r>
              <a:rPr lang="en-US" dirty="0" smtClean="0"/>
              <a:t>	;</a:t>
            </a:r>
            <a:r>
              <a:rPr lang="en-US" dirty="0"/>
              <a:t>123456789D = 75BCD15H </a:t>
            </a:r>
            <a:endParaRPr lang="en-US" dirty="0" smtClean="0"/>
          </a:p>
          <a:p>
            <a:pPr marL="0" indent="0">
              <a:buNone/>
            </a:pPr>
            <a:r>
              <a:rPr lang="en-US" dirty="0" smtClean="0"/>
              <a:t>The </a:t>
            </a:r>
            <a:r>
              <a:rPr lang="en-US" dirty="0"/>
              <a:t>assembler allocates contiguous memory for multiple variable definitions.</a:t>
            </a:r>
          </a:p>
          <a:p>
            <a:endParaRPr lang="en-US" dirty="0"/>
          </a:p>
        </p:txBody>
      </p:sp>
    </p:spTree>
    <p:extLst>
      <p:ext uri="{BB962C8B-B14F-4D97-AF65-F5344CB8AC3E}">
        <p14:creationId xmlns:p14="http://schemas.microsoft.com/office/powerpoint/2010/main" val="4676782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Language</a:t>
            </a:r>
            <a:endParaRPr lang="en-US" dirty="0"/>
          </a:p>
        </p:txBody>
      </p:sp>
      <p:sp>
        <p:nvSpPr>
          <p:cNvPr id="3" name="Content Placeholder 2"/>
          <p:cNvSpPr>
            <a:spLocks noGrp="1"/>
          </p:cNvSpPr>
          <p:nvPr>
            <p:ph idx="1"/>
          </p:nvPr>
        </p:nvSpPr>
        <p:spPr/>
        <p:txBody>
          <a:bodyPr>
            <a:normAutofit/>
          </a:bodyPr>
          <a:lstStyle/>
          <a:p>
            <a:r>
              <a:rPr lang="en-US" sz="3200" dirty="0"/>
              <a:t>An</a:t>
            </a:r>
            <a:r>
              <a:rPr lang="en-US" sz="2800" dirty="0"/>
              <a:t> assembly program can be divided into three sections </a:t>
            </a:r>
          </a:p>
          <a:p>
            <a:pPr lvl="1"/>
            <a:r>
              <a:rPr lang="en-US" sz="2800" dirty="0"/>
              <a:t>The </a:t>
            </a:r>
            <a:r>
              <a:rPr lang="en-US" sz="2800" b="1" dirty="0"/>
              <a:t>data</a:t>
            </a:r>
            <a:r>
              <a:rPr lang="en-US" sz="2800" dirty="0"/>
              <a:t> section</a:t>
            </a:r>
            <a:r>
              <a:rPr lang="en-US" sz="2800" dirty="0" smtClean="0"/>
              <a:t>,</a:t>
            </a:r>
          </a:p>
          <a:p>
            <a:pPr lvl="1"/>
            <a:r>
              <a:rPr lang="en-US" sz="2800" dirty="0" smtClean="0"/>
              <a:t>The </a:t>
            </a:r>
            <a:r>
              <a:rPr lang="en-US" sz="2800" b="1" dirty="0" err="1"/>
              <a:t>bss</a:t>
            </a:r>
            <a:r>
              <a:rPr lang="en-US" sz="2800" dirty="0"/>
              <a:t> section, </a:t>
            </a:r>
            <a:r>
              <a:rPr lang="en-US" sz="2800" dirty="0" smtClean="0"/>
              <a:t>and</a:t>
            </a:r>
          </a:p>
          <a:p>
            <a:pPr lvl="1"/>
            <a:r>
              <a:rPr lang="en-US" sz="2800" dirty="0" smtClean="0"/>
              <a:t>The </a:t>
            </a:r>
            <a:r>
              <a:rPr lang="en-US" sz="2800" b="1" dirty="0"/>
              <a:t>text</a:t>
            </a:r>
            <a:r>
              <a:rPr lang="en-US" sz="2800" dirty="0"/>
              <a:t> section.</a:t>
            </a:r>
          </a:p>
          <a:p>
            <a:pPr marL="0" indent="0">
              <a:buNone/>
            </a:pPr>
            <a:endParaRPr lang="en-US" sz="2800" dirty="0"/>
          </a:p>
        </p:txBody>
      </p:sp>
    </p:spTree>
    <p:extLst>
      <p:ext uri="{BB962C8B-B14F-4D97-AF65-F5344CB8AC3E}">
        <p14:creationId xmlns:p14="http://schemas.microsoft.com/office/powerpoint/2010/main" val="9411778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 Directive</a:t>
            </a:r>
            <a:endParaRPr lang="en-US" dirty="0"/>
          </a:p>
        </p:txBody>
      </p:sp>
      <p:sp>
        <p:nvSpPr>
          <p:cNvPr id="3" name="Content Placeholder 2"/>
          <p:cNvSpPr>
            <a:spLocks noGrp="1"/>
          </p:cNvSpPr>
          <p:nvPr>
            <p:ph idx="1"/>
          </p:nvPr>
        </p:nvSpPr>
        <p:spPr/>
        <p:txBody>
          <a:bodyPr/>
          <a:lstStyle/>
          <a:p>
            <a:r>
              <a:rPr lang="en-US" dirty="0"/>
              <a:t>The TIMES directive allows multiple initializations to the same value</a:t>
            </a:r>
            <a:r>
              <a:rPr lang="en-US" dirty="0" smtClean="0"/>
              <a:t>.</a:t>
            </a:r>
          </a:p>
          <a:p>
            <a:r>
              <a:rPr lang="en-US" dirty="0" smtClean="0"/>
              <a:t> </a:t>
            </a:r>
            <a:r>
              <a:rPr lang="en-US" dirty="0"/>
              <a:t>For example, an array named marks of size 9 can be defined and initialized to zero using the following </a:t>
            </a:r>
            <a:r>
              <a:rPr lang="en-US" dirty="0" smtClean="0"/>
              <a:t>statement</a:t>
            </a:r>
            <a:endParaRPr lang="en-US" dirty="0"/>
          </a:p>
          <a:p>
            <a:pPr marL="0" indent="0">
              <a:buNone/>
            </a:pPr>
            <a:r>
              <a:rPr lang="en-US" dirty="0" smtClean="0"/>
              <a:t>		marks </a:t>
            </a:r>
            <a:r>
              <a:rPr lang="en-US" dirty="0"/>
              <a:t>TIMES 9 DW 0 </a:t>
            </a:r>
            <a:endParaRPr lang="en-US" dirty="0" smtClean="0"/>
          </a:p>
          <a:p>
            <a:r>
              <a:rPr lang="en-US" dirty="0" smtClean="0"/>
              <a:t>The </a:t>
            </a:r>
            <a:r>
              <a:rPr lang="en-US" dirty="0"/>
              <a:t>TIMES directive is useful in defining arrays and tables. </a:t>
            </a:r>
          </a:p>
          <a:p>
            <a:endParaRPr lang="en-US" dirty="0"/>
          </a:p>
        </p:txBody>
      </p:sp>
    </p:spTree>
    <p:extLst>
      <p:ext uri="{BB962C8B-B14F-4D97-AF65-F5344CB8AC3E}">
        <p14:creationId xmlns:p14="http://schemas.microsoft.com/office/powerpoint/2010/main" val="40203642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 Directive</a:t>
            </a:r>
            <a:endParaRPr lang="en-US" dirty="0"/>
          </a:p>
        </p:txBody>
      </p:sp>
      <p:sp>
        <p:nvSpPr>
          <p:cNvPr id="3" name="Content Placeholder 2"/>
          <p:cNvSpPr>
            <a:spLocks noGrp="1"/>
          </p:cNvSpPr>
          <p:nvPr>
            <p:ph idx="1"/>
          </p:nvPr>
        </p:nvSpPr>
        <p:spPr/>
        <p:txBody>
          <a:bodyPr>
            <a:normAutofit fontScale="92500"/>
          </a:bodyPr>
          <a:lstStyle/>
          <a:p>
            <a:pPr marL="0" indent="0">
              <a:spcBef>
                <a:spcPts val="200"/>
              </a:spcBef>
              <a:buNone/>
            </a:pPr>
            <a:r>
              <a:rPr lang="en-US" dirty="0" smtClean="0"/>
              <a:t>section </a:t>
            </a:r>
            <a:r>
              <a:rPr lang="en-US" dirty="0"/>
              <a:t>.text </a:t>
            </a:r>
            <a:endParaRPr lang="en-US" dirty="0" smtClean="0"/>
          </a:p>
          <a:p>
            <a:pPr marL="0" indent="0">
              <a:spcBef>
                <a:spcPts val="200"/>
              </a:spcBef>
              <a:buNone/>
            </a:pPr>
            <a:r>
              <a:rPr lang="en-US" dirty="0" smtClean="0"/>
              <a:t>	global </a:t>
            </a:r>
            <a:r>
              <a:rPr lang="en-US" dirty="0"/>
              <a:t>_start </a:t>
            </a:r>
            <a:r>
              <a:rPr lang="en-US" dirty="0" smtClean="0"/>
              <a:t>		;</a:t>
            </a:r>
            <a:r>
              <a:rPr lang="en-US" dirty="0"/>
              <a:t>must be declared for linker (</a:t>
            </a:r>
            <a:r>
              <a:rPr lang="en-US" dirty="0" err="1"/>
              <a:t>ld</a:t>
            </a:r>
            <a:r>
              <a:rPr lang="en-US" dirty="0"/>
              <a:t>) </a:t>
            </a:r>
            <a:endParaRPr lang="en-US" dirty="0" smtClean="0"/>
          </a:p>
          <a:p>
            <a:pPr marL="0" indent="0">
              <a:spcBef>
                <a:spcPts val="200"/>
              </a:spcBef>
              <a:buNone/>
            </a:pPr>
            <a:r>
              <a:rPr lang="en-US" dirty="0" smtClean="0"/>
              <a:t>_start</a:t>
            </a:r>
            <a:r>
              <a:rPr lang="en-US" dirty="0"/>
              <a:t>: </a:t>
            </a:r>
            <a:r>
              <a:rPr lang="en-US" dirty="0" smtClean="0"/>
              <a:t>				;</a:t>
            </a:r>
            <a:r>
              <a:rPr lang="en-US" dirty="0"/>
              <a:t>tell linker entry point </a:t>
            </a:r>
            <a:endParaRPr lang="en-US" dirty="0" smtClean="0"/>
          </a:p>
          <a:p>
            <a:pPr marL="0" indent="0">
              <a:spcBef>
                <a:spcPts val="200"/>
              </a:spcBef>
              <a:buNone/>
            </a:pPr>
            <a:r>
              <a:rPr lang="en-US" dirty="0" smtClean="0"/>
              <a:t>	</a:t>
            </a:r>
            <a:r>
              <a:rPr lang="en-US" dirty="0" err="1" smtClean="0"/>
              <a:t>mov</a:t>
            </a:r>
            <a:r>
              <a:rPr lang="en-US" dirty="0" smtClean="0"/>
              <a:t> </a:t>
            </a:r>
            <a:r>
              <a:rPr lang="en-US" dirty="0"/>
              <a:t>edx,9 </a:t>
            </a:r>
            <a:r>
              <a:rPr lang="en-US" dirty="0" smtClean="0"/>
              <a:t>		;</a:t>
            </a:r>
            <a:r>
              <a:rPr lang="en-US" dirty="0"/>
              <a:t>message length </a:t>
            </a:r>
            <a:endParaRPr lang="en-US" dirty="0" smtClean="0"/>
          </a:p>
          <a:p>
            <a:pPr marL="0" indent="0">
              <a:spcBef>
                <a:spcPts val="200"/>
              </a:spcBef>
              <a:buNone/>
            </a:pPr>
            <a:r>
              <a:rPr lang="en-US" dirty="0" smtClean="0"/>
              <a:t>	</a:t>
            </a:r>
            <a:r>
              <a:rPr lang="en-US" dirty="0" err="1" smtClean="0"/>
              <a:t>mov</a:t>
            </a:r>
            <a:r>
              <a:rPr lang="en-US" dirty="0" smtClean="0"/>
              <a:t> </a:t>
            </a:r>
            <a:r>
              <a:rPr lang="en-US" dirty="0" err="1"/>
              <a:t>ecx</a:t>
            </a:r>
            <a:r>
              <a:rPr lang="en-US" dirty="0"/>
              <a:t>, stars </a:t>
            </a:r>
            <a:r>
              <a:rPr lang="en-US" dirty="0" smtClean="0"/>
              <a:t>		;</a:t>
            </a:r>
            <a:r>
              <a:rPr lang="en-US" dirty="0"/>
              <a:t>message to write </a:t>
            </a:r>
            <a:endParaRPr lang="en-US" dirty="0" smtClean="0"/>
          </a:p>
          <a:p>
            <a:pPr marL="0" indent="0">
              <a:spcBef>
                <a:spcPts val="200"/>
              </a:spcBef>
              <a:buNone/>
            </a:pPr>
            <a:r>
              <a:rPr lang="en-US" dirty="0" smtClean="0"/>
              <a:t>	</a:t>
            </a:r>
            <a:r>
              <a:rPr lang="en-US" dirty="0" err="1" smtClean="0"/>
              <a:t>mov</a:t>
            </a:r>
            <a:r>
              <a:rPr lang="en-US" dirty="0" smtClean="0"/>
              <a:t> </a:t>
            </a:r>
            <a:r>
              <a:rPr lang="en-US" dirty="0"/>
              <a:t>ebx,1 </a:t>
            </a:r>
            <a:r>
              <a:rPr lang="en-US" dirty="0" smtClean="0"/>
              <a:t>		;</a:t>
            </a:r>
            <a:r>
              <a:rPr lang="en-US" dirty="0"/>
              <a:t>file descriptor (</a:t>
            </a:r>
            <a:r>
              <a:rPr lang="en-US" dirty="0" err="1"/>
              <a:t>stdout</a:t>
            </a:r>
            <a:r>
              <a:rPr lang="en-US" dirty="0"/>
              <a:t>) </a:t>
            </a:r>
            <a:endParaRPr lang="en-US" dirty="0" smtClean="0"/>
          </a:p>
          <a:p>
            <a:pPr marL="0" indent="0">
              <a:spcBef>
                <a:spcPts val="200"/>
              </a:spcBef>
              <a:buNone/>
            </a:pPr>
            <a:r>
              <a:rPr lang="en-US" dirty="0" smtClean="0"/>
              <a:t>	</a:t>
            </a:r>
            <a:r>
              <a:rPr lang="en-US" dirty="0" err="1" smtClean="0"/>
              <a:t>mov</a:t>
            </a:r>
            <a:r>
              <a:rPr lang="en-US" dirty="0" smtClean="0"/>
              <a:t> </a:t>
            </a:r>
            <a:r>
              <a:rPr lang="en-US" dirty="0"/>
              <a:t>eax,4 </a:t>
            </a:r>
            <a:r>
              <a:rPr lang="en-US" dirty="0" smtClean="0"/>
              <a:t>		;</a:t>
            </a:r>
            <a:r>
              <a:rPr lang="en-US" dirty="0"/>
              <a:t>system call number (</a:t>
            </a:r>
            <a:r>
              <a:rPr lang="en-US" dirty="0" err="1"/>
              <a:t>sys_write</a:t>
            </a:r>
            <a:r>
              <a:rPr lang="en-US" dirty="0"/>
              <a:t>) </a:t>
            </a:r>
            <a:endParaRPr lang="en-US" dirty="0" smtClean="0"/>
          </a:p>
          <a:p>
            <a:pPr marL="0" indent="0">
              <a:spcBef>
                <a:spcPts val="200"/>
              </a:spcBef>
              <a:buNone/>
            </a:pPr>
            <a:r>
              <a:rPr lang="en-US" dirty="0" smtClean="0"/>
              <a:t>	</a:t>
            </a:r>
            <a:r>
              <a:rPr lang="en-US" dirty="0" err="1" smtClean="0"/>
              <a:t>int</a:t>
            </a:r>
            <a:r>
              <a:rPr lang="en-US" dirty="0" smtClean="0"/>
              <a:t> </a:t>
            </a:r>
            <a:r>
              <a:rPr lang="en-US" dirty="0"/>
              <a:t>0x80 </a:t>
            </a:r>
            <a:r>
              <a:rPr lang="en-US" dirty="0" smtClean="0"/>
              <a:t>		;</a:t>
            </a:r>
            <a:r>
              <a:rPr lang="en-US" dirty="0"/>
              <a:t>call kernel </a:t>
            </a:r>
            <a:endParaRPr lang="en-US" dirty="0" smtClean="0"/>
          </a:p>
          <a:p>
            <a:pPr marL="0" indent="0">
              <a:spcBef>
                <a:spcPts val="200"/>
              </a:spcBef>
              <a:buNone/>
            </a:pPr>
            <a:r>
              <a:rPr lang="en-US" dirty="0" smtClean="0"/>
              <a:t>	</a:t>
            </a:r>
            <a:r>
              <a:rPr lang="en-US" dirty="0" err="1" smtClean="0"/>
              <a:t>mov</a:t>
            </a:r>
            <a:r>
              <a:rPr lang="en-US" dirty="0" smtClean="0"/>
              <a:t> </a:t>
            </a:r>
            <a:r>
              <a:rPr lang="en-US" dirty="0"/>
              <a:t>eax,1 </a:t>
            </a:r>
            <a:r>
              <a:rPr lang="en-US" dirty="0" smtClean="0"/>
              <a:t>		;</a:t>
            </a:r>
            <a:r>
              <a:rPr lang="en-US" dirty="0"/>
              <a:t>system call number (</a:t>
            </a:r>
            <a:r>
              <a:rPr lang="en-US" dirty="0" err="1"/>
              <a:t>sys_exit</a:t>
            </a:r>
            <a:r>
              <a:rPr lang="en-US" dirty="0"/>
              <a:t>) </a:t>
            </a:r>
            <a:endParaRPr lang="en-US" dirty="0" smtClean="0"/>
          </a:p>
          <a:p>
            <a:pPr marL="0" indent="0">
              <a:spcBef>
                <a:spcPts val="200"/>
              </a:spcBef>
              <a:buNone/>
            </a:pPr>
            <a:r>
              <a:rPr lang="en-US" dirty="0" smtClean="0"/>
              <a:t>	</a:t>
            </a:r>
            <a:r>
              <a:rPr lang="en-US" dirty="0" err="1" smtClean="0"/>
              <a:t>int</a:t>
            </a:r>
            <a:r>
              <a:rPr lang="en-US" dirty="0" smtClean="0"/>
              <a:t> </a:t>
            </a:r>
            <a:r>
              <a:rPr lang="en-US" dirty="0"/>
              <a:t>0x80 </a:t>
            </a:r>
            <a:r>
              <a:rPr lang="en-US" dirty="0" smtClean="0"/>
              <a:t>		;</a:t>
            </a:r>
            <a:r>
              <a:rPr lang="en-US" dirty="0"/>
              <a:t>call kernel </a:t>
            </a:r>
            <a:endParaRPr lang="en-US" dirty="0" smtClean="0"/>
          </a:p>
          <a:p>
            <a:pPr marL="0" indent="0">
              <a:spcBef>
                <a:spcPts val="200"/>
              </a:spcBef>
              <a:buNone/>
            </a:pPr>
            <a:r>
              <a:rPr lang="en-US" dirty="0" smtClean="0"/>
              <a:t>section </a:t>
            </a:r>
            <a:r>
              <a:rPr lang="en-US" dirty="0"/>
              <a:t>.data </a:t>
            </a:r>
            <a:endParaRPr lang="en-US" dirty="0" smtClean="0"/>
          </a:p>
          <a:p>
            <a:pPr marL="0" indent="0">
              <a:spcBef>
                <a:spcPts val="200"/>
              </a:spcBef>
              <a:buNone/>
            </a:pPr>
            <a:r>
              <a:rPr lang="en-US" dirty="0" smtClean="0"/>
              <a:t>stars </a:t>
            </a:r>
            <a:r>
              <a:rPr lang="en-US" dirty="0"/>
              <a:t>times 9 </a:t>
            </a:r>
            <a:r>
              <a:rPr lang="en-US" dirty="0" err="1"/>
              <a:t>db</a:t>
            </a:r>
            <a:r>
              <a:rPr lang="en-US" dirty="0"/>
              <a:t> '*'</a:t>
            </a:r>
          </a:p>
        </p:txBody>
      </p:sp>
      <p:sp>
        <p:nvSpPr>
          <p:cNvPr id="5" name="TextBox 4"/>
          <p:cNvSpPr txBox="1"/>
          <p:nvPr/>
        </p:nvSpPr>
        <p:spPr>
          <a:xfrm>
            <a:off x="1229615" y="6037730"/>
            <a:ext cx="3792224" cy="523220"/>
          </a:xfrm>
          <a:prstGeom prst="rect">
            <a:avLst/>
          </a:prstGeom>
          <a:noFill/>
        </p:spPr>
        <p:txBody>
          <a:bodyPr wrap="none" rtlCol="0">
            <a:spAutoFit/>
          </a:bodyPr>
          <a:lstStyle/>
          <a:p>
            <a:r>
              <a:rPr lang="en-US" sz="2800" dirty="0" smtClean="0">
                <a:solidFill>
                  <a:srgbClr val="FFFFFF"/>
                </a:solidFill>
              </a:rPr>
              <a:t>Output will be *********</a:t>
            </a:r>
            <a:endParaRPr lang="en-US" sz="2800" dirty="0">
              <a:solidFill>
                <a:srgbClr val="FFFFFF"/>
              </a:solidFill>
            </a:endParaRPr>
          </a:p>
        </p:txBody>
      </p:sp>
    </p:spTree>
    <p:extLst>
      <p:ext uri="{BB962C8B-B14F-4D97-AF65-F5344CB8AC3E}">
        <p14:creationId xmlns:p14="http://schemas.microsoft.com/office/powerpoint/2010/main" val="3891590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b="1" dirty="0"/>
              <a:t>data</a:t>
            </a:r>
            <a:r>
              <a:rPr lang="en-US" sz="2800" dirty="0"/>
              <a:t> section is used for declaring initialized data or constants. This data does not change at runtime. You can declare various constant values, file names, or buffer size, etc., in this section.</a:t>
            </a:r>
          </a:p>
          <a:p>
            <a:r>
              <a:rPr lang="en-US" sz="2800" dirty="0"/>
              <a:t>The syntax for declaring data section is </a:t>
            </a:r>
            <a:r>
              <a:rPr lang="en-US" sz="2800" dirty="0" smtClean="0"/>
              <a:t>−</a:t>
            </a:r>
          </a:p>
          <a:p>
            <a:pPr marL="0" indent="0" algn="ctr">
              <a:buNone/>
            </a:pPr>
            <a:r>
              <a:rPr lang="en-US" sz="2800" dirty="0"/>
              <a:t>	</a:t>
            </a:r>
            <a:r>
              <a:rPr lang="en-US" sz="2800" dirty="0" smtClean="0"/>
              <a:t>	</a:t>
            </a:r>
            <a:r>
              <a:rPr lang="en-US" sz="2800" dirty="0" err="1" smtClean="0"/>
              <a:t>section.data</a:t>
            </a:r>
            <a:r>
              <a:rPr lang="en-US" sz="2800" dirty="0" smtClean="0"/>
              <a:t> </a:t>
            </a:r>
            <a:endParaRPr lang="en-US" sz="2800" dirty="0"/>
          </a:p>
        </p:txBody>
      </p:sp>
    </p:spTree>
    <p:extLst>
      <p:ext uri="{BB962C8B-B14F-4D97-AF65-F5344CB8AC3E}">
        <p14:creationId xmlns:p14="http://schemas.microsoft.com/office/powerpoint/2010/main" val="38891416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BSS Section</a:t>
            </a:r>
            <a:endParaRPr lang="en-US" dirty="0"/>
          </a:p>
        </p:txBody>
      </p:sp>
      <p:sp>
        <p:nvSpPr>
          <p:cNvPr id="3" name="Content Placeholder 2"/>
          <p:cNvSpPr>
            <a:spLocks noGrp="1"/>
          </p:cNvSpPr>
          <p:nvPr>
            <p:ph idx="1"/>
          </p:nvPr>
        </p:nvSpPr>
        <p:spPr/>
        <p:txBody>
          <a:bodyPr>
            <a:normAutofit/>
          </a:bodyPr>
          <a:lstStyle/>
          <a:p>
            <a:r>
              <a:rPr lang="en-US" sz="2800" dirty="0"/>
              <a:t>The </a:t>
            </a:r>
            <a:r>
              <a:rPr lang="en-US" sz="2800" b="1" dirty="0" err="1"/>
              <a:t>bss</a:t>
            </a:r>
            <a:r>
              <a:rPr lang="en-US" sz="2800" dirty="0"/>
              <a:t> section is used for declaring variables. The syntax for declaring </a:t>
            </a:r>
            <a:r>
              <a:rPr lang="en-US" sz="2800" dirty="0" err="1"/>
              <a:t>bss</a:t>
            </a:r>
            <a:r>
              <a:rPr lang="en-US" sz="2800" dirty="0"/>
              <a:t> section is −</a:t>
            </a:r>
          </a:p>
          <a:p>
            <a:pPr marL="0" indent="0" algn="ctr">
              <a:buNone/>
            </a:pPr>
            <a:r>
              <a:rPr lang="en-US" sz="2800" dirty="0" err="1"/>
              <a:t>section.bss</a:t>
            </a:r>
            <a:r>
              <a:rPr lang="en-US" sz="2800" dirty="0"/>
              <a:t> </a:t>
            </a:r>
          </a:p>
        </p:txBody>
      </p:sp>
    </p:spTree>
    <p:extLst>
      <p:ext uri="{BB962C8B-B14F-4D97-AF65-F5344CB8AC3E}">
        <p14:creationId xmlns:p14="http://schemas.microsoft.com/office/powerpoint/2010/main" val="7946254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Section</a:t>
            </a:r>
            <a:endParaRPr lang="en-US" dirty="0"/>
          </a:p>
        </p:txBody>
      </p:sp>
      <p:sp>
        <p:nvSpPr>
          <p:cNvPr id="3" name="Content Placeholder 2"/>
          <p:cNvSpPr>
            <a:spLocks noGrp="1"/>
          </p:cNvSpPr>
          <p:nvPr>
            <p:ph idx="1"/>
          </p:nvPr>
        </p:nvSpPr>
        <p:spPr/>
        <p:txBody>
          <a:bodyPr/>
          <a:lstStyle/>
          <a:p>
            <a:r>
              <a:rPr lang="en-US" dirty="0"/>
              <a:t>The </a:t>
            </a:r>
            <a:r>
              <a:rPr lang="en-US" b="1" dirty="0"/>
              <a:t>text</a:t>
            </a:r>
            <a:r>
              <a:rPr lang="en-US" dirty="0"/>
              <a:t> section is used for keeping the actual code. This section must begin with the declaration </a:t>
            </a:r>
            <a:r>
              <a:rPr lang="en-US" b="1" dirty="0"/>
              <a:t>global _start</a:t>
            </a:r>
            <a:r>
              <a:rPr lang="en-US" dirty="0"/>
              <a:t>, which tells the kernel where the program execution begins.</a:t>
            </a:r>
          </a:p>
          <a:p>
            <a:r>
              <a:rPr lang="en-US" dirty="0"/>
              <a:t>The syntax for declaring text section is </a:t>
            </a:r>
            <a:r>
              <a:rPr lang="en-US" dirty="0" smtClean="0"/>
              <a:t>−</a:t>
            </a:r>
          </a:p>
          <a:p>
            <a:pPr marL="0" indent="0">
              <a:buNone/>
            </a:pPr>
            <a:r>
              <a:rPr lang="en-US" dirty="0"/>
              <a:t>	</a:t>
            </a:r>
            <a:r>
              <a:rPr lang="en-US" dirty="0" smtClean="0"/>
              <a:t>		</a:t>
            </a:r>
            <a:r>
              <a:rPr lang="en-US" dirty="0" err="1" smtClean="0"/>
              <a:t>section.text</a:t>
            </a:r>
            <a:r>
              <a:rPr lang="en-US" dirty="0" smtClean="0"/>
              <a:t> </a:t>
            </a:r>
          </a:p>
          <a:p>
            <a:pPr marL="0" indent="0" algn="ctr">
              <a:buNone/>
            </a:pPr>
            <a:r>
              <a:rPr lang="en-US" dirty="0" smtClean="0"/>
              <a:t>	global _start</a:t>
            </a:r>
          </a:p>
          <a:p>
            <a:pPr marL="0" indent="0" algn="just">
              <a:buNone/>
            </a:pPr>
            <a:r>
              <a:rPr lang="en-US" dirty="0"/>
              <a:t>	</a:t>
            </a:r>
            <a:r>
              <a:rPr lang="en-US" dirty="0" smtClean="0"/>
              <a:t>		_start</a:t>
            </a:r>
            <a:r>
              <a:rPr lang="en-US" dirty="0"/>
              <a:t>: </a:t>
            </a:r>
          </a:p>
        </p:txBody>
      </p:sp>
    </p:spTree>
    <p:extLst>
      <p:ext uri="{BB962C8B-B14F-4D97-AF65-F5344CB8AC3E}">
        <p14:creationId xmlns:p14="http://schemas.microsoft.com/office/powerpoint/2010/main" val="12257548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a:t>
            </a:r>
            <a:endParaRPr lang="en-US" dirty="0"/>
          </a:p>
        </p:txBody>
      </p:sp>
      <p:sp>
        <p:nvSpPr>
          <p:cNvPr id="3" name="Content Placeholder 2"/>
          <p:cNvSpPr>
            <a:spLocks noGrp="1"/>
          </p:cNvSpPr>
          <p:nvPr>
            <p:ph idx="1"/>
          </p:nvPr>
        </p:nvSpPr>
        <p:spPr/>
        <p:txBody>
          <a:bodyPr>
            <a:noAutofit/>
          </a:bodyPr>
          <a:lstStyle/>
          <a:p>
            <a:r>
              <a:rPr lang="en-US" sz="2400" dirty="0"/>
              <a:t>Assembly language comment begins with a semicolon (;). It may contain any printable character including blank. It can appear on a line by itself, like −</a:t>
            </a:r>
          </a:p>
          <a:p>
            <a:pPr marL="0" indent="0">
              <a:buNone/>
            </a:pPr>
            <a:r>
              <a:rPr lang="en-US" sz="2400" dirty="0" smtClean="0"/>
              <a:t>	; </a:t>
            </a:r>
            <a:r>
              <a:rPr lang="en-US" sz="2400" dirty="0"/>
              <a:t>This program displays a message on screen </a:t>
            </a:r>
            <a:endParaRPr lang="en-US" sz="2400" dirty="0" smtClean="0"/>
          </a:p>
          <a:p>
            <a:pPr marL="0" indent="0">
              <a:buNone/>
            </a:pPr>
            <a:r>
              <a:rPr lang="en-US" sz="2400" dirty="0" smtClean="0"/>
              <a:t>or</a:t>
            </a:r>
            <a:r>
              <a:rPr lang="en-US" sz="2400" dirty="0"/>
              <a:t>, on </a:t>
            </a:r>
            <a:r>
              <a:rPr lang="en-US" sz="2400" dirty="0" smtClean="0"/>
              <a:t>	the </a:t>
            </a:r>
            <a:r>
              <a:rPr lang="en-US" sz="2400" dirty="0"/>
              <a:t>same line along with an instruction, like −</a:t>
            </a:r>
          </a:p>
          <a:p>
            <a:pPr marL="0" indent="0">
              <a:buNone/>
            </a:pPr>
            <a:r>
              <a:rPr lang="en-US" sz="2400" dirty="0" smtClean="0"/>
              <a:t>	add </a:t>
            </a:r>
            <a:r>
              <a:rPr lang="en-US" sz="2400" dirty="0" err="1"/>
              <a:t>eax</a:t>
            </a:r>
            <a:r>
              <a:rPr lang="en-US" sz="2400" dirty="0"/>
              <a:t>, </a:t>
            </a:r>
            <a:r>
              <a:rPr lang="en-US" sz="2400" dirty="0" err="1"/>
              <a:t>ebx</a:t>
            </a:r>
            <a:r>
              <a:rPr lang="en-US" sz="2400" dirty="0"/>
              <a:t> ; adds </a:t>
            </a:r>
            <a:r>
              <a:rPr lang="en-US" sz="2400" dirty="0" err="1"/>
              <a:t>ebx</a:t>
            </a:r>
            <a:r>
              <a:rPr lang="en-US" sz="2400" dirty="0"/>
              <a:t> to </a:t>
            </a:r>
            <a:r>
              <a:rPr lang="en-US" sz="2400" dirty="0" err="1"/>
              <a:t>eax</a:t>
            </a:r>
            <a:r>
              <a:rPr lang="en-US" sz="2400" dirty="0"/>
              <a:t> </a:t>
            </a:r>
            <a:endParaRPr lang="en-US" sz="2400" b="1" dirty="0"/>
          </a:p>
          <a:p>
            <a:endParaRPr lang="en-US" sz="2400" dirty="0"/>
          </a:p>
        </p:txBody>
      </p:sp>
    </p:spTree>
    <p:extLst>
      <p:ext uri="{BB962C8B-B14F-4D97-AF65-F5344CB8AC3E}">
        <p14:creationId xmlns:p14="http://schemas.microsoft.com/office/powerpoint/2010/main" val="35405262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Language Statements</a:t>
            </a:r>
            <a:endParaRPr lang="en-US" dirty="0"/>
          </a:p>
        </p:txBody>
      </p:sp>
      <p:sp>
        <p:nvSpPr>
          <p:cNvPr id="3" name="Content Placeholder 2"/>
          <p:cNvSpPr>
            <a:spLocks noGrp="1"/>
          </p:cNvSpPr>
          <p:nvPr>
            <p:ph idx="1"/>
          </p:nvPr>
        </p:nvSpPr>
        <p:spPr/>
        <p:txBody>
          <a:bodyPr>
            <a:noAutofit/>
          </a:bodyPr>
          <a:lstStyle/>
          <a:p>
            <a:r>
              <a:rPr lang="en-US" sz="3200" dirty="0"/>
              <a:t>Assembly language programs consist of three types of statements −</a:t>
            </a:r>
          </a:p>
          <a:p>
            <a:pPr lvl="1"/>
            <a:r>
              <a:rPr lang="en-US" sz="3200" dirty="0"/>
              <a:t>Executable instructions or instructions,</a:t>
            </a:r>
          </a:p>
          <a:p>
            <a:pPr lvl="1"/>
            <a:r>
              <a:rPr lang="en-US" sz="3200" dirty="0"/>
              <a:t>Assembler directives or pseudo-ops, and</a:t>
            </a:r>
          </a:p>
          <a:p>
            <a:pPr lvl="1"/>
            <a:r>
              <a:rPr lang="en-US" sz="3200" dirty="0"/>
              <a:t>Macros.</a:t>
            </a:r>
          </a:p>
          <a:p>
            <a:pPr marL="0" indent="0">
              <a:buNone/>
            </a:pPr>
            <a:endParaRPr lang="en-US" sz="3200" dirty="0"/>
          </a:p>
        </p:txBody>
      </p:sp>
    </p:spTree>
    <p:extLst>
      <p:ext uri="{BB962C8B-B14F-4D97-AF65-F5344CB8AC3E}">
        <p14:creationId xmlns:p14="http://schemas.microsoft.com/office/powerpoint/2010/main" val="19822965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Language Statements</a:t>
            </a:r>
          </a:p>
        </p:txBody>
      </p:sp>
      <p:sp>
        <p:nvSpPr>
          <p:cNvPr id="3" name="Content Placeholder 2"/>
          <p:cNvSpPr>
            <a:spLocks noGrp="1"/>
          </p:cNvSpPr>
          <p:nvPr>
            <p:ph idx="1"/>
          </p:nvPr>
        </p:nvSpPr>
        <p:spPr/>
        <p:txBody>
          <a:bodyPr/>
          <a:lstStyle/>
          <a:p>
            <a:r>
              <a:rPr lang="en-US" dirty="0" smtClean="0"/>
              <a:t>The </a:t>
            </a:r>
            <a:r>
              <a:rPr lang="en-US" b="1" dirty="0"/>
              <a:t>executable instructions</a:t>
            </a:r>
            <a:r>
              <a:rPr lang="en-US" dirty="0"/>
              <a:t> or simply </a:t>
            </a:r>
            <a:r>
              <a:rPr lang="en-US" b="1" dirty="0"/>
              <a:t>instructions</a:t>
            </a:r>
            <a:r>
              <a:rPr lang="en-US" dirty="0"/>
              <a:t> tell the processor what to do. Each instruction consists of an </a:t>
            </a:r>
            <a:r>
              <a:rPr lang="en-US" b="1" dirty="0"/>
              <a:t>operation code</a:t>
            </a:r>
            <a:r>
              <a:rPr lang="en-US" dirty="0"/>
              <a:t> (</a:t>
            </a:r>
            <a:r>
              <a:rPr lang="en-US" dirty="0" err="1"/>
              <a:t>opcode</a:t>
            </a:r>
            <a:r>
              <a:rPr lang="en-US" dirty="0"/>
              <a:t>). Each executable instruction generates one machine language instruction. </a:t>
            </a:r>
          </a:p>
          <a:p>
            <a:r>
              <a:rPr lang="en-US" dirty="0"/>
              <a:t>The </a:t>
            </a:r>
            <a:r>
              <a:rPr lang="en-US" b="1" dirty="0"/>
              <a:t>assembler directives</a:t>
            </a:r>
            <a:r>
              <a:rPr lang="en-US" dirty="0"/>
              <a:t> or </a:t>
            </a:r>
            <a:r>
              <a:rPr lang="en-US" b="1" dirty="0"/>
              <a:t>pseudo-ops</a:t>
            </a:r>
            <a:r>
              <a:rPr lang="en-US" dirty="0"/>
              <a:t> tell the assembler about the various aspects of the assembly process. These are non-executable and do not generate machine language instructions.</a:t>
            </a:r>
          </a:p>
          <a:p>
            <a:r>
              <a:rPr lang="en-US" b="1" dirty="0"/>
              <a:t>Macros</a:t>
            </a:r>
            <a:r>
              <a:rPr lang="en-US" dirty="0"/>
              <a:t> are basically a text substitution mechanism.</a:t>
            </a:r>
          </a:p>
          <a:p>
            <a:endParaRPr lang="en-US" dirty="0"/>
          </a:p>
        </p:txBody>
      </p:sp>
    </p:spTree>
    <p:extLst>
      <p:ext uri="{BB962C8B-B14F-4D97-AF65-F5344CB8AC3E}">
        <p14:creationId xmlns:p14="http://schemas.microsoft.com/office/powerpoint/2010/main" val="17134791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a:t>Assembly language statements are entered one statement per line. Each statement follows the following format −</a:t>
            </a:r>
          </a:p>
          <a:p>
            <a:pPr marL="0" indent="0">
              <a:buNone/>
            </a:pPr>
            <a:r>
              <a:rPr lang="en-US" dirty="0" smtClean="0"/>
              <a:t>	[</a:t>
            </a:r>
            <a:r>
              <a:rPr lang="en-US" dirty="0"/>
              <a:t>label] mnemonic [operands] [;comment] </a:t>
            </a:r>
            <a:endParaRPr lang="en-US" dirty="0" smtClean="0"/>
          </a:p>
          <a:p>
            <a:r>
              <a:rPr lang="en-US" dirty="0" smtClean="0"/>
              <a:t>The </a:t>
            </a:r>
            <a:r>
              <a:rPr lang="en-US" dirty="0"/>
              <a:t>fields in the square brackets are optional. A basic instruction has two parts, the first one is the name of the instruction (or the mnemonic), which is to be executed, and the second are the operands or the parameters of the command. </a:t>
            </a:r>
          </a:p>
          <a:p>
            <a:pPr marL="0" indent="0">
              <a:buNone/>
            </a:pPr>
            <a:endParaRPr lang="en-US" dirty="0"/>
          </a:p>
        </p:txBody>
      </p:sp>
    </p:spTree>
    <p:extLst>
      <p:ext uri="{BB962C8B-B14F-4D97-AF65-F5344CB8AC3E}">
        <p14:creationId xmlns:p14="http://schemas.microsoft.com/office/powerpoint/2010/main" val="40258145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800</TotalTime>
  <Words>930</Words>
  <Application>Microsoft Macintosh PowerPoint</Application>
  <PresentationFormat>On-screen Show (4:3)</PresentationFormat>
  <Paragraphs>148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Revolution</vt:lpstr>
      <vt:lpstr>Assembly Language Syntax and Variables</vt:lpstr>
      <vt:lpstr>Assembly Language</vt:lpstr>
      <vt:lpstr>Data section</vt:lpstr>
      <vt:lpstr>BSS Section</vt:lpstr>
      <vt:lpstr>Text Section</vt:lpstr>
      <vt:lpstr>Commenting</vt:lpstr>
      <vt:lpstr>Assembler Language Statements</vt:lpstr>
      <vt:lpstr>Assembler Language Statements</vt:lpstr>
      <vt:lpstr>Syntax</vt:lpstr>
      <vt:lpstr>Example</vt:lpstr>
      <vt:lpstr>Variables</vt:lpstr>
      <vt:lpstr>Variables</vt:lpstr>
      <vt:lpstr>Variables</vt:lpstr>
      <vt:lpstr>Defining Directives</vt:lpstr>
      <vt:lpstr>Examples</vt:lpstr>
      <vt:lpstr>Variables</vt:lpstr>
      <vt:lpstr>Sample Code</vt:lpstr>
      <vt:lpstr>Reserve Directives</vt:lpstr>
      <vt:lpstr>Multiple Definitions</vt:lpstr>
      <vt:lpstr>Times Directive</vt:lpstr>
      <vt:lpstr>Times Directive</vt:lpstr>
    </vt:vector>
  </TitlesOfParts>
  <Company>REM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Oluwasegun Adelaiye</dc:creator>
  <cp:lastModifiedBy>Oluwasegun Adelaiye</cp:lastModifiedBy>
  <cp:revision>13</cp:revision>
  <dcterms:created xsi:type="dcterms:W3CDTF">2016-11-06T17:37:33Z</dcterms:created>
  <dcterms:modified xsi:type="dcterms:W3CDTF">2016-11-07T13:46:02Z</dcterms:modified>
</cp:coreProperties>
</file>