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2"/>
  </p:notesMasterIdLst>
  <p:sldIdLst>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8" r:id="rId18"/>
    <p:sldId id="280" r:id="rId19"/>
    <p:sldId id="275" r:id="rId20"/>
    <p:sldId id="277" r:id="rId21"/>
    <p:sldId id="281" r:id="rId22"/>
    <p:sldId id="282" r:id="rId23"/>
    <p:sldId id="283" r:id="rId24"/>
    <p:sldId id="284" r:id="rId25"/>
    <p:sldId id="285" r:id="rId26"/>
    <p:sldId id="272" r:id="rId27"/>
    <p:sldId id="273" r:id="rId28"/>
    <p:sldId id="274" r:id="rId29"/>
    <p:sldId id="279" r:id="rId30"/>
    <p:sldId id="2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976" autoAdjust="0"/>
  </p:normalViewPr>
  <p:slideViewPr>
    <p:cSldViewPr snapToGrid="0">
      <p:cViewPr varScale="1">
        <p:scale>
          <a:sx n="62" d="100"/>
          <a:sy n="62" d="100"/>
        </p:scale>
        <p:origin x="9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9B03F-634F-41A9-BB18-984E30755251}" type="datetimeFigureOut">
              <a:rPr lang="en-GB" smtClean="0"/>
              <a:t>17/10/2022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3C030-DDBF-444F-804B-A057F4F6B18A}" type="slidenum">
              <a:rPr lang="en-GB" smtClean="0"/>
              <a:t>‹#›</a:t>
            </a:fld>
            <a:endParaRPr lang="en-GB"/>
          </a:p>
        </p:txBody>
      </p:sp>
    </p:spTree>
    <p:extLst>
      <p:ext uri="{BB962C8B-B14F-4D97-AF65-F5344CB8AC3E}">
        <p14:creationId xmlns:p14="http://schemas.microsoft.com/office/powerpoint/2010/main" val="164383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GB" sz="1200" kern="1200" dirty="0">
                <a:solidFill>
                  <a:schemeClr val="tx1"/>
                </a:solidFill>
                <a:effectLst/>
                <a:latin typeface="+mn-lt"/>
                <a:ea typeface="+mn-ea"/>
                <a:cs typeface="+mn-cs"/>
              </a:rPr>
              <a:t>Concurrency: States and State diagram Structures, Dispatching and context switching; interrupts; Concurrent execution; mutual exclusion problem and some solution Deadlock; Models and mechanisms (Semaphores, monitors etc.). Producer – consumer Problems &amp; Synchronization, P &amp; V operations, resource protection. Multiprocessor issues. Scheduling &amp; dispatching, Memory Management: Overlays, Swapping and Partitions, Paging and Segmentation Placement &amp; replacement policies, working sets and Trashing, caching.</a:t>
            </a:r>
            <a:endParaRPr lang="en-GB" dirty="0"/>
          </a:p>
        </p:txBody>
      </p:sp>
      <p:sp>
        <p:nvSpPr>
          <p:cNvPr id="4" name="Slide Number Placeholder 3"/>
          <p:cNvSpPr>
            <a:spLocks noGrp="1"/>
          </p:cNvSpPr>
          <p:nvPr>
            <p:ph type="sldNum" sz="quarter" idx="5"/>
          </p:nvPr>
        </p:nvSpPr>
        <p:spPr/>
        <p:txBody>
          <a:bodyPr/>
          <a:lstStyle/>
          <a:p>
            <a:fld id="{4883C030-DDBF-444F-804B-A057F4F6B18A}" type="slidenum">
              <a:rPr lang="en-GB" smtClean="0"/>
              <a:t>3</a:t>
            </a:fld>
            <a:endParaRPr lang="en-GB"/>
          </a:p>
        </p:txBody>
      </p:sp>
    </p:spTree>
    <p:extLst>
      <p:ext uri="{BB962C8B-B14F-4D97-AF65-F5344CB8AC3E}">
        <p14:creationId xmlns:p14="http://schemas.microsoft.com/office/powerpoint/2010/main" val="2207794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Today's technologies like multi-core processors and parallel processing, allow multiple processes and threads to be executed simultaneously. Multiple processes and threads can access the same memory space, the same declared variable in code, or even read or write to the same file.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amount of time it takes a process to execute cannot be simply estimated, and you cannot predict which process will complete first, enabling you to build techniques to deal with the problems that concurrency creates.</a:t>
            </a:r>
          </a:p>
          <a:p>
            <a:pPr algn="just"/>
            <a:endParaRPr lang="en-GB" dirty="0"/>
          </a:p>
        </p:txBody>
      </p:sp>
      <p:sp>
        <p:nvSpPr>
          <p:cNvPr id="4" name="Slide Number Placeholder 3"/>
          <p:cNvSpPr>
            <a:spLocks noGrp="1"/>
          </p:cNvSpPr>
          <p:nvPr>
            <p:ph type="sldNum" sz="quarter" idx="5"/>
          </p:nvPr>
        </p:nvSpPr>
        <p:spPr/>
        <p:txBody>
          <a:bodyPr/>
          <a:lstStyle/>
          <a:p>
            <a:fld id="{4883C030-DDBF-444F-804B-A057F4F6B18A}" type="slidenum">
              <a:rPr lang="en-GB" smtClean="0"/>
              <a:t>6</a:t>
            </a:fld>
            <a:endParaRPr lang="en-GB"/>
          </a:p>
        </p:txBody>
      </p:sp>
    </p:spTree>
    <p:extLst>
      <p:ext uri="{BB962C8B-B14F-4D97-AF65-F5344CB8AC3E}">
        <p14:creationId xmlns:p14="http://schemas.microsoft.com/office/powerpoint/2010/main" val="2415693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1. Better Performance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improves the operating system's performance. When one application only utilizes the processor, and another only uses the disk drive, the time it takes to perform both apps simultaneously is less than the time it takes to run them sequentially.</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2. Better Resource </a:t>
            </a:r>
            <a:r>
              <a:rPr lang="en-US" sz="1200" b="1" i="0" kern="1200" dirty="0" err="1">
                <a:solidFill>
                  <a:schemeClr val="tx1"/>
                </a:solidFill>
                <a:effectLst/>
                <a:latin typeface="+mn-lt"/>
                <a:ea typeface="+mn-ea"/>
                <a:cs typeface="+mn-cs"/>
              </a:rPr>
              <a:t>Utilisation</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enables resources that are not being used by one application to be used by another.</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3. Running Multiple Applications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enables you to execute multiple applications simultaneously.</a:t>
            </a:r>
          </a:p>
          <a:p>
            <a:pPr algn="just"/>
            <a:endParaRPr lang="en-GB" dirty="0"/>
          </a:p>
        </p:txBody>
      </p:sp>
      <p:sp>
        <p:nvSpPr>
          <p:cNvPr id="4" name="Slide Number Placeholder 3"/>
          <p:cNvSpPr>
            <a:spLocks noGrp="1"/>
          </p:cNvSpPr>
          <p:nvPr>
            <p:ph type="sldNum" sz="quarter" idx="5"/>
          </p:nvPr>
        </p:nvSpPr>
        <p:spPr/>
        <p:txBody>
          <a:bodyPr/>
          <a:lstStyle/>
          <a:p>
            <a:fld id="{4883C030-DDBF-444F-804B-A057F4F6B18A}" type="slidenum">
              <a:rPr lang="en-GB" smtClean="0"/>
              <a:t>14</a:t>
            </a:fld>
            <a:endParaRPr lang="en-GB"/>
          </a:p>
        </p:txBody>
      </p:sp>
    </p:spTree>
    <p:extLst>
      <p:ext uri="{BB962C8B-B14F-4D97-AF65-F5344CB8AC3E}">
        <p14:creationId xmlns:p14="http://schemas.microsoft.com/office/powerpoint/2010/main" val="14679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a:t>
            </a:r>
            <a:r>
              <a:rPr lang="en-US" sz="1200" b="1" i="0" kern="1200" dirty="0">
                <a:solidFill>
                  <a:schemeClr val="tx1"/>
                </a:solidFill>
                <a:effectLst/>
                <a:latin typeface="+mn-lt"/>
                <a:ea typeface="+mn-ea"/>
                <a:cs typeface="+mn-cs"/>
              </a:rPr>
              <a:t>Creation</a:t>
            </a:r>
          </a:p>
          <a:p>
            <a:r>
              <a:rPr lang="en-US" sz="1200" b="0" i="0" kern="1200" dirty="0">
                <a:solidFill>
                  <a:schemeClr val="tx1"/>
                </a:solidFill>
                <a:effectLst/>
                <a:latin typeface="+mn-lt"/>
                <a:ea typeface="+mn-ea"/>
                <a:cs typeface="+mn-cs"/>
              </a:rPr>
              <a:t>Once the process is created, it will be ready and come into the ready queue (main memory) and will be ready for the execution.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a:t>
            </a:r>
            <a:r>
              <a:rPr lang="en-US" sz="1200" b="1" i="0" kern="1200" dirty="0">
                <a:solidFill>
                  <a:schemeClr val="tx1"/>
                </a:solidFill>
                <a:effectLst/>
                <a:latin typeface="+mn-lt"/>
                <a:ea typeface="+mn-ea"/>
                <a:cs typeface="+mn-cs"/>
              </a:rPr>
              <a:t>Scheduling</a:t>
            </a:r>
          </a:p>
          <a:p>
            <a:r>
              <a:rPr lang="en-US" sz="1200" b="0" i="0" kern="1200" dirty="0">
                <a:solidFill>
                  <a:schemeClr val="tx1"/>
                </a:solidFill>
                <a:effectLst/>
                <a:latin typeface="+mn-lt"/>
                <a:ea typeface="+mn-ea"/>
                <a:cs typeface="+mn-cs"/>
              </a:rPr>
              <a:t>Out of the many processes present in the ready queue, the Operating system chooses one process and start executing it. Selecting the process which is to be executed next, is known as scheduling.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Execution</a:t>
            </a:r>
          </a:p>
          <a:p>
            <a:r>
              <a:rPr lang="en-US" sz="1200" b="0" i="0" kern="1200" dirty="0">
                <a:solidFill>
                  <a:schemeClr val="tx1"/>
                </a:solidFill>
                <a:effectLst/>
                <a:latin typeface="+mn-lt"/>
                <a:ea typeface="+mn-ea"/>
                <a:cs typeface="+mn-cs"/>
              </a:rPr>
              <a:t>Once the process is scheduled for the execution, the processor starts executing it. Process may come to the blocked or wait state during the execution then in that case the processor starts executing the other processes.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a:t>
            </a:r>
            <a:r>
              <a:rPr lang="en-US" sz="1200" b="1" i="0" kern="1200" dirty="0">
                <a:solidFill>
                  <a:schemeClr val="tx1"/>
                </a:solidFill>
                <a:effectLst/>
                <a:latin typeface="+mn-lt"/>
                <a:ea typeface="+mn-ea"/>
                <a:cs typeface="+mn-cs"/>
              </a:rPr>
              <a:t>Deletion/killing</a:t>
            </a:r>
          </a:p>
          <a:p>
            <a:r>
              <a:rPr lang="en-US" sz="1200" b="0" i="0" kern="1200" dirty="0">
                <a:solidFill>
                  <a:schemeClr val="tx1"/>
                </a:solidFill>
                <a:effectLst/>
                <a:latin typeface="+mn-lt"/>
                <a:ea typeface="+mn-ea"/>
                <a:cs typeface="+mn-cs"/>
              </a:rPr>
              <a:t>Once the purpose of the process gets over then the OS will kill the process. The Context of the process (PCB) will be deleted and the process gets terminated by the Operating system.</a:t>
            </a:r>
          </a:p>
          <a:p>
            <a:endParaRPr lang="en-GB" dirty="0"/>
          </a:p>
        </p:txBody>
      </p:sp>
      <p:sp>
        <p:nvSpPr>
          <p:cNvPr id="4" name="Slide Number Placeholder 3"/>
          <p:cNvSpPr>
            <a:spLocks noGrp="1"/>
          </p:cNvSpPr>
          <p:nvPr>
            <p:ph type="sldNum" sz="quarter" idx="5"/>
          </p:nvPr>
        </p:nvSpPr>
        <p:spPr/>
        <p:txBody>
          <a:bodyPr/>
          <a:lstStyle/>
          <a:p>
            <a:fld id="{4883C030-DDBF-444F-804B-A057F4F6B18A}" type="slidenum">
              <a:rPr lang="en-GB" smtClean="0"/>
              <a:t>18</a:t>
            </a:fld>
            <a:endParaRPr lang="en-GB"/>
          </a:p>
        </p:txBody>
      </p:sp>
    </p:spTree>
    <p:extLst>
      <p:ext uri="{BB962C8B-B14F-4D97-AF65-F5344CB8AC3E}">
        <p14:creationId xmlns:p14="http://schemas.microsoft.com/office/powerpoint/2010/main" val="10221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names of the states are not standardized although the process may be in one of the following states during execution.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a:t>
            </a:r>
            <a:r>
              <a:rPr lang="en-US" sz="1200" b="1" i="0" kern="1200" dirty="0">
                <a:solidFill>
                  <a:schemeClr val="tx1"/>
                </a:solidFill>
                <a:effectLst/>
                <a:latin typeface="+mn-lt"/>
                <a:ea typeface="+mn-ea"/>
                <a:cs typeface="+mn-cs"/>
              </a:rPr>
              <a:t>New</a:t>
            </a:r>
          </a:p>
          <a:p>
            <a:r>
              <a:rPr lang="en-US" sz="1200" b="0" i="0" kern="1200" dirty="0">
                <a:solidFill>
                  <a:schemeClr val="tx1"/>
                </a:solidFill>
                <a:effectLst/>
                <a:latin typeface="+mn-lt"/>
                <a:ea typeface="+mn-ea"/>
                <a:cs typeface="+mn-cs"/>
              </a:rPr>
              <a:t>A program which is going to be picked up by the OS into the main memory is called a new process.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a:t>
            </a:r>
            <a:r>
              <a:rPr lang="en-US" sz="1200" b="1" i="0" kern="1200" dirty="0">
                <a:solidFill>
                  <a:schemeClr val="tx1"/>
                </a:solidFill>
                <a:effectLst/>
                <a:latin typeface="+mn-lt"/>
                <a:ea typeface="+mn-ea"/>
                <a:cs typeface="+mn-cs"/>
              </a:rPr>
              <a:t>Ready</a:t>
            </a:r>
          </a:p>
          <a:p>
            <a:r>
              <a:rPr lang="en-US" sz="1200" b="0" i="0" kern="1200" dirty="0">
                <a:solidFill>
                  <a:schemeClr val="tx1"/>
                </a:solidFill>
                <a:effectLst/>
                <a:latin typeface="+mn-lt"/>
                <a:ea typeface="+mn-ea"/>
                <a:cs typeface="+mn-cs"/>
              </a:rPr>
              <a:t>Whenever a process is created, it directly enters in the ready state, in which, it waits for the CPU to be assigned. The OS picks the new processes from the secondary memory and put all of them in the main memory.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processes which are ready for the execution and reside in the main memory are called ready state processes. There can be many processes present in the ready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Running</a:t>
            </a:r>
          </a:p>
          <a:p>
            <a:r>
              <a:rPr lang="en-US" sz="1200" b="0" i="0" kern="1200" dirty="0">
                <a:solidFill>
                  <a:schemeClr val="tx1"/>
                </a:solidFill>
                <a:effectLst/>
                <a:latin typeface="+mn-lt"/>
                <a:ea typeface="+mn-ea"/>
                <a:cs typeface="+mn-cs"/>
              </a:rPr>
              <a:t>One of the processes from the ready state will be chosen by the OS depending upon the scheduling algorithm. Hence, if we have only one CPU in our system, the number of running processes for a particular time will always be one. If we have n processors in the system then we can have n processes running simultaneously.</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a:t>
            </a:r>
            <a:r>
              <a:rPr lang="en-US" sz="1200" b="1" i="0" kern="1200" dirty="0">
                <a:solidFill>
                  <a:schemeClr val="tx1"/>
                </a:solidFill>
                <a:effectLst/>
                <a:latin typeface="+mn-lt"/>
                <a:ea typeface="+mn-ea"/>
                <a:cs typeface="+mn-cs"/>
              </a:rPr>
              <a:t>Block or wait</a:t>
            </a:r>
          </a:p>
          <a:p>
            <a:r>
              <a:rPr lang="en-US" sz="1200" b="0" i="0" kern="1200" dirty="0">
                <a:solidFill>
                  <a:schemeClr val="tx1"/>
                </a:solidFill>
                <a:effectLst/>
                <a:latin typeface="+mn-lt"/>
                <a:ea typeface="+mn-ea"/>
                <a:cs typeface="+mn-cs"/>
              </a:rPr>
              <a:t>From the Running state, a process can make the transition to the block or wait state depending upon the scheduling algorithm or the intrinsic behavior of the process.</a:t>
            </a:r>
          </a:p>
          <a:p>
            <a:r>
              <a:rPr lang="en-US" sz="1200" b="0" i="0" kern="1200" dirty="0">
                <a:solidFill>
                  <a:schemeClr val="tx1"/>
                </a:solidFill>
                <a:effectLst/>
                <a:latin typeface="+mn-lt"/>
                <a:ea typeface="+mn-ea"/>
                <a:cs typeface="+mn-cs"/>
              </a:rPr>
              <a:t>When a process waits for a certain resource to be assigned or for the input from the user then the OS move this process to the block or wait state and assigns the CPU to the other processes.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a:t>
            </a:r>
            <a:r>
              <a:rPr lang="en-US" sz="1200" b="1" i="0" kern="1200" dirty="0">
                <a:solidFill>
                  <a:schemeClr val="tx1"/>
                </a:solidFill>
                <a:effectLst/>
                <a:latin typeface="+mn-lt"/>
                <a:ea typeface="+mn-ea"/>
                <a:cs typeface="+mn-cs"/>
              </a:rPr>
              <a:t>Completion or termination</a:t>
            </a:r>
          </a:p>
          <a:p>
            <a:r>
              <a:rPr lang="en-US" sz="1200" b="0" i="0" kern="1200" dirty="0">
                <a:solidFill>
                  <a:schemeClr val="tx1"/>
                </a:solidFill>
                <a:effectLst/>
                <a:latin typeface="+mn-lt"/>
                <a:ea typeface="+mn-ea"/>
                <a:cs typeface="+mn-cs"/>
              </a:rPr>
              <a:t>When a process finishes its execution, it comes in the termination state. All the context of the process (Process Control Block) will also be deleted the process will be terminated by the Operating system.</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6. </a:t>
            </a:r>
            <a:r>
              <a:rPr lang="en-US" sz="1200" b="1" i="0" kern="1200" dirty="0">
                <a:solidFill>
                  <a:schemeClr val="tx1"/>
                </a:solidFill>
                <a:effectLst/>
                <a:latin typeface="+mn-lt"/>
                <a:ea typeface="+mn-ea"/>
                <a:cs typeface="+mn-cs"/>
              </a:rPr>
              <a:t>Suspend ready</a:t>
            </a:r>
          </a:p>
          <a:p>
            <a:r>
              <a:rPr lang="en-US" sz="1200" b="0" i="0" kern="1200" dirty="0">
                <a:solidFill>
                  <a:schemeClr val="tx1"/>
                </a:solidFill>
                <a:effectLst/>
                <a:latin typeface="+mn-lt"/>
                <a:ea typeface="+mn-ea"/>
                <a:cs typeface="+mn-cs"/>
              </a:rPr>
              <a:t>A process in the ready state, which is moved to secondary memory from the main memory due to lack of the resources (mainly primary memory) is called in the suspend ready state.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If the main memory is full and a higher priority process comes for the execution then the OS have to make the room for the process in the main memory by throwing the lower priority process out into the secondary memory. The suspend ready processes remain in the secondary memory until the main memory gets available.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7. </a:t>
            </a:r>
            <a:r>
              <a:rPr lang="en-US" sz="1200" b="1" i="0" kern="1200" dirty="0">
                <a:solidFill>
                  <a:schemeClr val="tx1"/>
                </a:solidFill>
                <a:effectLst/>
                <a:latin typeface="+mn-lt"/>
                <a:ea typeface="+mn-ea"/>
                <a:cs typeface="+mn-cs"/>
              </a:rPr>
              <a:t>Suspend wait</a:t>
            </a:r>
          </a:p>
          <a:p>
            <a:r>
              <a:rPr lang="en-US" sz="1200" b="0" i="0" kern="1200" dirty="0">
                <a:solidFill>
                  <a:schemeClr val="tx1"/>
                </a:solidFill>
                <a:effectLst/>
                <a:latin typeface="+mn-lt"/>
                <a:ea typeface="+mn-ea"/>
                <a:cs typeface="+mn-cs"/>
              </a:rPr>
              <a:t>Instead of removing the process from the ready queue, it's better to remove the blocked process which is waiting for some resources in the main memory. Since it is already waiting for some resource to get available hence it is better if it waits in the secondary memory and make room for the higher priority process. These processes complete their execution once the main memory gets available and their wait is finished.</a:t>
            </a:r>
          </a:p>
          <a:p>
            <a:br>
              <a:rPr lang="en-US" dirty="0"/>
            </a:br>
            <a:endParaRPr lang="en-GB" dirty="0"/>
          </a:p>
        </p:txBody>
      </p:sp>
      <p:sp>
        <p:nvSpPr>
          <p:cNvPr id="4" name="Slide Number Placeholder 3"/>
          <p:cNvSpPr>
            <a:spLocks noGrp="1"/>
          </p:cNvSpPr>
          <p:nvPr>
            <p:ph type="sldNum" sz="quarter" idx="5"/>
          </p:nvPr>
        </p:nvSpPr>
        <p:spPr/>
        <p:txBody>
          <a:bodyPr/>
          <a:lstStyle/>
          <a:p>
            <a:fld id="{4883C030-DDBF-444F-804B-A057F4F6B18A}" type="slidenum">
              <a:rPr lang="en-GB" smtClean="0"/>
              <a:t>27</a:t>
            </a:fld>
            <a:endParaRPr lang="en-GB"/>
          </a:p>
        </p:txBody>
      </p:sp>
    </p:spTree>
    <p:extLst>
      <p:ext uri="{BB962C8B-B14F-4D97-AF65-F5344CB8AC3E}">
        <p14:creationId xmlns:p14="http://schemas.microsoft.com/office/powerpoint/2010/main" val="338022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A61E3-EDA3-46FD-A53C-7F83AC3F4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B40A314-ED15-4A11-B8F6-DB79D77B6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72394EA-90DA-4D36-B594-B8F5BBFB7937}"/>
              </a:ext>
            </a:extLst>
          </p:cNvPr>
          <p:cNvSpPr>
            <a:spLocks noGrp="1"/>
          </p:cNvSpPr>
          <p:nvPr>
            <p:ph type="dt" sz="half" idx="10"/>
          </p:nvPr>
        </p:nvSpPr>
        <p:spPr/>
        <p:txBody>
          <a:bodyPr/>
          <a:lstStyle/>
          <a:p>
            <a:fld id="{9A828008-5D40-43E5-AFC0-5E267D27BBC6}" type="datetimeFigureOut">
              <a:rPr lang="en-GB" smtClean="0"/>
              <a:t>17/10/2022</a:t>
            </a:fld>
            <a:endParaRPr lang="en-GB"/>
          </a:p>
        </p:txBody>
      </p:sp>
      <p:sp>
        <p:nvSpPr>
          <p:cNvPr id="5" name="Footer Placeholder 4">
            <a:extLst>
              <a:ext uri="{FF2B5EF4-FFF2-40B4-BE49-F238E27FC236}">
                <a16:creationId xmlns:a16="http://schemas.microsoft.com/office/drawing/2014/main" id="{11EAD535-FC13-45CB-A1AA-3D967CE130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599B57D-85DB-4D33-9C0A-F9CC1C676EBC}"/>
              </a:ext>
            </a:extLst>
          </p:cNvPr>
          <p:cNvSpPr>
            <a:spLocks noGrp="1"/>
          </p:cNvSpPr>
          <p:nvPr>
            <p:ph type="sldNum" sz="quarter" idx="12"/>
          </p:nvPr>
        </p:nvSpPr>
        <p:spPr/>
        <p:txBody>
          <a:bodyPr/>
          <a:lstStyle/>
          <a:p>
            <a:fld id="{19CC15B9-E5DF-44AD-8D86-9323F5C6C519}" type="slidenum">
              <a:rPr lang="en-GB" smtClean="0"/>
              <a:t>‹#›</a:t>
            </a:fld>
            <a:endParaRPr lang="en-GB"/>
          </a:p>
        </p:txBody>
      </p:sp>
    </p:spTree>
    <p:extLst>
      <p:ext uri="{BB962C8B-B14F-4D97-AF65-F5344CB8AC3E}">
        <p14:creationId xmlns:p14="http://schemas.microsoft.com/office/powerpoint/2010/main" val="124623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A77D-DED0-4066-8D1F-7224F7208A9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0C7D30-95D4-4433-B2F0-F228F6F58EE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A077E3-5C71-4C76-AA8E-F624B05C71AD}"/>
              </a:ext>
            </a:extLst>
          </p:cNvPr>
          <p:cNvSpPr>
            <a:spLocks noGrp="1"/>
          </p:cNvSpPr>
          <p:nvPr>
            <p:ph type="dt" sz="half" idx="10"/>
          </p:nvPr>
        </p:nvSpPr>
        <p:spPr/>
        <p:txBody>
          <a:bodyPr/>
          <a:lstStyle/>
          <a:p>
            <a:fld id="{9A828008-5D40-43E5-AFC0-5E267D27BBC6}" type="datetimeFigureOut">
              <a:rPr lang="en-GB" smtClean="0"/>
              <a:t>17/10/2022</a:t>
            </a:fld>
            <a:endParaRPr lang="en-GB"/>
          </a:p>
        </p:txBody>
      </p:sp>
      <p:sp>
        <p:nvSpPr>
          <p:cNvPr id="5" name="Footer Placeholder 4">
            <a:extLst>
              <a:ext uri="{FF2B5EF4-FFF2-40B4-BE49-F238E27FC236}">
                <a16:creationId xmlns:a16="http://schemas.microsoft.com/office/drawing/2014/main" id="{C2D09A13-FBD7-4D5B-AE02-C7BBD436E06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46F061D-538C-4BE8-A1A5-211C1EA5CBB2}"/>
              </a:ext>
            </a:extLst>
          </p:cNvPr>
          <p:cNvSpPr>
            <a:spLocks noGrp="1"/>
          </p:cNvSpPr>
          <p:nvPr>
            <p:ph type="sldNum" sz="quarter" idx="12"/>
          </p:nvPr>
        </p:nvSpPr>
        <p:spPr/>
        <p:txBody>
          <a:bodyPr/>
          <a:lstStyle/>
          <a:p>
            <a:fld id="{19CC15B9-E5DF-44AD-8D86-9323F5C6C519}" type="slidenum">
              <a:rPr lang="en-GB" smtClean="0"/>
              <a:t>‹#›</a:t>
            </a:fld>
            <a:endParaRPr lang="en-GB"/>
          </a:p>
        </p:txBody>
      </p:sp>
    </p:spTree>
    <p:extLst>
      <p:ext uri="{BB962C8B-B14F-4D97-AF65-F5344CB8AC3E}">
        <p14:creationId xmlns:p14="http://schemas.microsoft.com/office/powerpoint/2010/main" val="4232666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A95674-1BE0-49AE-B7A3-1F6835A161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D811D67-CB2D-4EA6-B5AA-C43264267E5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2C72A1-9E10-4F1F-AD03-75C2368AEDC7}"/>
              </a:ext>
            </a:extLst>
          </p:cNvPr>
          <p:cNvSpPr>
            <a:spLocks noGrp="1"/>
          </p:cNvSpPr>
          <p:nvPr>
            <p:ph type="dt" sz="half" idx="10"/>
          </p:nvPr>
        </p:nvSpPr>
        <p:spPr/>
        <p:txBody>
          <a:bodyPr/>
          <a:lstStyle/>
          <a:p>
            <a:fld id="{9A828008-5D40-43E5-AFC0-5E267D27BBC6}" type="datetimeFigureOut">
              <a:rPr lang="en-GB" smtClean="0"/>
              <a:t>17/10/2022</a:t>
            </a:fld>
            <a:endParaRPr lang="en-GB"/>
          </a:p>
        </p:txBody>
      </p:sp>
      <p:sp>
        <p:nvSpPr>
          <p:cNvPr id="5" name="Footer Placeholder 4">
            <a:extLst>
              <a:ext uri="{FF2B5EF4-FFF2-40B4-BE49-F238E27FC236}">
                <a16:creationId xmlns:a16="http://schemas.microsoft.com/office/drawing/2014/main" id="{CCEFFAE5-D346-4782-B39E-9923A52CF4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87237F-964F-44F5-BA22-A748D9717238}"/>
              </a:ext>
            </a:extLst>
          </p:cNvPr>
          <p:cNvSpPr>
            <a:spLocks noGrp="1"/>
          </p:cNvSpPr>
          <p:nvPr>
            <p:ph type="sldNum" sz="quarter" idx="12"/>
          </p:nvPr>
        </p:nvSpPr>
        <p:spPr/>
        <p:txBody>
          <a:bodyPr/>
          <a:lstStyle/>
          <a:p>
            <a:fld id="{19CC15B9-E5DF-44AD-8D86-9323F5C6C519}" type="slidenum">
              <a:rPr lang="en-GB" smtClean="0"/>
              <a:t>‹#›</a:t>
            </a:fld>
            <a:endParaRPr lang="en-GB"/>
          </a:p>
        </p:txBody>
      </p:sp>
    </p:spTree>
    <p:extLst>
      <p:ext uri="{BB962C8B-B14F-4D97-AF65-F5344CB8AC3E}">
        <p14:creationId xmlns:p14="http://schemas.microsoft.com/office/powerpoint/2010/main" val="983882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298743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211219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35577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0814854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t>17/10/2022</a:t>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9298931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t>17/10/2022</a:t>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9176412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t>17/10/2022</a:t>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3642836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672164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2609-6C8F-4824-BFC4-435D083412D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1818658-B48C-4004-A35C-535199130D6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5E2AA6-E740-4B1D-BDD2-FD423EEE1235}"/>
              </a:ext>
            </a:extLst>
          </p:cNvPr>
          <p:cNvSpPr>
            <a:spLocks noGrp="1"/>
          </p:cNvSpPr>
          <p:nvPr>
            <p:ph type="dt" sz="half" idx="10"/>
          </p:nvPr>
        </p:nvSpPr>
        <p:spPr/>
        <p:txBody>
          <a:bodyPr/>
          <a:lstStyle/>
          <a:p>
            <a:fld id="{9A828008-5D40-43E5-AFC0-5E267D27BBC6}" type="datetimeFigureOut">
              <a:rPr lang="en-GB" smtClean="0"/>
              <a:t>17/10/2022</a:t>
            </a:fld>
            <a:endParaRPr lang="en-GB"/>
          </a:p>
        </p:txBody>
      </p:sp>
      <p:sp>
        <p:nvSpPr>
          <p:cNvPr id="5" name="Footer Placeholder 4">
            <a:extLst>
              <a:ext uri="{FF2B5EF4-FFF2-40B4-BE49-F238E27FC236}">
                <a16:creationId xmlns:a16="http://schemas.microsoft.com/office/drawing/2014/main" id="{67E283F0-405C-4B59-900F-68733174BD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67AD95-C7C6-4FEA-BF0A-85193EF0D944}"/>
              </a:ext>
            </a:extLst>
          </p:cNvPr>
          <p:cNvSpPr>
            <a:spLocks noGrp="1"/>
          </p:cNvSpPr>
          <p:nvPr>
            <p:ph type="sldNum" sz="quarter" idx="12"/>
          </p:nvPr>
        </p:nvSpPr>
        <p:spPr/>
        <p:txBody>
          <a:bodyPr/>
          <a:lstStyle/>
          <a:p>
            <a:fld id="{19CC15B9-E5DF-44AD-8D86-9323F5C6C519}" type="slidenum">
              <a:rPr lang="en-GB" smtClean="0"/>
              <a:t>‹#›</a:t>
            </a:fld>
            <a:endParaRPr lang="en-GB"/>
          </a:p>
        </p:txBody>
      </p:sp>
    </p:spTree>
    <p:extLst>
      <p:ext uri="{BB962C8B-B14F-4D97-AF65-F5344CB8AC3E}">
        <p14:creationId xmlns:p14="http://schemas.microsoft.com/office/powerpoint/2010/main" val="39667416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802563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153119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t>‹#›</a:t>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530952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42055670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407030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0910086-ECD1-4273-BC0A-02990D5D5A20}"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1221362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7527686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t>‹#›</a:t>
            </a:fld>
            <a:endParaRPr lang="en-GB"/>
          </a:p>
        </p:txBody>
      </p:sp>
    </p:spTree>
    <p:extLst>
      <p:ext uri="{BB962C8B-B14F-4D97-AF65-F5344CB8AC3E}">
        <p14:creationId xmlns:p14="http://schemas.microsoft.com/office/powerpoint/2010/main" val="22934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3532A-FD01-4CFC-8017-26C2D8ACBD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9256DA4-0F9A-4677-A3D6-7F018CA6A2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D151675-F390-4502-8ACA-331BE0A20123}"/>
              </a:ext>
            </a:extLst>
          </p:cNvPr>
          <p:cNvSpPr>
            <a:spLocks noGrp="1"/>
          </p:cNvSpPr>
          <p:nvPr>
            <p:ph type="dt" sz="half" idx="10"/>
          </p:nvPr>
        </p:nvSpPr>
        <p:spPr/>
        <p:txBody>
          <a:bodyPr/>
          <a:lstStyle/>
          <a:p>
            <a:fld id="{9A828008-5D40-43E5-AFC0-5E267D27BBC6}" type="datetimeFigureOut">
              <a:rPr lang="en-GB" smtClean="0"/>
              <a:t>17/10/2022</a:t>
            </a:fld>
            <a:endParaRPr lang="en-GB"/>
          </a:p>
        </p:txBody>
      </p:sp>
      <p:sp>
        <p:nvSpPr>
          <p:cNvPr id="5" name="Footer Placeholder 4">
            <a:extLst>
              <a:ext uri="{FF2B5EF4-FFF2-40B4-BE49-F238E27FC236}">
                <a16:creationId xmlns:a16="http://schemas.microsoft.com/office/drawing/2014/main" id="{9BD0A797-EE5F-48EB-A3A7-4F07E75D4A8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5C3A49A-7B55-4BA2-B4E6-57173B550281}"/>
              </a:ext>
            </a:extLst>
          </p:cNvPr>
          <p:cNvSpPr>
            <a:spLocks noGrp="1"/>
          </p:cNvSpPr>
          <p:nvPr>
            <p:ph type="sldNum" sz="quarter" idx="12"/>
          </p:nvPr>
        </p:nvSpPr>
        <p:spPr/>
        <p:txBody>
          <a:bodyPr/>
          <a:lstStyle/>
          <a:p>
            <a:fld id="{19CC15B9-E5DF-44AD-8D86-9323F5C6C519}" type="slidenum">
              <a:rPr lang="en-GB" smtClean="0"/>
              <a:t>‹#›</a:t>
            </a:fld>
            <a:endParaRPr lang="en-GB"/>
          </a:p>
        </p:txBody>
      </p:sp>
    </p:spTree>
    <p:extLst>
      <p:ext uri="{BB962C8B-B14F-4D97-AF65-F5344CB8AC3E}">
        <p14:creationId xmlns:p14="http://schemas.microsoft.com/office/powerpoint/2010/main" val="326861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5E9D-CA95-418B-BC0A-335CB6EB89C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2845C0-4C82-47FC-A540-03CB0C013CD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46E56F-C3C7-4B1B-B362-44C61AA2202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741CADB-7C8E-410F-94CD-04212B4F31E6}"/>
              </a:ext>
            </a:extLst>
          </p:cNvPr>
          <p:cNvSpPr>
            <a:spLocks noGrp="1"/>
          </p:cNvSpPr>
          <p:nvPr>
            <p:ph type="dt" sz="half" idx="10"/>
          </p:nvPr>
        </p:nvSpPr>
        <p:spPr/>
        <p:txBody>
          <a:bodyPr/>
          <a:lstStyle/>
          <a:p>
            <a:fld id="{9A828008-5D40-43E5-AFC0-5E267D27BBC6}" type="datetimeFigureOut">
              <a:rPr lang="en-GB" smtClean="0"/>
              <a:t>17/10/2022</a:t>
            </a:fld>
            <a:endParaRPr lang="en-GB"/>
          </a:p>
        </p:txBody>
      </p:sp>
      <p:sp>
        <p:nvSpPr>
          <p:cNvPr id="6" name="Footer Placeholder 5">
            <a:extLst>
              <a:ext uri="{FF2B5EF4-FFF2-40B4-BE49-F238E27FC236}">
                <a16:creationId xmlns:a16="http://schemas.microsoft.com/office/drawing/2014/main" id="{AF6C4C03-5471-45CD-836E-4CF90764E05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F8A10E-8A7E-4FBB-BD27-25CFC23A87C3}"/>
              </a:ext>
            </a:extLst>
          </p:cNvPr>
          <p:cNvSpPr>
            <a:spLocks noGrp="1"/>
          </p:cNvSpPr>
          <p:nvPr>
            <p:ph type="sldNum" sz="quarter" idx="12"/>
          </p:nvPr>
        </p:nvSpPr>
        <p:spPr/>
        <p:txBody>
          <a:bodyPr/>
          <a:lstStyle/>
          <a:p>
            <a:fld id="{19CC15B9-E5DF-44AD-8D86-9323F5C6C519}" type="slidenum">
              <a:rPr lang="en-GB" smtClean="0"/>
              <a:t>‹#›</a:t>
            </a:fld>
            <a:endParaRPr lang="en-GB"/>
          </a:p>
        </p:txBody>
      </p:sp>
    </p:spTree>
    <p:extLst>
      <p:ext uri="{BB962C8B-B14F-4D97-AF65-F5344CB8AC3E}">
        <p14:creationId xmlns:p14="http://schemas.microsoft.com/office/powerpoint/2010/main" val="186586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E377-AD6C-4893-ACB3-F6C9705E38B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EFABED-2692-4FC9-BEB3-5F83C4A22D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59722A-B2F9-4A7B-B72D-8DBF1B6AD76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5930E2E-9656-44AF-A405-EF96665462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A4EF843-5255-4925-9C9C-062FEFA1783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A086D28-CB66-49DF-90AB-8D1E7A36FABB}"/>
              </a:ext>
            </a:extLst>
          </p:cNvPr>
          <p:cNvSpPr>
            <a:spLocks noGrp="1"/>
          </p:cNvSpPr>
          <p:nvPr>
            <p:ph type="dt" sz="half" idx="10"/>
          </p:nvPr>
        </p:nvSpPr>
        <p:spPr/>
        <p:txBody>
          <a:bodyPr/>
          <a:lstStyle/>
          <a:p>
            <a:fld id="{9A828008-5D40-43E5-AFC0-5E267D27BBC6}" type="datetimeFigureOut">
              <a:rPr lang="en-GB" smtClean="0"/>
              <a:t>17/10/2022</a:t>
            </a:fld>
            <a:endParaRPr lang="en-GB"/>
          </a:p>
        </p:txBody>
      </p:sp>
      <p:sp>
        <p:nvSpPr>
          <p:cNvPr id="8" name="Footer Placeholder 7">
            <a:extLst>
              <a:ext uri="{FF2B5EF4-FFF2-40B4-BE49-F238E27FC236}">
                <a16:creationId xmlns:a16="http://schemas.microsoft.com/office/drawing/2014/main" id="{E5594D29-5CAF-4280-82BB-2B4D0C49D66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6895BF2-4BE0-4F30-AF3F-B604AE0F1E8B}"/>
              </a:ext>
            </a:extLst>
          </p:cNvPr>
          <p:cNvSpPr>
            <a:spLocks noGrp="1"/>
          </p:cNvSpPr>
          <p:nvPr>
            <p:ph type="sldNum" sz="quarter" idx="12"/>
          </p:nvPr>
        </p:nvSpPr>
        <p:spPr/>
        <p:txBody>
          <a:bodyPr/>
          <a:lstStyle/>
          <a:p>
            <a:fld id="{19CC15B9-E5DF-44AD-8D86-9323F5C6C519}" type="slidenum">
              <a:rPr lang="en-GB" smtClean="0"/>
              <a:t>‹#›</a:t>
            </a:fld>
            <a:endParaRPr lang="en-GB"/>
          </a:p>
        </p:txBody>
      </p:sp>
    </p:spTree>
    <p:extLst>
      <p:ext uri="{BB962C8B-B14F-4D97-AF65-F5344CB8AC3E}">
        <p14:creationId xmlns:p14="http://schemas.microsoft.com/office/powerpoint/2010/main" val="4089731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D2F9-9895-418A-92D8-2D9448926D0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CA01BAD-1297-4ED2-9B85-D678058BD595}"/>
              </a:ext>
            </a:extLst>
          </p:cNvPr>
          <p:cNvSpPr>
            <a:spLocks noGrp="1"/>
          </p:cNvSpPr>
          <p:nvPr>
            <p:ph type="dt" sz="half" idx="10"/>
          </p:nvPr>
        </p:nvSpPr>
        <p:spPr/>
        <p:txBody>
          <a:bodyPr/>
          <a:lstStyle/>
          <a:p>
            <a:fld id="{9A828008-5D40-43E5-AFC0-5E267D27BBC6}" type="datetimeFigureOut">
              <a:rPr lang="en-GB" smtClean="0"/>
              <a:t>17/10/2022</a:t>
            </a:fld>
            <a:endParaRPr lang="en-GB"/>
          </a:p>
        </p:txBody>
      </p:sp>
      <p:sp>
        <p:nvSpPr>
          <p:cNvPr id="4" name="Footer Placeholder 3">
            <a:extLst>
              <a:ext uri="{FF2B5EF4-FFF2-40B4-BE49-F238E27FC236}">
                <a16:creationId xmlns:a16="http://schemas.microsoft.com/office/drawing/2014/main" id="{9909C1EA-2BE0-48EE-8F76-9F639565EAC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BB50CA9-F10B-4F5D-AD3E-F020A80DB463}"/>
              </a:ext>
            </a:extLst>
          </p:cNvPr>
          <p:cNvSpPr>
            <a:spLocks noGrp="1"/>
          </p:cNvSpPr>
          <p:nvPr>
            <p:ph type="sldNum" sz="quarter" idx="12"/>
          </p:nvPr>
        </p:nvSpPr>
        <p:spPr/>
        <p:txBody>
          <a:bodyPr/>
          <a:lstStyle/>
          <a:p>
            <a:fld id="{19CC15B9-E5DF-44AD-8D86-9323F5C6C519}" type="slidenum">
              <a:rPr lang="en-GB" smtClean="0"/>
              <a:t>‹#›</a:t>
            </a:fld>
            <a:endParaRPr lang="en-GB"/>
          </a:p>
        </p:txBody>
      </p:sp>
    </p:spTree>
    <p:extLst>
      <p:ext uri="{BB962C8B-B14F-4D97-AF65-F5344CB8AC3E}">
        <p14:creationId xmlns:p14="http://schemas.microsoft.com/office/powerpoint/2010/main" val="2525757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5D6FBD-8B02-45FA-BD33-E1785F7A5F5C}"/>
              </a:ext>
            </a:extLst>
          </p:cNvPr>
          <p:cNvSpPr>
            <a:spLocks noGrp="1"/>
          </p:cNvSpPr>
          <p:nvPr>
            <p:ph type="dt" sz="half" idx="10"/>
          </p:nvPr>
        </p:nvSpPr>
        <p:spPr/>
        <p:txBody>
          <a:bodyPr/>
          <a:lstStyle/>
          <a:p>
            <a:fld id="{9A828008-5D40-43E5-AFC0-5E267D27BBC6}" type="datetimeFigureOut">
              <a:rPr lang="en-GB" smtClean="0"/>
              <a:t>17/10/2022</a:t>
            </a:fld>
            <a:endParaRPr lang="en-GB"/>
          </a:p>
        </p:txBody>
      </p:sp>
      <p:sp>
        <p:nvSpPr>
          <p:cNvPr id="3" name="Footer Placeholder 2">
            <a:extLst>
              <a:ext uri="{FF2B5EF4-FFF2-40B4-BE49-F238E27FC236}">
                <a16:creationId xmlns:a16="http://schemas.microsoft.com/office/drawing/2014/main" id="{88677B00-7DE1-4307-881C-77BA83D858C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740B0B-927F-4948-BA1F-A7BF2E95E961}"/>
              </a:ext>
            </a:extLst>
          </p:cNvPr>
          <p:cNvSpPr>
            <a:spLocks noGrp="1"/>
          </p:cNvSpPr>
          <p:nvPr>
            <p:ph type="sldNum" sz="quarter" idx="12"/>
          </p:nvPr>
        </p:nvSpPr>
        <p:spPr/>
        <p:txBody>
          <a:bodyPr/>
          <a:lstStyle/>
          <a:p>
            <a:fld id="{19CC15B9-E5DF-44AD-8D86-9323F5C6C519}" type="slidenum">
              <a:rPr lang="en-GB" smtClean="0"/>
              <a:t>‹#›</a:t>
            </a:fld>
            <a:endParaRPr lang="en-GB"/>
          </a:p>
        </p:txBody>
      </p:sp>
    </p:spTree>
    <p:extLst>
      <p:ext uri="{BB962C8B-B14F-4D97-AF65-F5344CB8AC3E}">
        <p14:creationId xmlns:p14="http://schemas.microsoft.com/office/powerpoint/2010/main" val="262614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8C8A-1A67-46C0-807C-D5E07701B1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DABB386-1D07-45ED-8E6F-F2ECCA475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A26ACD-58D4-4E04-AEA5-20AA9EAAF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F61CFA-B8FE-4E4A-8E92-9561C66CA158}"/>
              </a:ext>
            </a:extLst>
          </p:cNvPr>
          <p:cNvSpPr>
            <a:spLocks noGrp="1"/>
          </p:cNvSpPr>
          <p:nvPr>
            <p:ph type="dt" sz="half" idx="10"/>
          </p:nvPr>
        </p:nvSpPr>
        <p:spPr/>
        <p:txBody>
          <a:bodyPr/>
          <a:lstStyle/>
          <a:p>
            <a:fld id="{9A828008-5D40-43E5-AFC0-5E267D27BBC6}" type="datetimeFigureOut">
              <a:rPr lang="en-GB" smtClean="0"/>
              <a:t>17/10/2022</a:t>
            </a:fld>
            <a:endParaRPr lang="en-GB"/>
          </a:p>
        </p:txBody>
      </p:sp>
      <p:sp>
        <p:nvSpPr>
          <p:cNvPr id="6" name="Footer Placeholder 5">
            <a:extLst>
              <a:ext uri="{FF2B5EF4-FFF2-40B4-BE49-F238E27FC236}">
                <a16:creationId xmlns:a16="http://schemas.microsoft.com/office/drawing/2014/main" id="{80069F65-F71C-4225-859A-8074429247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B5F6D9-F5EE-42CE-B31E-C02D57FC514C}"/>
              </a:ext>
            </a:extLst>
          </p:cNvPr>
          <p:cNvSpPr>
            <a:spLocks noGrp="1"/>
          </p:cNvSpPr>
          <p:nvPr>
            <p:ph type="sldNum" sz="quarter" idx="12"/>
          </p:nvPr>
        </p:nvSpPr>
        <p:spPr/>
        <p:txBody>
          <a:bodyPr/>
          <a:lstStyle/>
          <a:p>
            <a:fld id="{19CC15B9-E5DF-44AD-8D86-9323F5C6C519}" type="slidenum">
              <a:rPr lang="en-GB" smtClean="0"/>
              <a:t>‹#›</a:t>
            </a:fld>
            <a:endParaRPr lang="en-GB"/>
          </a:p>
        </p:txBody>
      </p:sp>
    </p:spTree>
    <p:extLst>
      <p:ext uri="{BB962C8B-B14F-4D97-AF65-F5344CB8AC3E}">
        <p14:creationId xmlns:p14="http://schemas.microsoft.com/office/powerpoint/2010/main" val="88069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9A06-B65B-4C86-A34F-534C689B5B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D233F7A-8B87-4D43-8E2C-49493C990A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2CCB2C-5B35-49BD-8E06-1E6C65625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79DCCFF-9DBC-4789-880A-8B63C3F51008}"/>
              </a:ext>
            </a:extLst>
          </p:cNvPr>
          <p:cNvSpPr>
            <a:spLocks noGrp="1"/>
          </p:cNvSpPr>
          <p:nvPr>
            <p:ph type="dt" sz="half" idx="10"/>
          </p:nvPr>
        </p:nvSpPr>
        <p:spPr/>
        <p:txBody>
          <a:bodyPr/>
          <a:lstStyle/>
          <a:p>
            <a:fld id="{9A828008-5D40-43E5-AFC0-5E267D27BBC6}" type="datetimeFigureOut">
              <a:rPr lang="en-GB" smtClean="0"/>
              <a:t>17/10/2022</a:t>
            </a:fld>
            <a:endParaRPr lang="en-GB"/>
          </a:p>
        </p:txBody>
      </p:sp>
      <p:sp>
        <p:nvSpPr>
          <p:cNvPr id="6" name="Footer Placeholder 5">
            <a:extLst>
              <a:ext uri="{FF2B5EF4-FFF2-40B4-BE49-F238E27FC236}">
                <a16:creationId xmlns:a16="http://schemas.microsoft.com/office/drawing/2014/main" id="{E1255408-39D4-4374-8C44-F690159F18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1EF5953-07FF-43BE-8755-6BE5FCA456F7}"/>
              </a:ext>
            </a:extLst>
          </p:cNvPr>
          <p:cNvSpPr>
            <a:spLocks noGrp="1"/>
          </p:cNvSpPr>
          <p:nvPr>
            <p:ph type="sldNum" sz="quarter" idx="12"/>
          </p:nvPr>
        </p:nvSpPr>
        <p:spPr/>
        <p:txBody>
          <a:bodyPr/>
          <a:lstStyle/>
          <a:p>
            <a:fld id="{19CC15B9-E5DF-44AD-8D86-9323F5C6C519}" type="slidenum">
              <a:rPr lang="en-GB" smtClean="0"/>
              <a:t>‹#›</a:t>
            </a:fld>
            <a:endParaRPr lang="en-GB"/>
          </a:p>
        </p:txBody>
      </p:sp>
    </p:spTree>
    <p:extLst>
      <p:ext uri="{BB962C8B-B14F-4D97-AF65-F5344CB8AC3E}">
        <p14:creationId xmlns:p14="http://schemas.microsoft.com/office/powerpoint/2010/main" val="2216828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4EE0D-567E-4BBE-8097-F750683D86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5949A5-1B5F-40EB-B810-1F5A972841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70856D-4F68-4322-B95B-ABA1CAC3B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28008-5D40-43E5-AFC0-5E267D27BBC6}" type="datetimeFigureOut">
              <a:rPr lang="en-GB" smtClean="0"/>
              <a:t>17/10/2022</a:t>
            </a:fld>
            <a:endParaRPr lang="en-GB"/>
          </a:p>
        </p:txBody>
      </p:sp>
      <p:sp>
        <p:nvSpPr>
          <p:cNvPr id="5" name="Footer Placeholder 4">
            <a:extLst>
              <a:ext uri="{FF2B5EF4-FFF2-40B4-BE49-F238E27FC236}">
                <a16:creationId xmlns:a16="http://schemas.microsoft.com/office/drawing/2014/main" id="{245FACE0-F70A-4881-99B5-8A4749C74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8D0DE5B-40AC-41C1-8F58-DFEA21A7EA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C15B9-E5DF-44AD-8D86-9323F5C6C519}" type="slidenum">
              <a:rPr lang="en-GB" smtClean="0"/>
              <a:t>‹#›</a:t>
            </a:fld>
            <a:endParaRPr lang="en-GB"/>
          </a:p>
        </p:txBody>
      </p:sp>
    </p:spTree>
    <p:extLst>
      <p:ext uri="{BB962C8B-B14F-4D97-AF65-F5344CB8AC3E}">
        <p14:creationId xmlns:p14="http://schemas.microsoft.com/office/powerpoint/2010/main" val="2769979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t>17/10/2022</a:t>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t>‹#›</a:t>
            </a:fld>
            <a:endParaRPr lang="en-GB"/>
          </a:p>
        </p:txBody>
      </p:sp>
    </p:spTree>
    <p:extLst>
      <p:ext uri="{BB962C8B-B14F-4D97-AF65-F5344CB8AC3E}">
        <p14:creationId xmlns:p14="http://schemas.microsoft.com/office/powerpoint/2010/main" val="27846140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BCFC6-71F5-48FB-AAAC-6B0AC44281A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CC677E94-3A06-4FFA-A58E-67B51D84FF16}"/>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63681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7FC31-D6D2-4BBE-A685-EBC499047F67}"/>
              </a:ext>
            </a:extLst>
          </p:cNvPr>
          <p:cNvSpPr>
            <a:spLocks noGrp="1"/>
          </p:cNvSpPr>
          <p:nvPr>
            <p:ph type="title"/>
          </p:nvPr>
        </p:nvSpPr>
        <p:spPr/>
        <p:txBody>
          <a:bodyPr/>
          <a:lstStyle/>
          <a:p>
            <a:r>
              <a:rPr lang="en-GB" dirty="0"/>
              <a:t>Issues of Concurrency</a:t>
            </a:r>
          </a:p>
        </p:txBody>
      </p:sp>
      <p:sp>
        <p:nvSpPr>
          <p:cNvPr id="3" name="Content Placeholder 2">
            <a:extLst>
              <a:ext uri="{FF2B5EF4-FFF2-40B4-BE49-F238E27FC236}">
                <a16:creationId xmlns:a16="http://schemas.microsoft.com/office/drawing/2014/main" id="{D2482662-6D3E-4133-B4F3-87D0AA525A3A}"/>
              </a:ext>
            </a:extLst>
          </p:cNvPr>
          <p:cNvSpPr>
            <a:spLocks noGrp="1"/>
          </p:cNvSpPr>
          <p:nvPr>
            <p:ph idx="1"/>
          </p:nvPr>
        </p:nvSpPr>
        <p:spPr/>
        <p:txBody>
          <a:bodyPr>
            <a:normAutofit/>
          </a:bodyPr>
          <a:lstStyle/>
          <a:p>
            <a:r>
              <a:rPr lang="en-US" sz="2000" b="1" dirty="0"/>
              <a:t>Deadlock</a:t>
            </a:r>
            <a:endParaRPr lang="en-US" sz="2000" dirty="0"/>
          </a:p>
          <a:p>
            <a:pPr lvl="1"/>
            <a:r>
              <a:rPr lang="en-US" sz="2000" dirty="0"/>
              <a:t>In concurrent computing, it occurs when one group member waits for another member, including itself, to send a message and release a lock. </a:t>
            </a:r>
          </a:p>
          <a:p>
            <a:pPr lvl="1"/>
            <a:endParaRPr lang="en-US" sz="2000" dirty="0"/>
          </a:p>
          <a:p>
            <a:pPr lvl="1"/>
            <a:r>
              <a:rPr lang="en-US" sz="2000" dirty="0"/>
              <a:t>Software and hardware locks are commonly used to arbitrate shared resources and implement process synchronization in parallel computing, distributed systems, and multiprocessing.</a:t>
            </a:r>
          </a:p>
          <a:p>
            <a:endParaRPr lang="en-GB" sz="2000" dirty="0"/>
          </a:p>
        </p:txBody>
      </p:sp>
    </p:spTree>
    <p:extLst>
      <p:ext uri="{BB962C8B-B14F-4D97-AF65-F5344CB8AC3E}">
        <p14:creationId xmlns:p14="http://schemas.microsoft.com/office/powerpoint/2010/main" val="2647884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99A70-EFE3-4A5A-84AC-65B86D04A41A}"/>
              </a:ext>
            </a:extLst>
          </p:cNvPr>
          <p:cNvSpPr>
            <a:spLocks noGrp="1"/>
          </p:cNvSpPr>
          <p:nvPr>
            <p:ph type="title"/>
          </p:nvPr>
        </p:nvSpPr>
        <p:spPr/>
        <p:txBody>
          <a:bodyPr/>
          <a:lstStyle/>
          <a:p>
            <a:r>
              <a:rPr lang="en-GB" dirty="0"/>
              <a:t>Issues of Concurrency</a:t>
            </a:r>
          </a:p>
        </p:txBody>
      </p:sp>
      <p:sp>
        <p:nvSpPr>
          <p:cNvPr id="3" name="Content Placeholder 2">
            <a:extLst>
              <a:ext uri="{FF2B5EF4-FFF2-40B4-BE49-F238E27FC236}">
                <a16:creationId xmlns:a16="http://schemas.microsoft.com/office/drawing/2014/main" id="{D3846D58-7191-4977-B2D7-DF3F7869BC55}"/>
              </a:ext>
            </a:extLst>
          </p:cNvPr>
          <p:cNvSpPr>
            <a:spLocks noGrp="1"/>
          </p:cNvSpPr>
          <p:nvPr>
            <p:ph idx="1"/>
          </p:nvPr>
        </p:nvSpPr>
        <p:spPr/>
        <p:txBody>
          <a:bodyPr>
            <a:normAutofit/>
          </a:bodyPr>
          <a:lstStyle/>
          <a:p>
            <a:r>
              <a:rPr lang="en-US" sz="2000" b="1" dirty="0"/>
              <a:t>Blocking</a:t>
            </a:r>
            <a:endParaRPr lang="en-US" sz="2000" dirty="0"/>
          </a:p>
          <a:p>
            <a:pPr lvl="1"/>
            <a:r>
              <a:rPr lang="en-US" sz="2000" dirty="0"/>
              <a:t>A blocked process is waiting for some event, like the availability of a resource or completing an I/O operation. </a:t>
            </a:r>
          </a:p>
          <a:p>
            <a:pPr lvl="1"/>
            <a:endParaRPr lang="en-US" sz="2000" dirty="0"/>
          </a:p>
          <a:p>
            <a:pPr lvl="1"/>
            <a:r>
              <a:rPr lang="en-US" sz="2000" dirty="0"/>
              <a:t>Processes may block waiting for resources, and a process may be blocked for a long time waiting for terminal input. </a:t>
            </a:r>
          </a:p>
          <a:p>
            <a:pPr lvl="1"/>
            <a:endParaRPr lang="en-US" sz="2000" dirty="0"/>
          </a:p>
          <a:p>
            <a:pPr lvl="1"/>
            <a:r>
              <a:rPr lang="en-US" sz="2000" dirty="0"/>
              <a:t>If the process is needed to update some data periodically, it will be very undesirable.</a:t>
            </a:r>
          </a:p>
          <a:p>
            <a:endParaRPr lang="en-GB" sz="2000" dirty="0"/>
          </a:p>
        </p:txBody>
      </p:sp>
    </p:spTree>
    <p:extLst>
      <p:ext uri="{BB962C8B-B14F-4D97-AF65-F5344CB8AC3E}">
        <p14:creationId xmlns:p14="http://schemas.microsoft.com/office/powerpoint/2010/main" val="3682076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63F7-36BA-4024-B6B3-D70AA2A1E1C3}"/>
              </a:ext>
            </a:extLst>
          </p:cNvPr>
          <p:cNvSpPr>
            <a:spLocks noGrp="1"/>
          </p:cNvSpPr>
          <p:nvPr>
            <p:ph type="title"/>
          </p:nvPr>
        </p:nvSpPr>
        <p:spPr/>
        <p:txBody>
          <a:bodyPr/>
          <a:lstStyle/>
          <a:p>
            <a:r>
              <a:rPr lang="en-GB" dirty="0"/>
              <a:t>Issues of Concurrency</a:t>
            </a:r>
          </a:p>
        </p:txBody>
      </p:sp>
      <p:sp>
        <p:nvSpPr>
          <p:cNvPr id="3" name="Content Placeholder 2">
            <a:extLst>
              <a:ext uri="{FF2B5EF4-FFF2-40B4-BE49-F238E27FC236}">
                <a16:creationId xmlns:a16="http://schemas.microsoft.com/office/drawing/2014/main" id="{99DEA5C1-9617-48EA-93C2-4D19158C0B3D}"/>
              </a:ext>
            </a:extLst>
          </p:cNvPr>
          <p:cNvSpPr>
            <a:spLocks noGrp="1"/>
          </p:cNvSpPr>
          <p:nvPr>
            <p:ph idx="1"/>
          </p:nvPr>
        </p:nvSpPr>
        <p:spPr/>
        <p:txBody>
          <a:bodyPr>
            <a:normAutofit/>
          </a:bodyPr>
          <a:lstStyle/>
          <a:p>
            <a:pPr algn="just"/>
            <a:r>
              <a:rPr lang="en-GB" sz="2000" b="1" dirty="0"/>
              <a:t>Race Conditions</a:t>
            </a:r>
          </a:p>
          <a:p>
            <a:pPr algn="just"/>
            <a:r>
              <a:rPr lang="en-US" sz="2000" dirty="0"/>
              <a:t>A race problem occurs when the output of a software application is determined by the timing or sequencing of other uncontrollable events. </a:t>
            </a:r>
          </a:p>
          <a:p>
            <a:pPr algn="just"/>
            <a:endParaRPr lang="en-US" sz="2000" dirty="0"/>
          </a:p>
          <a:p>
            <a:pPr algn="just"/>
            <a:r>
              <a:rPr lang="en-US" sz="2000" dirty="0"/>
              <a:t>Race situations can also happen in multithreaded software, runs in a distributed environment, or is interdependent on shared resources.</a:t>
            </a:r>
            <a:endParaRPr lang="en-GB" sz="2000" dirty="0"/>
          </a:p>
        </p:txBody>
      </p:sp>
    </p:spTree>
    <p:extLst>
      <p:ext uri="{BB962C8B-B14F-4D97-AF65-F5344CB8AC3E}">
        <p14:creationId xmlns:p14="http://schemas.microsoft.com/office/powerpoint/2010/main" val="2803916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94B05-C4CD-4265-971B-81E6B26B540D}"/>
              </a:ext>
            </a:extLst>
          </p:cNvPr>
          <p:cNvSpPr>
            <a:spLocks noGrp="1"/>
          </p:cNvSpPr>
          <p:nvPr>
            <p:ph type="title"/>
          </p:nvPr>
        </p:nvSpPr>
        <p:spPr/>
        <p:txBody>
          <a:bodyPr/>
          <a:lstStyle/>
          <a:p>
            <a:r>
              <a:rPr lang="en-GB" dirty="0"/>
              <a:t>Issues of Concurrency</a:t>
            </a:r>
          </a:p>
        </p:txBody>
      </p:sp>
      <p:sp>
        <p:nvSpPr>
          <p:cNvPr id="3" name="Content Placeholder 2">
            <a:extLst>
              <a:ext uri="{FF2B5EF4-FFF2-40B4-BE49-F238E27FC236}">
                <a16:creationId xmlns:a16="http://schemas.microsoft.com/office/drawing/2014/main" id="{4D5C3AB7-2522-4766-B51F-C76D670FD0C2}"/>
              </a:ext>
            </a:extLst>
          </p:cNvPr>
          <p:cNvSpPr>
            <a:spLocks noGrp="1"/>
          </p:cNvSpPr>
          <p:nvPr>
            <p:ph idx="1"/>
          </p:nvPr>
        </p:nvSpPr>
        <p:spPr>
          <a:xfrm>
            <a:off x="2353238" y="1905000"/>
            <a:ext cx="8915400" cy="4462405"/>
          </a:xfrm>
        </p:spPr>
        <p:txBody>
          <a:bodyPr>
            <a:noAutofit/>
          </a:bodyPr>
          <a:lstStyle/>
          <a:p>
            <a:pPr algn="just"/>
            <a:r>
              <a:rPr lang="en-US" sz="2000" b="1" dirty="0"/>
              <a:t>Starvation</a:t>
            </a:r>
            <a:endParaRPr lang="en-US" sz="2000" dirty="0"/>
          </a:p>
          <a:p>
            <a:pPr lvl="1" algn="just"/>
            <a:r>
              <a:rPr lang="en-US" sz="2000" dirty="0"/>
              <a:t>A problem in concurrent computing is where a process is continuously denied the resources it needs to complete its work. </a:t>
            </a:r>
          </a:p>
          <a:p>
            <a:pPr lvl="1" algn="just"/>
            <a:endParaRPr lang="en-US" sz="2000" dirty="0"/>
          </a:p>
          <a:p>
            <a:pPr lvl="1" algn="just"/>
            <a:r>
              <a:rPr lang="en-US" sz="2000" dirty="0"/>
              <a:t>It could be caused by errors in scheduling or mutual exclusion algorithm, but resource leaks may also cause it.</a:t>
            </a:r>
          </a:p>
          <a:p>
            <a:pPr lvl="1" algn="just"/>
            <a:endParaRPr lang="en-US" sz="2000" dirty="0"/>
          </a:p>
          <a:p>
            <a:pPr lvl="1" algn="just"/>
            <a:r>
              <a:rPr lang="en-US" sz="2000" dirty="0"/>
              <a:t>Concurrent system design frequently requires developing dependable strategies for coordinating their execution, data interchange, memory allocation, and execution schedule to decrease response time and maximize throughput.</a:t>
            </a:r>
          </a:p>
          <a:p>
            <a:pPr algn="just"/>
            <a:endParaRPr lang="en-GB" sz="2000" dirty="0"/>
          </a:p>
        </p:txBody>
      </p:sp>
    </p:spTree>
    <p:extLst>
      <p:ext uri="{BB962C8B-B14F-4D97-AF65-F5344CB8AC3E}">
        <p14:creationId xmlns:p14="http://schemas.microsoft.com/office/powerpoint/2010/main" val="20688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3FB6-B6A0-4230-8D1E-7542D59817BB}"/>
              </a:ext>
            </a:extLst>
          </p:cNvPr>
          <p:cNvSpPr>
            <a:spLocks noGrp="1"/>
          </p:cNvSpPr>
          <p:nvPr>
            <p:ph type="title"/>
          </p:nvPr>
        </p:nvSpPr>
        <p:spPr/>
        <p:txBody>
          <a:bodyPr/>
          <a:lstStyle/>
          <a:p>
            <a:r>
              <a:rPr lang="en-GB" dirty="0"/>
              <a:t>Advantages of Concurrency</a:t>
            </a:r>
          </a:p>
        </p:txBody>
      </p:sp>
      <p:sp>
        <p:nvSpPr>
          <p:cNvPr id="3" name="Content Placeholder 2">
            <a:extLst>
              <a:ext uri="{FF2B5EF4-FFF2-40B4-BE49-F238E27FC236}">
                <a16:creationId xmlns:a16="http://schemas.microsoft.com/office/drawing/2014/main" id="{78C857D8-2FEE-4320-8F9A-D03E80482009}"/>
              </a:ext>
            </a:extLst>
          </p:cNvPr>
          <p:cNvSpPr>
            <a:spLocks noGrp="1"/>
          </p:cNvSpPr>
          <p:nvPr>
            <p:ph idx="1"/>
          </p:nvPr>
        </p:nvSpPr>
        <p:spPr/>
        <p:txBody>
          <a:bodyPr>
            <a:normAutofit/>
          </a:bodyPr>
          <a:lstStyle/>
          <a:p>
            <a:r>
              <a:rPr lang="en-GB" sz="2000" dirty="0"/>
              <a:t>Better Performance.</a:t>
            </a:r>
          </a:p>
          <a:p>
            <a:endParaRPr lang="en-GB" sz="2000" dirty="0"/>
          </a:p>
          <a:p>
            <a:r>
              <a:rPr lang="en-GB" sz="2000" dirty="0"/>
              <a:t>Better Resource Utilisation</a:t>
            </a:r>
          </a:p>
          <a:p>
            <a:endParaRPr lang="en-GB" sz="2000" dirty="0"/>
          </a:p>
          <a:p>
            <a:r>
              <a:rPr lang="en-GB" sz="2000" dirty="0"/>
              <a:t>Running Multiple Applications</a:t>
            </a:r>
          </a:p>
        </p:txBody>
      </p:sp>
    </p:spTree>
    <p:extLst>
      <p:ext uri="{BB962C8B-B14F-4D97-AF65-F5344CB8AC3E}">
        <p14:creationId xmlns:p14="http://schemas.microsoft.com/office/powerpoint/2010/main" val="2779002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D2E7E-E300-4A47-849A-D6D7A169A3CF}"/>
              </a:ext>
            </a:extLst>
          </p:cNvPr>
          <p:cNvSpPr>
            <a:spLocks noGrp="1"/>
          </p:cNvSpPr>
          <p:nvPr>
            <p:ph type="title"/>
          </p:nvPr>
        </p:nvSpPr>
        <p:spPr/>
        <p:txBody>
          <a:bodyPr/>
          <a:lstStyle/>
          <a:p>
            <a:r>
              <a:rPr lang="en-GB" dirty="0"/>
              <a:t>Disadvantages of Concurrency</a:t>
            </a:r>
          </a:p>
        </p:txBody>
      </p:sp>
      <p:sp>
        <p:nvSpPr>
          <p:cNvPr id="3" name="Content Placeholder 2">
            <a:extLst>
              <a:ext uri="{FF2B5EF4-FFF2-40B4-BE49-F238E27FC236}">
                <a16:creationId xmlns:a16="http://schemas.microsoft.com/office/drawing/2014/main" id="{7737B1E0-A3F2-4CD2-B274-96B60E015F2F}"/>
              </a:ext>
            </a:extLst>
          </p:cNvPr>
          <p:cNvSpPr>
            <a:spLocks noGrp="1"/>
          </p:cNvSpPr>
          <p:nvPr>
            <p:ph idx="1"/>
          </p:nvPr>
        </p:nvSpPr>
        <p:spPr/>
        <p:txBody>
          <a:bodyPr>
            <a:normAutofit/>
          </a:bodyPr>
          <a:lstStyle/>
          <a:p>
            <a:pPr algn="just"/>
            <a:r>
              <a:rPr lang="en-US" sz="2000" dirty="0"/>
              <a:t>It is necessary to protect multiple applications from each other.</a:t>
            </a:r>
          </a:p>
          <a:p>
            <a:pPr algn="just"/>
            <a:endParaRPr lang="en-US" sz="2000" dirty="0"/>
          </a:p>
          <a:p>
            <a:pPr algn="just"/>
            <a:r>
              <a:rPr lang="en-US" sz="2000" dirty="0"/>
              <a:t>It is necessary to use extra techniques to coordinate several applications.</a:t>
            </a:r>
          </a:p>
          <a:p>
            <a:pPr algn="just"/>
            <a:endParaRPr lang="en-US" sz="2000" dirty="0"/>
          </a:p>
          <a:p>
            <a:pPr algn="just"/>
            <a:r>
              <a:rPr lang="en-US" sz="2000" dirty="0"/>
              <a:t>Additional performance overheads and complexities in OS are needed for switching between applications.</a:t>
            </a:r>
          </a:p>
          <a:p>
            <a:pPr algn="just"/>
            <a:endParaRPr lang="en-GB" sz="2000" dirty="0"/>
          </a:p>
        </p:txBody>
      </p:sp>
    </p:spTree>
    <p:extLst>
      <p:ext uri="{BB962C8B-B14F-4D97-AF65-F5344CB8AC3E}">
        <p14:creationId xmlns:p14="http://schemas.microsoft.com/office/powerpoint/2010/main" val="63816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44BD-793C-4142-82E5-0B4D05B43B4E}"/>
              </a:ext>
            </a:extLst>
          </p:cNvPr>
          <p:cNvSpPr>
            <a:spLocks noGrp="1"/>
          </p:cNvSpPr>
          <p:nvPr>
            <p:ph type="title"/>
          </p:nvPr>
        </p:nvSpPr>
        <p:spPr/>
        <p:txBody>
          <a:bodyPr/>
          <a:lstStyle/>
          <a:p>
            <a:r>
              <a:rPr lang="en-GB" dirty="0"/>
              <a:t>Components of Modern OS</a:t>
            </a:r>
          </a:p>
        </p:txBody>
      </p:sp>
      <p:sp>
        <p:nvSpPr>
          <p:cNvPr id="3" name="Content Placeholder 2">
            <a:extLst>
              <a:ext uri="{FF2B5EF4-FFF2-40B4-BE49-F238E27FC236}">
                <a16:creationId xmlns:a16="http://schemas.microsoft.com/office/drawing/2014/main" id="{BE461CC0-02F2-41FD-8DDD-99BEADDF89BF}"/>
              </a:ext>
            </a:extLst>
          </p:cNvPr>
          <p:cNvSpPr>
            <a:spLocks noGrp="1"/>
          </p:cNvSpPr>
          <p:nvPr>
            <p:ph idx="1"/>
          </p:nvPr>
        </p:nvSpPr>
        <p:spPr/>
        <p:txBody>
          <a:bodyPr/>
          <a:lstStyle/>
          <a:p>
            <a:r>
              <a:rPr lang="en-GB" dirty="0"/>
              <a:t>Processes</a:t>
            </a:r>
          </a:p>
          <a:p>
            <a:endParaRPr lang="en-GB" dirty="0"/>
          </a:p>
          <a:p>
            <a:r>
              <a:rPr lang="en-GB" dirty="0"/>
              <a:t>Memory Management</a:t>
            </a:r>
          </a:p>
          <a:p>
            <a:endParaRPr lang="en-GB" dirty="0"/>
          </a:p>
          <a:p>
            <a:r>
              <a:rPr lang="en-GB" dirty="0"/>
              <a:t>Information Protection and Security</a:t>
            </a:r>
          </a:p>
          <a:p>
            <a:endParaRPr lang="en-GB" dirty="0"/>
          </a:p>
          <a:p>
            <a:r>
              <a:rPr lang="en-GB" dirty="0"/>
              <a:t>Scheduling and Resource Management</a:t>
            </a:r>
          </a:p>
        </p:txBody>
      </p:sp>
    </p:spTree>
    <p:extLst>
      <p:ext uri="{BB962C8B-B14F-4D97-AF65-F5344CB8AC3E}">
        <p14:creationId xmlns:p14="http://schemas.microsoft.com/office/powerpoint/2010/main" val="3113001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715B-248F-40B1-B43E-7BD742A697C0}"/>
              </a:ext>
            </a:extLst>
          </p:cNvPr>
          <p:cNvSpPr>
            <a:spLocks noGrp="1"/>
          </p:cNvSpPr>
          <p:nvPr>
            <p:ph type="title"/>
          </p:nvPr>
        </p:nvSpPr>
        <p:spPr/>
        <p:txBody>
          <a:bodyPr/>
          <a:lstStyle/>
          <a:p>
            <a:r>
              <a:rPr lang="en-GB" dirty="0"/>
              <a:t>Process</a:t>
            </a:r>
          </a:p>
        </p:txBody>
      </p:sp>
      <p:sp>
        <p:nvSpPr>
          <p:cNvPr id="3" name="Content Placeholder 2">
            <a:extLst>
              <a:ext uri="{FF2B5EF4-FFF2-40B4-BE49-F238E27FC236}">
                <a16:creationId xmlns:a16="http://schemas.microsoft.com/office/drawing/2014/main" id="{FF30D041-852E-4EA5-8CA4-3517A3DD174E}"/>
              </a:ext>
            </a:extLst>
          </p:cNvPr>
          <p:cNvSpPr>
            <a:spLocks noGrp="1"/>
          </p:cNvSpPr>
          <p:nvPr>
            <p:ph idx="1"/>
          </p:nvPr>
        </p:nvSpPr>
        <p:spPr>
          <a:xfrm>
            <a:off x="2589212" y="1513106"/>
            <a:ext cx="8915400" cy="4838707"/>
          </a:xfrm>
        </p:spPr>
        <p:txBody>
          <a:bodyPr>
            <a:noAutofit/>
          </a:bodyPr>
          <a:lstStyle/>
          <a:p>
            <a:r>
              <a:rPr lang="en-GB" sz="2000" dirty="0"/>
              <a:t>A process can be defined as:</a:t>
            </a:r>
          </a:p>
          <a:p>
            <a:pPr lvl="1"/>
            <a:r>
              <a:rPr lang="en-GB" sz="2000" dirty="0"/>
              <a:t>A program in execution.</a:t>
            </a:r>
          </a:p>
          <a:p>
            <a:pPr lvl="1"/>
            <a:endParaRPr lang="en-GB" sz="2000" dirty="0"/>
          </a:p>
          <a:p>
            <a:pPr lvl="1"/>
            <a:r>
              <a:rPr lang="en-GB" sz="2000" dirty="0"/>
              <a:t>An instance of a running program.</a:t>
            </a:r>
          </a:p>
          <a:p>
            <a:pPr lvl="1"/>
            <a:endParaRPr lang="en-GB" sz="2000" dirty="0"/>
          </a:p>
          <a:p>
            <a:pPr lvl="1"/>
            <a:r>
              <a:rPr lang="en-GB" sz="2000" dirty="0"/>
              <a:t>The entity that can be assigned to, and executed on a processor.</a:t>
            </a:r>
          </a:p>
          <a:p>
            <a:pPr lvl="1"/>
            <a:endParaRPr lang="en-GB" sz="2000" dirty="0"/>
          </a:p>
          <a:p>
            <a:pPr lvl="1"/>
            <a:r>
              <a:rPr lang="en-GB" sz="2000" dirty="0"/>
              <a:t>A unit of activity characterised by a single sequential thread of execution, a current state, and an associated set of system resources.</a:t>
            </a:r>
          </a:p>
        </p:txBody>
      </p:sp>
    </p:spTree>
    <p:extLst>
      <p:ext uri="{BB962C8B-B14F-4D97-AF65-F5344CB8AC3E}">
        <p14:creationId xmlns:p14="http://schemas.microsoft.com/office/powerpoint/2010/main" val="2085842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E0553-3AFE-4F77-8CEC-3B5450481C51}"/>
              </a:ext>
            </a:extLst>
          </p:cNvPr>
          <p:cNvSpPr>
            <a:spLocks noGrp="1"/>
          </p:cNvSpPr>
          <p:nvPr>
            <p:ph type="title"/>
          </p:nvPr>
        </p:nvSpPr>
        <p:spPr>
          <a:xfrm>
            <a:off x="2592925" y="624110"/>
            <a:ext cx="8911687" cy="776987"/>
          </a:xfrm>
        </p:spPr>
        <p:txBody>
          <a:bodyPr>
            <a:normAutofit fontScale="90000"/>
          </a:bodyPr>
          <a:lstStyle/>
          <a:p>
            <a:r>
              <a:rPr lang="en-GB" dirty="0"/>
              <a:t>Operations on the Process</a:t>
            </a:r>
            <a:br>
              <a:rPr lang="en-GB" dirty="0"/>
            </a:br>
            <a:endParaRPr lang="en-GB" dirty="0"/>
          </a:p>
        </p:txBody>
      </p:sp>
      <p:sp>
        <p:nvSpPr>
          <p:cNvPr id="3" name="Content Placeholder 2">
            <a:extLst>
              <a:ext uri="{FF2B5EF4-FFF2-40B4-BE49-F238E27FC236}">
                <a16:creationId xmlns:a16="http://schemas.microsoft.com/office/drawing/2014/main" id="{8B3FE622-3F09-4869-A429-E4F526293D63}"/>
              </a:ext>
            </a:extLst>
          </p:cNvPr>
          <p:cNvSpPr>
            <a:spLocks noGrp="1"/>
          </p:cNvSpPr>
          <p:nvPr>
            <p:ph idx="1"/>
          </p:nvPr>
        </p:nvSpPr>
        <p:spPr>
          <a:xfrm>
            <a:off x="2589212" y="1401097"/>
            <a:ext cx="8915400" cy="4510125"/>
          </a:xfrm>
        </p:spPr>
        <p:txBody>
          <a:bodyPr>
            <a:normAutofit/>
          </a:bodyPr>
          <a:lstStyle/>
          <a:p>
            <a:r>
              <a:rPr lang="en-GB" sz="2000" dirty="0"/>
              <a:t>There are four operations performed on a process:</a:t>
            </a:r>
          </a:p>
          <a:p>
            <a:pPr lvl="1">
              <a:buFont typeface="+mj-lt"/>
              <a:buAutoNum type="arabicPeriod"/>
            </a:pPr>
            <a:r>
              <a:rPr lang="en-GB" sz="2000" dirty="0"/>
              <a:t>Creation</a:t>
            </a:r>
          </a:p>
          <a:p>
            <a:pPr lvl="1">
              <a:buFont typeface="+mj-lt"/>
              <a:buAutoNum type="arabicPeriod"/>
            </a:pPr>
            <a:endParaRPr lang="en-GB" sz="2000" dirty="0"/>
          </a:p>
          <a:p>
            <a:pPr lvl="1">
              <a:buFont typeface="+mj-lt"/>
              <a:buAutoNum type="arabicPeriod"/>
            </a:pPr>
            <a:r>
              <a:rPr lang="en-GB" sz="2000" dirty="0"/>
              <a:t>Scheduling</a:t>
            </a:r>
          </a:p>
          <a:p>
            <a:pPr lvl="1">
              <a:buFont typeface="+mj-lt"/>
              <a:buAutoNum type="arabicPeriod"/>
            </a:pPr>
            <a:endParaRPr lang="en-GB" sz="2000" dirty="0"/>
          </a:p>
          <a:p>
            <a:pPr lvl="1">
              <a:buFont typeface="+mj-lt"/>
              <a:buAutoNum type="arabicPeriod"/>
            </a:pPr>
            <a:r>
              <a:rPr lang="en-GB" sz="2000" dirty="0"/>
              <a:t>Execution</a:t>
            </a:r>
          </a:p>
          <a:p>
            <a:pPr lvl="1">
              <a:buFont typeface="+mj-lt"/>
              <a:buAutoNum type="arabicPeriod"/>
            </a:pPr>
            <a:endParaRPr lang="en-GB" sz="2000" dirty="0"/>
          </a:p>
          <a:p>
            <a:pPr lvl="1">
              <a:buFont typeface="+mj-lt"/>
              <a:buAutoNum type="arabicPeriod"/>
            </a:pPr>
            <a:r>
              <a:rPr lang="en-GB" sz="2000" dirty="0"/>
              <a:t>Deletion/killing</a:t>
            </a:r>
          </a:p>
          <a:p>
            <a:pPr>
              <a:buFont typeface="+mj-lt"/>
              <a:buAutoNum type="arabicPeriod"/>
            </a:pPr>
            <a:endParaRPr lang="en-GB" sz="2000" dirty="0"/>
          </a:p>
          <a:p>
            <a:pPr>
              <a:buFont typeface="+mj-lt"/>
              <a:buAutoNum type="arabicPeriod"/>
            </a:pPr>
            <a:endParaRPr lang="en-GB" sz="2000" dirty="0"/>
          </a:p>
        </p:txBody>
      </p:sp>
    </p:spTree>
    <p:extLst>
      <p:ext uri="{BB962C8B-B14F-4D97-AF65-F5344CB8AC3E}">
        <p14:creationId xmlns:p14="http://schemas.microsoft.com/office/powerpoint/2010/main" val="620179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067B9-FFBD-452A-A560-700330410694}"/>
              </a:ext>
            </a:extLst>
          </p:cNvPr>
          <p:cNvSpPr>
            <a:spLocks noGrp="1"/>
          </p:cNvSpPr>
          <p:nvPr>
            <p:ph type="title"/>
          </p:nvPr>
        </p:nvSpPr>
        <p:spPr/>
        <p:txBody>
          <a:bodyPr/>
          <a:lstStyle/>
          <a:p>
            <a:r>
              <a:rPr lang="en-GB" dirty="0"/>
              <a:t>Components of a Process</a:t>
            </a:r>
          </a:p>
        </p:txBody>
      </p:sp>
      <p:sp>
        <p:nvSpPr>
          <p:cNvPr id="3" name="Content Placeholder 2">
            <a:extLst>
              <a:ext uri="{FF2B5EF4-FFF2-40B4-BE49-F238E27FC236}">
                <a16:creationId xmlns:a16="http://schemas.microsoft.com/office/drawing/2014/main" id="{0BB3BD28-A945-4A6D-9512-92362B6CF0E6}"/>
              </a:ext>
            </a:extLst>
          </p:cNvPr>
          <p:cNvSpPr>
            <a:spLocks noGrp="1"/>
          </p:cNvSpPr>
          <p:nvPr>
            <p:ph idx="1"/>
          </p:nvPr>
        </p:nvSpPr>
        <p:spPr>
          <a:xfrm>
            <a:off x="2589212" y="2133600"/>
            <a:ext cx="8915400" cy="4100290"/>
          </a:xfrm>
        </p:spPr>
        <p:txBody>
          <a:bodyPr>
            <a:noAutofit/>
          </a:bodyPr>
          <a:lstStyle/>
          <a:p>
            <a:r>
              <a:rPr lang="en-GB" sz="2000" dirty="0"/>
              <a:t>A process contains three components:</a:t>
            </a:r>
          </a:p>
          <a:p>
            <a:pPr lvl="1"/>
            <a:r>
              <a:rPr lang="en-GB" sz="2000" dirty="0"/>
              <a:t>An executable program.</a:t>
            </a:r>
          </a:p>
          <a:p>
            <a:pPr lvl="1"/>
            <a:endParaRPr lang="en-GB" sz="2000" dirty="0"/>
          </a:p>
          <a:p>
            <a:pPr lvl="1"/>
            <a:r>
              <a:rPr lang="en-GB" sz="2000" dirty="0"/>
              <a:t>The associated data needed by the program:</a:t>
            </a:r>
          </a:p>
          <a:p>
            <a:pPr lvl="2"/>
            <a:r>
              <a:rPr lang="en-GB" sz="2000" dirty="0"/>
              <a:t>Variables</a:t>
            </a:r>
          </a:p>
          <a:p>
            <a:pPr lvl="2"/>
            <a:r>
              <a:rPr lang="en-GB" sz="2000" dirty="0"/>
              <a:t>Workspace</a:t>
            </a:r>
          </a:p>
          <a:p>
            <a:pPr lvl="2"/>
            <a:r>
              <a:rPr lang="en-GB" sz="2000" dirty="0"/>
              <a:t>Buffers, etc.</a:t>
            </a:r>
          </a:p>
          <a:p>
            <a:pPr lvl="1"/>
            <a:endParaRPr lang="en-GB" sz="2000" dirty="0"/>
          </a:p>
          <a:p>
            <a:pPr lvl="1"/>
            <a:r>
              <a:rPr lang="en-GB" sz="2000" dirty="0"/>
              <a:t>The execution context (or process state) of the program.</a:t>
            </a:r>
          </a:p>
          <a:p>
            <a:endParaRPr lang="en-GB" sz="2000" dirty="0"/>
          </a:p>
        </p:txBody>
      </p:sp>
    </p:spTree>
    <p:extLst>
      <p:ext uri="{BB962C8B-B14F-4D97-AF65-F5344CB8AC3E}">
        <p14:creationId xmlns:p14="http://schemas.microsoft.com/office/powerpoint/2010/main" val="219993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1285-B24E-4050-B5C8-B5816D2FB502}"/>
              </a:ext>
            </a:extLst>
          </p:cNvPr>
          <p:cNvSpPr>
            <a:spLocks noGrp="1"/>
          </p:cNvSpPr>
          <p:nvPr>
            <p:ph type="ctrTitle"/>
          </p:nvPr>
        </p:nvSpPr>
        <p:spPr>
          <a:xfrm>
            <a:off x="2441729" y="2297609"/>
            <a:ext cx="8915399" cy="2262781"/>
          </a:xfrm>
        </p:spPr>
        <p:txBody>
          <a:bodyPr>
            <a:normAutofit fontScale="90000"/>
          </a:bodyPr>
          <a:lstStyle/>
          <a:p>
            <a:pPr algn="ctr"/>
            <a:r>
              <a:rPr lang="en-GB" dirty="0"/>
              <a:t>Operating System II</a:t>
            </a:r>
            <a:br>
              <a:rPr lang="en-GB" dirty="0"/>
            </a:br>
            <a:r>
              <a:rPr lang="en-GB" dirty="0"/>
              <a:t>CMP 321</a:t>
            </a:r>
            <a:br>
              <a:rPr lang="en-GB" dirty="0"/>
            </a:br>
            <a:r>
              <a:rPr lang="en-GB" dirty="0"/>
              <a:t>Introduction</a:t>
            </a:r>
          </a:p>
        </p:txBody>
      </p:sp>
      <p:sp>
        <p:nvSpPr>
          <p:cNvPr id="3" name="Subtitle 2">
            <a:extLst>
              <a:ext uri="{FF2B5EF4-FFF2-40B4-BE49-F238E27FC236}">
                <a16:creationId xmlns:a16="http://schemas.microsoft.com/office/drawing/2014/main" id="{243558D5-B251-4E80-9DE2-F11603EEEB05}"/>
              </a:ext>
            </a:extLst>
          </p:cNvPr>
          <p:cNvSpPr>
            <a:spLocks noGrp="1"/>
          </p:cNvSpPr>
          <p:nvPr>
            <p:ph type="subTitle" idx="1"/>
          </p:nvPr>
        </p:nvSpPr>
        <p:spPr/>
        <p:txBody>
          <a:bodyPr>
            <a:normAutofit lnSpcReduction="10000"/>
          </a:bodyPr>
          <a:lstStyle/>
          <a:p>
            <a:r>
              <a:rPr lang="en-GB" dirty="0"/>
              <a:t>Egena Onu, PhD.</a:t>
            </a:r>
          </a:p>
          <a:p>
            <a:r>
              <a:rPr lang="en-GB" dirty="0"/>
              <a:t>Computer Science Department,</a:t>
            </a:r>
          </a:p>
          <a:p>
            <a:r>
              <a:rPr lang="en-GB" dirty="0"/>
              <a:t>Bingham University.</a:t>
            </a:r>
          </a:p>
        </p:txBody>
      </p:sp>
    </p:spTree>
    <p:extLst>
      <p:ext uri="{BB962C8B-B14F-4D97-AF65-F5344CB8AC3E}">
        <p14:creationId xmlns:p14="http://schemas.microsoft.com/office/powerpoint/2010/main" val="796197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EC81-76B9-40D2-8ABB-F7054A2B4923}"/>
              </a:ext>
            </a:extLst>
          </p:cNvPr>
          <p:cNvSpPr>
            <a:spLocks noGrp="1"/>
          </p:cNvSpPr>
          <p:nvPr>
            <p:ph type="title"/>
          </p:nvPr>
        </p:nvSpPr>
        <p:spPr/>
        <p:txBody>
          <a:bodyPr/>
          <a:lstStyle/>
          <a:p>
            <a:r>
              <a:rPr lang="en-GB" dirty="0"/>
              <a:t>Components of a Process</a:t>
            </a:r>
          </a:p>
        </p:txBody>
      </p:sp>
      <p:sp>
        <p:nvSpPr>
          <p:cNvPr id="3" name="Content Placeholder 2">
            <a:extLst>
              <a:ext uri="{FF2B5EF4-FFF2-40B4-BE49-F238E27FC236}">
                <a16:creationId xmlns:a16="http://schemas.microsoft.com/office/drawing/2014/main" id="{D8EA90EE-D956-4046-A979-933FD631164E}"/>
              </a:ext>
            </a:extLst>
          </p:cNvPr>
          <p:cNvSpPr>
            <a:spLocks noGrp="1"/>
          </p:cNvSpPr>
          <p:nvPr>
            <p:ph idx="1"/>
          </p:nvPr>
        </p:nvSpPr>
        <p:spPr/>
        <p:txBody>
          <a:bodyPr>
            <a:normAutofit/>
          </a:bodyPr>
          <a:lstStyle/>
          <a:p>
            <a:r>
              <a:rPr lang="en-GB" sz="2000" b="1" dirty="0"/>
              <a:t>Execution Context:</a:t>
            </a:r>
            <a:endParaRPr lang="en-GB" sz="2000" dirty="0"/>
          </a:p>
          <a:p>
            <a:pPr lvl="1"/>
            <a:r>
              <a:rPr lang="en-GB" sz="2000" dirty="0"/>
              <a:t>Is the internal data by which the OS is able to supervise and control the process.</a:t>
            </a:r>
          </a:p>
          <a:p>
            <a:pPr lvl="1"/>
            <a:endParaRPr lang="en-GB" sz="2000" dirty="0"/>
          </a:p>
          <a:p>
            <a:pPr lvl="1"/>
            <a:r>
              <a:rPr lang="en-GB" sz="2000" dirty="0"/>
              <a:t>Includes the contents of the various process registers.</a:t>
            </a:r>
          </a:p>
          <a:p>
            <a:pPr lvl="1"/>
            <a:endParaRPr lang="en-GB" sz="2000" dirty="0"/>
          </a:p>
          <a:p>
            <a:pPr lvl="1"/>
            <a:r>
              <a:rPr lang="en-GB" sz="2000" dirty="0"/>
              <a:t>Includes information such as the priority of the process and whether the process is waiting for the completion of a particular I/O event.</a:t>
            </a:r>
          </a:p>
          <a:p>
            <a:endParaRPr lang="en-GB" sz="2000" dirty="0"/>
          </a:p>
          <a:p>
            <a:endParaRPr lang="en-GB" sz="2000" dirty="0"/>
          </a:p>
        </p:txBody>
      </p:sp>
    </p:spTree>
    <p:extLst>
      <p:ext uri="{BB962C8B-B14F-4D97-AF65-F5344CB8AC3E}">
        <p14:creationId xmlns:p14="http://schemas.microsoft.com/office/powerpoint/2010/main" val="2883525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8D345-EBB0-4E35-8989-12D37D4F1487}"/>
              </a:ext>
            </a:extLst>
          </p:cNvPr>
          <p:cNvSpPr>
            <a:spLocks noGrp="1"/>
          </p:cNvSpPr>
          <p:nvPr>
            <p:ph type="title"/>
          </p:nvPr>
        </p:nvSpPr>
        <p:spPr/>
        <p:txBody>
          <a:bodyPr/>
          <a:lstStyle/>
          <a:p>
            <a:r>
              <a:rPr lang="en-GB" dirty="0"/>
              <a:t>Process Elements</a:t>
            </a:r>
          </a:p>
        </p:txBody>
      </p:sp>
      <p:sp>
        <p:nvSpPr>
          <p:cNvPr id="3" name="Content Placeholder 2">
            <a:extLst>
              <a:ext uri="{FF2B5EF4-FFF2-40B4-BE49-F238E27FC236}">
                <a16:creationId xmlns:a16="http://schemas.microsoft.com/office/drawing/2014/main" id="{D8D2A053-FB06-4C4A-BE16-CE248F0C4810}"/>
              </a:ext>
            </a:extLst>
          </p:cNvPr>
          <p:cNvSpPr>
            <a:spLocks noGrp="1"/>
          </p:cNvSpPr>
          <p:nvPr>
            <p:ph idx="1"/>
          </p:nvPr>
        </p:nvSpPr>
        <p:spPr>
          <a:xfrm>
            <a:off x="2589212" y="2133600"/>
            <a:ext cx="8915400" cy="4100290"/>
          </a:xfrm>
        </p:spPr>
        <p:txBody>
          <a:bodyPr>
            <a:normAutofit/>
          </a:bodyPr>
          <a:lstStyle/>
          <a:p>
            <a:r>
              <a:rPr lang="en-GB" sz="2000" dirty="0"/>
              <a:t>There are two essential elements of a process:</a:t>
            </a:r>
          </a:p>
          <a:p>
            <a:pPr lvl="1"/>
            <a:r>
              <a:rPr lang="en-GB" sz="2000" dirty="0"/>
              <a:t>Program code.</a:t>
            </a:r>
          </a:p>
          <a:p>
            <a:pPr lvl="2"/>
            <a:r>
              <a:rPr lang="en-GB" sz="2000" dirty="0"/>
              <a:t>May be share with other processes that are executing the same program.</a:t>
            </a:r>
          </a:p>
          <a:p>
            <a:pPr lvl="1"/>
            <a:endParaRPr lang="en-GB" sz="2000" dirty="0"/>
          </a:p>
          <a:p>
            <a:pPr lvl="1"/>
            <a:r>
              <a:rPr lang="en-GB" sz="2000" dirty="0"/>
              <a:t>A set of data associated with the code.</a:t>
            </a:r>
          </a:p>
          <a:p>
            <a:pPr lvl="1"/>
            <a:endParaRPr lang="en-GB" sz="2000" dirty="0"/>
          </a:p>
          <a:p>
            <a:pPr marL="357188" lvl="2" indent="-357188"/>
            <a:r>
              <a:rPr lang="en-GB" sz="2000" dirty="0"/>
              <a:t>When the processor begins to execute the program code, the executing entity is referred to as the process.</a:t>
            </a:r>
          </a:p>
          <a:p>
            <a:pPr lvl="1"/>
            <a:endParaRPr lang="en-GB" sz="2000" dirty="0"/>
          </a:p>
        </p:txBody>
      </p:sp>
    </p:spTree>
    <p:extLst>
      <p:ext uri="{BB962C8B-B14F-4D97-AF65-F5344CB8AC3E}">
        <p14:creationId xmlns:p14="http://schemas.microsoft.com/office/powerpoint/2010/main" val="4011527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E7D8-8C0B-4C07-81BD-132ABF163DA7}"/>
              </a:ext>
            </a:extLst>
          </p:cNvPr>
          <p:cNvSpPr>
            <a:spLocks noGrp="1"/>
          </p:cNvSpPr>
          <p:nvPr>
            <p:ph type="title"/>
          </p:nvPr>
        </p:nvSpPr>
        <p:spPr/>
        <p:txBody>
          <a:bodyPr/>
          <a:lstStyle/>
          <a:p>
            <a:r>
              <a:rPr lang="en-GB" dirty="0"/>
              <a:t>Process Elements</a:t>
            </a:r>
          </a:p>
        </p:txBody>
      </p:sp>
      <p:sp>
        <p:nvSpPr>
          <p:cNvPr id="3" name="Content Placeholder 2">
            <a:extLst>
              <a:ext uri="{FF2B5EF4-FFF2-40B4-BE49-F238E27FC236}">
                <a16:creationId xmlns:a16="http://schemas.microsoft.com/office/drawing/2014/main" id="{DA699F7E-FC0D-4A61-95A3-68EE31DAE2AA}"/>
              </a:ext>
            </a:extLst>
          </p:cNvPr>
          <p:cNvSpPr>
            <a:spLocks noGrp="1"/>
          </p:cNvSpPr>
          <p:nvPr>
            <p:ph idx="1"/>
          </p:nvPr>
        </p:nvSpPr>
        <p:spPr/>
        <p:txBody>
          <a:bodyPr/>
          <a:lstStyle/>
          <a:p>
            <a:r>
              <a:rPr lang="en-GB" dirty="0"/>
              <a:t>While a program is executing, the process can be uniquely characterised by a number of elements:</a:t>
            </a:r>
          </a:p>
          <a:p>
            <a:endParaRPr lang="en-GB" dirty="0"/>
          </a:p>
          <a:p>
            <a:endParaRPr lang="en-GB" dirty="0"/>
          </a:p>
        </p:txBody>
      </p:sp>
      <p:sp>
        <p:nvSpPr>
          <p:cNvPr id="9" name="Rectangle 8">
            <a:extLst>
              <a:ext uri="{FF2B5EF4-FFF2-40B4-BE49-F238E27FC236}">
                <a16:creationId xmlns:a16="http://schemas.microsoft.com/office/drawing/2014/main" id="{6D8E4F89-5CCF-4336-B90A-7F99FACE1FA2}"/>
              </a:ext>
            </a:extLst>
          </p:cNvPr>
          <p:cNvSpPr/>
          <p:nvPr/>
        </p:nvSpPr>
        <p:spPr>
          <a:xfrm>
            <a:off x="5207431" y="3372170"/>
            <a:ext cx="1549830" cy="7038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Identifier</a:t>
            </a:r>
          </a:p>
        </p:txBody>
      </p:sp>
      <p:sp>
        <p:nvSpPr>
          <p:cNvPr id="10" name="Rectangle 9">
            <a:extLst>
              <a:ext uri="{FF2B5EF4-FFF2-40B4-BE49-F238E27FC236}">
                <a16:creationId xmlns:a16="http://schemas.microsoft.com/office/drawing/2014/main" id="{399F5C25-6C27-4FF5-B786-7D5C3421D9B6}"/>
              </a:ext>
            </a:extLst>
          </p:cNvPr>
          <p:cNvSpPr/>
          <p:nvPr/>
        </p:nvSpPr>
        <p:spPr>
          <a:xfrm>
            <a:off x="4122549" y="4076054"/>
            <a:ext cx="1084882" cy="703884"/>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State</a:t>
            </a:r>
          </a:p>
        </p:txBody>
      </p:sp>
      <p:sp>
        <p:nvSpPr>
          <p:cNvPr id="11" name="Rectangle 10">
            <a:extLst>
              <a:ext uri="{FF2B5EF4-FFF2-40B4-BE49-F238E27FC236}">
                <a16:creationId xmlns:a16="http://schemas.microsoft.com/office/drawing/2014/main" id="{FD0EE114-DF29-400E-B98E-C3C2A27919F7}"/>
              </a:ext>
            </a:extLst>
          </p:cNvPr>
          <p:cNvSpPr/>
          <p:nvPr/>
        </p:nvSpPr>
        <p:spPr>
          <a:xfrm>
            <a:off x="5181600" y="4076054"/>
            <a:ext cx="1084882" cy="703884"/>
          </a:xfrm>
          <a:prstGeom prst="rect">
            <a:avLst/>
          </a:prstGeom>
          <a:solidFill>
            <a:schemeClr val="tx1">
              <a:lumMod val="85000"/>
              <a:lumOff val="1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Priority</a:t>
            </a:r>
          </a:p>
        </p:txBody>
      </p:sp>
      <p:sp>
        <p:nvSpPr>
          <p:cNvPr id="12" name="Rectangle 11">
            <a:extLst>
              <a:ext uri="{FF2B5EF4-FFF2-40B4-BE49-F238E27FC236}">
                <a16:creationId xmlns:a16="http://schemas.microsoft.com/office/drawing/2014/main" id="{B1AAF7E2-10A9-4918-A88F-84F0CF6A41B4}"/>
              </a:ext>
            </a:extLst>
          </p:cNvPr>
          <p:cNvSpPr/>
          <p:nvPr/>
        </p:nvSpPr>
        <p:spPr>
          <a:xfrm>
            <a:off x="6271996" y="4076054"/>
            <a:ext cx="1549831" cy="703884"/>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Program Counter</a:t>
            </a:r>
          </a:p>
        </p:txBody>
      </p:sp>
      <p:sp>
        <p:nvSpPr>
          <p:cNvPr id="15" name="Rectangle 14">
            <a:extLst>
              <a:ext uri="{FF2B5EF4-FFF2-40B4-BE49-F238E27FC236}">
                <a16:creationId xmlns:a16="http://schemas.microsoft.com/office/drawing/2014/main" id="{9097A64E-E325-4C49-90CB-B713E27D0801}"/>
              </a:ext>
            </a:extLst>
          </p:cNvPr>
          <p:cNvSpPr/>
          <p:nvPr/>
        </p:nvSpPr>
        <p:spPr>
          <a:xfrm>
            <a:off x="2841545" y="4779938"/>
            <a:ext cx="1596326" cy="703884"/>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Memory Pointer</a:t>
            </a:r>
          </a:p>
        </p:txBody>
      </p:sp>
      <p:sp>
        <p:nvSpPr>
          <p:cNvPr id="19" name="Rectangle 18">
            <a:extLst>
              <a:ext uri="{FF2B5EF4-FFF2-40B4-BE49-F238E27FC236}">
                <a16:creationId xmlns:a16="http://schemas.microsoft.com/office/drawing/2014/main" id="{BBF93C30-6D0B-44F6-BFA3-027B2F94F2D6}"/>
              </a:ext>
            </a:extLst>
          </p:cNvPr>
          <p:cNvSpPr/>
          <p:nvPr/>
        </p:nvSpPr>
        <p:spPr>
          <a:xfrm>
            <a:off x="4450261" y="4782523"/>
            <a:ext cx="1596326" cy="703884"/>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Context Data</a:t>
            </a:r>
          </a:p>
        </p:txBody>
      </p:sp>
      <p:sp>
        <p:nvSpPr>
          <p:cNvPr id="20" name="Rectangle 19">
            <a:extLst>
              <a:ext uri="{FF2B5EF4-FFF2-40B4-BE49-F238E27FC236}">
                <a16:creationId xmlns:a16="http://schemas.microsoft.com/office/drawing/2014/main" id="{12037237-D99D-4B7E-8C8E-994487360992}"/>
              </a:ext>
            </a:extLst>
          </p:cNvPr>
          <p:cNvSpPr/>
          <p:nvPr/>
        </p:nvSpPr>
        <p:spPr>
          <a:xfrm>
            <a:off x="6051564" y="4779938"/>
            <a:ext cx="1596326" cy="70388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I/O Status Information</a:t>
            </a:r>
          </a:p>
        </p:txBody>
      </p:sp>
      <p:sp>
        <p:nvSpPr>
          <p:cNvPr id="21" name="Rectangle 20">
            <a:extLst>
              <a:ext uri="{FF2B5EF4-FFF2-40B4-BE49-F238E27FC236}">
                <a16:creationId xmlns:a16="http://schemas.microsoft.com/office/drawing/2014/main" id="{C0670BA4-5BE2-4D29-9A98-314E54FFDD45}"/>
              </a:ext>
            </a:extLst>
          </p:cNvPr>
          <p:cNvSpPr/>
          <p:nvPr/>
        </p:nvSpPr>
        <p:spPr>
          <a:xfrm>
            <a:off x="7647890" y="4779938"/>
            <a:ext cx="1596326" cy="70388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Accounting Information</a:t>
            </a:r>
          </a:p>
        </p:txBody>
      </p:sp>
    </p:spTree>
    <p:extLst>
      <p:ext uri="{BB962C8B-B14F-4D97-AF65-F5344CB8AC3E}">
        <p14:creationId xmlns:p14="http://schemas.microsoft.com/office/powerpoint/2010/main" val="325011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AEE3D-D909-479C-A5CA-6A5DD8DFD43F}"/>
              </a:ext>
            </a:extLst>
          </p:cNvPr>
          <p:cNvSpPr>
            <a:spLocks noGrp="1"/>
          </p:cNvSpPr>
          <p:nvPr>
            <p:ph type="title"/>
          </p:nvPr>
        </p:nvSpPr>
        <p:spPr/>
        <p:txBody>
          <a:bodyPr/>
          <a:lstStyle/>
          <a:p>
            <a:r>
              <a:rPr lang="en-GB" dirty="0"/>
              <a:t>Process Control Block</a:t>
            </a:r>
          </a:p>
        </p:txBody>
      </p:sp>
      <p:sp>
        <p:nvSpPr>
          <p:cNvPr id="4" name="Content Placeholder 3">
            <a:extLst>
              <a:ext uri="{FF2B5EF4-FFF2-40B4-BE49-F238E27FC236}">
                <a16:creationId xmlns:a16="http://schemas.microsoft.com/office/drawing/2014/main" id="{52B9474A-679D-4AE8-B099-4F1ADDF38FB9}"/>
              </a:ext>
            </a:extLst>
          </p:cNvPr>
          <p:cNvSpPr>
            <a:spLocks noGrp="1"/>
          </p:cNvSpPr>
          <p:nvPr>
            <p:ph sz="half" idx="1"/>
          </p:nvPr>
        </p:nvSpPr>
        <p:spPr>
          <a:xfrm>
            <a:off x="2592924" y="1737170"/>
            <a:ext cx="4313864" cy="4484176"/>
          </a:xfrm>
        </p:spPr>
        <p:txBody>
          <a:bodyPr>
            <a:noAutofit/>
          </a:bodyPr>
          <a:lstStyle/>
          <a:p>
            <a:pPr algn="just"/>
            <a:r>
              <a:rPr lang="en-GB" dirty="0"/>
              <a:t>Contains the process elements.</a:t>
            </a:r>
          </a:p>
          <a:p>
            <a:pPr algn="just"/>
            <a:endParaRPr lang="en-GB" dirty="0"/>
          </a:p>
          <a:p>
            <a:pPr algn="just"/>
            <a:r>
              <a:rPr lang="en-GB" dirty="0"/>
              <a:t>Makes it possible to interrupt a running process and later resume execution as though there had not been an interruption.</a:t>
            </a:r>
          </a:p>
          <a:p>
            <a:pPr algn="just"/>
            <a:endParaRPr lang="en-GB" dirty="0"/>
          </a:p>
          <a:p>
            <a:pPr algn="just"/>
            <a:r>
              <a:rPr lang="en-GB" dirty="0"/>
              <a:t>Created and managed by the OS.</a:t>
            </a:r>
          </a:p>
          <a:p>
            <a:pPr algn="just"/>
            <a:endParaRPr lang="en-GB" dirty="0"/>
          </a:p>
          <a:p>
            <a:pPr algn="just"/>
            <a:r>
              <a:rPr lang="en-GB" dirty="0"/>
              <a:t>Key tool that allows support for  multiple processes (multiprogramming).</a:t>
            </a:r>
          </a:p>
        </p:txBody>
      </p:sp>
      <p:pic>
        <p:nvPicPr>
          <p:cNvPr id="6" name="Content Placeholder 5">
            <a:extLst>
              <a:ext uri="{FF2B5EF4-FFF2-40B4-BE49-F238E27FC236}">
                <a16:creationId xmlns:a16="http://schemas.microsoft.com/office/drawing/2014/main" id="{2CF0A451-F4C9-4DA2-9F14-0C8C25F0BC4F}"/>
              </a:ext>
            </a:extLst>
          </p:cNvPr>
          <p:cNvPicPr>
            <a:picLocks noGrp="1" noChangeAspect="1"/>
          </p:cNvPicPr>
          <p:nvPr>
            <p:ph sz="half" idx="2"/>
          </p:nvPr>
        </p:nvPicPr>
        <p:blipFill>
          <a:blip r:embed="rId2"/>
          <a:stretch>
            <a:fillRect/>
          </a:stretch>
        </p:blipFill>
        <p:spPr>
          <a:xfrm>
            <a:off x="8757413" y="1602293"/>
            <a:ext cx="2207120" cy="4788000"/>
          </a:xfrm>
          <a:prstGeom prst="rect">
            <a:avLst/>
          </a:prstGeom>
        </p:spPr>
      </p:pic>
    </p:spTree>
    <p:extLst>
      <p:ext uri="{BB962C8B-B14F-4D97-AF65-F5344CB8AC3E}">
        <p14:creationId xmlns:p14="http://schemas.microsoft.com/office/powerpoint/2010/main" val="771924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DCC0A4B-45D9-444E-8CE4-984D521ADE87}"/>
              </a:ext>
            </a:extLst>
          </p:cNvPr>
          <p:cNvSpPr>
            <a:spLocks noGrp="1"/>
          </p:cNvSpPr>
          <p:nvPr>
            <p:ph type="title"/>
          </p:nvPr>
        </p:nvSpPr>
        <p:spPr/>
        <p:txBody>
          <a:bodyPr/>
          <a:lstStyle/>
          <a:p>
            <a:endParaRPr lang="en-GB"/>
          </a:p>
        </p:txBody>
      </p:sp>
      <p:sp>
        <p:nvSpPr>
          <p:cNvPr id="6" name="Content Placeholder 5">
            <a:extLst>
              <a:ext uri="{FF2B5EF4-FFF2-40B4-BE49-F238E27FC236}">
                <a16:creationId xmlns:a16="http://schemas.microsoft.com/office/drawing/2014/main" id="{8D636920-3356-466B-80C8-D7E0B5D9B78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679024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C076-5CCA-4058-9336-549888ADE244}"/>
              </a:ext>
            </a:extLst>
          </p:cNvPr>
          <p:cNvSpPr>
            <a:spLocks noGrp="1"/>
          </p:cNvSpPr>
          <p:nvPr>
            <p:ph type="title"/>
          </p:nvPr>
        </p:nvSpPr>
        <p:spPr>
          <a:xfrm>
            <a:off x="2592925" y="624110"/>
            <a:ext cx="8911687" cy="701770"/>
          </a:xfrm>
        </p:spPr>
        <p:txBody>
          <a:bodyPr/>
          <a:lstStyle/>
          <a:p>
            <a:r>
              <a:rPr lang="en-GB" dirty="0"/>
              <a:t>Process State and State Diagrams</a:t>
            </a:r>
          </a:p>
        </p:txBody>
      </p:sp>
      <p:sp>
        <p:nvSpPr>
          <p:cNvPr id="3" name="Content Placeholder 2">
            <a:extLst>
              <a:ext uri="{FF2B5EF4-FFF2-40B4-BE49-F238E27FC236}">
                <a16:creationId xmlns:a16="http://schemas.microsoft.com/office/drawing/2014/main" id="{BD43073D-C615-460B-AC7A-140EE89FB95F}"/>
              </a:ext>
            </a:extLst>
          </p:cNvPr>
          <p:cNvSpPr>
            <a:spLocks noGrp="1"/>
          </p:cNvSpPr>
          <p:nvPr>
            <p:ph idx="1"/>
          </p:nvPr>
        </p:nvSpPr>
        <p:spPr>
          <a:xfrm>
            <a:off x="2589212" y="1783080"/>
            <a:ext cx="8915400" cy="4450080"/>
          </a:xfrm>
        </p:spPr>
        <p:txBody>
          <a:bodyPr>
            <a:noAutofit/>
          </a:bodyPr>
          <a:lstStyle/>
          <a:p>
            <a:pPr algn="just"/>
            <a:r>
              <a:rPr lang="en-US" sz="2000" dirty="0"/>
              <a:t>When a process is executed (from its creation to completion), it changes the state,</a:t>
            </a:r>
          </a:p>
          <a:p>
            <a:pPr algn="just"/>
            <a:endParaRPr lang="en-US" sz="2000" dirty="0"/>
          </a:p>
          <a:p>
            <a:pPr algn="just"/>
            <a:r>
              <a:rPr lang="en-US" sz="2000" dirty="0"/>
              <a:t>Generally the state of process is determined by the current activity of the process. </a:t>
            </a:r>
          </a:p>
          <a:p>
            <a:pPr algn="just"/>
            <a:endParaRPr lang="en-US" sz="2000" dirty="0"/>
          </a:p>
          <a:p>
            <a:pPr algn="just"/>
            <a:r>
              <a:rPr lang="en-US" sz="2000" dirty="0"/>
              <a:t>At any point, a process may be in one state.</a:t>
            </a:r>
          </a:p>
          <a:p>
            <a:pPr algn="just"/>
            <a:endParaRPr lang="en-US" sz="2000" dirty="0"/>
          </a:p>
          <a:p>
            <a:pPr algn="just"/>
            <a:r>
              <a:rPr lang="en-US" sz="2000" dirty="0"/>
              <a:t>The minimum number of states is five.</a:t>
            </a:r>
            <a:endParaRPr lang="en-GB" sz="2000" dirty="0"/>
          </a:p>
        </p:txBody>
      </p:sp>
    </p:spTree>
    <p:extLst>
      <p:ext uri="{BB962C8B-B14F-4D97-AF65-F5344CB8AC3E}">
        <p14:creationId xmlns:p14="http://schemas.microsoft.com/office/powerpoint/2010/main" val="1572713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41DD0-CB7F-418F-B86F-8832D210ED03}"/>
              </a:ext>
            </a:extLst>
          </p:cNvPr>
          <p:cNvSpPr>
            <a:spLocks noGrp="1"/>
          </p:cNvSpPr>
          <p:nvPr>
            <p:ph type="title"/>
          </p:nvPr>
        </p:nvSpPr>
        <p:spPr/>
        <p:txBody>
          <a:bodyPr/>
          <a:lstStyle/>
          <a:p>
            <a:r>
              <a:rPr lang="en-GB" dirty="0"/>
              <a:t>Process State and State Diagrams</a:t>
            </a:r>
          </a:p>
        </p:txBody>
      </p:sp>
      <p:pic>
        <p:nvPicPr>
          <p:cNvPr id="4" name="Content Placeholder 3">
            <a:extLst>
              <a:ext uri="{FF2B5EF4-FFF2-40B4-BE49-F238E27FC236}">
                <a16:creationId xmlns:a16="http://schemas.microsoft.com/office/drawing/2014/main" id="{7406F926-CBDE-4CDF-805C-0981B0272A95}"/>
              </a:ext>
            </a:extLst>
          </p:cNvPr>
          <p:cNvPicPr>
            <a:picLocks noGrp="1" noChangeAspect="1"/>
          </p:cNvPicPr>
          <p:nvPr>
            <p:ph idx="1"/>
          </p:nvPr>
        </p:nvPicPr>
        <p:blipFill>
          <a:blip r:embed="rId2"/>
          <a:stretch>
            <a:fillRect/>
          </a:stretch>
        </p:blipFill>
        <p:spPr>
          <a:xfrm>
            <a:off x="3868821" y="2286000"/>
            <a:ext cx="4454357" cy="3778250"/>
          </a:xfrm>
          <a:prstGeom prst="rect">
            <a:avLst/>
          </a:prstGeom>
        </p:spPr>
      </p:pic>
    </p:spTree>
    <p:extLst>
      <p:ext uri="{BB962C8B-B14F-4D97-AF65-F5344CB8AC3E}">
        <p14:creationId xmlns:p14="http://schemas.microsoft.com/office/powerpoint/2010/main" val="582564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14FA-A2D1-4B12-BEF7-AD7563F4F39B}"/>
              </a:ext>
            </a:extLst>
          </p:cNvPr>
          <p:cNvSpPr>
            <a:spLocks noGrp="1"/>
          </p:cNvSpPr>
          <p:nvPr>
            <p:ph type="title"/>
          </p:nvPr>
        </p:nvSpPr>
        <p:spPr/>
        <p:txBody>
          <a:bodyPr/>
          <a:lstStyle/>
          <a:p>
            <a:r>
              <a:rPr lang="en-GB" dirty="0"/>
              <a:t>Process State and State Diagrams</a:t>
            </a:r>
          </a:p>
        </p:txBody>
      </p:sp>
      <p:sp>
        <p:nvSpPr>
          <p:cNvPr id="3" name="Content Placeholder 2">
            <a:extLst>
              <a:ext uri="{FF2B5EF4-FFF2-40B4-BE49-F238E27FC236}">
                <a16:creationId xmlns:a16="http://schemas.microsoft.com/office/drawing/2014/main" id="{5B986FF9-239B-4463-8AD8-825F14EA9994}"/>
              </a:ext>
            </a:extLst>
          </p:cNvPr>
          <p:cNvSpPr>
            <a:spLocks noGrp="1"/>
          </p:cNvSpPr>
          <p:nvPr>
            <p:ph idx="1"/>
          </p:nvPr>
        </p:nvSpPr>
        <p:spPr>
          <a:xfrm>
            <a:off x="2589212" y="1637653"/>
            <a:ext cx="8915400" cy="4313695"/>
          </a:xfrm>
        </p:spPr>
        <p:txBody>
          <a:bodyPr>
            <a:noAutofit/>
          </a:bodyPr>
          <a:lstStyle/>
          <a:p>
            <a:r>
              <a:rPr lang="en-US" sz="2000" dirty="0">
                <a:solidFill>
                  <a:schemeClr val="tx1"/>
                </a:solidFill>
              </a:rPr>
              <a:t>The names of the states are not standardized although the process may be in one of the following states during execution.</a:t>
            </a:r>
          </a:p>
          <a:p>
            <a:endParaRPr lang="en-GB" sz="2000" dirty="0"/>
          </a:p>
          <a:p>
            <a:pPr lvl="1"/>
            <a:r>
              <a:rPr lang="en-GB" sz="2000" dirty="0"/>
              <a:t>New</a:t>
            </a:r>
          </a:p>
          <a:p>
            <a:pPr lvl="1"/>
            <a:r>
              <a:rPr lang="en-GB" sz="2000" dirty="0"/>
              <a:t>Ready</a:t>
            </a:r>
          </a:p>
          <a:p>
            <a:pPr lvl="1"/>
            <a:r>
              <a:rPr lang="en-GB" sz="2000" dirty="0"/>
              <a:t>Running</a:t>
            </a:r>
          </a:p>
          <a:p>
            <a:pPr lvl="1"/>
            <a:r>
              <a:rPr lang="en-GB" sz="2000" dirty="0"/>
              <a:t>Block or wait</a:t>
            </a:r>
          </a:p>
          <a:p>
            <a:pPr lvl="1"/>
            <a:r>
              <a:rPr lang="en-GB" sz="2000" dirty="0"/>
              <a:t>Completion or termination</a:t>
            </a:r>
          </a:p>
          <a:p>
            <a:pPr lvl="1"/>
            <a:r>
              <a:rPr lang="en-GB" sz="2000" dirty="0"/>
              <a:t>Suspend ready</a:t>
            </a:r>
          </a:p>
          <a:p>
            <a:pPr lvl="1"/>
            <a:r>
              <a:rPr lang="en-GB" sz="2000" dirty="0"/>
              <a:t>Suspend wait</a:t>
            </a:r>
          </a:p>
          <a:p>
            <a:pPr lvl="1"/>
            <a:endParaRPr lang="en-GB" sz="2000" dirty="0"/>
          </a:p>
          <a:p>
            <a:pPr lvl="1"/>
            <a:endParaRPr lang="en-GB" sz="2000" dirty="0"/>
          </a:p>
        </p:txBody>
      </p:sp>
    </p:spTree>
    <p:extLst>
      <p:ext uri="{BB962C8B-B14F-4D97-AF65-F5344CB8AC3E}">
        <p14:creationId xmlns:p14="http://schemas.microsoft.com/office/powerpoint/2010/main" val="163650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2D650F-1816-4FB1-B676-9B44DF6F943B}"/>
              </a:ext>
            </a:extLst>
          </p:cNvPr>
          <p:cNvSpPr>
            <a:spLocks noGrp="1"/>
          </p:cNvSpPr>
          <p:nvPr>
            <p:ph type="title"/>
          </p:nvPr>
        </p:nvSpPr>
        <p:spPr/>
        <p:txBody>
          <a:bodyPr/>
          <a:lstStyle/>
          <a:p>
            <a:r>
              <a:rPr lang="en-GB" dirty="0"/>
              <a:t>Process Management</a:t>
            </a:r>
          </a:p>
        </p:txBody>
      </p:sp>
      <p:sp>
        <p:nvSpPr>
          <p:cNvPr id="10" name="Content Placeholder 9">
            <a:extLst>
              <a:ext uri="{FF2B5EF4-FFF2-40B4-BE49-F238E27FC236}">
                <a16:creationId xmlns:a16="http://schemas.microsoft.com/office/drawing/2014/main" id="{4E38A92D-490E-425A-B6C4-C9A3AC1C395F}"/>
              </a:ext>
            </a:extLst>
          </p:cNvPr>
          <p:cNvSpPr>
            <a:spLocks noGrp="1"/>
          </p:cNvSpPr>
          <p:nvPr>
            <p:ph sz="half" idx="1"/>
          </p:nvPr>
        </p:nvSpPr>
        <p:spPr/>
        <p:txBody>
          <a:bodyPr>
            <a:normAutofit/>
          </a:bodyPr>
          <a:lstStyle/>
          <a:p>
            <a:pPr algn="just"/>
            <a:r>
              <a:rPr lang="en-GB" sz="2000" dirty="0"/>
              <a:t>The entire state of the process at any instance is contained in its context.</a:t>
            </a:r>
          </a:p>
          <a:p>
            <a:pPr algn="just"/>
            <a:endParaRPr lang="en-GB" sz="2000" dirty="0"/>
          </a:p>
          <a:p>
            <a:pPr algn="just"/>
            <a:r>
              <a:rPr lang="en-GB" sz="2000" dirty="0"/>
              <a:t>New features can be designed and implemented into the OS by expanding the context to include any new information needed to support the feature. </a:t>
            </a:r>
          </a:p>
        </p:txBody>
      </p:sp>
      <p:pic>
        <p:nvPicPr>
          <p:cNvPr id="12" name="Content Placeholder 11">
            <a:extLst>
              <a:ext uri="{FF2B5EF4-FFF2-40B4-BE49-F238E27FC236}">
                <a16:creationId xmlns:a16="http://schemas.microsoft.com/office/drawing/2014/main" id="{196DBCF6-1424-485C-A631-389EB9977F13}"/>
              </a:ext>
            </a:extLst>
          </p:cNvPr>
          <p:cNvPicPr>
            <a:picLocks noGrp="1" noChangeAspect="1"/>
          </p:cNvPicPr>
          <p:nvPr>
            <p:ph sz="half" idx="2"/>
          </p:nvPr>
        </p:nvPicPr>
        <p:blipFill>
          <a:blip r:embed="rId2"/>
          <a:stretch>
            <a:fillRect/>
          </a:stretch>
        </p:blipFill>
        <p:spPr>
          <a:xfrm>
            <a:off x="8315429" y="2182586"/>
            <a:ext cx="3445453" cy="4356000"/>
          </a:xfrm>
          <a:prstGeom prst="rect">
            <a:avLst/>
          </a:prstGeom>
        </p:spPr>
      </p:pic>
    </p:spTree>
    <p:extLst>
      <p:ext uri="{BB962C8B-B14F-4D97-AF65-F5344CB8AC3E}">
        <p14:creationId xmlns:p14="http://schemas.microsoft.com/office/powerpoint/2010/main" val="1462132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3AF4D-7E74-44D9-B704-C172FA7AFEF3}"/>
              </a:ext>
            </a:extLst>
          </p:cNvPr>
          <p:cNvSpPr>
            <a:spLocks noGrp="1"/>
          </p:cNvSpPr>
          <p:nvPr>
            <p:ph type="title"/>
          </p:nvPr>
        </p:nvSpPr>
        <p:spPr>
          <a:xfrm>
            <a:off x="1461549" y="2148110"/>
            <a:ext cx="8911687" cy="1280890"/>
          </a:xfrm>
        </p:spPr>
        <p:txBody>
          <a:bodyPr anchor="b"/>
          <a:lstStyle/>
          <a:p>
            <a:pPr algn="ctr"/>
            <a:r>
              <a:rPr lang="en-GB" dirty="0"/>
              <a:t>Question!!!</a:t>
            </a:r>
          </a:p>
        </p:txBody>
      </p:sp>
    </p:spTree>
    <p:extLst>
      <p:ext uri="{BB962C8B-B14F-4D97-AF65-F5344CB8AC3E}">
        <p14:creationId xmlns:p14="http://schemas.microsoft.com/office/powerpoint/2010/main" val="361124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F8F4F-9B37-475F-AB56-2C0EE9052771}"/>
              </a:ext>
            </a:extLst>
          </p:cNvPr>
          <p:cNvSpPr>
            <a:spLocks noGrp="1"/>
          </p:cNvSpPr>
          <p:nvPr>
            <p:ph type="title"/>
          </p:nvPr>
        </p:nvSpPr>
        <p:spPr/>
        <p:txBody>
          <a:bodyPr/>
          <a:lstStyle/>
          <a:p>
            <a:r>
              <a:rPr lang="en-GB" dirty="0"/>
              <a:t>Course Content</a:t>
            </a:r>
          </a:p>
        </p:txBody>
      </p:sp>
      <p:sp>
        <p:nvSpPr>
          <p:cNvPr id="3" name="Content Placeholder 2">
            <a:extLst>
              <a:ext uri="{FF2B5EF4-FFF2-40B4-BE49-F238E27FC236}">
                <a16:creationId xmlns:a16="http://schemas.microsoft.com/office/drawing/2014/main" id="{69D107B9-986D-40A1-91CF-9168EF695ABE}"/>
              </a:ext>
            </a:extLst>
          </p:cNvPr>
          <p:cNvSpPr>
            <a:spLocks noGrp="1"/>
          </p:cNvSpPr>
          <p:nvPr>
            <p:ph sz="half" idx="1"/>
          </p:nvPr>
        </p:nvSpPr>
        <p:spPr/>
        <p:txBody>
          <a:bodyPr>
            <a:normAutofit fontScale="77500" lnSpcReduction="20000"/>
          </a:bodyPr>
          <a:lstStyle/>
          <a:p>
            <a:pPr lvl="0"/>
            <a:r>
              <a:rPr lang="en-GB" dirty="0"/>
              <a:t>Concurrency.</a:t>
            </a:r>
          </a:p>
          <a:p>
            <a:pPr lvl="0"/>
            <a:endParaRPr lang="en-GB" dirty="0"/>
          </a:p>
          <a:p>
            <a:pPr lvl="0"/>
            <a:r>
              <a:rPr lang="en-GB" dirty="0"/>
              <a:t>Process States and State Diagrams.</a:t>
            </a:r>
          </a:p>
          <a:p>
            <a:pPr lvl="0"/>
            <a:endParaRPr lang="en-GB" dirty="0"/>
          </a:p>
          <a:p>
            <a:pPr lvl="0"/>
            <a:r>
              <a:rPr lang="en-GB" dirty="0"/>
              <a:t>Dispatching and context switching interrupts.</a:t>
            </a:r>
          </a:p>
          <a:p>
            <a:pPr lvl="0"/>
            <a:endParaRPr lang="en-GB" dirty="0"/>
          </a:p>
          <a:p>
            <a:pPr lvl="0"/>
            <a:r>
              <a:rPr lang="en-GB" dirty="0"/>
              <a:t>Concurrent execution, mutual exclusion problem and some solution deadlock.</a:t>
            </a:r>
          </a:p>
          <a:p>
            <a:pPr lvl="0"/>
            <a:endParaRPr lang="en-GB" dirty="0"/>
          </a:p>
          <a:p>
            <a:pPr lvl="0"/>
            <a:r>
              <a:rPr lang="en-GB" dirty="0"/>
              <a:t>Model and mechanism (semaphores, monitors, etc).</a:t>
            </a:r>
          </a:p>
          <a:p>
            <a:pPr lvl="0"/>
            <a:endParaRPr lang="en-GB" dirty="0"/>
          </a:p>
        </p:txBody>
      </p:sp>
      <p:sp>
        <p:nvSpPr>
          <p:cNvPr id="6" name="Content Placeholder 5">
            <a:extLst>
              <a:ext uri="{FF2B5EF4-FFF2-40B4-BE49-F238E27FC236}">
                <a16:creationId xmlns:a16="http://schemas.microsoft.com/office/drawing/2014/main" id="{5E7F28BF-48B2-439A-AF6A-07DA7D69A83A}"/>
              </a:ext>
            </a:extLst>
          </p:cNvPr>
          <p:cNvSpPr>
            <a:spLocks noGrp="1"/>
          </p:cNvSpPr>
          <p:nvPr>
            <p:ph sz="half" idx="2"/>
          </p:nvPr>
        </p:nvSpPr>
        <p:spPr/>
        <p:txBody>
          <a:bodyPr>
            <a:normAutofit fontScale="77500" lnSpcReduction="20000"/>
          </a:bodyPr>
          <a:lstStyle/>
          <a:p>
            <a:pPr lvl="0"/>
            <a:r>
              <a:rPr lang="en-GB" dirty="0"/>
              <a:t>Scheduling and dispatching:</a:t>
            </a:r>
          </a:p>
          <a:p>
            <a:pPr lvl="1"/>
            <a:r>
              <a:rPr lang="en-GB" dirty="0"/>
              <a:t>Memory management.</a:t>
            </a:r>
          </a:p>
          <a:p>
            <a:pPr lvl="1"/>
            <a:r>
              <a:rPr lang="en-GB" dirty="0"/>
              <a:t>Overlays, swapping and partitions.</a:t>
            </a:r>
          </a:p>
          <a:p>
            <a:pPr lvl="1"/>
            <a:r>
              <a:rPr lang="en-GB" dirty="0"/>
              <a:t>Paging segmentations.</a:t>
            </a:r>
          </a:p>
          <a:p>
            <a:pPr lvl="1"/>
            <a:r>
              <a:rPr lang="en-GB" dirty="0"/>
              <a:t>Placement policies.</a:t>
            </a:r>
          </a:p>
          <a:p>
            <a:pPr lvl="1"/>
            <a:r>
              <a:rPr lang="en-GB" dirty="0"/>
              <a:t>Working sets, trashing and caching.</a:t>
            </a:r>
          </a:p>
          <a:p>
            <a:pPr lvl="1"/>
            <a:endParaRPr lang="en-GB" dirty="0"/>
          </a:p>
          <a:p>
            <a:pPr lvl="0"/>
            <a:r>
              <a:rPr lang="en-GB" dirty="0"/>
              <a:t>Producers:</a:t>
            </a:r>
          </a:p>
          <a:p>
            <a:pPr lvl="1"/>
            <a:r>
              <a:rPr lang="en-GB" dirty="0"/>
              <a:t>Consumer problem.</a:t>
            </a:r>
          </a:p>
          <a:p>
            <a:pPr lvl="1"/>
            <a:r>
              <a:rPr lang="en-GB" dirty="0"/>
              <a:t>Synchronisation multiprocessor issues.</a:t>
            </a:r>
          </a:p>
          <a:p>
            <a:pPr lvl="1"/>
            <a:endParaRPr lang="en-GB" dirty="0"/>
          </a:p>
          <a:p>
            <a:pPr lvl="0"/>
            <a:r>
              <a:rPr lang="en-GB" dirty="0"/>
              <a:t>Practical:</a:t>
            </a:r>
          </a:p>
          <a:p>
            <a:pPr lvl="1"/>
            <a:r>
              <a:rPr lang="en-GB" dirty="0"/>
              <a:t>BASH shell scripting.</a:t>
            </a:r>
          </a:p>
          <a:p>
            <a:endParaRPr lang="en-GB" dirty="0"/>
          </a:p>
        </p:txBody>
      </p:sp>
    </p:spTree>
    <p:extLst>
      <p:ext uri="{BB962C8B-B14F-4D97-AF65-F5344CB8AC3E}">
        <p14:creationId xmlns:p14="http://schemas.microsoft.com/office/powerpoint/2010/main" val="2582584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58CD-0D09-4437-96F2-7CF1BA581538}"/>
              </a:ext>
            </a:extLst>
          </p:cNvPr>
          <p:cNvSpPr>
            <a:spLocks noGrp="1"/>
          </p:cNvSpPr>
          <p:nvPr>
            <p:ph type="title"/>
          </p:nvPr>
        </p:nvSpPr>
        <p:spPr/>
        <p:txBody>
          <a:bodyPr/>
          <a:lstStyle/>
          <a:p>
            <a:r>
              <a:rPr lang="en-GB" dirty="0"/>
              <a:t>Delivery</a:t>
            </a:r>
          </a:p>
        </p:txBody>
      </p:sp>
      <p:sp>
        <p:nvSpPr>
          <p:cNvPr id="3" name="Content Placeholder 2">
            <a:extLst>
              <a:ext uri="{FF2B5EF4-FFF2-40B4-BE49-F238E27FC236}">
                <a16:creationId xmlns:a16="http://schemas.microsoft.com/office/drawing/2014/main" id="{9BEEB85E-6C70-478D-AF90-42C1AD77150C}"/>
              </a:ext>
            </a:extLst>
          </p:cNvPr>
          <p:cNvSpPr>
            <a:spLocks noGrp="1"/>
          </p:cNvSpPr>
          <p:nvPr>
            <p:ph idx="1"/>
          </p:nvPr>
        </p:nvSpPr>
        <p:spPr/>
        <p:txBody>
          <a:bodyPr/>
          <a:lstStyle/>
          <a:p>
            <a:r>
              <a:rPr lang="en-GB" dirty="0"/>
              <a:t>Total Contact Hour:	45</a:t>
            </a:r>
          </a:p>
          <a:p>
            <a:endParaRPr lang="en-GB" dirty="0"/>
          </a:p>
          <a:p>
            <a:r>
              <a:rPr lang="en-GB" dirty="0"/>
              <a:t>Exam:				60%</a:t>
            </a:r>
          </a:p>
          <a:p>
            <a:endParaRPr lang="en-GB" dirty="0"/>
          </a:p>
          <a:p>
            <a:r>
              <a:rPr lang="en-GB" dirty="0"/>
              <a:t>Tests:					30%</a:t>
            </a:r>
          </a:p>
          <a:p>
            <a:endParaRPr lang="en-GB" dirty="0"/>
          </a:p>
          <a:p>
            <a:r>
              <a:rPr lang="en-GB" dirty="0"/>
              <a:t>Attendance (80%):	10%</a:t>
            </a:r>
          </a:p>
        </p:txBody>
      </p:sp>
    </p:spTree>
    <p:extLst>
      <p:ext uri="{BB962C8B-B14F-4D97-AF65-F5344CB8AC3E}">
        <p14:creationId xmlns:p14="http://schemas.microsoft.com/office/powerpoint/2010/main" val="1615670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76A6-764F-4636-A956-8C839659FCE8}"/>
              </a:ext>
            </a:extLst>
          </p:cNvPr>
          <p:cNvSpPr>
            <a:spLocks noGrp="1"/>
          </p:cNvSpPr>
          <p:nvPr>
            <p:ph type="title"/>
          </p:nvPr>
        </p:nvSpPr>
        <p:spPr>
          <a:xfrm>
            <a:off x="1804650" y="151144"/>
            <a:ext cx="8911687" cy="800042"/>
          </a:xfrm>
        </p:spPr>
        <p:txBody>
          <a:bodyPr/>
          <a:lstStyle/>
          <a:p>
            <a:r>
              <a:rPr lang="en-GB" dirty="0"/>
              <a:t>Concurrency</a:t>
            </a:r>
          </a:p>
        </p:txBody>
      </p:sp>
      <p:sp>
        <p:nvSpPr>
          <p:cNvPr id="3" name="Content Placeholder 2">
            <a:extLst>
              <a:ext uri="{FF2B5EF4-FFF2-40B4-BE49-F238E27FC236}">
                <a16:creationId xmlns:a16="http://schemas.microsoft.com/office/drawing/2014/main" id="{13419AF2-16CB-4FE8-9B82-D750A968FA46}"/>
              </a:ext>
            </a:extLst>
          </p:cNvPr>
          <p:cNvSpPr>
            <a:spLocks noGrp="1"/>
          </p:cNvSpPr>
          <p:nvPr>
            <p:ph idx="1"/>
          </p:nvPr>
        </p:nvSpPr>
        <p:spPr>
          <a:xfrm>
            <a:off x="2352730" y="951186"/>
            <a:ext cx="8915400" cy="5755670"/>
          </a:xfrm>
        </p:spPr>
        <p:txBody>
          <a:bodyPr>
            <a:noAutofit/>
          </a:bodyPr>
          <a:lstStyle/>
          <a:p>
            <a:pPr fontAlgn="base"/>
            <a:r>
              <a:rPr lang="en-US" sz="2000" dirty="0"/>
              <a:t>Concurrency is the execution of the multiple instruction sequences at the same time. </a:t>
            </a:r>
          </a:p>
          <a:p>
            <a:pPr fontAlgn="base"/>
            <a:endParaRPr lang="en-US" sz="2000" dirty="0"/>
          </a:p>
          <a:p>
            <a:pPr fontAlgn="base"/>
            <a:r>
              <a:rPr lang="en-US" sz="2000" dirty="0"/>
              <a:t>In the operating system, concurrency occurs when there are several process threads running in parallel. </a:t>
            </a:r>
          </a:p>
          <a:p>
            <a:pPr fontAlgn="base"/>
            <a:endParaRPr lang="en-US" sz="2000" dirty="0"/>
          </a:p>
          <a:p>
            <a:pPr fontAlgn="base"/>
            <a:r>
              <a:rPr lang="en-US" sz="2000" dirty="0"/>
              <a:t>The running process threads always communicate with each other through shared memory or message passing. </a:t>
            </a:r>
          </a:p>
          <a:p>
            <a:pPr fontAlgn="base"/>
            <a:endParaRPr lang="en-US" sz="2000" dirty="0"/>
          </a:p>
          <a:p>
            <a:pPr fontAlgn="base"/>
            <a:r>
              <a:rPr lang="en-US" sz="2000" dirty="0"/>
              <a:t>Concurrency results in sharing of resources result in problems like deadlocks and resources starvation. </a:t>
            </a:r>
          </a:p>
          <a:p>
            <a:pPr fontAlgn="base"/>
            <a:endParaRPr lang="en-US" sz="2000" dirty="0"/>
          </a:p>
          <a:p>
            <a:pPr fontAlgn="base"/>
            <a:r>
              <a:rPr lang="en-US" sz="2000" dirty="0"/>
              <a:t>Concurrency helps in techniques like coordinating execution of processes, memory allocation and execution scheduling for maximizing throughput. </a:t>
            </a:r>
          </a:p>
          <a:p>
            <a:endParaRPr lang="en-GB" sz="2000" dirty="0"/>
          </a:p>
        </p:txBody>
      </p:sp>
    </p:spTree>
    <p:extLst>
      <p:ext uri="{BB962C8B-B14F-4D97-AF65-F5344CB8AC3E}">
        <p14:creationId xmlns:p14="http://schemas.microsoft.com/office/powerpoint/2010/main" val="294862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91CF-F10E-4956-A36B-477C1FACC8F7}"/>
              </a:ext>
            </a:extLst>
          </p:cNvPr>
          <p:cNvSpPr>
            <a:spLocks noGrp="1"/>
          </p:cNvSpPr>
          <p:nvPr>
            <p:ph type="title"/>
          </p:nvPr>
        </p:nvSpPr>
        <p:spPr>
          <a:xfrm>
            <a:off x="2658239" y="347433"/>
            <a:ext cx="8911687" cy="970647"/>
          </a:xfrm>
        </p:spPr>
        <p:txBody>
          <a:bodyPr/>
          <a:lstStyle/>
          <a:p>
            <a:r>
              <a:rPr lang="en-GB" dirty="0"/>
              <a:t>Problems with Concurrency</a:t>
            </a:r>
          </a:p>
        </p:txBody>
      </p:sp>
      <p:sp>
        <p:nvSpPr>
          <p:cNvPr id="3" name="Content Placeholder 2">
            <a:extLst>
              <a:ext uri="{FF2B5EF4-FFF2-40B4-BE49-F238E27FC236}">
                <a16:creationId xmlns:a16="http://schemas.microsoft.com/office/drawing/2014/main" id="{16397A69-2A29-4EC8-B439-5651648CF8B5}"/>
              </a:ext>
            </a:extLst>
          </p:cNvPr>
          <p:cNvSpPr>
            <a:spLocks noGrp="1"/>
          </p:cNvSpPr>
          <p:nvPr>
            <p:ph idx="1"/>
          </p:nvPr>
        </p:nvSpPr>
        <p:spPr>
          <a:xfrm>
            <a:off x="1159329" y="1478280"/>
            <a:ext cx="10557555" cy="4546963"/>
          </a:xfrm>
        </p:spPr>
        <p:txBody>
          <a:bodyPr>
            <a:normAutofit/>
          </a:bodyPr>
          <a:lstStyle/>
          <a:p>
            <a:pPr algn="just"/>
            <a:r>
              <a:rPr lang="en-US" sz="2000" dirty="0"/>
              <a:t>Interleaved and overlapping processes are two types of concurrent processes with the same problems. </a:t>
            </a:r>
          </a:p>
          <a:p>
            <a:pPr algn="just"/>
            <a:endParaRPr lang="en-US" sz="2000" dirty="0"/>
          </a:p>
          <a:p>
            <a:pPr algn="just"/>
            <a:r>
              <a:rPr lang="en-US" sz="2000" dirty="0"/>
              <a:t>It is impossible to predict the relative speed of execution, and the following factors determine it:</a:t>
            </a:r>
          </a:p>
          <a:p>
            <a:pPr algn="just"/>
            <a:endParaRPr lang="en-US" sz="2000" dirty="0"/>
          </a:p>
          <a:p>
            <a:pPr lvl="1" algn="just"/>
            <a:r>
              <a:rPr lang="en-US" sz="2000" dirty="0"/>
              <a:t>The way operating system handles interrupts</a:t>
            </a:r>
          </a:p>
          <a:p>
            <a:pPr lvl="1" algn="just"/>
            <a:endParaRPr lang="en-US" sz="2000" dirty="0"/>
          </a:p>
          <a:p>
            <a:pPr lvl="1" algn="just"/>
            <a:r>
              <a:rPr lang="en-US" sz="2000" dirty="0"/>
              <a:t>Other processes' activities</a:t>
            </a:r>
          </a:p>
          <a:p>
            <a:pPr lvl="1" algn="just"/>
            <a:endParaRPr lang="en-US" sz="2000" dirty="0"/>
          </a:p>
          <a:p>
            <a:pPr lvl="1" algn="just"/>
            <a:r>
              <a:rPr lang="en-US" sz="2000" dirty="0"/>
              <a:t>The operating system's scheduling policies</a:t>
            </a:r>
          </a:p>
          <a:p>
            <a:pPr algn="just"/>
            <a:endParaRPr lang="en-GB" sz="2000" dirty="0"/>
          </a:p>
        </p:txBody>
      </p:sp>
    </p:spTree>
    <p:extLst>
      <p:ext uri="{BB962C8B-B14F-4D97-AF65-F5344CB8AC3E}">
        <p14:creationId xmlns:p14="http://schemas.microsoft.com/office/powerpoint/2010/main" val="383227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7CDA-429B-4EA3-95AE-B4A718B1F438}"/>
              </a:ext>
            </a:extLst>
          </p:cNvPr>
          <p:cNvSpPr>
            <a:spLocks noGrp="1"/>
          </p:cNvSpPr>
          <p:nvPr>
            <p:ph type="title"/>
          </p:nvPr>
        </p:nvSpPr>
        <p:spPr>
          <a:xfrm>
            <a:off x="2592925" y="329144"/>
            <a:ext cx="8911687" cy="659000"/>
          </a:xfrm>
        </p:spPr>
        <p:txBody>
          <a:bodyPr/>
          <a:lstStyle/>
          <a:p>
            <a:r>
              <a:rPr lang="en-GB" dirty="0"/>
              <a:t>Problems with Concurrency</a:t>
            </a:r>
          </a:p>
        </p:txBody>
      </p:sp>
      <p:sp>
        <p:nvSpPr>
          <p:cNvPr id="3" name="Content Placeholder 2">
            <a:extLst>
              <a:ext uri="{FF2B5EF4-FFF2-40B4-BE49-F238E27FC236}">
                <a16:creationId xmlns:a16="http://schemas.microsoft.com/office/drawing/2014/main" id="{362C94A0-F8DE-4596-8A77-92038210D4E4}"/>
              </a:ext>
            </a:extLst>
          </p:cNvPr>
          <p:cNvSpPr>
            <a:spLocks noGrp="1"/>
          </p:cNvSpPr>
          <p:nvPr>
            <p:ph idx="1"/>
          </p:nvPr>
        </p:nvSpPr>
        <p:spPr>
          <a:xfrm>
            <a:off x="2342203" y="1863452"/>
            <a:ext cx="8915400" cy="3736258"/>
          </a:xfrm>
        </p:spPr>
        <p:txBody>
          <a:bodyPr>
            <a:noAutofit/>
          </a:bodyPr>
          <a:lstStyle/>
          <a:p>
            <a:pPr marL="400050" indent="-400050">
              <a:buFont typeface="+mj-lt"/>
              <a:buAutoNum type="romanLcPeriod"/>
            </a:pPr>
            <a:r>
              <a:rPr lang="en-US" sz="2000" b="1" dirty="0"/>
              <a:t>Locating the programming errors</a:t>
            </a:r>
            <a:endParaRPr lang="en-US" sz="2000" dirty="0"/>
          </a:p>
          <a:p>
            <a:pPr lvl="1"/>
            <a:r>
              <a:rPr lang="en-US" sz="2000" dirty="0"/>
              <a:t>It's difficult to spot a programming error because reports are usually repeatable due to the varying states of shared components each time the code is executed.</a:t>
            </a:r>
          </a:p>
          <a:p>
            <a:pPr lvl="1"/>
            <a:endParaRPr lang="en-US" sz="2000" dirty="0"/>
          </a:p>
          <a:p>
            <a:pPr marL="400050" indent="-400050">
              <a:buFont typeface="+mj-lt"/>
              <a:buAutoNum type="romanLcPeriod" startAt="2"/>
            </a:pPr>
            <a:r>
              <a:rPr lang="en-US" sz="2000" b="1" dirty="0"/>
              <a:t>Sharing Global Resources</a:t>
            </a:r>
            <a:endParaRPr lang="en-US" sz="2000" dirty="0"/>
          </a:p>
          <a:p>
            <a:pPr lvl="1"/>
            <a:r>
              <a:rPr lang="en-US" sz="2000" dirty="0"/>
              <a:t>Sharing global resources is difficult. If two processes utilize a global variable and both alter the variable's value, the order in which the many changes are executed is critical.</a:t>
            </a:r>
          </a:p>
          <a:p>
            <a:endParaRPr lang="en-GB" sz="2000" dirty="0"/>
          </a:p>
        </p:txBody>
      </p:sp>
    </p:spTree>
    <p:extLst>
      <p:ext uri="{BB962C8B-B14F-4D97-AF65-F5344CB8AC3E}">
        <p14:creationId xmlns:p14="http://schemas.microsoft.com/office/powerpoint/2010/main" val="1114855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A2EA-6E4D-45DA-B76B-7550E80E7A7B}"/>
              </a:ext>
            </a:extLst>
          </p:cNvPr>
          <p:cNvSpPr>
            <a:spLocks noGrp="1"/>
          </p:cNvSpPr>
          <p:nvPr>
            <p:ph type="title"/>
          </p:nvPr>
        </p:nvSpPr>
        <p:spPr/>
        <p:txBody>
          <a:bodyPr/>
          <a:lstStyle/>
          <a:p>
            <a:r>
              <a:rPr lang="en-GB" dirty="0"/>
              <a:t>Problems with Concurrency</a:t>
            </a:r>
          </a:p>
        </p:txBody>
      </p:sp>
      <p:sp>
        <p:nvSpPr>
          <p:cNvPr id="3" name="Content Placeholder 2">
            <a:extLst>
              <a:ext uri="{FF2B5EF4-FFF2-40B4-BE49-F238E27FC236}">
                <a16:creationId xmlns:a16="http://schemas.microsoft.com/office/drawing/2014/main" id="{A77D6964-FABA-47B0-A541-768DCAEDCE80}"/>
              </a:ext>
            </a:extLst>
          </p:cNvPr>
          <p:cNvSpPr>
            <a:spLocks noGrp="1"/>
          </p:cNvSpPr>
          <p:nvPr>
            <p:ph idx="1"/>
          </p:nvPr>
        </p:nvSpPr>
        <p:spPr/>
        <p:txBody>
          <a:bodyPr>
            <a:normAutofit/>
          </a:bodyPr>
          <a:lstStyle/>
          <a:p>
            <a:pPr marL="400050" indent="-400050">
              <a:buFont typeface="+mj-lt"/>
              <a:buAutoNum type="romanLcPeriod" startAt="3"/>
            </a:pPr>
            <a:r>
              <a:rPr lang="en-US" sz="2000" b="1" dirty="0"/>
              <a:t>Locking the channel</a:t>
            </a:r>
            <a:endParaRPr lang="en-US" sz="2000" dirty="0"/>
          </a:p>
          <a:p>
            <a:pPr lvl="1"/>
            <a:r>
              <a:rPr lang="en-US" sz="2000" dirty="0"/>
              <a:t>It could be inefficient for the OS to lock the resource and prevent other processes from using it.</a:t>
            </a:r>
          </a:p>
          <a:p>
            <a:endParaRPr lang="en-US" sz="2000" dirty="0"/>
          </a:p>
          <a:p>
            <a:pPr marL="400050" indent="-400050">
              <a:buFont typeface="+mj-lt"/>
              <a:buAutoNum type="romanLcPeriod" startAt="4"/>
            </a:pPr>
            <a:r>
              <a:rPr lang="en-US" sz="2000" b="1" dirty="0"/>
              <a:t>Optimal Allocation of Resources</a:t>
            </a:r>
            <a:endParaRPr lang="en-US" sz="2000" dirty="0"/>
          </a:p>
          <a:p>
            <a:pPr lvl="1"/>
            <a:r>
              <a:rPr lang="en-US" sz="2000" dirty="0"/>
              <a:t>It is challenging for the OS to handle resource allocation properly.</a:t>
            </a:r>
          </a:p>
          <a:p>
            <a:endParaRPr lang="en-GB" sz="2000" dirty="0"/>
          </a:p>
        </p:txBody>
      </p:sp>
    </p:spTree>
    <p:extLst>
      <p:ext uri="{BB962C8B-B14F-4D97-AF65-F5344CB8AC3E}">
        <p14:creationId xmlns:p14="http://schemas.microsoft.com/office/powerpoint/2010/main" val="331044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8095-E4B2-48F6-A67B-DA95D08A6EEC}"/>
              </a:ext>
            </a:extLst>
          </p:cNvPr>
          <p:cNvSpPr>
            <a:spLocks noGrp="1"/>
          </p:cNvSpPr>
          <p:nvPr>
            <p:ph type="title"/>
          </p:nvPr>
        </p:nvSpPr>
        <p:spPr/>
        <p:txBody>
          <a:bodyPr/>
          <a:lstStyle/>
          <a:p>
            <a:r>
              <a:rPr lang="en-GB" dirty="0"/>
              <a:t>Issues of Concurrency</a:t>
            </a:r>
          </a:p>
        </p:txBody>
      </p:sp>
      <p:sp>
        <p:nvSpPr>
          <p:cNvPr id="3" name="Content Placeholder 2">
            <a:extLst>
              <a:ext uri="{FF2B5EF4-FFF2-40B4-BE49-F238E27FC236}">
                <a16:creationId xmlns:a16="http://schemas.microsoft.com/office/drawing/2014/main" id="{207D123E-92CF-458E-91C9-B1FAEB61FA3A}"/>
              </a:ext>
            </a:extLst>
          </p:cNvPr>
          <p:cNvSpPr>
            <a:spLocks noGrp="1"/>
          </p:cNvSpPr>
          <p:nvPr>
            <p:ph idx="1"/>
          </p:nvPr>
        </p:nvSpPr>
        <p:spPr/>
        <p:txBody>
          <a:bodyPr>
            <a:normAutofit/>
          </a:bodyPr>
          <a:lstStyle/>
          <a:p>
            <a:r>
              <a:rPr lang="en-US" sz="2000" b="1" dirty="0"/>
              <a:t> Non-atomic</a:t>
            </a:r>
            <a:endParaRPr lang="en-US" sz="2000" dirty="0"/>
          </a:p>
          <a:p>
            <a:pPr lvl="1"/>
            <a:r>
              <a:rPr lang="en-US" sz="2000" dirty="0"/>
              <a:t>A non-atomic operation depends on other processes, and an atomic operation runs independently of other processes.</a:t>
            </a:r>
          </a:p>
          <a:p>
            <a:endParaRPr lang="en-US" sz="2000" dirty="0"/>
          </a:p>
          <a:p>
            <a:pPr lvl="1"/>
            <a:r>
              <a:rPr lang="en-US" sz="2000" dirty="0"/>
              <a:t>Operations that are non-atomic but interruptible by several processes may happen issues.</a:t>
            </a:r>
            <a:endParaRPr lang="en-GB" sz="2000" dirty="0"/>
          </a:p>
          <a:p>
            <a:endParaRPr lang="en-GB" sz="2000" dirty="0"/>
          </a:p>
          <a:p>
            <a:endParaRPr lang="en-GB" sz="2000" dirty="0"/>
          </a:p>
        </p:txBody>
      </p:sp>
    </p:spTree>
    <p:extLst>
      <p:ext uri="{BB962C8B-B14F-4D97-AF65-F5344CB8AC3E}">
        <p14:creationId xmlns:p14="http://schemas.microsoft.com/office/powerpoint/2010/main" val="25185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508</TotalTime>
  <Words>2090</Words>
  <Application>Microsoft Office PowerPoint</Application>
  <PresentationFormat>Widescreen</PresentationFormat>
  <Paragraphs>257</Paragraphs>
  <Slides>29</Slides>
  <Notes>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Calibri Light</vt:lpstr>
      <vt:lpstr>Century Gothic</vt:lpstr>
      <vt:lpstr>Wingdings 3</vt:lpstr>
      <vt:lpstr>Office Theme</vt:lpstr>
      <vt:lpstr>Wisp</vt:lpstr>
      <vt:lpstr>PowerPoint Presentation</vt:lpstr>
      <vt:lpstr>Operating System II CMP 321 Introduction</vt:lpstr>
      <vt:lpstr>Course Content</vt:lpstr>
      <vt:lpstr>Delivery</vt:lpstr>
      <vt:lpstr>Concurrency</vt:lpstr>
      <vt:lpstr>Problems with Concurrency</vt:lpstr>
      <vt:lpstr>Problems with Concurrency</vt:lpstr>
      <vt:lpstr>Problems with Concurrency</vt:lpstr>
      <vt:lpstr>Issues of Concurrency</vt:lpstr>
      <vt:lpstr>Issues of Concurrency</vt:lpstr>
      <vt:lpstr>Issues of Concurrency</vt:lpstr>
      <vt:lpstr>Issues of Concurrency</vt:lpstr>
      <vt:lpstr>Issues of Concurrency</vt:lpstr>
      <vt:lpstr>Advantages of Concurrency</vt:lpstr>
      <vt:lpstr>Disadvantages of Concurrency</vt:lpstr>
      <vt:lpstr>Components of Modern OS</vt:lpstr>
      <vt:lpstr>Process</vt:lpstr>
      <vt:lpstr>Operations on the Process </vt:lpstr>
      <vt:lpstr>Components of a Process</vt:lpstr>
      <vt:lpstr>Components of a Process</vt:lpstr>
      <vt:lpstr>Process Elements</vt:lpstr>
      <vt:lpstr>Process Elements</vt:lpstr>
      <vt:lpstr>Process Control Block</vt:lpstr>
      <vt:lpstr>PowerPoint Presentation</vt:lpstr>
      <vt:lpstr>Process State and State Diagrams</vt:lpstr>
      <vt:lpstr>Process State and State Diagrams</vt:lpstr>
      <vt:lpstr>Process State and State Diagrams</vt:lpstr>
      <vt:lpstr>Process Management</vt:lpstr>
      <vt:lpstr>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Egena Onu</cp:lastModifiedBy>
  <cp:revision>40</cp:revision>
  <dcterms:created xsi:type="dcterms:W3CDTF">2022-10-12T13:26:58Z</dcterms:created>
  <dcterms:modified xsi:type="dcterms:W3CDTF">2022-10-17T14:30:31Z</dcterms:modified>
</cp:coreProperties>
</file>