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7" r:id="rId9"/>
    <p:sldId id="266" r:id="rId10"/>
    <p:sldId id="265" r:id="rId11"/>
    <p:sldId id="268" r:id="rId12"/>
    <p:sldId id="270" r:id="rId13"/>
    <p:sldId id="272" r:id="rId14"/>
    <p:sldId id="273" r:id="rId15"/>
    <p:sldId id="269" r:id="rId16"/>
    <p:sldId id="271" r:id="rId17"/>
    <p:sldId id="275" r:id="rId18"/>
    <p:sldId id="276" r:id="rId19"/>
    <p:sldId id="277" r:id="rId20"/>
    <p:sldId id="274"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gena Onu" initials="EO" lastIdx="1" clrIdx="0">
    <p:extLst>
      <p:ext uri="{19B8F6BF-5375-455C-9EA6-DF929625EA0E}">
        <p15:presenceInfo xmlns:p15="http://schemas.microsoft.com/office/powerpoint/2012/main" userId="7023c1a042bfae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B2B99-EBCE-40D4-9708-33A0DF006BFE}" type="datetimeFigureOut">
              <a:rPr lang="en-GB" smtClean="0"/>
              <a:t>21/11/2022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C65F9-CA72-4331-865A-27A213B80965}" type="slidenum">
              <a:rPr lang="en-GB" smtClean="0"/>
              <a:t>‹#›</a:t>
            </a:fld>
            <a:endParaRPr lang="en-GB"/>
          </a:p>
        </p:txBody>
      </p:sp>
    </p:spTree>
    <p:extLst>
      <p:ext uri="{BB962C8B-B14F-4D97-AF65-F5344CB8AC3E}">
        <p14:creationId xmlns:p14="http://schemas.microsoft.com/office/powerpoint/2010/main" val="22728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Process loads into the memory for CPU scheduling.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primary objective of the job scheduler is to provide a balanced mix of jobs, such as I/O bound and processor bound. It also controls the degree of multiprogramming. If the degree of multiprogramming is stable, then the average rate of process creation must be equal to the average departure rate of processes leaving the system.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Time-sharing operating systems have no long term scheduler.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5"/>
          </p:nvPr>
        </p:nvSpPr>
        <p:spPr/>
        <p:txBody>
          <a:bodyPr/>
          <a:lstStyle/>
          <a:p>
            <a:fld id="{ADCC65F9-CA72-4331-865A-27A213B80965}" type="slidenum">
              <a:rPr lang="en-GB" smtClean="0"/>
              <a:t>8</a:t>
            </a:fld>
            <a:endParaRPr lang="en-GB"/>
          </a:p>
        </p:txBody>
      </p:sp>
    </p:spTree>
    <p:extLst>
      <p:ext uri="{BB962C8B-B14F-4D97-AF65-F5344CB8AC3E}">
        <p14:creationId xmlns:p14="http://schemas.microsoft.com/office/powerpoint/2010/main" val="384946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running process may become suspended if it makes an I/O request. A suspended processes cannot make any progress towards completion. In this condition, to remove the process from memory and make space for other processes, the suspended process is moved to the secondary storage. This process is called </a:t>
            </a:r>
            <a:r>
              <a:rPr lang="en-US" b="1" dirty="0"/>
              <a:t>swapping</a:t>
            </a:r>
            <a:r>
              <a:rPr lang="en-US" dirty="0"/>
              <a:t>, and the process is said to be swapped out or rolled out. Swapping may be necessary to improve the process mix.</a:t>
            </a:r>
          </a:p>
          <a:p>
            <a:endParaRPr lang="en-GB" dirty="0"/>
          </a:p>
        </p:txBody>
      </p:sp>
      <p:sp>
        <p:nvSpPr>
          <p:cNvPr id="4" name="Slide Number Placeholder 3"/>
          <p:cNvSpPr>
            <a:spLocks noGrp="1"/>
          </p:cNvSpPr>
          <p:nvPr>
            <p:ph type="sldNum" sz="quarter" idx="5"/>
          </p:nvPr>
        </p:nvSpPr>
        <p:spPr/>
        <p:txBody>
          <a:bodyPr/>
          <a:lstStyle/>
          <a:p>
            <a:fld id="{ADCC65F9-CA72-4331-865A-27A213B80965}" type="slidenum">
              <a:rPr lang="en-GB" smtClean="0"/>
              <a:t>10</a:t>
            </a:fld>
            <a:endParaRPr lang="en-GB"/>
          </a:p>
        </p:txBody>
      </p:sp>
    </p:spTree>
    <p:extLst>
      <p:ext uri="{BB962C8B-B14F-4D97-AF65-F5344CB8AC3E}">
        <p14:creationId xmlns:p14="http://schemas.microsoft.com/office/powerpoint/2010/main" val="93789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Interactive process: students, staff, customers</a:t>
            </a:r>
          </a:p>
          <a:p>
            <a:endParaRPr lang="en-GB" dirty="0"/>
          </a:p>
        </p:txBody>
      </p:sp>
      <p:sp>
        <p:nvSpPr>
          <p:cNvPr id="4" name="Slide Number Placeholder 3"/>
          <p:cNvSpPr>
            <a:spLocks noGrp="1"/>
          </p:cNvSpPr>
          <p:nvPr>
            <p:ph type="sldNum" sz="quarter" idx="5"/>
          </p:nvPr>
        </p:nvSpPr>
        <p:spPr/>
        <p:txBody>
          <a:bodyPr/>
          <a:lstStyle/>
          <a:p>
            <a:fld id="{ADCC65F9-CA72-4331-865A-27A213B80965}" type="slidenum">
              <a:rPr lang="en-GB" smtClean="0"/>
              <a:t>23</a:t>
            </a:fld>
            <a:endParaRPr lang="en-GB"/>
          </a:p>
        </p:txBody>
      </p:sp>
    </p:spTree>
    <p:extLst>
      <p:ext uri="{BB962C8B-B14F-4D97-AF65-F5344CB8AC3E}">
        <p14:creationId xmlns:p14="http://schemas.microsoft.com/office/powerpoint/2010/main" val="314409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066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110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671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694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764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2763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214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131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998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044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627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149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844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514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681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256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2693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A894-05BB-4B24-8329-9554E9D358B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8294A21-5C72-42A4-A46F-C76A7CEC89E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244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0E4E-3697-4FCD-8EA8-1A470851229A}"/>
              </a:ext>
            </a:extLst>
          </p:cNvPr>
          <p:cNvSpPr>
            <a:spLocks noGrp="1"/>
          </p:cNvSpPr>
          <p:nvPr>
            <p:ph type="title"/>
          </p:nvPr>
        </p:nvSpPr>
        <p:spPr/>
        <p:txBody>
          <a:bodyPr/>
          <a:lstStyle/>
          <a:p>
            <a:r>
              <a:rPr lang="en-GB" dirty="0"/>
              <a:t>Schedulers</a:t>
            </a:r>
          </a:p>
        </p:txBody>
      </p:sp>
      <p:sp>
        <p:nvSpPr>
          <p:cNvPr id="3" name="Content Placeholder 2">
            <a:extLst>
              <a:ext uri="{FF2B5EF4-FFF2-40B4-BE49-F238E27FC236}">
                <a16:creationId xmlns:a16="http://schemas.microsoft.com/office/drawing/2014/main" id="{A3018CA8-7217-45C1-B310-703208031A41}"/>
              </a:ext>
            </a:extLst>
          </p:cNvPr>
          <p:cNvSpPr>
            <a:spLocks noGrp="1"/>
          </p:cNvSpPr>
          <p:nvPr>
            <p:ph idx="1"/>
          </p:nvPr>
        </p:nvSpPr>
        <p:spPr/>
        <p:txBody>
          <a:bodyPr>
            <a:normAutofit/>
          </a:bodyPr>
          <a:lstStyle/>
          <a:p>
            <a:r>
              <a:rPr lang="en-US" sz="2000" dirty="0"/>
              <a:t>Medium-Term Scheduler</a:t>
            </a:r>
          </a:p>
          <a:p>
            <a:pPr lvl="1">
              <a:buFont typeface="Wingdings" panose="05000000000000000000" pitchFamily="2" charset="2"/>
              <a:buChar char="§"/>
            </a:pPr>
            <a:r>
              <a:rPr lang="en-GB" sz="2000" dirty="0"/>
              <a:t>Medium-term scheduler is used for the swapping of processes.</a:t>
            </a:r>
          </a:p>
          <a:p>
            <a:pPr lvl="1">
              <a:buFont typeface="Wingdings" panose="05000000000000000000" pitchFamily="2" charset="2"/>
              <a:buChar char="§"/>
            </a:pPr>
            <a:endParaRPr lang="en-GB" sz="2000" dirty="0"/>
          </a:p>
          <a:p>
            <a:pPr lvl="1">
              <a:buFont typeface="Wingdings" panose="05000000000000000000" pitchFamily="2" charset="2"/>
              <a:buChar char="§"/>
            </a:pPr>
            <a:r>
              <a:rPr lang="en-US" sz="2000" dirty="0"/>
              <a:t>It removes the processes from the memory thereby reducing the degree of multiprogramming.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It is in-charge of handling the swapped out-processes.</a:t>
            </a:r>
          </a:p>
          <a:p>
            <a:pPr lvl="1">
              <a:buFont typeface="Wingdings" panose="05000000000000000000" pitchFamily="2" charset="2"/>
              <a:buChar char="§"/>
            </a:pPr>
            <a:endParaRPr lang="en-GB" sz="2000" dirty="0"/>
          </a:p>
        </p:txBody>
      </p:sp>
    </p:spTree>
    <p:extLst>
      <p:ext uri="{BB962C8B-B14F-4D97-AF65-F5344CB8AC3E}">
        <p14:creationId xmlns:p14="http://schemas.microsoft.com/office/powerpoint/2010/main" val="103935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4DFA-D7D8-43E6-8A41-CBFDA0255F7B}"/>
              </a:ext>
            </a:extLst>
          </p:cNvPr>
          <p:cNvSpPr>
            <a:spLocks noGrp="1"/>
          </p:cNvSpPr>
          <p:nvPr>
            <p:ph type="title"/>
          </p:nvPr>
        </p:nvSpPr>
        <p:spPr/>
        <p:txBody>
          <a:bodyPr/>
          <a:lstStyle/>
          <a:p>
            <a:r>
              <a:rPr lang="en-GB" dirty="0"/>
              <a:t>Comparing Schedulers</a:t>
            </a:r>
          </a:p>
        </p:txBody>
      </p:sp>
      <p:pic>
        <p:nvPicPr>
          <p:cNvPr id="4" name="Content Placeholder 3">
            <a:extLst>
              <a:ext uri="{FF2B5EF4-FFF2-40B4-BE49-F238E27FC236}">
                <a16:creationId xmlns:a16="http://schemas.microsoft.com/office/drawing/2014/main" id="{764D0634-5C4B-403D-8468-523C1C997330}"/>
              </a:ext>
            </a:extLst>
          </p:cNvPr>
          <p:cNvPicPr>
            <a:picLocks noGrp="1" noChangeAspect="1"/>
          </p:cNvPicPr>
          <p:nvPr>
            <p:ph idx="1"/>
          </p:nvPr>
        </p:nvPicPr>
        <p:blipFill>
          <a:blip r:embed="rId2"/>
          <a:stretch>
            <a:fillRect/>
          </a:stretch>
        </p:blipFill>
        <p:spPr>
          <a:xfrm>
            <a:off x="2831690" y="1533831"/>
            <a:ext cx="7028813" cy="5206181"/>
          </a:xfrm>
          <a:prstGeom prst="rect">
            <a:avLst/>
          </a:prstGeom>
        </p:spPr>
      </p:pic>
    </p:spTree>
    <p:extLst>
      <p:ext uri="{BB962C8B-B14F-4D97-AF65-F5344CB8AC3E}">
        <p14:creationId xmlns:p14="http://schemas.microsoft.com/office/powerpoint/2010/main" val="320691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2C05-F0C5-4C0A-94CC-AD8E10D03B4B}"/>
              </a:ext>
            </a:extLst>
          </p:cNvPr>
          <p:cNvSpPr>
            <a:spLocks noGrp="1"/>
          </p:cNvSpPr>
          <p:nvPr>
            <p:ph type="title"/>
          </p:nvPr>
        </p:nvSpPr>
        <p:spPr/>
        <p:txBody>
          <a:bodyPr/>
          <a:lstStyle/>
          <a:p>
            <a:r>
              <a:rPr lang="en-GB" dirty="0"/>
              <a:t>Scheduling Algorithm</a:t>
            </a:r>
          </a:p>
        </p:txBody>
      </p:sp>
      <p:sp>
        <p:nvSpPr>
          <p:cNvPr id="3" name="Content Placeholder 2">
            <a:extLst>
              <a:ext uri="{FF2B5EF4-FFF2-40B4-BE49-F238E27FC236}">
                <a16:creationId xmlns:a16="http://schemas.microsoft.com/office/drawing/2014/main" id="{41990D5B-DDC8-4FE9-9E1E-56513ECF1343}"/>
              </a:ext>
            </a:extLst>
          </p:cNvPr>
          <p:cNvSpPr>
            <a:spLocks noGrp="1"/>
          </p:cNvSpPr>
          <p:nvPr>
            <p:ph idx="1"/>
          </p:nvPr>
        </p:nvSpPr>
        <p:spPr/>
        <p:txBody>
          <a:bodyPr>
            <a:normAutofit/>
          </a:bodyPr>
          <a:lstStyle/>
          <a:p>
            <a:r>
              <a:rPr lang="en-US" sz="2000" dirty="0"/>
              <a:t>In scheduling, a CPU scheduler selects one of the ready processes and allocates the CPU to it.</a:t>
            </a:r>
          </a:p>
          <a:p>
            <a:endParaRPr lang="en-US" sz="2000" dirty="0"/>
          </a:p>
          <a:p>
            <a:r>
              <a:rPr lang="en-US" sz="2000" dirty="0"/>
              <a:t>There are a number of occasions when we can/must choose a new process to run:</a:t>
            </a:r>
          </a:p>
          <a:p>
            <a:pPr marL="857250" lvl="1" indent="-400050">
              <a:buFont typeface="+mj-lt"/>
              <a:buAutoNum type="romanLcPeriod"/>
            </a:pPr>
            <a:r>
              <a:rPr lang="en-US" sz="2000" dirty="0"/>
              <a:t>A</a:t>
            </a:r>
            <a:r>
              <a:rPr lang="en-GB" sz="2000" dirty="0"/>
              <a:t> running process blocks (running ! blocked).</a:t>
            </a:r>
          </a:p>
          <a:p>
            <a:pPr marL="857250" lvl="1" indent="-400050">
              <a:buFont typeface="+mj-lt"/>
              <a:buAutoNum type="romanLcPeriod"/>
            </a:pPr>
            <a:r>
              <a:rPr lang="en-GB" sz="2000" dirty="0"/>
              <a:t>A</a:t>
            </a:r>
            <a:r>
              <a:rPr lang="en-US" sz="2000" dirty="0"/>
              <a:t> timer expires (running ! ready).</a:t>
            </a:r>
          </a:p>
          <a:p>
            <a:pPr marL="857250" lvl="1" indent="-400050">
              <a:buFont typeface="+mj-lt"/>
              <a:buAutoNum type="romanLcPeriod"/>
            </a:pPr>
            <a:r>
              <a:rPr lang="en-US" sz="2000" dirty="0"/>
              <a:t>A waiting process unblocks (blocked ! ready).</a:t>
            </a:r>
          </a:p>
          <a:p>
            <a:pPr marL="857250" lvl="1" indent="-400050">
              <a:buFont typeface="+mj-lt"/>
              <a:buAutoNum type="romanLcPeriod"/>
            </a:pPr>
            <a:r>
              <a:rPr lang="en-US" sz="2000" dirty="0"/>
              <a:t>A process terminates (running ! exit).</a:t>
            </a:r>
            <a:endParaRPr lang="en-GB" sz="2000" dirty="0"/>
          </a:p>
        </p:txBody>
      </p:sp>
    </p:spTree>
    <p:extLst>
      <p:ext uri="{BB962C8B-B14F-4D97-AF65-F5344CB8AC3E}">
        <p14:creationId xmlns:p14="http://schemas.microsoft.com/office/powerpoint/2010/main" val="55084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442E-39E9-451B-A7B1-AE72A0B6B65B}"/>
              </a:ext>
            </a:extLst>
          </p:cNvPr>
          <p:cNvSpPr>
            <a:spLocks noGrp="1"/>
          </p:cNvSpPr>
          <p:nvPr>
            <p:ph type="title"/>
          </p:nvPr>
        </p:nvSpPr>
        <p:spPr>
          <a:xfrm>
            <a:off x="2592925" y="624110"/>
            <a:ext cx="8911687" cy="692072"/>
          </a:xfrm>
        </p:spPr>
        <p:txBody>
          <a:bodyPr/>
          <a:lstStyle/>
          <a:p>
            <a:r>
              <a:rPr lang="en-GB" dirty="0"/>
              <a:t>Scheduling Criteria</a:t>
            </a:r>
          </a:p>
        </p:txBody>
      </p:sp>
      <p:sp>
        <p:nvSpPr>
          <p:cNvPr id="3" name="Content Placeholder 2">
            <a:extLst>
              <a:ext uri="{FF2B5EF4-FFF2-40B4-BE49-F238E27FC236}">
                <a16:creationId xmlns:a16="http://schemas.microsoft.com/office/drawing/2014/main" id="{89C9FEB5-22D0-4C0D-AC73-2EC301A9A0B7}"/>
              </a:ext>
            </a:extLst>
          </p:cNvPr>
          <p:cNvSpPr>
            <a:spLocks noGrp="1"/>
          </p:cNvSpPr>
          <p:nvPr>
            <p:ph idx="1"/>
          </p:nvPr>
        </p:nvSpPr>
        <p:spPr>
          <a:xfrm>
            <a:off x="2589212" y="1468582"/>
            <a:ext cx="8915400" cy="5029200"/>
          </a:xfrm>
        </p:spPr>
        <p:txBody>
          <a:bodyPr>
            <a:normAutofit/>
          </a:bodyPr>
          <a:lstStyle/>
          <a:p>
            <a:r>
              <a:rPr lang="en-US" dirty="0"/>
              <a:t>A variety of metrics may be used:</a:t>
            </a:r>
          </a:p>
          <a:p>
            <a:pPr marL="800100" lvl="1" indent="-342900">
              <a:buFont typeface="+mj-lt"/>
              <a:buAutoNum type="arabicPeriod"/>
            </a:pPr>
            <a:r>
              <a:rPr lang="en-US" sz="1800" b="1" i="1" dirty="0"/>
              <a:t>CPU Utilization</a:t>
            </a:r>
            <a:r>
              <a:rPr lang="en-US" sz="1800" dirty="0"/>
              <a:t>: the fraction of the time the CPU is being used (and not for idle </a:t>
            </a:r>
            <a:r>
              <a:rPr lang="en-GB" sz="1800" dirty="0"/>
              <a:t>process!).</a:t>
            </a:r>
          </a:p>
          <a:p>
            <a:pPr marL="800100" lvl="1" indent="-342900">
              <a:buFont typeface="+mj-lt"/>
              <a:buAutoNum type="arabicPeriod"/>
            </a:pPr>
            <a:endParaRPr lang="en-GB" sz="1800" dirty="0"/>
          </a:p>
          <a:p>
            <a:pPr marL="800100" lvl="1" indent="-342900">
              <a:buFont typeface="+mj-lt"/>
              <a:buAutoNum type="arabicPeriod"/>
            </a:pPr>
            <a:r>
              <a:rPr lang="en-US" sz="1800" b="1" i="1" dirty="0"/>
              <a:t>Throughput</a:t>
            </a:r>
            <a:r>
              <a:rPr lang="en-US" sz="1800" dirty="0"/>
              <a:t>: # of processes that complete their execution per time unit.</a:t>
            </a:r>
          </a:p>
          <a:p>
            <a:pPr marL="800100" lvl="1" indent="-342900">
              <a:buFont typeface="+mj-lt"/>
              <a:buAutoNum type="arabicPeriod"/>
            </a:pPr>
            <a:endParaRPr lang="en-US" sz="1800" dirty="0"/>
          </a:p>
          <a:p>
            <a:pPr marL="800100" lvl="1" indent="-342900">
              <a:buFont typeface="+mj-lt"/>
              <a:buAutoNum type="arabicPeriod"/>
            </a:pPr>
            <a:r>
              <a:rPr lang="en-US" sz="1800" b="1" i="1" dirty="0"/>
              <a:t>Turnaround Time</a:t>
            </a:r>
            <a:r>
              <a:rPr lang="en-US" sz="1800" dirty="0"/>
              <a:t>: amount of time to execute a particular process.</a:t>
            </a:r>
          </a:p>
          <a:p>
            <a:pPr marL="800100" lvl="1" indent="-342900">
              <a:buFont typeface="+mj-lt"/>
              <a:buAutoNum type="arabicPeriod"/>
            </a:pPr>
            <a:endParaRPr lang="en-US" sz="1800" dirty="0"/>
          </a:p>
          <a:p>
            <a:pPr marL="800100" lvl="1" indent="-342900">
              <a:buFont typeface="+mj-lt"/>
              <a:buAutoNum type="arabicPeriod"/>
            </a:pPr>
            <a:r>
              <a:rPr lang="en-US" sz="1800" b="1" i="1" dirty="0"/>
              <a:t>Waiting Time</a:t>
            </a:r>
            <a:r>
              <a:rPr lang="en-US" sz="1800" dirty="0"/>
              <a:t>: amount of time a process has been waiting in the ready queue.</a:t>
            </a:r>
          </a:p>
          <a:p>
            <a:pPr marL="800100" lvl="1" indent="-342900">
              <a:buFont typeface="+mj-lt"/>
              <a:buAutoNum type="arabicPeriod"/>
            </a:pPr>
            <a:endParaRPr lang="en-US" sz="1800" dirty="0"/>
          </a:p>
          <a:p>
            <a:pPr marL="800100" lvl="1" indent="-342900">
              <a:buFont typeface="+mj-lt"/>
              <a:buAutoNum type="arabicPeriod"/>
            </a:pPr>
            <a:r>
              <a:rPr lang="en-US" sz="1800" b="1" i="1" dirty="0"/>
              <a:t>Response Time</a:t>
            </a:r>
            <a:r>
              <a:rPr lang="en-US" sz="1800" dirty="0"/>
              <a:t>: amount of time it takes from when a request was submitted until the first response is produced (in time-sharing systems)</a:t>
            </a:r>
          </a:p>
        </p:txBody>
      </p:sp>
    </p:spTree>
    <p:extLst>
      <p:ext uri="{BB962C8B-B14F-4D97-AF65-F5344CB8AC3E}">
        <p14:creationId xmlns:p14="http://schemas.microsoft.com/office/powerpoint/2010/main" val="221120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6969-7B45-4EDF-BE7F-8EC0A64C2785}"/>
              </a:ext>
            </a:extLst>
          </p:cNvPr>
          <p:cNvSpPr>
            <a:spLocks noGrp="1"/>
          </p:cNvSpPr>
          <p:nvPr>
            <p:ph type="title"/>
          </p:nvPr>
        </p:nvSpPr>
        <p:spPr>
          <a:xfrm>
            <a:off x="2592925" y="624110"/>
            <a:ext cx="8911687" cy="678217"/>
          </a:xfrm>
        </p:spPr>
        <p:txBody>
          <a:bodyPr/>
          <a:lstStyle/>
          <a:p>
            <a:r>
              <a:rPr lang="en-GB" dirty="0"/>
              <a:t>Scheduling Strategy</a:t>
            </a:r>
          </a:p>
        </p:txBody>
      </p:sp>
      <p:sp>
        <p:nvSpPr>
          <p:cNvPr id="3" name="Content Placeholder 2">
            <a:extLst>
              <a:ext uri="{FF2B5EF4-FFF2-40B4-BE49-F238E27FC236}">
                <a16:creationId xmlns:a16="http://schemas.microsoft.com/office/drawing/2014/main" id="{CCB5BE3A-27F7-418F-A5DC-AF9EA696CDAD}"/>
              </a:ext>
            </a:extLst>
          </p:cNvPr>
          <p:cNvSpPr>
            <a:spLocks noGrp="1"/>
          </p:cNvSpPr>
          <p:nvPr>
            <p:ph idx="1"/>
          </p:nvPr>
        </p:nvSpPr>
        <p:spPr>
          <a:xfrm>
            <a:off x="2589212" y="1676400"/>
            <a:ext cx="8915400" cy="4234822"/>
          </a:xfrm>
        </p:spPr>
        <p:txBody>
          <a:bodyPr/>
          <a:lstStyle/>
          <a:p>
            <a:r>
              <a:rPr lang="en-US" dirty="0"/>
              <a:t>Sensible scheduling strategies might be:</a:t>
            </a:r>
          </a:p>
          <a:p>
            <a:pPr marL="857250" lvl="1" indent="-400050">
              <a:buFont typeface="+mj-lt"/>
              <a:buAutoNum type="romanLcPeriod"/>
            </a:pPr>
            <a:r>
              <a:rPr lang="en-US" dirty="0"/>
              <a:t>Maximize throughput or CPU utilization.</a:t>
            </a:r>
          </a:p>
          <a:p>
            <a:pPr marL="857250" lvl="1" indent="-400050">
              <a:buFont typeface="+mj-lt"/>
              <a:buAutoNum type="romanLcPeriod"/>
            </a:pPr>
            <a:r>
              <a:rPr lang="en-US" dirty="0"/>
              <a:t>Minimize average turnaround time, waiting time or response time.</a:t>
            </a:r>
          </a:p>
          <a:p>
            <a:endParaRPr lang="en-US" dirty="0"/>
          </a:p>
          <a:p>
            <a:r>
              <a:rPr lang="en-US" dirty="0"/>
              <a:t>Also there is need to worry about fairness and liveness.</a:t>
            </a:r>
            <a:endParaRPr lang="en-GB" dirty="0"/>
          </a:p>
          <a:p>
            <a:endParaRPr lang="en-GB" dirty="0"/>
          </a:p>
        </p:txBody>
      </p:sp>
    </p:spTree>
    <p:extLst>
      <p:ext uri="{BB962C8B-B14F-4D97-AF65-F5344CB8AC3E}">
        <p14:creationId xmlns:p14="http://schemas.microsoft.com/office/powerpoint/2010/main" val="170433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B2B4-FAF4-4BF3-8406-F63B593FFB9E}"/>
              </a:ext>
            </a:extLst>
          </p:cNvPr>
          <p:cNvSpPr>
            <a:spLocks noGrp="1"/>
          </p:cNvSpPr>
          <p:nvPr>
            <p:ph type="title"/>
          </p:nvPr>
        </p:nvSpPr>
        <p:spPr>
          <a:xfrm>
            <a:off x="2592925" y="214036"/>
            <a:ext cx="8911687" cy="732742"/>
          </a:xfrm>
        </p:spPr>
        <p:txBody>
          <a:bodyPr/>
          <a:lstStyle/>
          <a:p>
            <a:r>
              <a:rPr lang="en-GB" dirty="0"/>
              <a:t>Scheduling Algorithm</a:t>
            </a:r>
          </a:p>
        </p:txBody>
      </p:sp>
      <p:sp>
        <p:nvSpPr>
          <p:cNvPr id="3" name="Content Placeholder 2">
            <a:extLst>
              <a:ext uri="{FF2B5EF4-FFF2-40B4-BE49-F238E27FC236}">
                <a16:creationId xmlns:a16="http://schemas.microsoft.com/office/drawing/2014/main" id="{9F0CEC02-8165-4DB6-8DB4-7F4AE562B192}"/>
              </a:ext>
            </a:extLst>
          </p:cNvPr>
          <p:cNvSpPr>
            <a:spLocks noGrp="1"/>
          </p:cNvSpPr>
          <p:nvPr>
            <p:ph idx="1"/>
          </p:nvPr>
        </p:nvSpPr>
        <p:spPr>
          <a:xfrm>
            <a:off x="2589212" y="1356852"/>
            <a:ext cx="8915400" cy="4351221"/>
          </a:xfrm>
        </p:spPr>
        <p:txBody>
          <a:bodyPr>
            <a:normAutofit/>
          </a:bodyPr>
          <a:lstStyle/>
          <a:p>
            <a:r>
              <a:rPr lang="en-US" sz="2000" dirty="0"/>
              <a:t>A Process Scheduler schedules different processes to be assigned to the CPU based on particular scheduling algorithms. </a:t>
            </a:r>
          </a:p>
          <a:p>
            <a:endParaRPr lang="en-US" sz="2000" dirty="0"/>
          </a:p>
          <a:p>
            <a:r>
              <a:rPr lang="en-US" sz="2000" dirty="0"/>
              <a:t>There are six popular process scheduling algorithms:</a:t>
            </a:r>
          </a:p>
          <a:p>
            <a:pPr lvl="1"/>
            <a:r>
              <a:rPr lang="en-US" sz="2000" dirty="0"/>
              <a:t>First-Come, First-Served (FCFS) Scheduling</a:t>
            </a:r>
          </a:p>
          <a:p>
            <a:pPr lvl="1"/>
            <a:r>
              <a:rPr lang="en-US" sz="2000" dirty="0"/>
              <a:t>Shortest-Job-Next (SJN) Scheduling</a:t>
            </a:r>
          </a:p>
          <a:p>
            <a:pPr lvl="1"/>
            <a:r>
              <a:rPr lang="en-US" sz="2000" dirty="0"/>
              <a:t>Priority Scheduling</a:t>
            </a:r>
          </a:p>
          <a:p>
            <a:pPr lvl="1"/>
            <a:r>
              <a:rPr lang="en-US" sz="2000" dirty="0"/>
              <a:t>Shortest Remaining Time</a:t>
            </a:r>
          </a:p>
          <a:p>
            <a:pPr lvl="1"/>
            <a:r>
              <a:rPr lang="en-US" sz="2000" dirty="0"/>
              <a:t>Round Robin(RR) Scheduling</a:t>
            </a:r>
          </a:p>
          <a:p>
            <a:pPr lvl="1"/>
            <a:r>
              <a:rPr lang="en-US" sz="2000" dirty="0"/>
              <a:t>Multiple-Level Queues Scheduling</a:t>
            </a:r>
          </a:p>
          <a:p>
            <a:pPr lvl="1"/>
            <a:endParaRPr lang="en-GB" sz="2000" dirty="0"/>
          </a:p>
        </p:txBody>
      </p:sp>
    </p:spTree>
    <p:extLst>
      <p:ext uri="{BB962C8B-B14F-4D97-AF65-F5344CB8AC3E}">
        <p14:creationId xmlns:p14="http://schemas.microsoft.com/office/powerpoint/2010/main" val="188485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B2E7-89D8-4F1D-BC23-D966BF79728D}"/>
              </a:ext>
            </a:extLst>
          </p:cNvPr>
          <p:cNvSpPr>
            <a:spLocks noGrp="1"/>
          </p:cNvSpPr>
          <p:nvPr>
            <p:ph type="title"/>
          </p:nvPr>
        </p:nvSpPr>
        <p:spPr>
          <a:xfrm>
            <a:off x="2202873" y="624110"/>
            <a:ext cx="9878291" cy="1280890"/>
          </a:xfrm>
        </p:spPr>
        <p:txBody>
          <a:bodyPr/>
          <a:lstStyle/>
          <a:p>
            <a:r>
              <a:rPr lang="en-US" dirty="0"/>
              <a:t>First-Come, First-Served (FCFS) Scheduling</a:t>
            </a:r>
            <a:endParaRPr lang="en-GB" dirty="0"/>
          </a:p>
        </p:txBody>
      </p:sp>
      <p:sp>
        <p:nvSpPr>
          <p:cNvPr id="3" name="Content Placeholder 2">
            <a:extLst>
              <a:ext uri="{FF2B5EF4-FFF2-40B4-BE49-F238E27FC236}">
                <a16:creationId xmlns:a16="http://schemas.microsoft.com/office/drawing/2014/main" id="{E383D9F2-2612-4B80-AB59-0B4C2F831897}"/>
              </a:ext>
            </a:extLst>
          </p:cNvPr>
          <p:cNvSpPr>
            <a:spLocks noGrp="1"/>
          </p:cNvSpPr>
          <p:nvPr>
            <p:ph idx="1"/>
          </p:nvPr>
        </p:nvSpPr>
        <p:spPr>
          <a:xfrm>
            <a:off x="2589212" y="2133600"/>
            <a:ext cx="8915400" cy="4100290"/>
          </a:xfrm>
        </p:spPr>
        <p:txBody>
          <a:bodyPr>
            <a:noAutofit/>
          </a:bodyPr>
          <a:lstStyle/>
          <a:p>
            <a:r>
              <a:rPr lang="en-US" sz="2000" dirty="0"/>
              <a:t>Jobs are executed on first come, first serve basis.</a:t>
            </a:r>
          </a:p>
          <a:p>
            <a:endParaRPr lang="en-US" sz="2000" dirty="0"/>
          </a:p>
          <a:p>
            <a:r>
              <a:rPr lang="en-US" sz="2000" dirty="0"/>
              <a:t>It is a non-preemptive, pre-emptive scheduling algorithm.</a:t>
            </a:r>
          </a:p>
          <a:p>
            <a:endParaRPr lang="en-US" sz="2000" dirty="0"/>
          </a:p>
          <a:p>
            <a:r>
              <a:rPr lang="en-US" sz="2000" dirty="0"/>
              <a:t>Easy to understand and implement.</a:t>
            </a:r>
          </a:p>
          <a:p>
            <a:endParaRPr lang="en-US" sz="2000" dirty="0"/>
          </a:p>
          <a:p>
            <a:r>
              <a:rPr lang="en-US" sz="2000" dirty="0"/>
              <a:t>Its implementation is based on FIFO queue.</a:t>
            </a:r>
          </a:p>
          <a:p>
            <a:endParaRPr lang="en-US" sz="2000" dirty="0"/>
          </a:p>
          <a:p>
            <a:r>
              <a:rPr lang="en-US" sz="2000" dirty="0"/>
              <a:t>Poor in performance as average wait time is high.</a:t>
            </a:r>
          </a:p>
          <a:p>
            <a:endParaRPr lang="en-GB" sz="2000" dirty="0"/>
          </a:p>
        </p:txBody>
      </p:sp>
    </p:spTree>
    <p:extLst>
      <p:ext uri="{BB962C8B-B14F-4D97-AF65-F5344CB8AC3E}">
        <p14:creationId xmlns:p14="http://schemas.microsoft.com/office/powerpoint/2010/main" val="422855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B2E7-89D8-4F1D-BC23-D966BF79728D}"/>
              </a:ext>
            </a:extLst>
          </p:cNvPr>
          <p:cNvSpPr>
            <a:spLocks noGrp="1"/>
          </p:cNvSpPr>
          <p:nvPr>
            <p:ph type="title"/>
          </p:nvPr>
        </p:nvSpPr>
        <p:spPr>
          <a:xfrm>
            <a:off x="1981201" y="277092"/>
            <a:ext cx="9878291" cy="782782"/>
          </a:xfrm>
        </p:spPr>
        <p:txBody>
          <a:bodyPr/>
          <a:lstStyle/>
          <a:p>
            <a:r>
              <a:rPr lang="en-US" dirty="0"/>
              <a:t>First-Come, First-Served (FCFS) Scheduling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83D9F2-2612-4B80-AB59-0B4C2F831897}"/>
                  </a:ext>
                </a:extLst>
              </p:cNvPr>
              <p:cNvSpPr>
                <a:spLocks noGrp="1"/>
              </p:cNvSpPr>
              <p:nvPr>
                <p:ph idx="1"/>
              </p:nvPr>
            </p:nvSpPr>
            <p:spPr>
              <a:xfrm>
                <a:off x="2589212" y="1302327"/>
                <a:ext cx="8915400" cy="5278581"/>
              </a:xfrm>
            </p:spPr>
            <p:txBody>
              <a:bodyPr>
                <a:noAutofit/>
              </a:bodyPr>
              <a:lstStyle/>
              <a:p>
                <a:r>
                  <a:rPr lang="en-GB" dirty="0"/>
                  <a:t>FCFS depends on order processes arrive, e.g., given three processes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1</m:t>
                        </m:r>
                      </m:sub>
                    </m:sSub>
                  </m:oMath>
                </a14:m>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2</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3</m:t>
                        </m:r>
                      </m:sub>
                    </m:sSub>
                  </m:oMath>
                </a14:m>
                <a:r>
                  <a:rPr lang="en-GB" dirty="0"/>
                  <a:t>. </a:t>
                </a:r>
              </a:p>
              <a:p>
                <a:endParaRPr lang="en-GB" dirty="0"/>
              </a:p>
              <a:p>
                <a:endParaRPr lang="en-GB" dirty="0"/>
              </a:p>
              <a:p>
                <a:r>
                  <a:rPr lang="en-US" dirty="0"/>
                  <a:t>If processes arrive in the order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1</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2</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3</m:t>
                        </m:r>
                      </m:sub>
                    </m:sSub>
                  </m:oMath>
                </a14:m>
                <a:r>
                  <a:rPr lang="en-GB" dirty="0"/>
                  <a:t>.</a:t>
                </a:r>
              </a:p>
              <a:p>
                <a:endParaRPr lang="en-GB" dirty="0"/>
              </a:p>
              <a:p>
                <a:endParaRPr lang="en-GB" dirty="0"/>
              </a:p>
              <a:p>
                <a:r>
                  <a:rPr lang="en-GB" dirty="0"/>
                  <a:t>In this case:</a:t>
                </a:r>
              </a:p>
              <a:p>
                <a:pPr lvl="1">
                  <a:buFont typeface="Wingdings" panose="05000000000000000000" pitchFamily="2" charset="2"/>
                  <a:buChar char="Ø"/>
                </a:pPr>
                <a:r>
                  <a:rPr lang="en-GB" dirty="0"/>
                  <a:t>Waiting time for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1</m:t>
                        </m:r>
                      </m:sub>
                    </m:sSub>
                    <m:r>
                      <a:rPr lang="en-GB" b="0" i="1" smtClean="0">
                        <a:latin typeface="Cambria Math" panose="02040503050406030204" pitchFamily="18" charset="0"/>
                      </a:rPr>
                      <m:t>=0</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2</m:t>
                        </m:r>
                      </m:sub>
                    </m:sSub>
                    <m:r>
                      <a:rPr lang="en-GB" b="0" i="1" smtClean="0">
                        <a:latin typeface="Cambria Math" panose="02040503050406030204" pitchFamily="18" charset="0"/>
                      </a:rPr>
                      <m:t>=25</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3</m:t>
                        </m:r>
                      </m:sub>
                    </m:sSub>
                    <m:r>
                      <a:rPr lang="en-GB" b="0" i="1" smtClean="0">
                        <a:latin typeface="Cambria Math" panose="02040503050406030204" pitchFamily="18" charset="0"/>
                      </a:rPr>
                      <m:t>=29</m:t>
                    </m:r>
                  </m:oMath>
                </a14:m>
                <a:r>
                  <a:rPr lang="en-GB" dirty="0"/>
                  <a:t>.</a:t>
                </a:r>
              </a:p>
              <a:p>
                <a:pPr lvl="1">
                  <a:buFont typeface="Wingdings" panose="05000000000000000000" pitchFamily="2" charset="2"/>
                  <a:buChar char="Ø"/>
                </a:pPr>
                <a:r>
                  <a:rPr lang="en-GB" dirty="0"/>
                  <a:t>Average waiting time: (0+25+29)/3 = 6.</a:t>
                </a:r>
              </a:p>
              <a:p>
                <a:endParaRPr lang="en-GB" dirty="0"/>
              </a:p>
              <a:p>
                <a:endParaRPr lang="en-GB" sz="2000" dirty="0"/>
              </a:p>
              <a:p>
                <a:endParaRPr lang="en-GB" sz="2000" dirty="0"/>
              </a:p>
              <a:p>
                <a:endParaRPr lang="en-GB" sz="2000" dirty="0"/>
              </a:p>
              <a:p>
                <a:endParaRPr lang="en-GB" sz="2000" dirty="0"/>
              </a:p>
            </p:txBody>
          </p:sp>
        </mc:Choice>
        <mc:Fallback xmlns="">
          <p:sp>
            <p:nvSpPr>
              <p:cNvPr id="3" name="Content Placeholder 2">
                <a:extLst>
                  <a:ext uri="{FF2B5EF4-FFF2-40B4-BE49-F238E27FC236}">
                    <a16:creationId xmlns:a16="http://schemas.microsoft.com/office/drawing/2014/main" id="{E383D9F2-2612-4B80-AB59-0B4C2F831897}"/>
                  </a:ext>
                </a:extLst>
              </p:cNvPr>
              <p:cNvSpPr>
                <a:spLocks noGrp="1" noRot="1" noChangeAspect="1" noMove="1" noResize="1" noEditPoints="1" noAdjustHandles="1" noChangeArrowheads="1" noChangeShapeType="1" noTextEdit="1"/>
              </p:cNvSpPr>
              <p:nvPr>
                <p:ph idx="1"/>
              </p:nvPr>
            </p:nvSpPr>
            <p:spPr>
              <a:xfrm>
                <a:off x="2589212" y="1302327"/>
                <a:ext cx="8915400" cy="5278581"/>
              </a:xfrm>
              <a:blipFill>
                <a:blip r:embed="rId2"/>
                <a:stretch>
                  <a:fillRect l="-479" t="-69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2F77F797-DE96-486A-98DB-A2A29D6BF9F7}"/>
              </a:ext>
            </a:extLst>
          </p:cNvPr>
          <p:cNvPicPr>
            <a:picLocks noChangeAspect="1"/>
          </p:cNvPicPr>
          <p:nvPr/>
        </p:nvPicPr>
        <p:blipFill>
          <a:blip r:embed="rId3"/>
          <a:stretch>
            <a:fillRect/>
          </a:stretch>
        </p:blipFill>
        <p:spPr>
          <a:xfrm>
            <a:off x="4191433" y="2067357"/>
            <a:ext cx="5457825" cy="561975"/>
          </a:xfrm>
          <a:prstGeom prst="rect">
            <a:avLst/>
          </a:prstGeom>
        </p:spPr>
      </p:pic>
      <p:pic>
        <p:nvPicPr>
          <p:cNvPr id="5" name="Picture 4">
            <a:extLst>
              <a:ext uri="{FF2B5EF4-FFF2-40B4-BE49-F238E27FC236}">
                <a16:creationId xmlns:a16="http://schemas.microsoft.com/office/drawing/2014/main" id="{07B8CCD7-F01D-42C1-8FC4-E5BA3B6B3CB3}"/>
              </a:ext>
            </a:extLst>
          </p:cNvPr>
          <p:cNvPicPr>
            <a:picLocks noChangeAspect="1"/>
          </p:cNvPicPr>
          <p:nvPr/>
        </p:nvPicPr>
        <p:blipFill>
          <a:blip r:embed="rId4"/>
          <a:stretch>
            <a:fillRect/>
          </a:stretch>
        </p:blipFill>
        <p:spPr>
          <a:xfrm>
            <a:off x="4400550" y="3157537"/>
            <a:ext cx="3390900" cy="542925"/>
          </a:xfrm>
          <a:prstGeom prst="rect">
            <a:avLst/>
          </a:prstGeom>
        </p:spPr>
      </p:pic>
    </p:spTree>
    <p:extLst>
      <p:ext uri="{BB962C8B-B14F-4D97-AF65-F5344CB8AC3E}">
        <p14:creationId xmlns:p14="http://schemas.microsoft.com/office/powerpoint/2010/main" val="1005213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B2E7-89D8-4F1D-BC23-D966BF79728D}"/>
              </a:ext>
            </a:extLst>
          </p:cNvPr>
          <p:cNvSpPr>
            <a:spLocks noGrp="1"/>
          </p:cNvSpPr>
          <p:nvPr>
            <p:ph type="title"/>
          </p:nvPr>
        </p:nvSpPr>
        <p:spPr>
          <a:xfrm>
            <a:off x="2202873" y="624110"/>
            <a:ext cx="9878291" cy="1280890"/>
          </a:xfrm>
        </p:spPr>
        <p:txBody>
          <a:bodyPr/>
          <a:lstStyle/>
          <a:p>
            <a:r>
              <a:rPr lang="en-US" dirty="0"/>
              <a:t>First-Come, First-Served (FCFS) Scheduling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83D9F2-2612-4B80-AB59-0B4C2F831897}"/>
                  </a:ext>
                </a:extLst>
              </p:cNvPr>
              <p:cNvSpPr>
                <a:spLocks noGrp="1"/>
              </p:cNvSpPr>
              <p:nvPr>
                <p:ph idx="1"/>
              </p:nvPr>
            </p:nvSpPr>
            <p:spPr>
              <a:xfrm>
                <a:off x="2589212" y="2133600"/>
                <a:ext cx="8915400" cy="4100290"/>
              </a:xfrm>
            </p:spPr>
            <p:txBody>
              <a:bodyPr>
                <a:noAutofit/>
              </a:bodyPr>
              <a:lstStyle/>
              <a:p>
                <a:r>
                  <a:rPr lang="en-GB" sz="2000" dirty="0"/>
                  <a:t>If processes arrived in the order: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𝑃</m:t>
                        </m:r>
                      </m:e>
                      <m:sub>
                        <m:r>
                          <a:rPr lang="en-GB" sz="2000" i="1">
                            <a:latin typeface="Cambria Math" panose="02040503050406030204" pitchFamily="18" charset="0"/>
                          </a:rPr>
                          <m:t>3</m:t>
                        </m:r>
                      </m:sub>
                    </m:sSub>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𝑃</m:t>
                        </m:r>
                      </m:e>
                      <m:sub>
                        <m:r>
                          <a:rPr lang="en-GB" sz="2000" i="1">
                            <a:latin typeface="Cambria Math" panose="02040503050406030204" pitchFamily="18" charset="0"/>
                          </a:rPr>
                          <m:t>2</m:t>
                        </m:r>
                      </m:sub>
                    </m:sSub>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𝑃</m:t>
                        </m:r>
                      </m:e>
                      <m:sub>
                        <m:r>
                          <a:rPr lang="en-GB" sz="2000" i="1">
                            <a:latin typeface="Cambria Math" panose="02040503050406030204" pitchFamily="18" charset="0"/>
                          </a:rPr>
                          <m:t>1</m:t>
                        </m:r>
                      </m:sub>
                    </m:sSub>
                  </m:oMath>
                </a14:m>
                <a:r>
                  <a:rPr lang="en-GB" sz="2000" dirty="0"/>
                  <a:t>:</a:t>
                </a:r>
              </a:p>
              <a:p>
                <a:endParaRPr lang="en-GB" sz="2000" dirty="0"/>
              </a:p>
              <a:p>
                <a:endParaRPr lang="en-GB" sz="2000" dirty="0"/>
              </a:p>
              <a:p>
                <a:pPr lvl="1">
                  <a:buFont typeface="Wingdings" panose="05000000000000000000" pitchFamily="2" charset="2"/>
                  <a:buChar char="Ø"/>
                </a:pPr>
                <a:r>
                  <a:rPr lang="en-GB" sz="1800" dirty="0"/>
                  <a:t>Waiting time for: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𝑃</m:t>
                        </m:r>
                      </m:e>
                      <m:sub>
                        <m:r>
                          <a:rPr lang="en-GB" sz="1800" i="1">
                            <a:latin typeface="Cambria Math" panose="02040503050406030204" pitchFamily="18" charset="0"/>
                          </a:rPr>
                          <m:t>1</m:t>
                        </m:r>
                      </m:sub>
                    </m:sSub>
                    <m:r>
                      <a:rPr lang="en-GB" sz="1800" b="0" i="1" smtClean="0">
                        <a:latin typeface="Cambria Math" panose="02040503050406030204" pitchFamily="18" charset="0"/>
                      </a:rPr>
                      <m:t>=11</m:t>
                    </m:r>
                  </m:oMath>
                </a14:m>
                <a:r>
                  <a:rPr lang="en-GB" sz="1800" dirty="0"/>
                  <a:t>;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𝑃</m:t>
                        </m:r>
                      </m:e>
                      <m:sub>
                        <m:r>
                          <a:rPr lang="en-GB" sz="1800" i="1">
                            <a:latin typeface="Cambria Math" panose="02040503050406030204" pitchFamily="18" charset="0"/>
                          </a:rPr>
                          <m:t>2</m:t>
                        </m:r>
                      </m:sub>
                    </m:sSub>
                    <m:r>
                      <a:rPr lang="en-GB" sz="1800" b="0" i="1" smtClean="0">
                        <a:latin typeface="Cambria Math" panose="02040503050406030204" pitchFamily="18" charset="0"/>
                      </a:rPr>
                      <m:t>=7</m:t>
                    </m:r>
                  </m:oMath>
                </a14:m>
                <a:r>
                  <a:rPr lang="en-GB" sz="1800" dirty="0"/>
                  <a:t>;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𝑃</m:t>
                        </m:r>
                      </m:e>
                      <m:sub>
                        <m:r>
                          <a:rPr lang="en-GB" sz="1800" i="1">
                            <a:latin typeface="Cambria Math" panose="02040503050406030204" pitchFamily="18" charset="0"/>
                          </a:rPr>
                          <m:t>3</m:t>
                        </m:r>
                      </m:sub>
                    </m:sSub>
                    <m:r>
                      <a:rPr lang="en-GB" sz="1800" b="0" i="1" smtClean="0">
                        <a:latin typeface="Cambria Math" panose="02040503050406030204" pitchFamily="18" charset="0"/>
                      </a:rPr>
                      <m:t>=0</m:t>
                    </m:r>
                  </m:oMath>
                </a14:m>
                <a:r>
                  <a:rPr lang="en-GB" sz="1800" dirty="0"/>
                  <a:t>.</a:t>
                </a:r>
              </a:p>
              <a:p>
                <a:pPr lvl="1">
                  <a:buFont typeface="Wingdings" panose="05000000000000000000" pitchFamily="2" charset="2"/>
                  <a:buChar char="Ø"/>
                </a:pPr>
                <a:r>
                  <a:rPr lang="en-GB" sz="1800" dirty="0"/>
                  <a:t>Average waiting time is: (11+7+0)/3 = 6.</a:t>
                </a:r>
              </a:p>
              <a:p>
                <a:endParaRPr lang="en-GB" sz="2000" dirty="0"/>
              </a:p>
              <a:p>
                <a:endParaRPr lang="en-GB" sz="2000" dirty="0"/>
              </a:p>
              <a:p>
                <a:endParaRPr lang="en-GB" sz="2000" dirty="0"/>
              </a:p>
            </p:txBody>
          </p:sp>
        </mc:Choice>
        <mc:Fallback xmlns="">
          <p:sp>
            <p:nvSpPr>
              <p:cNvPr id="3" name="Content Placeholder 2">
                <a:extLst>
                  <a:ext uri="{FF2B5EF4-FFF2-40B4-BE49-F238E27FC236}">
                    <a16:creationId xmlns:a16="http://schemas.microsoft.com/office/drawing/2014/main" id="{E383D9F2-2612-4B80-AB59-0B4C2F831897}"/>
                  </a:ext>
                </a:extLst>
              </p:cNvPr>
              <p:cNvSpPr>
                <a:spLocks noGrp="1" noRot="1" noChangeAspect="1" noMove="1" noResize="1" noEditPoints="1" noAdjustHandles="1" noChangeArrowheads="1" noChangeShapeType="1" noTextEdit="1"/>
              </p:cNvSpPr>
              <p:nvPr>
                <p:ph idx="1"/>
              </p:nvPr>
            </p:nvSpPr>
            <p:spPr>
              <a:xfrm>
                <a:off x="2589212" y="2133600"/>
                <a:ext cx="8915400" cy="4100290"/>
              </a:xfrm>
              <a:blipFill>
                <a:blip r:embed="rId2"/>
                <a:stretch>
                  <a:fillRect l="-684" t="-74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DC59520A-AE02-4B20-96B7-BB2AD18DB20F}"/>
              </a:ext>
            </a:extLst>
          </p:cNvPr>
          <p:cNvPicPr>
            <a:picLocks noChangeAspect="1"/>
          </p:cNvPicPr>
          <p:nvPr/>
        </p:nvPicPr>
        <p:blipFill>
          <a:blip r:embed="rId3"/>
          <a:stretch>
            <a:fillRect/>
          </a:stretch>
        </p:blipFill>
        <p:spPr>
          <a:xfrm>
            <a:off x="5818044" y="2594264"/>
            <a:ext cx="3409950" cy="533400"/>
          </a:xfrm>
          <a:prstGeom prst="rect">
            <a:avLst/>
          </a:prstGeom>
        </p:spPr>
      </p:pic>
    </p:spTree>
    <p:extLst>
      <p:ext uri="{BB962C8B-B14F-4D97-AF65-F5344CB8AC3E}">
        <p14:creationId xmlns:p14="http://schemas.microsoft.com/office/powerpoint/2010/main" val="60261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8D2D-5437-4189-ACC8-C862617FB015}"/>
              </a:ext>
            </a:extLst>
          </p:cNvPr>
          <p:cNvSpPr>
            <a:spLocks noGrp="1"/>
          </p:cNvSpPr>
          <p:nvPr>
            <p:ph type="title"/>
          </p:nvPr>
        </p:nvSpPr>
        <p:spPr>
          <a:xfrm>
            <a:off x="2454379" y="374728"/>
            <a:ext cx="8911687" cy="692072"/>
          </a:xfrm>
        </p:spPr>
        <p:txBody>
          <a:bodyPr>
            <a:normAutofit fontScale="90000"/>
          </a:bodyPr>
          <a:lstStyle/>
          <a:p>
            <a:r>
              <a:rPr lang="en-US" dirty="0"/>
              <a:t>Shortest-Job-Next (SJN) Scheduling</a:t>
            </a:r>
            <a:br>
              <a:rPr lang="en-US" dirty="0"/>
            </a:br>
            <a:endParaRPr lang="en-GB" dirty="0"/>
          </a:p>
        </p:txBody>
      </p:sp>
      <p:sp>
        <p:nvSpPr>
          <p:cNvPr id="3" name="Content Placeholder 2">
            <a:extLst>
              <a:ext uri="{FF2B5EF4-FFF2-40B4-BE49-F238E27FC236}">
                <a16:creationId xmlns:a16="http://schemas.microsoft.com/office/drawing/2014/main" id="{B5CAA744-CE53-4238-A14A-5A5C9CB885B9}"/>
              </a:ext>
            </a:extLst>
          </p:cNvPr>
          <p:cNvSpPr>
            <a:spLocks noGrp="1"/>
          </p:cNvSpPr>
          <p:nvPr>
            <p:ph idx="1"/>
          </p:nvPr>
        </p:nvSpPr>
        <p:spPr>
          <a:xfrm>
            <a:off x="2589212" y="1260764"/>
            <a:ext cx="8915400" cy="5222508"/>
          </a:xfrm>
        </p:spPr>
        <p:txBody>
          <a:bodyPr>
            <a:normAutofit/>
          </a:bodyPr>
          <a:lstStyle/>
          <a:p>
            <a:r>
              <a:rPr lang="en-US" sz="2000" dirty="0"/>
              <a:t>SJN is a hybrid scheduling algorithm because it is both a preemptive and non-preemptive scheduling algorithm.</a:t>
            </a:r>
          </a:p>
          <a:p>
            <a:endParaRPr lang="en-US" sz="2000" dirty="0"/>
          </a:p>
          <a:p>
            <a:r>
              <a:rPr lang="en-US" sz="2000" dirty="0"/>
              <a:t>It presents the best approach to minimize waiting time.</a:t>
            </a:r>
          </a:p>
          <a:p>
            <a:endParaRPr lang="en-US" sz="2000" dirty="0"/>
          </a:p>
          <a:p>
            <a:r>
              <a:rPr lang="en-US" sz="2000" dirty="0"/>
              <a:t>It is easy to implement in Batch systems where required CPU time is known in advance.</a:t>
            </a:r>
          </a:p>
          <a:p>
            <a:endParaRPr lang="en-US" sz="2000" dirty="0"/>
          </a:p>
          <a:p>
            <a:r>
              <a:rPr lang="en-US" sz="2000" dirty="0"/>
              <a:t>It is however impossible to implement in interactive systems where required CPU time is not known.</a:t>
            </a:r>
          </a:p>
          <a:p>
            <a:endParaRPr lang="en-US" sz="2000" dirty="0"/>
          </a:p>
          <a:p>
            <a:r>
              <a:rPr lang="en-US" sz="2000" dirty="0"/>
              <a:t>The processer should know in advance how much time process will take.</a:t>
            </a:r>
          </a:p>
          <a:p>
            <a:endParaRPr lang="en-GB" sz="2000" dirty="0"/>
          </a:p>
        </p:txBody>
      </p:sp>
    </p:spTree>
    <p:extLst>
      <p:ext uri="{BB962C8B-B14F-4D97-AF65-F5344CB8AC3E}">
        <p14:creationId xmlns:p14="http://schemas.microsoft.com/office/powerpoint/2010/main" val="94645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1638300" y="-33332"/>
            <a:ext cx="8915399" cy="3336274"/>
          </a:xfrm>
        </p:spPr>
        <p:txBody>
          <a:bodyPr>
            <a:normAutofit/>
          </a:bodyPr>
          <a:lstStyle/>
          <a:p>
            <a:pPr algn="ctr"/>
            <a:r>
              <a:rPr lang="en-GB" dirty="0"/>
              <a:t>Operating System II</a:t>
            </a:r>
            <a:br>
              <a:rPr lang="en-GB" dirty="0"/>
            </a:br>
            <a:r>
              <a:rPr lang="en-GB" dirty="0"/>
              <a:t>CMP 321</a:t>
            </a:r>
            <a:br>
              <a:rPr lang="en-GB" dirty="0"/>
            </a:br>
            <a:r>
              <a:rPr lang="en-GB" dirty="0"/>
              <a:t>Scheduling</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8D2D-5437-4189-ACC8-C862617FB015}"/>
              </a:ext>
            </a:extLst>
          </p:cNvPr>
          <p:cNvSpPr>
            <a:spLocks noGrp="1"/>
          </p:cNvSpPr>
          <p:nvPr>
            <p:ph type="title"/>
          </p:nvPr>
        </p:nvSpPr>
        <p:spPr>
          <a:xfrm>
            <a:off x="2454379" y="374727"/>
            <a:ext cx="8911687" cy="705927"/>
          </a:xfrm>
        </p:spPr>
        <p:txBody>
          <a:bodyPr>
            <a:normAutofit fontScale="90000"/>
          </a:bodyPr>
          <a:lstStyle/>
          <a:p>
            <a:r>
              <a:rPr lang="en-US" dirty="0"/>
              <a:t>Shortest-Job-Next (SJN) Scheduling</a:t>
            </a:r>
            <a:br>
              <a:rPr lang="en-US"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AA744-CE53-4238-A14A-5A5C9CB885B9}"/>
                  </a:ext>
                </a:extLst>
              </p:cNvPr>
              <p:cNvSpPr>
                <a:spLocks noGrp="1"/>
              </p:cNvSpPr>
              <p:nvPr>
                <p:ph idx="1"/>
              </p:nvPr>
            </p:nvSpPr>
            <p:spPr>
              <a:xfrm>
                <a:off x="2589212" y="1205345"/>
                <a:ext cx="8915400" cy="5458691"/>
              </a:xfrm>
            </p:spPr>
            <p:txBody>
              <a:bodyPr/>
              <a:lstStyle/>
              <a:p>
                <a:r>
                  <a:rPr lang="en-GB" dirty="0"/>
                  <a:t>SJN scheduling is a product of the intuitions from the FCFS scheduling algorithm.</a:t>
                </a:r>
              </a:p>
              <a:p>
                <a:pPr lvl="1">
                  <a:buFont typeface="Wingdings" panose="05000000000000000000" pitchFamily="2" charset="2"/>
                  <a:buChar char="§"/>
                </a:pPr>
                <a:r>
                  <a:rPr lang="en-US" dirty="0"/>
                  <a:t>Associate with each process the length of its next CPU burst.</a:t>
                </a:r>
              </a:p>
              <a:p>
                <a:pPr lvl="1">
                  <a:buFont typeface="Wingdings" panose="05000000000000000000" pitchFamily="2" charset="2"/>
                  <a:buChar char="§"/>
                </a:pPr>
                <a:r>
                  <a:rPr lang="en-US" dirty="0"/>
                  <a:t>Use these lengths to schedule the process with the shortest time (FCFS can be </a:t>
                </a:r>
                <a:r>
                  <a:rPr lang="en-GB" dirty="0"/>
                  <a:t>used to break ties).</a:t>
                </a:r>
              </a:p>
              <a:p>
                <a:r>
                  <a:rPr lang="en-GB" dirty="0"/>
                  <a:t> </a:t>
                </a:r>
              </a:p>
              <a:p>
                <a:r>
                  <a:rPr lang="en-GB" dirty="0"/>
                  <a:t>For example:</a:t>
                </a:r>
              </a:p>
              <a:p>
                <a:pPr marL="0" indent="0">
                  <a:buNone/>
                </a:pPr>
                <a:r>
                  <a:rPr lang="en-GB" dirty="0"/>
                  <a:t>				Process		Arrival Time		Burst Time	</a:t>
                </a:r>
              </a:p>
              <a:p>
                <a:pPr marL="0" indent="0">
                  <a:buNone/>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1</m:t>
                        </m:r>
                      </m:sub>
                    </m:sSub>
                  </m:oMath>
                </a14:m>
                <a:r>
                  <a:rPr lang="en-GB" dirty="0"/>
                  <a:t>			0				7</a:t>
                </a:r>
              </a:p>
              <a:p>
                <a:pPr marL="0" indent="0">
                  <a:buNone/>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2</m:t>
                        </m:r>
                      </m:sub>
                    </m:sSub>
                  </m:oMath>
                </a14:m>
                <a:r>
                  <a:rPr lang="en-GB" dirty="0"/>
                  <a:t>			2				4</a:t>
                </a:r>
              </a:p>
              <a:p>
                <a:pPr marL="0" indent="0">
                  <a:buNone/>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3</m:t>
                        </m:r>
                      </m:sub>
                    </m:sSub>
                  </m:oMath>
                </a14:m>
                <a:r>
                  <a:rPr lang="en-GB" dirty="0"/>
                  <a:t>			4				1</a:t>
                </a:r>
              </a:p>
              <a:p>
                <a:pPr marL="0" indent="0">
                  <a:buNone/>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4</m:t>
                        </m:r>
                      </m:sub>
                    </m:sSub>
                  </m:oMath>
                </a14:m>
                <a:r>
                  <a:rPr lang="en-GB" dirty="0"/>
                  <a:t>			5				4</a:t>
                </a:r>
              </a:p>
              <a:p>
                <a:endParaRPr lang="en-GB" dirty="0"/>
              </a:p>
            </p:txBody>
          </p:sp>
        </mc:Choice>
        <mc:Fallback xmlns="">
          <p:sp>
            <p:nvSpPr>
              <p:cNvPr id="3" name="Content Placeholder 2">
                <a:extLst>
                  <a:ext uri="{FF2B5EF4-FFF2-40B4-BE49-F238E27FC236}">
                    <a16:creationId xmlns:a16="http://schemas.microsoft.com/office/drawing/2014/main" id="{B5CAA744-CE53-4238-A14A-5A5C9CB885B9}"/>
                  </a:ext>
                </a:extLst>
              </p:cNvPr>
              <p:cNvSpPr>
                <a:spLocks noGrp="1" noRot="1" noChangeAspect="1" noMove="1" noResize="1" noEditPoints="1" noAdjustHandles="1" noChangeArrowheads="1" noChangeShapeType="1" noTextEdit="1"/>
              </p:cNvSpPr>
              <p:nvPr>
                <p:ph idx="1"/>
              </p:nvPr>
            </p:nvSpPr>
            <p:spPr>
              <a:xfrm>
                <a:off x="2589212" y="1205345"/>
                <a:ext cx="8915400" cy="5458691"/>
              </a:xfrm>
              <a:blipFill>
                <a:blip r:embed="rId2"/>
                <a:stretch>
                  <a:fillRect l="-479" t="-670"/>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17B0768D-D077-445D-B756-C5500CD68AE2}"/>
              </a:ext>
            </a:extLst>
          </p:cNvPr>
          <p:cNvCxnSpPr/>
          <p:nvPr/>
        </p:nvCxnSpPr>
        <p:spPr>
          <a:xfrm>
            <a:off x="4461164" y="3990109"/>
            <a:ext cx="4378036"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D8E7C39-876C-4DBE-BE31-B2E0B7C6093D}"/>
              </a:ext>
            </a:extLst>
          </p:cNvPr>
          <p:cNvCxnSpPr/>
          <p:nvPr/>
        </p:nvCxnSpPr>
        <p:spPr>
          <a:xfrm>
            <a:off x="5545394" y="3716594"/>
            <a:ext cx="0" cy="2020529"/>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AA0A04B-EAC0-4F19-A8A7-6E2C7DC1A96C}"/>
              </a:ext>
            </a:extLst>
          </p:cNvPr>
          <p:cNvCxnSpPr/>
          <p:nvPr/>
        </p:nvCxnSpPr>
        <p:spPr>
          <a:xfrm>
            <a:off x="7452852" y="3716594"/>
            <a:ext cx="0" cy="20205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13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C705-F841-4C83-8D0A-DEED87E9CC81}"/>
              </a:ext>
            </a:extLst>
          </p:cNvPr>
          <p:cNvSpPr>
            <a:spLocks noGrp="1"/>
          </p:cNvSpPr>
          <p:nvPr>
            <p:ph type="title"/>
          </p:nvPr>
        </p:nvSpPr>
        <p:spPr>
          <a:xfrm>
            <a:off x="2592925" y="624110"/>
            <a:ext cx="8911687" cy="692072"/>
          </a:xfrm>
        </p:spPr>
        <p:txBody>
          <a:bodyPr>
            <a:normAutofit fontScale="90000"/>
          </a:bodyPr>
          <a:lstStyle/>
          <a:p>
            <a:r>
              <a:rPr lang="en-US" dirty="0"/>
              <a:t>Shortest-Job-Next (SJN) Scheduling</a:t>
            </a:r>
            <a:br>
              <a:rPr lang="en-US"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908A09-609A-48E1-AE99-1CF339E2B6D2}"/>
                  </a:ext>
                </a:extLst>
              </p:cNvPr>
              <p:cNvSpPr>
                <a:spLocks noGrp="1"/>
              </p:cNvSpPr>
              <p:nvPr>
                <p:ph idx="1"/>
              </p:nvPr>
            </p:nvSpPr>
            <p:spPr>
              <a:xfrm>
                <a:off x="2589212" y="1551709"/>
                <a:ext cx="8915400" cy="4359513"/>
              </a:xfrm>
            </p:spPr>
            <p:txBody>
              <a:bodyPr/>
              <a:lstStyle/>
              <a:p>
                <a:r>
                  <a:rPr lang="en-GB" dirty="0"/>
                  <a:t>Given the process queue:</a:t>
                </a:r>
              </a:p>
              <a:p>
                <a:endParaRPr lang="en-GB" dirty="0"/>
              </a:p>
              <a:p>
                <a:endParaRPr lang="en-GB" dirty="0"/>
              </a:p>
              <a:p>
                <a:pPr lvl="1">
                  <a:buFont typeface="Wingdings" panose="05000000000000000000" pitchFamily="2" charset="2"/>
                  <a:buChar char="§"/>
                </a:pPr>
                <a:r>
                  <a:rPr lang="en-GB" dirty="0"/>
                  <a:t>The waiting time for: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2</m:t>
                        </m:r>
                      </m:sub>
                    </m:sSub>
                    <m:r>
                      <a:rPr lang="en-GB" b="0" i="1" smtClean="0">
                        <a:latin typeface="Cambria Math" panose="02040503050406030204" pitchFamily="18" charset="0"/>
                      </a:rPr>
                      <m:t>=6</m:t>
                    </m:r>
                  </m:oMath>
                </a14:m>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3</m:t>
                        </m:r>
                      </m:sub>
                    </m:sSub>
                    <m:r>
                      <a:rPr lang="en-GB" b="0" i="1" smtClean="0">
                        <a:latin typeface="Cambria Math" panose="02040503050406030204" pitchFamily="18" charset="0"/>
                      </a:rPr>
                      <m:t>=3</m:t>
                    </m:r>
                  </m:oMath>
                </a14:m>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4</m:t>
                        </m:r>
                      </m:sub>
                    </m:sSub>
                    <m:r>
                      <a:rPr lang="en-GB" b="0" i="1" smtClean="0">
                        <a:latin typeface="Cambria Math" panose="02040503050406030204" pitchFamily="18" charset="0"/>
                      </a:rPr>
                      <m:t>=7</m:t>
                    </m:r>
                  </m:oMath>
                </a14:m>
                <a:r>
                  <a:rPr lang="en-GB" dirty="0"/>
                  <a:t>;</a:t>
                </a:r>
              </a:p>
              <a:p>
                <a:pPr lvl="1">
                  <a:buFont typeface="Wingdings" panose="05000000000000000000" pitchFamily="2" charset="2"/>
                  <a:buChar char="§"/>
                </a:pPr>
                <a:r>
                  <a:rPr lang="en-GB" dirty="0"/>
                  <a:t>The average waiting time is: (0+6+3+7)/4 = 4.</a:t>
                </a:r>
              </a:p>
              <a:p>
                <a:endParaRPr lang="en-GB" dirty="0"/>
              </a:p>
              <a:p>
                <a:r>
                  <a:rPr lang="en-GB" dirty="0"/>
                  <a:t>SJN is an optimal scheduler because it gives the minimum average waiting time for any given set of process.</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3B908A09-609A-48E1-AE99-1CF339E2B6D2}"/>
                  </a:ext>
                </a:extLst>
              </p:cNvPr>
              <p:cNvSpPr>
                <a:spLocks noGrp="1" noRot="1" noChangeAspect="1" noMove="1" noResize="1" noEditPoints="1" noAdjustHandles="1" noChangeArrowheads="1" noChangeShapeType="1" noTextEdit="1"/>
              </p:cNvSpPr>
              <p:nvPr>
                <p:ph idx="1"/>
              </p:nvPr>
            </p:nvSpPr>
            <p:spPr>
              <a:xfrm>
                <a:off x="2589212" y="1551709"/>
                <a:ext cx="8915400" cy="4359513"/>
              </a:xfrm>
              <a:blipFill>
                <a:blip r:embed="rId2"/>
                <a:stretch>
                  <a:fillRect l="-479" t="-83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E4D48E40-C7F6-4776-820A-7C9846D55B1D}"/>
              </a:ext>
            </a:extLst>
          </p:cNvPr>
          <p:cNvPicPr>
            <a:picLocks noChangeAspect="1"/>
          </p:cNvPicPr>
          <p:nvPr/>
        </p:nvPicPr>
        <p:blipFill>
          <a:blip r:embed="rId3"/>
          <a:stretch>
            <a:fillRect/>
          </a:stretch>
        </p:blipFill>
        <p:spPr>
          <a:xfrm>
            <a:off x="4276725" y="1975571"/>
            <a:ext cx="3638550" cy="523875"/>
          </a:xfrm>
          <a:prstGeom prst="rect">
            <a:avLst/>
          </a:prstGeom>
        </p:spPr>
      </p:pic>
    </p:spTree>
    <p:extLst>
      <p:ext uri="{BB962C8B-B14F-4D97-AF65-F5344CB8AC3E}">
        <p14:creationId xmlns:p14="http://schemas.microsoft.com/office/powerpoint/2010/main" val="214438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30AD-69A8-4E8E-809F-3955853D0D90}"/>
              </a:ext>
            </a:extLst>
          </p:cNvPr>
          <p:cNvSpPr>
            <a:spLocks noGrp="1"/>
          </p:cNvSpPr>
          <p:nvPr>
            <p:ph type="title"/>
          </p:nvPr>
        </p:nvSpPr>
        <p:spPr>
          <a:xfrm>
            <a:off x="2592925" y="263892"/>
            <a:ext cx="8911687" cy="581235"/>
          </a:xfrm>
        </p:spPr>
        <p:txBody>
          <a:bodyPr>
            <a:normAutofit fontScale="90000"/>
          </a:bodyPr>
          <a:lstStyle/>
          <a:p>
            <a:r>
              <a:rPr lang="en-US" dirty="0"/>
              <a:t>Priority Scheduling</a:t>
            </a:r>
            <a:br>
              <a:rPr lang="en-US" dirty="0"/>
            </a:br>
            <a:endParaRPr lang="en-GB" dirty="0"/>
          </a:p>
        </p:txBody>
      </p:sp>
      <p:sp>
        <p:nvSpPr>
          <p:cNvPr id="3" name="Content Placeholder 2">
            <a:extLst>
              <a:ext uri="{FF2B5EF4-FFF2-40B4-BE49-F238E27FC236}">
                <a16:creationId xmlns:a16="http://schemas.microsoft.com/office/drawing/2014/main" id="{950C62F5-BCDE-4C9E-BCED-F2AAD7853210}"/>
              </a:ext>
            </a:extLst>
          </p:cNvPr>
          <p:cNvSpPr>
            <a:spLocks noGrp="1"/>
          </p:cNvSpPr>
          <p:nvPr>
            <p:ph idx="1"/>
          </p:nvPr>
        </p:nvSpPr>
        <p:spPr>
          <a:xfrm>
            <a:off x="2589212" y="1136073"/>
            <a:ext cx="8915400" cy="4775149"/>
          </a:xfrm>
        </p:spPr>
        <p:txBody>
          <a:bodyPr>
            <a:normAutofit fontScale="92500" lnSpcReduction="10000"/>
          </a:bodyPr>
          <a:lstStyle/>
          <a:p>
            <a:r>
              <a:rPr lang="en-US" sz="2000" dirty="0"/>
              <a:t>Priority scheduling is a non-preemptive algorithm and one of the most common scheduling algorithms in batch systems.</a:t>
            </a:r>
          </a:p>
          <a:p>
            <a:endParaRPr lang="en-US" sz="2000" dirty="0"/>
          </a:p>
          <a:p>
            <a:r>
              <a:rPr lang="en-US" sz="2000" dirty="0"/>
              <a:t>Each process is assigned a priority. The Process with the highest priority will be executed first.</a:t>
            </a:r>
          </a:p>
          <a:p>
            <a:endParaRPr lang="en-US" sz="2000" dirty="0"/>
          </a:p>
          <a:p>
            <a:r>
              <a:rPr lang="en-US" sz="2000" dirty="0"/>
              <a:t>Processes with the same priority are executed on first come first served basis.</a:t>
            </a:r>
          </a:p>
          <a:p>
            <a:endParaRPr lang="en-US" sz="2000" dirty="0"/>
          </a:p>
          <a:p>
            <a:r>
              <a:rPr lang="en-US" sz="2000" dirty="0"/>
              <a:t>The parameters that determine priority are: memory requirements, time requirements or any other resource requirement.</a:t>
            </a:r>
          </a:p>
          <a:p>
            <a:endParaRPr lang="en-US" sz="2000" dirty="0"/>
          </a:p>
          <a:p>
            <a:r>
              <a:rPr lang="en-US" sz="2000" dirty="0"/>
              <a:t>There are two types of priority scheduling: </a:t>
            </a:r>
            <a:r>
              <a:rPr lang="en-US" sz="2000" b="1" dirty="0"/>
              <a:t>static</a:t>
            </a:r>
            <a:r>
              <a:rPr lang="en-US" sz="2000" dirty="0"/>
              <a:t> and </a:t>
            </a:r>
            <a:r>
              <a:rPr lang="en-US" sz="2000" b="1" dirty="0"/>
              <a:t>dynamic </a:t>
            </a:r>
            <a:r>
              <a:rPr lang="en-US" sz="2000" dirty="0"/>
              <a:t>priority scheduling.</a:t>
            </a:r>
          </a:p>
          <a:p>
            <a:endParaRPr lang="en-US" sz="2000" dirty="0"/>
          </a:p>
          <a:p>
            <a:endParaRPr lang="en-GB" sz="2000" dirty="0"/>
          </a:p>
        </p:txBody>
      </p:sp>
    </p:spTree>
    <p:extLst>
      <p:ext uri="{BB962C8B-B14F-4D97-AF65-F5344CB8AC3E}">
        <p14:creationId xmlns:p14="http://schemas.microsoft.com/office/powerpoint/2010/main" val="234468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3A05-2EA7-46C7-9E6D-04BFC043A594}"/>
              </a:ext>
            </a:extLst>
          </p:cNvPr>
          <p:cNvSpPr>
            <a:spLocks noGrp="1"/>
          </p:cNvSpPr>
          <p:nvPr>
            <p:ph type="title"/>
          </p:nvPr>
        </p:nvSpPr>
        <p:spPr>
          <a:xfrm>
            <a:off x="2592925" y="268561"/>
            <a:ext cx="8911687" cy="798239"/>
          </a:xfrm>
        </p:spPr>
        <p:txBody>
          <a:bodyPr>
            <a:normAutofit fontScale="90000"/>
          </a:bodyPr>
          <a:lstStyle/>
          <a:p>
            <a:r>
              <a:rPr lang="en-US" dirty="0"/>
              <a:t>Priority Scheduling</a:t>
            </a:r>
            <a:br>
              <a:rPr lang="en-US" dirty="0"/>
            </a:br>
            <a:endParaRPr lang="en-GB" dirty="0"/>
          </a:p>
        </p:txBody>
      </p:sp>
      <p:sp>
        <p:nvSpPr>
          <p:cNvPr id="3" name="Content Placeholder 2">
            <a:extLst>
              <a:ext uri="{FF2B5EF4-FFF2-40B4-BE49-F238E27FC236}">
                <a16:creationId xmlns:a16="http://schemas.microsoft.com/office/drawing/2014/main" id="{2A545E01-C283-4837-827B-DF70322F3108}"/>
              </a:ext>
            </a:extLst>
          </p:cNvPr>
          <p:cNvSpPr>
            <a:spLocks noGrp="1"/>
          </p:cNvSpPr>
          <p:nvPr>
            <p:ph idx="1"/>
          </p:nvPr>
        </p:nvSpPr>
        <p:spPr>
          <a:xfrm>
            <a:off x="2589212" y="1066800"/>
            <a:ext cx="8915400" cy="4844422"/>
          </a:xfrm>
        </p:spPr>
        <p:txBody>
          <a:bodyPr/>
          <a:lstStyle/>
          <a:p>
            <a:r>
              <a:rPr lang="en-GB" b="1" dirty="0"/>
              <a:t>Static Priority Scheduling:</a:t>
            </a:r>
            <a:endParaRPr lang="en-GB" dirty="0"/>
          </a:p>
          <a:p>
            <a:pPr lvl="1"/>
            <a:r>
              <a:rPr lang="en-GB" dirty="0"/>
              <a:t>This algorithm associates an integer priority with each process. E.g.,</a:t>
            </a:r>
          </a:p>
          <a:p>
            <a:pPr marL="457200" lvl="1" indent="0">
              <a:buNone/>
            </a:pPr>
            <a:r>
              <a:rPr lang="en-GB" dirty="0"/>
              <a:t>Priority	Type							Priority	Type</a:t>
            </a:r>
          </a:p>
          <a:p>
            <a:pPr marL="457200" lvl="1" indent="0">
              <a:buNone/>
            </a:pPr>
            <a:r>
              <a:rPr lang="en-GB" dirty="0"/>
              <a:t>	</a:t>
            </a:r>
            <a:r>
              <a:rPr lang="en-GB" b="1" dirty="0"/>
              <a:t>0	</a:t>
            </a:r>
            <a:r>
              <a:rPr lang="en-GB" dirty="0"/>
              <a:t>System internal process	es				</a:t>
            </a:r>
            <a:r>
              <a:rPr lang="en-GB" b="1" dirty="0"/>
              <a:t>2	</a:t>
            </a:r>
            <a:r>
              <a:rPr lang="en-GB" dirty="0"/>
              <a:t>Interactive processes 	</a:t>
            </a:r>
          </a:p>
          <a:p>
            <a:pPr marL="457200" lvl="1" indent="0">
              <a:buNone/>
            </a:pPr>
            <a:r>
              <a:rPr lang="en-GB" dirty="0"/>
              <a:t>	</a:t>
            </a:r>
            <a:r>
              <a:rPr lang="en-GB" b="1" dirty="0"/>
              <a:t>1	</a:t>
            </a:r>
            <a:r>
              <a:rPr lang="en-GB" dirty="0"/>
              <a:t>Interactive processes					</a:t>
            </a:r>
            <a:r>
              <a:rPr lang="en-GB" b="1" dirty="0"/>
              <a:t>3</a:t>
            </a:r>
            <a:r>
              <a:rPr lang="en-GB" dirty="0"/>
              <a:t>	Batch processes</a:t>
            </a:r>
          </a:p>
          <a:p>
            <a:pPr lvl="1"/>
            <a:endParaRPr lang="en-GB" dirty="0"/>
          </a:p>
          <a:p>
            <a:pPr lvl="1"/>
            <a:r>
              <a:rPr lang="en-GB" dirty="0"/>
              <a:t>Static priority scheduler then allocate the CPU to the highest priority process.</a:t>
            </a:r>
          </a:p>
          <a:p>
            <a:pPr lvl="1"/>
            <a:endParaRPr lang="en-GB" dirty="0"/>
          </a:p>
          <a:p>
            <a:pPr lvl="1"/>
            <a:r>
              <a:rPr lang="en-GB" dirty="0"/>
              <a:t>The process with the smaller integer is considered the higher priority process.</a:t>
            </a:r>
          </a:p>
          <a:p>
            <a:pPr lvl="1"/>
            <a:endParaRPr lang="en-GB" dirty="0"/>
          </a:p>
          <a:p>
            <a:pPr lvl="1"/>
            <a:endParaRPr lang="en-GB" dirty="0"/>
          </a:p>
          <a:p>
            <a:pPr lvl="1"/>
            <a:endParaRPr lang="en-GB" dirty="0"/>
          </a:p>
          <a:p>
            <a:pPr lvl="1"/>
            <a:endParaRPr lang="en-GB" dirty="0"/>
          </a:p>
        </p:txBody>
      </p:sp>
      <p:cxnSp>
        <p:nvCxnSpPr>
          <p:cNvPr id="5" name="Straight Connector 4">
            <a:extLst>
              <a:ext uri="{FF2B5EF4-FFF2-40B4-BE49-F238E27FC236}">
                <a16:creationId xmlns:a16="http://schemas.microsoft.com/office/drawing/2014/main" id="{AE4A2E7A-C623-4ABA-9BFF-79150B96A020}"/>
              </a:ext>
            </a:extLst>
          </p:cNvPr>
          <p:cNvCxnSpPr>
            <a:cxnSpLocks/>
          </p:cNvCxnSpPr>
          <p:nvPr/>
        </p:nvCxnSpPr>
        <p:spPr>
          <a:xfrm>
            <a:off x="3144977" y="2133602"/>
            <a:ext cx="7429617"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E691B17-4842-428E-8D4D-62CABFE7DB60}"/>
              </a:ext>
            </a:extLst>
          </p:cNvPr>
          <p:cNvCxnSpPr/>
          <p:nvPr/>
        </p:nvCxnSpPr>
        <p:spPr>
          <a:xfrm>
            <a:off x="3923071" y="1865039"/>
            <a:ext cx="0" cy="106989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E5257C3-9347-49A7-8875-461399646500}"/>
              </a:ext>
            </a:extLst>
          </p:cNvPr>
          <p:cNvCxnSpPr/>
          <p:nvPr/>
        </p:nvCxnSpPr>
        <p:spPr>
          <a:xfrm>
            <a:off x="7511845" y="1865039"/>
            <a:ext cx="0" cy="106989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ABFCA25-2F21-40FE-A027-7EA2ADD852B0}"/>
              </a:ext>
            </a:extLst>
          </p:cNvPr>
          <p:cNvCxnSpPr/>
          <p:nvPr/>
        </p:nvCxnSpPr>
        <p:spPr>
          <a:xfrm>
            <a:off x="7620001" y="1865039"/>
            <a:ext cx="0" cy="106989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201B740-5299-4668-9AFB-5E33D8D0C46A}"/>
              </a:ext>
            </a:extLst>
          </p:cNvPr>
          <p:cNvCxnSpPr/>
          <p:nvPr/>
        </p:nvCxnSpPr>
        <p:spPr>
          <a:xfrm>
            <a:off x="8509820" y="1865039"/>
            <a:ext cx="0" cy="10698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018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EE57-E256-4841-AEC3-FEE8733FCBA9}"/>
              </a:ext>
            </a:extLst>
          </p:cNvPr>
          <p:cNvSpPr>
            <a:spLocks noGrp="1"/>
          </p:cNvSpPr>
          <p:nvPr>
            <p:ph type="title"/>
          </p:nvPr>
        </p:nvSpPr>
        <p:spPr>
          <a:xfrm>
            <a:off x="2592925" y="624110"/>
            <a:ext cx="8911687" cy="703245"/>
          </a:xfrm>
        </p:spPr>
        <p:txBody>
          <a:bodyPr>
            <a:normAutofit fontScale="90000"/>
          </a:bodyPr>
          <a:lstStyle/>
          <a:p>
            <a:r>
              <a:rPr lang="en-US" dirty="0"/>
              <a:t>Priority Scheduling</a:t>
            </a:r>
            <a:br>
              <a:rPr lang="en-US" dirty="0"/>
            </a:br>
            <a:endParaRPr lang="en-GB" dirty="0"/>
          </a:p>
        </p:txBody>
      </p:sp>
      <p:sp>
        <p:nvSpPr>
          <p:cNvPr id="3" name="Content Placeholder 2">
            <a:extLst>
              <a:ext uri="{FF2B5EF4-FFF2-40B4-BE49-F238E27FC236}">
                <a16:creationId xmlns:a16="http://schemas.microsoft.com/office/drawing/2014/main" id="{3B1D60C2-FCD8-4C1D-B0F9-0CE816053B90}"/>
              </a:ext>
            </a:extLst>
          </p:cNvPr>
          <p:cNvSpPr>
            <a:spLocks noGrp="1"/>
          </p:cNvSpPr>
          <p:nvPr>
            <p:ph idx="1"/>
          </p:nvPr>
        </p:nvSpPr>
        <p:spPr/>
        <p:txBody>
          <a:bodyPr/>
          <a:lstStyle/>
          <a:p>
            <a:r>
              <a:rPr lang="en-GB" b="1" dirty="0"/>
              <a:t>Dynamic Priority Scheduling</a:t>
            </a:r>
          </a:p>
          <a:p>
            <a:endParaRPr lang="en-GB" b="1" dirty="0"/>
          </a:p>
        </p:txBody>
      </p:sp>
    </p:spTree>
    <p:extLst>
      <p:ext uri="{BB962C8B-B14F-4D97-AF65-F5344CB8AC3E}">
        <p14:creationId xmlns:p14="http://schemas.microsoft.com/office/powerpoint/2010/main" val="117451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8B42-D5A0-4149-AB0F-6468B6753B84}"/>
              </a:ext>
            </a:extLst>
          </p:cNvPr>
          <p:cNvSpPr>
            <a:spLocks noGrp="1"/>
          </p:cNvSpPr>
          <p:nvPr>
            <p:ph type="title"/>
          </p:nvPr>
        </p:nvSpPr>
        <p:spPr>
          <a:xfrm>
            <a:off x="2592925" y="214036"/>
            <a:ext cx="8911687" cy="732742"/>
          </a:xfrm>
        </p:spPr>
        <p:txBody>
          <a:bodyPr>
            <a:normAutofit fontScale="90000"/>
          </a:bodyPr>
          <a:lstStyle/>
          <a:p>
            <a:r>
              <a:rPr lang="en-US" dirty="0"/>
              <a:t>Shortest Remaining Time First (SRTF)</a:t>
            </a:r>
            <a:br>
              <a:rPr lang="en-US"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A160FB-2BAE-49B9-A266-D09EAE3FB6A3}"/>
                  </a:ext>
                </a:extLst>
              </p:cNvPr>
              <p:cNvSpPr>
                <a:spLocks noGrp="1"/>
              </p:cNvSpPr>
              <p:nvPr>
                <p:ph idx="1"/>
              </p:nvPr>
            </p:nvSpPr>
            <p:spPr>
              <a:xfrm>
                <a:off x="2589212" y="1120876"/>
                <a:ext cx="8915400" cy="4790345"/>
              </a:xfrm>
            </p:spPr>
            <p:txBody>
              <a:bodyPr>
                <a:normAutofit lnSpcReduction="10000"/>
              </a:bodyPr>
              <a:lstStyle/>
              <a:p>
                <a:r>
                  <a:rPr lang="en-GB" dirty="0"/>
                  <a:t>SRTF is the preemptive version of SJN.</a:t>
                </a:r>
              </a:p>
              <a:p>
                <a:endParaRPr lang="en-GB" dirty="0"/>
              </a:p>
              <a:p>
                <a:r>
                  <a:rPr lang="en-GB" dirty="0"/>
                  <a:t>In SRTF, if </a:t>
                </a:r>
                <a:r>
                  <a:rPr lang="en-US" dirty="0"/>
                  <a:t>new process arrives with a CPU burst length less than the remaining time of the current executing process, preempt.</a:t>
                </a:r>
              </a:p>
              <a:p>
                <a:endParaRPr lang="en-US" dirty="0"/>
              </a:p>
              <a:p>
                <a:r>
                  <a:rPr lang="en-US" dirty="0"/>
                  <a:t>For example:</a:t>
                </a:r>
              </a:p>
              <a:p>
                <a:pPr marL="0" indent="0">
                  <a:buNone/>
                </a:pPr>
                <a:r>
                  <a:rPr lang="en-US" dirty="0"/>
                  <a:t>		</a:t>
                </a:r>
                <a:r>
                  <a:rPr lang="en-GB" dirty="0"/>
                  <a:t>Process		Arrival Time		Burst Time	</a:t>
                </a:r>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1</m:t>
                        </m:r>
                      </m:sub>
                    </m:sSub>
                  </m:oMath>
                </a14:m>
                <a:r>
                  <a:rPr lang="en-GB" dirty="0"/>
                  <a:t>			0				7</a:t>
                </a:r>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2</m:t>
                        </m:r>
                      </m:sub>
                    </m:sSub>
                  </m:oMath>
                </a14:m>
                <a:r>
                  <a:rPr lang="en-GB" dirty="0"/>
                  <a:t>			2				4</a:t>
                </a:r>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3</m:t>
                        </m:r>
                      </m:sub>
                    </m:sSub>
                  </m:oMath>
                </a14:m>
                <a:r>
                  <a:rPr lang="en-GB" dirty="0"/>
                  <a:t>			4				1</a:t>
                </a:r>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4</m:t>
                        </m:r>
                      </m:sub>
                    </m:sSub>
                  </m:oMath>
                </a14:m>
                <a:r>
                  <a:rPr lang="en-GB" dirty="0"/>
                  <a:t>			5				4</a:t>
                </a:r>
              </a:p>
              <a:p>
                <a:pPr marL="0" indent="0">
                  <a:buNone/>
                </a:pPr>
                <a:endParaRPr lang="en-US" dirty="0"/>
              </a:p>
              <a:p>
                <a:pPr marL="0" indent="0">
                  <a:buNone/>
                </a:pPr>
                <a:r>
                  <a:rPr lang="en-US" dirty="0"/>
                  <a:t>			</a:t>
                </a:r>
              </a:p>
              <a:p>
                <a:endParaRPr lang="en-US" dirty="0"/>
              </a:p>
              <a:p>
                <a:endParaRPr lang="en-GB" dirty="0"/>
              </a:p>
            </p:txBody>
          </p:sp>
        </mc:Choice>
        <mc:Fallback xmlns="">
          <p:sp>
            <p:nvSpPr>
              <p:cNvPr id="3" name="Content Placeholder 2">
                <a:extLst>
                  <a:ext uri="{FF2B5EF4-FFF2-40B4-BE49-F238E27FC236}">
                    <a16:creationId xmlns:a16="http://schemas.microsoft.com/office/drawing/2014/main" id="{AAA160FB-2BAE-49B9-A266-D09EAE3FB6A3}"/>
                  </a:ext>
                </a:extLst>
              </p:cNvPr>
              <p:cNvSpPr>
                <a:spLocks noGrp="1" noRot="1" noChangeAspect="1" noMove="1" noResize="1" noEditPoints="1" noAdjustHandles="1" noChangeArrowheads="1" noChangeShapeType="1" noTextEdit="1"/>
              </p:cNvSpPr>
              <p:nvPr>
                <p:ph idx="1"/>
              </p:nvPr>
            </p:nvSpPr>
            <p:spPr>
              <a:xfrm>
                <a:off x="2589212" y="1120876"/>
                <a:ext cx="8915400" cy="4790345"/>
              </a:xfrm>
              <a:blipFill>
                <a:blip r:embed="rId2"/>
                <a:stretch>
                  <a:fillRect l="-479" t="-1399"/>
                </a:stretch>
              </a:blipFill>
            </p:spPr>
            <p:txBody>
              <a:bodyPr/>
              <a:lstStyle/>
              <a:p>
                <a:r>
                  <a:rPr lang="en-GB">
                    <a:noFill/>
                  </a:rPr>
                  <a:t> </a:t>
                </a:r>
              </a:p>
            </p:txBody>
          </p:sp>
        </mc:Fallback>
      </mc:AlternateContent>
    </p:spTree>
    <p:extLst>
      <p:ext uri="{BB962C8B-B14F-4D97-AF65-F5344CB8AC3E}">
        <p14:creationId xmlns:p14="http://schemas.microsoft.com/office/powerpoint/2010/main" val="70697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70A7-241A-4F56-B7C9-E799FAE5622C}"/>
              </a:ext>
            </a:extLst>
          </p:cNvPr>
          <p:cNvSpPr>
            <a:spLocks noGrp="1"/>
          </p:cNvSpPr>
          <p:nvPr>
            <p:ph type="title"/>
          </p:nvPr>
        </p:nvSpPr>
        <p:spPr>
          <a:xfrm>
            <a:off x="2592925" y="228785"/>
            <a:ext cx="8911687" cy="717993"/>
          </a:xfrm>
        </p:spPr>
        <p:txBody>
          <a:bodyPr>
            <a:normAutofit fontScale="90000"/>
          </a:bodyPr>
          <a:lstStyle/>
          <a:p>
            <a:r>
              <a:rPr lang="en-US" dirty="0"/>
              <a:t>Shortest Remaining Time First (SRTF)</a:t>
            </a:r>
            <a:br>
              <a:rPr lang="en-US"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78C242-CC0C-45AD-8EE8-1AEFF30FB75E}"/>
                  </a:ext>
                </a:extLst>
              </p:cNvPr>
              <p:cNvSpPr>
                <a:spLocks noGrp="1"/>
              </p:cNvSpPr>
              <p:nvPr>
                <p:ph idx="1"/>
              </p:nvPr>
            </p:nvSpPr>
            <p:spPr>
              <a:xfrm>
                <a:off x="2589212" y="1194619"/>
                <a:ext cx="8915400" cy="4716603"/>
              </a:xfrm>
            </p:spPr>
            <p:txBody>
              <a:bodyPr/>
              <a:lstStyle/>
              <a:p>
                <a:endParaRPr lang="en-GB" dirty="0"/>
              </a:p>
              <a:p>
                <a:endParaRPr lang="en-GB" dirty="0"/>
              </a:p>
              <a:p>
                <a:endParaRPr lang="en-GB" dirty="0"/>
              </a:p>
              <a:p>
                <a:pPr lvl="1">
                  <a:buFont typeface="Wingdings" panose="05000000000000000000" pitchFamily="2" charset="2"/>
                  <a:buChar char="§"/>
                </a:pPr>
                <a:r>
                  <a:rPr lang="en-GB" dirty="0"/>
                  <a:t>The waiting time for: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9</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2</m:t>
                        </m:r>
                      </m:sub>
                    </m:sSub>
                    <m:r>
                      <a:rPr lang="en-GB" i="1">
                        <a:latin typeface="Cambria Math" panose="02040503050406030204" pitchFamily="18" charset="0"/>
                      </a:rPr>
                      <m:t>=</m:t>
                    </m:r>
                    <m:r>
                      <a:rPr lang="en-GB" b="0" i="1" smtClean="0">
                        <a:latin typeface="Cambria Math" panose="02040503050406030204" pitchFamily="18" charset="0"/>
                      </a:rPr>
                      <m:t>1</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3</m:t>
                        </m:r>
                      </m:sub>
                    </m:sSub>
                    <m:r>
                      <a:rPr lang="en-GB" i="1">
                        <a:latin typeface="Cambria Math" panose="02040503050406030204" pitchFamily="18" charset="0"/>
                      </a:rPr>
                      <m:t>=</m:t>
                    </m:r>
                    <m:r>
                      <a:rPr lang="en-GB" b="0" i="1" smtClean="0">
                        <a:latin typeface="Cambria Math" panose="02040503050406030204" pitchFamily="18" charset="0"/>
                      </a:rPr>
                      <m:t>0</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4</m:t>
                        </m:r>
                      </m:sub>
                    </m:sSub>
                    <m:r>
                      <a:rPr lang="en-GB" i="1">
                        <a:latin typeface="Cambria Math" panose="02040503050406030204" pitchFamily="18" charset="0"/>
                      </a:rPr>
                      <m:t>=</m:t>
                    </m:r>
                    <m:r>
                      <a:rPr lang="en-GB" b="0" i="1" smtClean="0">
                        <a:latin typeface="Cambria Math" panose="02040503050406030204" pitchFamily="18" charset="0"/>
                      </a:rPr>
                      <m:t>2</m:t>
                    </m:r>
                  </m:oMath>
                </a14:m>
                <a:r>
                  <a:rPr lang="en-GB" dirty="0"/>
                  <a:t>;</a:t>
                </a:r>
              </a:p>
              <a:p>
                <a:pPr lvl="1">
                  <a:buFont typeface="Wingdings" panose="05000000000000000000" pitchFamily="2" charset="2"/>
                  <a:buChar char="§"/>
                </a:pPr>
                <a:r>
                  <a:rPr lang="en-GB" dirty="0"/>
                  <a:t>Average waiting time: (9+1+0+2)/4 = 3.</a:t>
                </a:r>
              </a:p>
              <a:p>
                <a:endParaRPr lang="en-GB" dirty="0"/>
              </a:p>
              <a:p>
                <a:endParaRPr lang="en-GB" dirty="0"/>
              </a:p>
              <a:p>
                <a:endParaRPr lang="en-GB" dirty="0"/>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6178C242-CC0C-45AD-8EE8-1AEFF30FB75E}"/>
                  </a:ext>
                </a:extLst>
              </p:cNvPr>
              <p:cNvSpPr>
                <a:spLocks noGrp="1" noRot="1" noChangeAspect="1" noMove="1" noResize="1" noEditPoints="1" noAdjustHandles="1" noChangeArrowheads="1" noChangeShapeType="1" noTextEdit="1"/>
              </p:cNvSpPr>
              <p:nvPr>
                <p:ph idx="1"/>
              </p:nvPr>
            </p:nvSpPr>
            <p:spPr>
              <a:xfrm>
                <a:off x="2589212" y="1194619"/>
                <a:ext cx="8915400" cy="4716603"/>
              </a:xfrm>
              <a:blipFill>
                <a:blip r:embed="rId2"/>
                <a:stretch>
                  <a:fillRect/>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80C6FEA-643E-4B02-9B6B-EA26CEB278DC}"/>
              </a:ext>
            </a:extLst>
          </p:cNvPr>
          <p:cNvPicPr>
            <a:picLocks noChangeAspect="1"/>
          </p:cNvPicPr>
          <p:nvPr/>
        </p:nvPicPr>
        <p:blipFill>
          <a:blip r:embed="rId3"/>
          <a:stretch>
            <a:fillRect/>
          </a:stretch>
        </p:blipFill>
        <p:spPr>
          <a:xfrm>
            <a:off x="4162578" y="1431976"/>
            <a:ext cx="4465228" cy="678715"/>
          </a:xfrm>
          <a:prstGeom prst="rect">
            <a:avLst/>
          </a:prstGeom>
        </p:spPr>
      </p:pic>
    </p:spTree>
    <p:extLst>
      <p:ext uri="{BB962C8B-B14F-4D97-AF65-F5344CB8AC3E}">
        <p14:creationId xmlns:p14="http://schemas.microsoft.com/office/powerpoint/2010/main" val="388292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37A8-B86C-48A1-BC4F-3871757B6EEF}"/>
              </a:ext>
            </a:extLst>
          </p:cNvPr>
          <p:cNvSpPr>
            <a:spLocks noGrp="1"/>
          </p:cNvSpPr>
          <p:nvPr>
            <p:ph type="title"/>
          </p:nvPr>
        </p:nvSpPr>
        <p:spPr>
          <a:xfrm>
            <a:off x="2592925" y="624110"/>
            <a:ext cx="8911687" cy="717993"/>
          </a:xfrm>
        </p:spPr>
        <p:txBody>
          <a:bodyPr>
            <a:normAutofit fontScale="90000"/>
          </a:bodyPr>
          <a:lstStyle/>
          <a:p>
            <a:r>
              <a:rPr lang="en-US" dirty="0"/>
              <a:t>Round Robin(RR) Scheduling</a:t>
            </a:r>
            <a:br>
              <a:rPr lang="en-US" dirty="0"/>
            </a:br>
            <a:endParaRPr lang="en-GB" dirty="0"/>
          </a:p>
        </p:txBody>
      </p:sp>
      <p:sp>
        <p:nvSpPr>
          <p:cNvPr id="3" name="Content Placeholder 2">
            <a:extLst>
              <a:ext uri="{FF2B5EF4-FFF2-40B4-BE49-F238E27FC236}">
                <a16:creationId xmlns:a16="http://schemas.microsoft.com/office/drawing/2014/main" id="{3C333C3F-6C86-469B-A78B-25CE8D9D8F46}"/>
              </a:ext>
            </a:extLst>
          </p:cNvPr>
          <p:cNvSpPr>
            <a:spLocks noGrp="1"/>
          </p:cNvSpPr>
          <p:nvPr>
            <p:ph idx="1"/>
          </p:nvPr>
        </p:nvSpPr>
        <p:spPr>
          <a:xfrm>
            <a:off x="2589212" y="1342103"/>
            <a:ext cx="8915400" cy="3244645"/>
          </a:xfrm>
        </p:spPr>
        <p:txBody>
          <a:bodyPr>
            <a:normAutofit/>
          </a:bodyPr>
          <a:lstStyle/>
          <a:p>
            <a:r>
              <a:rPr lang="en-US" sz="2000" dirty="0"/>
              <a:t>RR defines a small fixed unit of time called a </a:t>
            </a:r>
            <a:r>
              <a:rPr lang="en-US" sz="2000" b="1" dirty="0"/>
              <a:t>quantum</a:t>
            </a:r>
            <a:r>
              <a:rPr lang="en-US" sz="2000" dirty="0"/>
              <a:t> (or time-slice), typically 10-100 </a:t>
            </a:r>
            <a:r>
              <a:rPr lang="en-GB" sz="2000" dirty="0"/>
              <a:t>milliseconds. Then:</a:t>
            </a:r>
          </a:p>
          <a:p>
            <a:pPr lvl="1">
              <a:buFont typeface="Wingdings" panose="05000000000000000000" pitchFamily="2" charset="2"/>
              <a:buChar char="§"/>
            </a:pPr>
            <a:r>
              <a:rPr lang="en-US" sz="2000" dirty="0"/>
              <a:t>Process at head of the ready queue is allocated the CPU for (up to) one quantum.</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When the time has elapsed, the process is preempted and added to the tail of the</a:t>
            </a:r>
            <a:r>
              <a:rPr lang="en-GB" sz="2000" dirty="0"/>
              <a:t>ready queue.</a:t>
            </a:r>
          </a:p>
          <a:p>
            <a:endParaRPr lang="en-GB" sz="2000" dirty="0"/>
          </a:p>
          <a:p>
            <a:endParaRPr lang="en-GB" sz="2000" dirty="0"/>
          </a:p>
          <a:p>
            <a:endParaRPr lang="en-GB" sz="2000" dirty="0"/>
          </a:p>
        </p:txBody>
      </p:sp>
    </p:spTree>
    <p:extLst>
      <p:ext uri="{BB962C8B-B14F-4D97-AF65-F5344CB8AC3E}">
        <p14:creationId xmlns:p14="http://schemas.microsoft.com/office/powerpoint/2010/main" val="2021534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FD81-4FB8-4ECF-B5E9-9C118A2CD26A}"/>
              </a:ext>
            </a:extLst>
          </p:cNvPr>
          <p:cNvSpPr>
            <a:spLocks noGrp="1"/>
          </p:cNvSpPr>
          <p:nvPr>
            <p:ph type="title"/>
          </p:nvPr>
        </p:nvSpPr>
        <p:spPr>
          <a:xfrm>
            <a:off x="2592925" y="624110"/>
            <a:ext cx="8911687" cy="865477"/>
          </a:xfrm>
        </p:spPr>
        <p:txBody>
          <a:bodyPr>
            <a:normAutofit fontScale="90000"/>
          </a:bodyPr>
          <a:lstStyle/>
          <a:p>
            <a:r>
              <a:rPr lang="en-US" dirty="0"/>
              <a:t>Round Robin(RR) Scheduling</a:t>
            </a:r>
            <a:br>
              <a:rPr lang="en-US" dirty="0"/>
            </a:br>
            <a:endParaRPr lang="en-GB" dirty="0"/>
          </a:p>
        </p:txBody>
      </p:sp>
      <p:sp>
        <p:nvSpPr>
          <p:cNvPr id="3" name="Content Placeholder 2">
            <a:extLst>
              <a:ext uri="{FF2B5EF4-FFF2-40B4-BE49-F238E27FC236}">
                <a16:creationId xmlns:a16="http://schemas.microsoft.com/office/drawing/2014/main" id="{A3C03D9F-0397-4C2A-9106-556B4ECD936D}"/>
              </a:ext>
            </a:extLst>
          </p:cNvPr>
          <p:cNvSpPr>
            <a:spLocks noGrp="1"/>
          </p:cNvSpPr>
          <p:nvPr>
            <p:ph idx="1"/>
          </p:nvPr>
        </p:nvSpPr>
        <p:spPr>
          <a:xfrm>
            <a:off x="2589212" y="1253613"/>
            <a:ext cx="8915400" cy="5206181"/>
          </a:xfrm>
        </p:spPr>
        <p:txBody>
          <a:bodyPr>
            <a:normAutofit/>
          </a:bodyPr>
          <a:lstStyle/>
          <a:p>
            <a:r>
              <a:rPr lang="en-US" sz="2000" dirty="0"/>
              <a:t>Round robin has some nice properties:</a:t>
            </a:r>
          </a:p>
          <a:p>
            <a:pPr lvl="1">
              <a:buFont typeface="Wingdings" panose="05000000000000000000" pitchFamily="2" charset="2"/>
              <a:buChar char="§"/>
            </a:pPr>
            <a:r>
              <a:rPr lang="en-US" sz="2000" b="1" dirty="0"/>
              <a:t>Fair</a:t>
            </a:r>
            <a:r>
              <a:rPr lang="en-US" sz="2000" dirty="0"/>
              <a:t>: if there are n processes in the ready queue and the time quantum is q, then each process gets 1/nth of the CPU.</a:t>
            </a:r>
          </a:p>
          <a:p>
            <a:pPr lvl="1">
              <a:buFont typeface="Wingdings" panose="05000000000000000000" pitchFamily="2" charset="2"/>
              <a:buChar char="§"/>
            </a:pPr>
            <a:r>
              <a:rPr lang="en-US" sz="2000" b="1" dirty="0"/>
              <a:t>Live</a:t>
            </a:r>
            <a:r>
              <a:rPr lang="en-US" sz="2000" dirty="0"/>
              <a:t>: no process waits more than (n − 1)q time units before receiving a CPU </a:t>
            </a:r>
            <a:r>
              <a:rPr lang="en-GB" sz="2000" dirty="0"/>
              <a:t>allocation.</a:t>
            </a:r>
          </a:p>
          <a:p>
            <a:endParaRPr lang="en-US" sz="2000" dirty="0"/>
          </a:p>
          <a:p>
            <a:r>
              <a:rPr lang="en-US" sz="2000" dirty="0"/>
              <a:t>RR typically gets higher average turnaround time than SRTF, but better average </a:t>
            </a:r>
            <a:r>
              <a:rPr lang="en-GB" sz="2000" dirty="0"/>
              <a:t>response time. </a:t>
            </a:r>
          </a:p>
          <a:p>
            <a:endParaRPr lang="en-GB" sz="2000" dirty="0"/>
          </a:p>
          <a:p>
            <a:r>
              <a:rPr lang="en-US" sz="2000" dirty="0"/>
              <a:t>It is quite tricky choosing the correct size of the quantum, therefore, if:</a:t>
            </a:r>
          </a:p>
          <a:p>
            <a:pPr lvl="1">
              <a:buFont typeface="Wingdings" panose="05000000000000000000" pitchFamily="2" charset="2"/>
              <a:buChar char="Ø"/>
            </a:pPr>
            <a:r>
              <a:rPr lang="en-US" sz="2000" dirty="0"/>
              <a:t>q too large ) FCFS/FIFO</a:t>
            </a:r>
          </a:p>
          <a:p>
            <a:pPr lvl="1">
              <a:buFont typeface="Wingdings" panose="05000000000000000000" pitchFamily="2" charset="2"/>
              <a:buChar char="Ø"/>
            </a:pPr>
            <a:r>
              <a:rPr lang="en-US" sz="2000" dirty="0"/>
              <a:t>q too small ) context switch overhead too high.</a:t>
            </a:r>
            <a:endParaRPr lang="en-GB" sz="2000" dirty="0"/>
          </a:p>
        </p:txBody>
      </p:sp>
    </p:spTree>
    <p:extLst>
      <p:ext uri="{BB962C8B-B14F-4D97-AF65-F5344CB8AC3E}">
        <p14:creationId xmlns:p14="http://schemas.microsoft.com/office/powerpoint/2010/main" val="79363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98F8-99A8-4661-884B-E944248F4B60}"/>
              </a:ext>
            </a:extLst>
          </p:cNvPr>
          <p:cNvSpPr>
            <a:spLocks noGrp="1"/>
          </p:cNvSpPr>
          <p:nvPr>
            <p:ph type="title"/>
          </p:nvPr>
        </p:nvSpPr>
        <p:spPr>
          <a:xfrm>
            <a:off x="1398306" y="5577110"/>
            <a:ext cx="8911687" cy="1280890"/>
          </a:xfrm>
        </p:spPr>
        <p:txBody>
          <a:bodyPr anchor="b"/>
          <a:lstStyle/>
          <a:p>
            <a:r>
              <a:rPr lang="en-GB" dirty="0">
                <a:solidFill>
                  <a:schemeClr val="accent1"/>
                </a:solidFill>
              </a:rPr>
              <a:t>Dispatch and Context Switching</a:t>
            </a:r>
          </a:p>
        </p:txBody>
      </p:sp>
    </p:spTree>
    <p:extLst>
      <p:ext uri="{BB962C8B-B14F-4D97-AF65-F5344CB8AC3E}">
        <p14:creationId xmlns:p14="http://schemas.microsoft.com/office/powerpoint/2010/main" val="360955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F20C-10DB-473B-81B1-2C8A4762FC80}"/>
              </a:ext>
            </a:extLst>
          </p:cNvPr>
          <p:cNvSpPr>
            <a:spLocks noGrp="1"/>
          </p:cNvSpPr>
          <p:nvPr>
            <p:ph type="title"/>
          </p:nvPr>
        </p:nvSpPr>
        <p:spPr/>
        <p:txBody>
          <a:bodyPr/>
          <a:lstStyle/>
          <a:p>
            <a:r>
              <a:rPr lang="en-GB" dirty="0"/>
              <a:t>Process Scheduling</a:t>
            </a:r>
          </a:p>
        </p:txBody>
      </p:sp>
      <p:sp>
        <p:nvSpPr>
          <p:cNvPr id="3" name="Content Placeholder 2">
            <a:extLst>
              <a:ext uri="{FF2B5EF4-FFF2-40B4-BE49-F238E27FC236}">
                <a16:creationId xmlns:a16="http://schemas.microsoft.com/office/drawing/2014/main" id="{6EB9C393-7E60-4111-9DCB-DA12E0CBFE5F}"/>
              </a:ext>
            </a:extLst>
          </p:cNvPr>
          <p:cNvSpPr>
            <a:spLocks noGrp="1"/>
          </p:cNvSpPr>
          <p:nvPr>
            <p:ph idx="1"/>
          </p:nvPr>
        </p:nvSpPr>
        <p:spPr/>
        <p:txBody>
          <a:bodyPr>
            <a:normAutofit lnSpcReduction="10000"/>
          </a:bodyPr>
          <a:lstStyle/>
          <a:p>
            <a:pPr algn="just"/>
            <a:r>
              <a:rPr lang="en-US" dirty="0"/>
              <a:t>Modern operating systems are multiprogramming operating systems.</a:t>
            </a:r>
          </a:p>
          <a:p>
            <a:pPr algn="just"/>
            <a:endParaRPr lang="en-US" dirty="0"/>
          </a:p>
          <a:p>
            <a:pPr algn="just"/>
            <a:r>
              <a:rPr lang="en-US" dirty="0"/>
              <a:t>A multiprogramming OS is one that allows more than one process to share the executable memory and CPU at the same time.</a:t>
            </a:r>
          </a:p>
          <a:p>
            <a:pPr algn="just"/>
            <a:endParaRPr lang="en-US" dirty="0"/>
          </a:p>
          <a:p>
            <a:pPr algn="just"/>
            <a:r>
              <a:rPr lang="en-US" dirty="0"/>
              <a:t>Process scheduling is an essential part of a multiprogramming operating systems. </a:t>
            </a:r>
          </a:p>
          <a:p>
            <a:pPr algn="just"/>
            <a:endParaRPr lang="en-US" dirty="0"/>
          </a:p>
          <a:p>
            <a:pPr algn="just"/>
            <a:r>
              <a:rPr lang="en-US" dirty="0"/>
              <a:t>Process scheduling is the action of the process manager that handles the removal of a running process from the CPU and the selection of another process on the basis of a particular strategy.</a:t>
            </a:r>
          </a:p>
        </p:txBody>
      </p:sp>
    </p:spTree>
    <p:extLst>
      <p:ext uri="{BB962C8B-B14F-4D97-AF65-F5344CB8AC3E}">
        <p14:creationId xmlns:p14="http://schemas.microsoft.com/office/powerpoint/2010/main" val="142477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6351-2AE7-46EA-9C5F-F871E711799F}"/>
              </a:ext>
            </a:extLst>
          </p:cNvPr>
          <p:cNvSpPr>
            <a:spLocks noGrp="1"/>
          </p:cNvSpPr>
          <p:nvPr>
            <p:ph type="title"/>
          </p:nvPr>
        </p:nvSpPr>
        <p:spPr>
          <a:xfrm>
            <a:off x="1640156"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385287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806B-CB06-44E2-9042-9AA8539D3ED8}"/>
              </a:ext>
            </a:extLst>
          </p:cNvPr>
          <p:cNvSpPr>
            <a:spLocks noGrp="1"/>
          </p:cNvSpPr>
          <p:nvPr>
            <p:ph type="title"/>
          </p:nvPr>
        </p:nvSpPr>
        <p:spPr>
          <a:xfrm>
            <a:off x="2589212" y="139200"/>
            <a:ext cx="8911687" cy="678217"/>
          </a:xfrm>
        </p:spPr>
        <p:txBody>
          <a:bodyPr/>
          <a:lstStyle/>
          <a:p>
            <a:r>
              <a:rPr lang="en-GB" dirty="0"/>
              <a:t>Category of Scheduling</a:t>
            </a:r>
          </a:p>
        </p:txBody>
      </p:sp>
      <p:sp>
        <p:nvSpPr>
          <p:cNvPr id="3" name="Content Placeholder 2">
            <a:extLst>
              <a:ext uri="{FF2B5EF4-FFF2-40B4-BE49-F238E27FC236}">
                <a16:creationId xmlns:a16="http://schemas.microsoft.com/office/drawing/2014/main" id="{4705B876-82EE-4F9A-AF5C-95CC4D580BB3}"/>
              </a:ext>
            </a:extLst>
          </p:cNvPr>
          <p:cNvSpPr>
            <a:spLocks noGrp="1"/>
          </p:cNvSpPr>
          <p:nvPr>
            <p:ph idx="1"/>
          </p:nvPr>
        </p:nvSpPr>
        <p:spPr>
          <a:xfrm>
            <a:off x="2589212" y="928255"/>
            <a:ext cx="8915400" cy="5458690"/>
          </a:xfrm>
        </p:spPr>
        <p:txBody>
          <a:bodyPr>
            <a:noAutofit/>
          </a:bodyPr>
          <a:lstStyle/>
          <a:p>
            <a:r>
              <a:rPr lang="en-GB" dirty="0"/>
              <a:t>There are two categories of scheduling:</a:t>
            </a:r>
          </a:p>
          <a:p>
            <a:pPr lvl="1"/>
            <a:r>
              <a:rPr lang="en-GB" sz="1800" b="1" dirty="0"/>
              <a:t>Pre-emptive Scheduling</a:t>
            </a:r>
            <a:r>
              <a:rPr lang="en-GB" sz="1800" dirty="0"/>
              <a:t>:</a:t>
            </a:r>
          </a:p>
          <a:p>
            <a:pPr lvl="2">
              <a:buFont typeface="Wingdings" panose="05000000000000000000" pitchFamily="2" charset="2"/>
              <a:buChar char="§"/>
            </a:pPr>
            <a:r>
              <a:rPr lang="en-US" sz="1800" dirty="0"/>
              <a:t>Here the OS allocates the resources to a process for a fixed amount of time. </a:t>
            </a:r>
          </a:p>
          <a:p>
            <a:pPr lvl="2">
              <a:buFont typeface="Wingdings" panose="05000000000000000000" pitchFamily="2" charset="2"/>
              <a:buChar char="§"/>
            </a:pPr>
            <a:r>
              <a:rPr lang="en-US" sz="1800" dirty="0"/>
              <a:t>During resource allocation, the process switches from running state to ready state or from waiting state to ready state. </a:t>
            </a:r>
          </a:p>
          <a:p>
            <a:pPr lvl="2">
              <a:buFont typeface="Wingdings" panose="05000000000000000000" pitchFamily="2" charset="2"/>
              <a:buChar char="§"/>
            </a:pPr>
            <a:r>
              <a:rPr lang="en-US" sz="1800" dirty="0"/>
              <a:t>This switching occurs as the CPU may give priority to other processes and replace the process with higher priority with the running process.</a:t>
            </a:r>
          </a:p>
          <a:p>
            <a:pPr lvl="2">
              <a:buFont typeface="Wingdings" panose="05000000000000000000" pitchFamily="2" charset="2"/>
              <a:buChar char="§"/>
            </a:pPr>
            <a:endParaRPr lang="en-GB" sz="1800" dirty="0"/>
          </a:p>
          <a:p>
            <a:pPr lvl="1"/>
            <a:r>
              <a:rPr lang="en-GB" sz="1800" b="1" dirty="0"/>
              <a:t>Non-Pre-emptive Scheduling</a:t>
            </a:r>
            <a:r>
              <a:rPr lang="en-GB" sz="1800" dirty="0"/>
              <a:t>:</a:t>
            </a:r>
          </a:p>
          <a:p>
            <a:pPr lvl="2">
              <a:buFont typeface="Wingdings" panose="05000000000000000000" pitchFamily="2" charset="2"/>
              <a:buChar char="§"/>
            </a:pPr>
            <a:r>
              <a:rPr lang="en-US" sz="1800" dirty="0"/>
              <a:t>Here the resource can’t be taken from a process until the process completes execution.</a:t>
            </a:r>
          </a:p>
          <a:p>
            <a:pPr lvl="2">
              <a:buFont typeface="Wingdings" panose="05000000000000000000" pitchFamily="2" charset="2"/>
              <a:buChar char="§"/>
            </a:pPr>
            <a:r>
              <a:rPr lang="en-US" sz="1800" dirty="0"/>
              <a:t> The switching of resources occurs when the running process terminates and moves to a waiting state.</a:t>
            </a:r>
            <a:endParaRPr lang="en-GB" sz="1800" dirty="0"/>
          </a:p>
          <a:p>
            <a:endParaRPr lang="en-GB" dirty="0"/>
          </a:p>
        </p:txBody>
      </p:sp>
    </p:spTree>
    <p:extLst>
      <p:ext uri="{BB962C8B-B14F-4D97-AF65-F5344CB8AC3E}">
        <p14:creationId xmlns:p14="http://schemas.microsoft.com/office/powerpoint/2010/main" val="417387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DF6F-9149-48A3-B091-2D1E0352E407}"/>
              </a:ext>
            </a:extLst>
          </p:cNvPr>
          <p:cNvSpPr>
            <a:spLocks noGrp="1"/>
          </p:cNvSpPr>
          <p:nvPr>
            <p:ph type="title"/>
          </p:nvPr>
        </p:nvSpPr>
        <p:spPr>
          <a:xfrm>
            <a:off x="2589212" y="240852"/>
            <a:ext cx="8911687" cy="705926"/>
          </a:xfrm>
        </p:spPr>
        <p:txBody>
          <a:bodyPr/>
          <a:lstStyle/>
          <a:p>
            <a:r>
              <a:rPr lang="en-GB" dirty="0"/>
              <a:t>Process Scheduling Queue</a:t>
            </a:r>
          </a:p>
        </p:txBody>
      </p:sp>
      <p:sp>
        <p:nvSpPr>
          <p:cNvPr id="3" name="Content Placeholder 2">
            <a:extLst>
              <a:ext uri="{FF2B5EF4-FFF2-40B4-BE49-F238E27FC236}">
                <a16:creationId xmlns:a16="http://schemas.microsoft.com/office/drawing/2014/main" id="{A775681D-5B74-4E5D-BC86-09068E0FBE1B}"/>
              </a:ext>
            </a:extLst>
          </p:cNvPr>
          <p:cNvSpPr>
            <a:spLocks noGrp="1"/>
          </p:cNvSpPr>
          <p:nvPr>
            <p:ph idx="1"/>
          </p:nvPr>
        </p:nvSpPr>
        <p:spPr>
          <a:xfrm>
            <a:off x="2589212" y="1052945"/>
            <a:ext cx="8915400" cy="4858277"/>
          </a:xfrm>
        </p:spPr>
        <p:txBody>
          <a:bodyPr/>
          <a:lstStyle/>
          <a:p>
            <a:r>
              <a:rPr lang="en-GB" dirty="0"/>
              <a:t>The OS maintains the Process Control Blocks (PCB) in the Process Queue.</a:t>
            </a:r>
          </a:p>
          <a:p>
            <a:endParaRPr lang="en-GB" dirty="0"/>
          </a:p>
          <a:p>
            <a:r>
              <a:rPr lang="en-US" dirty="0"/>
              <a:t>The OS also keeps a separate queue for each of the process states and PCBs of all processes in the same execution state are placed in the same queue. </a:t>
            </a:r>
          </a:p>
          <a:p>
            <a:endParaRPr lang="en-US" dirty="0"/>
          </a:p>
          <a:p>
            <a:r>
              <a:rPr lang="en-US" dirty="0"/>
              <a:t>When the state of a process is changed, its PCB is unlinked from its current queue and moved to its new state queue.</a:t>
            </a:r>
            <a:endParaRPr lang="en-GB" dirty="0"/>
          </a:p>
          <a:p>
            <a:endParaRPr lang="en-GB" dirty="0"/>
          </a:p>
          <a:p>
            <a:r>
              <a:rPr lang="en-GB" dirty="0"/>
              <a:t>The OS maintains three important scheduling queues:</a:t>
            </a:r>
          </a:p>
          <a:p>
            <a:pPr lvl="1">
              <a:buFont typeface="Wingdings" panose="05000000000000000000" pitchFamily="2" charset="2"/>
              <a:buChar char="§"/>
            </a:pPr>
            <a:r>
              <a:rPr lang="en-GB" dirty="0"/>
              <a:t>Job Queue</a:t>
            </a:r>
          </a:p>
          <a:p>
            <a:pPr lvl="1">
              <a:buFont typeface="Wingdings" panose="05000000000000000000" pitchFamily="2" charset="2"/>
              <a:buChar char="§"/>
            </a:pPr>
            <a:r>
              <a:rPr lang="en-GB" dirty="0"/>
              <a:t>Ready Queue</a:t>
            </a:r>
          </a:p>
          <a:p>
            <a:pPr lvl="1">
              <a:buFont typeface="Wingdings" panose="05000000000000000000" pitchFamily="2" charset="2"/>
              <a:buChar char="§"/>
            </a:pPr>
            <a:r>
              <a:rPr lang="en-GB" dirty="0"/>
              <a:t>Device Queue</a:t>
            </a:r>
          </a:p>
        </p:txBody>
      </p:sp>
      <p:grpSp>
        <p:nvGrpSpPr>
          <p:cNvPr id="4" name="Group 3">
            <a:extLst>
              <a:ext uri="{FF2B5EF4-FFF2-40B4-BE49-F238E27FC236}">
                <a16:creationId xmlns:a16="http://schemas.microsoft.com/office/drawing/2014/main" id="{F58C7752-3228-4A88-83C4-D13287178BF5}"/>
              </a:ext>
            </a:extLst>
          </p:cNvPr>
          <p:cNvGrpSpPr/>
          <p:nvPr/>
        </p:nvGrpSpPr>
        <p:grpSpPr>
          <a:xfrm>
            <a:off x="3255818" y="2673927"/>
            <a:ext cx="7315201" cy="2477630"/>
            <a:chOff x="3228109" y="2840182"/>
            <a:chExt cx="7315201" cy="2477630"/>
          </a:xfrm>
        </p:grpSpPr>
        <p:sp>
          <p:nvSpPr>
            <p:cNvPr id="5" name="Rectangle 4">
              <a:extLst>
                <a:ext uri="{FF2B5EF4-FFF2-40B4-BE49-F238E27FC236}">
                  <a16:creationId xmlns:a16="http://schemas.microsoft.com/office/drawing/2014/main" id="{6028461E-F0EF-4101-813D-92ECC97D8459}"/>
                </a:ext>
              </a:extLst>
            </p:cNvPr>
            <p:cNvSpPr/>
            <p:nvPr/>
          </p:nvSpPr>
          <p:spPr>
            <a:xfrm>
              <a:off x="3228109" y="2840182"/>
              <a:ext cx="1427018" cy="78970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Job Queue</a:t>
              </a:r>
            </a:p>
          </p:txBody>
        </p:sp>
        <p:sp>
          <p:nvSpPr>
            <p:cNvPr id="6" name="Rectangle 5">
              <a:extLst>
                <a:ext uri="{FF2B5EF4-FFF2-40B4-BE49-F238E27FC236}">
                  <a16:creationId xmlns:a16="http://schemas.microsoft.com/office/drawing/2014/main" id="{3EE83D9D-8A12-455A-9EF7-428A82635138}"/>
                </a:ext>
              </a:extLst>
            </p:cNvPr>
            <p:cNvSpPr/>
            <p:nvPr/>
          </p:nvSpPr>
          <p:spPr>
            <a:xfrm>
              <a:off x="6109857" y="2840182"/>
              <a:ext cx="1427018" cy="78970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Ready Queue</a:t>
              </a:r>
            </a:p>
          </p:txBody>
        </p:sp>
        <p:sp>
          <p:nvSpPr>
            <p:cNvPr id="7" name="Rectangle: Single Corner Rounded 6">
              <a:extLst>
                <a:ext uri="{FF2B5EF4-FFF2-40B4-BE49-F238E27FC236}">
                  <a16:creationId xmlns:a16="http://schemas.microsoft.com/office/drawing/2014/main" id="{E4421DD6-7C97-4160-85A9-DA37BA1DDD63}"/>
                </a:ext>
              </a:extLst>
            </p:cNvPr>
            <p:cNvSpPr/>
            <p:nvPr/>
          </p:nvSpPr>
          <p:spPr>
            <a:xfrm>
              <a:off x="4655127" y="4528103"/>
              <a:ext cx="1149927" cy="789709"/>
            </a:xfrm>
            <a:prstGeom prst="round1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I/O</a:t>
              </a:r>
            </a:p>
          </p:txBody>
        </p:sp>
        <p:cxnSp>
          <p:nvCxnSpPr>
            <p:cNvPr id="8" name="Straight Arrow Connector 7">
              <a:extLst>
                <a:ext uri="{FF2B5EF4-FFF2-40B4-BE49-F238E27FC236}">
                  <a16:creationId xmlns:a16="http://schemas.microsoft.com/office/drawing/2014/main" id="{37162618-A82D-405E-AB53-9206BDEEDD87}"/>
                </a:ext>
              </a:extLst>
            </p:cNvPr>
            <p:cNvCxnSpPr>
              <a:stCxn id="5" idx="3"/>
              <a:endCxn id="6" idx="1"/>
            </p:cNvCxnSpPr>
            <p:nvPr/>
          </p:nvCxnSpPr>
          <p:spPr>
            <a:xfrm>
              <a:off x="4655127" y="3235037"/>
              <a:ext cx="145473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Connector: Elbow 8">
              <a:extLst>
                <a:ext uri="{FF2B5EF4-FFF2-40B4-BE49-F238E27FC236}">
                  <a16:creationId xmlns:a16="http://schemas.microsoft.com/office/drawing/2014/main" id="{DD069328-8DE7-4D0C-96E5-57297FB3160E}"/>
                </a:ext>
              </a:extLst>
            </p:cNvPr>
            <p:cNvCxnSpPr>
              <a:cxnSpLocks/>
              <a:stCxn id="12" idx="0"/>
            </p:cNvCxnSpPr>
            <p:nvPr/>
          </p:nvCxnSpPr>
          <p:spPr>
            <a:xfrm rot="16200000" flipH="1" flipV="1">
              <a:off x="8104039" y="946444"/>
              <a:ext cx="64089" cy="4052453"/>
            </a:xfrm>
            <a:prstGeom prst="bentConnector4">
              <a:avLst>
                <a:gd name="adj1" fmla="val -940369"/>
                <a:gd name="adj2" fmla="val 109744"/>
              </a:avLst>
            </a:prstGeom>
            <a:ln>
              <a:prstDash val="dash"/>
              <a:tailEnd type="triangle"/>
            </a:ln>
          </p:spPr>
          <p:style>
            <a:lnRef idx="1">
              <a:schemeClr val="accent2"/>
            </a:lnRef>
            <a:fillRef idx="0">
              <a:schemeClr val="accent2"/>
            </a:fillRef>
            <a:effectRef idx="0">
              <a:schemeClr val="accent2"/>
            </a:effectRef>
            <a:fontRef idx="minor">
              <a:schemeClr val="tx1"/>
            </a:fontRef>
          </p:style>
        </p:cxnSp>
        <p:grpSp>
          <p:nvGrpSpPr>
            <p:cNvPr id="10" name="Group 9">
              <a:extLst>
                <a:ext uri="{FF2B5EF4-FFF2-40B4-BE49-F238E27FC236}">
                  <a16:creationId xmlns:a16="http://schemas.microsoft.com/office/drawing/2014/main" id="{8C0E9D56-988D-4B62-9CB8-516B5D7CBD3F}"/>
                </a:ext>
              </a:extLst>
            </p:cNvPr>
            <p:cNvGrpSpPr/>
            <p:nvPr/>
          </p:nvGrpSpPr>
          <p:grpSpPr>
            <a:xfrm>
              <a:off x="7046912" y="2940627"/>
              <a:ext cx="3496398" cy="2377185"/>
              <a:chOff x="7046912" y="2940627"/>
              <a:chExt cx="3496398" cy="2377185"/>
            </a:xfrm>
          </p:grpSpPr>
          <p:sp>
            <p:nvSpPr>
              <p:cNvPr id="12" name="Oval 11">
                <a:extLst>
                  <a:ext uri="{FF2B5EF4-FFF2-40B4-BE49-F238E27FC236}">
                    <a16:creationId xmlns:a16="http://schemas.microsoft.com/office/drawing/2014/main" id="{ACD3988C-40D6-428D-A5E6-817746B8094B}"/>
                  </a:ext>
                </a:extLst>
              </p:cNvPr>
              <p:cNvSpPr/>
              <p:nvPr/>
            </p:nvSpPr>
            <p:spPr>
              <a:xfrm>
                <a:off x="9781310" y="2940627"/>
                <a:ext cx="762000" cy="5888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CPU</a:t>
                </a:r>
              </a:p>
            </p:txBody>
          </p:sp>
          <p:cxnSp>
            <p:nvCxnSpPr>
              <p:cNvPr id="13" name="Straight Arrow Connector 12">
                <a:extLst>
                  <a:ext uri="{FF2B5EF4-FFF2-40B4-BE49-F238E27FC236}">
                    <a16:creationId xmlns:a16="http://schemas.microsoft.com/office/drawing/2014/main" id="{60257FAF-9C70-4B6F-AC41-380B8B11A27E}"/>
                  </a:ext>
                </a:extLst>
              </p:cNvPr>
              <p:cNvCxnSpPr>
                <a:stCxn id="6" idx="3"/>
                <a:endCxn id="12" idx="2"/>
              </p:cNvCxnSpPr>
              <p:nvPr/>
            </p:nvCxnSpPr>
            <p:spPr>
              <a:xfrm flipV="1">
                <a:off x="7536875" y="3235036"/>
                <a:ext cx="2244435"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4" name="Group 13">
                <a:extLst>
                  <a:ext uri="{FF2B5EF4-FFF2-40B4-BE49-F238E27FC236}">
                    <a16:creationId xmlns:a16="http://schemas.microsoft.com/office/drawing/2014/main" id="{0561846F-3108-49B5-87B5-89A70E0100A9}"/>
                  </a:ext>
                </a:extLst>
              </p:cNvPr>
              <p:cNvGrpSpPr/>
              <p:nvPr/>
            </p:nvGrpSpPr>
            <p:grpSpPr>
              <a:xfrm>
                <a:off x="7046912" y="3529444"/>
                <a:ext cx="3115399" cy="1788368"/>
                <a:chOff x="7046912" y="3529444"/>
                <a:chExt cx="3115399" cy="1788368"/>
              </a:xfrm>
            </p:grpSpPr>
            <p:sp>
              <p:nvSpPr>
                <p:cNvPr id="15" name="Rectangle 14">
                  <a:extLst>
                    <a:ext uri="{FF2B5EF4-FFF2-40B4-BE49-F238E27FC236}">
                      <a16:creationId xmlns:a16="http://schemas.microsoft.com/office/drawing/2014/main" id="{1DF0A457-B805-4AD3-8303-86E9335E32FF}"/>
                    </a:ext>
                  </a:extLst>
                </p:cNvPr>
                <p:cNvSpPr/>
                <p:nvPr/>
              </p:nvSpPr>
              <p:spPr>
                <a:xfrm>
                  <a:off x="7046912" y="4528103"/>
                  <a:ext cx="1427018" cy="78970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I/O/Waiting Queue</a:t>
                  </a:r>
                </a:p>
              </p:txBody>
            </p:sp>
            <p:cxnSp>
              <p:nvCxnSpPr>
                <p:cNvPr id="16" name="Connector: Elbow 15">
                  <a:extLst>
                    <a:ext uri="{FF2B5EF4-FFF2-40B4-BE49-F238E27FC236}">
                      <a16:creationId xmlns:a16="http://schemas.microsoft.com/office/drawing/2014/main" id="{ED540B3B-603F-4DFD-9485-09EF5712D74D}"/>
                    </a:ext>
                  </a:extLst>
                </p:cNvPr>
                <p:cNvCxnSpPr>
                  <a:stCxn id="12" idx="4"/>
                  <a:endCxn id="15" idx="3"/>
                </p:cNvCxnSpPr>
                <p:nvPr/>
              </p:nvCxnSpPr>
              <p:spPr>
                <a:xfrm rot="5400000">
                  <a:off x="8621364" y="3382011"/>
                  <a:ext cx="1393513" cy="168838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grpSp>
        </p:grpSp>
        <p:cxnSp>
          <p:nvCxnSpPr>
            <p:cNvPr id="11" name="Connector: Elbow 10">
              <a:extLst>
                <a:ext uri="{FF2B5EF4-FFF2-40B4-BE49-F238E27FC236}">
                  <a16:creationId xmlns:a16="http://schemas.microsoft.com/office/drawing/2014/main" id="{9CBD5BB4-C250-49EA-A2F3-253E4FE57774}"/>
                </a:ext>
              </a:extLst>
            </p:cNvPr>
            <p:cNvCxnSpPr>
              <a:stCxn id="7" idx="0"/>
            </p:cNvCxnSpPr>
            <p:nvPr/>
          </p:nvCxnSpPr>
          <p:spPr>
            <a:xfrm rot="5400000" flipH="1" flipV="1">
              <a:off x="5137742" y="3555988"/>
              <a:ext cx="1064465" cy="879766"/>
            </a:xfrm>
            <a:prstGeom prst="bentConnector3">
              <a:avLst>
                <a:gd name="adj1" fmla="val 98157"/>
              </a:avLst>
            </a:prstGeom>
            <a:ln>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37300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1CF8-0F10-48A3-8051-2261C98BC3A3}"/>
              </a:ext>
            </a:extLst>
          </p:cNvPr>
          <p:cNvSpPr>
            <a:spLocks noGrp="1"/>
          </p:cNvSpPr>
          <p:nvPr>
            <p:ph type="title"/>
          </p:nvPr>
        </p:nvSpPr>
        <p:spPr>
          <a:xfrm>
            <a:off x="2689907" y="268561"/>
            <a:ext cx="8911687" cy="678217"/>
          </a:xfrm>
        </p:spPr>
        <p:txBody>
          <a:bodyPr/>
          <a:lstStyle/>
          <a:p>
            <a:r>
              <a:rPr lang="en-GB" dirty="0"/>
              <a:t>Process Scheduling Queue</a:t>
            </a:r>
          </a:p>
        </p:txBody>
      </p:sp>
      <p:sp>
        <p:nvSpPr>
          <p:cNvPr id="3" name="Content Placeholder 2">
            <a:extLst>
              <a:ext uri="{FF2B5EF4-FFF2-40B4-BE49-F238E27FC236}">
                <a16:creationId xmlns:a16="http://schemas.microsoft.com/office/drawing/2014/main" id="{1A5DB6C2-58C2-4D7D-B5D1-0E9931F1EDB0}"/>
              </a:ext>
            </a:extLst>
          </p:cNvPr>
          <p:cNvSpPr>
            <a:spLocks noGrp="1"/>
          </p:cNvSpPr>
          <p:nvPr>
            <p:ph idx="1"/>
          </p:nvPr>
        </p:nvSpPr>
        <p:spPr>
          <a:xfrm>
            <a:off x="2589212" y="1191491"/>
            <a:ext cx="8915400" cy="4719731"/>
          </a:xfrm>
        </p:spPr>
        <p:txBody>
          <a:bodyPr>
            <a:normAutofit/>
          </a:bodyPr>
          <a:lstStyle/>
          <a:p>
            <a:r>
              <a:rPr lang="en-GB" sz="2000" b="1" dirty="0"/>
              <a:t>Job Queue</a:t>
            </a:r>
          </a:p>
          <a:p>
            <a:pPr lvl="1">
              <a:buFont typeface="Wingdings" panose="05000000000000000000" pitchFamily="2" charset="2"/>
              <a:buChar char="§"/>
            </a:pPr>
            <a:r>
              <a:rPr lang="en-GB" sz="2000" dirty="0"/>
              <a:t>The job queue maintains all process in the system.</a:t>
            </a:r>
          </a:p>
          <a:p>
            <a:pPr lvl="1">
              <a:buFont typeface="Wingdings" panose="05000000000000000000" pitchFamily="2" charset="2"/>
              <a:buChar char="§"/>
            </a:pPr>
            <a:endParaRPr lang="en-GB" sz="2000" dirty="0"/>
          </a:p>
          <a:p>
            <a:r>
              <a:rPr lang="en-GB" sz="2000" b="1" dirty="0"/>
              <a:t>Ready Queue</a:t>
            </a:r>
          </a:p>
          <a:p>
            <a:pPr lvl="1">
              <a:buFont typeface="Wingdings" panose="05000000000000000000" pitchFamily="2" charset="2"/>
              <a:buChar char="§"/>
            </a:pPr>
            <a:r>
              <a:rPr lang="en-GB" sz="2000" dirty="0"/>
              <a:t>This queue maintains the set of process in the main memory at any one time, waiting and ready to execute.</a:t>
            </a:r>
          </a:p>
          <a:p>
            <a:pPr lvl="1">
              <a:buFont typeface="Wingdings" panose="05000000000000000000" pitchFamily="2" charset="2"/>
              <a:buChar char="§"/>
            </a:pPr>
            <a:r>
              <a:rPr lang="en-GB" sz="2000" dirty="0"/>
              <a:t>Any new process is entered into this queue.</a:t>
            </a:r>
          </a:p>
          <a:p>
            <a:endParaRPr lang="en-GB" sz="2000" dirty="0"/>
          </a:p>
          <a:p>
            <a:r>
              <a:rPr lang="en-GB" sz="2000" b="1" dirty="0"/>
              <a:t>Device Queue</a:t>
            </a:r>
          </a:p>
          <a:p>
            <a:pPr lvl="1">
              <a:buFont typeface="Wingdings" panose="05000000000000000000" pitchFamily="2" charset="2"/>
              <a:buChar char="§"/>
            </a:pPr>
            <a:r>
              <a:rPr lang="en-US" sz="2000" dirty="0"/>
              <a:t>The processes which are blocked due to unavailability of an I/O device are contained in this queue.</a:t>
            </a:r>
            <a:endParaRPr lang="en-GB" sz="2000" dirty="0"/>
          </a:p>
        </p:txBody>
      </p:sp>
    </p:spTree>
    <p:extLst>
      <p:ext uri="{BB962C8B-B14F-4D97-AF65-F5344CB8AC3E}">
        <p14:creationId xmlns:p14="http://schemas.microsoft.com/office/powerpoint/2010/main" val="8686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6F57-18F5-4ED8-9D5A-347E422DD0B7}"/>
              </a:ext>
            </a:extLst>
          </p:cNvPr>
          <p:cNvSpPr>
            <a:spLocks noGrp="1"/>
          </p:cNvSpPr>
          <p:nvPr>
            <p:ph type="title"/>
          </p:nvPr>
        </p:nvSpPr>
        <p:spPr>
          <a:xfrm>
            <a:off x="2592925" y="0"/>
            <a:ext cx="8911687" cy="1280890"/>
          </a:xfrm>
        </p:spPr>
        <p:txBody>
          <a:bodyPr/>
          <a:lstStyle/>
          <a:p>
            <a:r>
              <a:rPr lang="en-GB" dirty="0"/>
              <a:t>Schedulers</a:t>
            </a:r>
          </a:p>
        </p:txBody>
      </p:sp>
      <p:sp>
        <p:nvSpPr>
          <p:cNvPr id="3" name="Content Placeholder 2">
            <a:extLst>
              <a:ext uri="{FF2B5EF4-FFF2-40B4-BE49-F238E27FC236}">
                <a16:creationId xmlns:a16="http://schemas.microsoft.com/office/drawing/2014/main" id="{24CEE8E5-6476-4087-ABD3-EF9FF802287B}"/>
              </a:ext>
            </a:extLst>
          </p:cNvPr>
          <p:cNvSpPr>
            <a:spLocks noGrp="1"/>
          </p:cNvSpPr>
          <p:nvPr>
            <p:ph idx="1"/>
          </p:nvPr>
        </p:nvSpPr>
        <p:spPr>
          <a:xfrm>
            <a:off x="2589212" y="1385455"/>
            <a:ext cx="8915400" cy="4525767"/>
          </a:xfrm>
        </p:spPr>
        <p:txBody>
          <a:bodyPr>
            <a:normAutofit/>
          </a:bodyPr>
          <a:lstStyle/>
          <a:p>
            <a:r>
              <a:rPr lang="en-US" sz="2000" dirty="0"/>
              <a:t>Schedulers are special system software that handle process scheduling.</a:t>
            </a:r>
          </a:p>
          <a:p>
            <a:endParaRPr lang="en-US" sz="2000" dirty="0"/>
          </a:p>
          <a:p>
            <a:r>
              <a:rPr lang="en-US" sz="2000" dirty="0"/>
              <a:t>The task of a scheduler is to select the jobs to be submitted into the system and to decide which process to run. </a:t>
            </a:r>
          </a:p>
          <a:p>
            <a:endParaRPr lang="en-US" sz="2000" dirty="0"/>
          </a:p>
          <a:p>
            <a:r>
              <a:rPr lang="en-US" sz="2000" dirty="0"/>
              <a:t>There are three types of schedulers:</a:t>
            </a:r>
          </a:p>
          <a:p>
            <a:pPr lvl="1">
              <a:buFont typeface="Wingdings" panose="05000000000000000000" pitchFamily="2" charset="2"/>
              <a:buChar char="§"/>
            </a:pPr>
            <a:r>
              <a:rPr lang="en-US" sz="2000" dirty="0"/>
              <a:t>Long-Term Scheduler</a:t>
            </a:r>
          </a:p>
          <a:p>
            <a:pPr lvl="1">
              <a:buFont typeface="Wingdings" panose="05000000000000000000" pitchFamily="2" charset="2"/>
              <a:buChar char="§"/>
            </a:pPr>
            <a:r>
              <a:rPr lang="en-US" sz="2000" dirty="0"/>
              <a:t>Short-Term Scheduler</a:t>
            </a:r>
          </a:p>
          <a:p>
            <a:pPr lvl="1">
              <a:buFont typeface="Wingdings" panose="05000000000000000000" pitchFamily="2" charset="2"/>
              <a:buChar char="§"/>
            </a:pPr>
            <a:r>
              <a:rPr lang="en-US" sz="2000" dirty="0"/>
              <a:t>Medium-Term Scheduler</a:t>
            </a:r>
          </a:p>
          <a:p>
            <a:pPr marL="0" indent="0">
              <a:buNone/>
            </a:pPr>
            <a:endParaRPr lang="en-GB" sz="2000" dirty="0"/>
          </a:p>
        </p:txBody>
      </p:sp>
    </p:spTree>
    <p:extLst>
      <p:ext uri="{BB962C8B-B14F-4D97-AF65-F5344CB8AC3E}">
        <p14:creationId xmlns:p14="http://schemas.microsoft.com/office/powerpoint/2010/main" val="337501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0E4E-3697-4FCD-8EA8-1A470851229A}"/>
              </a:ext>
            </a:extLst>
          </p:cNvPr>
          <p:cNvSpPr>
            <a:spLocks noGrp="1"/>
          </p:cNvSpPr>
          <p:nvPr>
            <p:ph type="title"/>
          </p:nvPr>
        </p:nvSpPr>
        <p:spPr>
          <a:xfrm>
            <a:off x="2589212" y="184540"/>
            <a:ext cx="8911687" cy="762238"/>
          </a:xfrm>
        </p:spPr>
        <p:txBody>
          <a:bodyPr>
            <a:normAutofit/>
          </a:bodyPr>
          <a:lstStyle/>
          <a:p>
            <a:r>
              <a:rPr lang="en-GB" dirty="0"/>
              <a:t>Schedulers</a:t>
            </a:r>
          </a:p>
        </p:txBody>
      </p:sp>
      <p:sp>
        <p:nvSpPr>
          <p:cNvPr id="3" name="Content Placeholder 2">
            <a:extLst>
              <a:ext uri="{FF2B5EF4-FFF2-40B4-BE49-F238E27FC236}">
                <a16:creationId xmlns:a16="http://schemas.microsoft.com/office/drawing/2014/main" id="{A3018CA8-7217-45C1-B310-703208031A41}"/>
              </a:ext>
            </a:extLst>
          </p:cNvPr>
          <p:cNvSpPr>
            <a:spLocks noGrp="1"/>
          </p:cNvSpPr>
          <p:nvPr>
            <p:ph idx="1"/>
          </p:nvPr>
        </p:nvSpPr>
        <p:spPr>
          <a:xfrm>
            <a:off x="2589212" y="1224116"/>
            <a:ext cx="8915400" cy="4911212"/>
          </a:xfrm>
        </p:spPr>
        <p:txBody>
          <a:bodyPr>
            <a:normAutofit/>
          </a:bodyPr>
          <a:lstStyle/>
          <a:p>
            <a:r>
              <a:rPr lang="en-GB" sz="2000" b="1" dirty="0"/>
              <a:t>Long-Term Scheduler </a:t>
            </a:r>
          </a:p>
          <a:p>
            <a:pPr lvl="1">
              <a:buFont typeface="Wingdings" panose="05000000000000000000" pitchFamily="2" charset="2"/>
              <a:buChar char="§"/>
            </a:pPr>
            <a:r>
              <a:rPr lang="en-US" sz="2000" dirty="0"/>
              <a:t>The long-term scheduler determines which programs are admitted to the system for processing.</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This scheduler selects processes from the queue and loads them into memory for execution.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On some systems, the long-term scheduler may not be available or minimal.</a:t>
            </a:r>
          </a:p>
          <a:p>
            <a:pPr lvl="1">
              <a:buFont typeface="Wingdings" panose="05000000000000000000" pitchFamily="2" charset="2"/>
              <a:buChar char="§"/>
            </a:pPr>
            <a:r>
              <a:rPr lang="en-US" sz="2000" dirty="0"/>
              <a:t>To change a process’ state from new to ready, the OS uses the long-term scheduler.</a:t>
            </a:r>
            <a:endParaRPr lang="en-GB" sz="2000" b="1" dirty="0"/>
          </a:p>
        </p:txBody>
      </p:sp>
    </p:spTree>
    <p:extLst>
      <p:ext uri="{BB962C8B-B14F-4D97-AF65-F5344CB8AC3E}">
        <p14:creationId xmlns:p14="http://schemas.microsoft.com/office/powerpoint/2010/main" val="428162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0E4E-3697-4FCD-8EA8-1A470851229A}"/>
              </a:ext>
            </a:extLst>
          </p:cNvPr>
          <p:cNvSpPr>
            <a:spLocks noGrp="1"/>
          </p:cNvSpPr>
          <p:nvPr>
            <p:ph type="title"/>
          </p:nvPr>
        </p:nvSpPr>
        <p:spPr>
          <a:xfrm>
            <a:off x="2592925" y="624110"/>
            <a:ext cx="8911687" cy="659000"/>
          </a:xfrm>
        </p:spPr>
        <p:txBody>
          <a:bodyPr/>
          <a:lstStyle/>
          <a:p>
            <a:r>
              <a:rPr lang="en-GB" dirty="0"/>
              <a:t>Schedulers</a:t>
            </a:r>
          </a:p>
        </p:txBody>
      </p:sp>
      <p:sp>
        <p:nvSpPr>
          <p:cNvPr id="3" name="Content Placeholder 2">
            <a:extLst>
              <a:ext uri="{FF2B5EF4-FFF2-40B4-BE49-F238E27FC236}">
                <a16:creationId xmlns:a16="http://schemas.microsoft.com/office/drawing/2014/main" id="{A3018CA8-7217-45C1-B310-703208031A41}"/>
              </a:ext>
            </a:extLst>
          </p:cNvPr>
          <p:cNvSpPr>
            <a:spLocks noGrp="1"/>
          </p:cNvSpPr>
          <p:nvPr>
            <p:ph idx="1"/>
          </p:nvPr>
        </p:nvSpPr>
        <p:spPr>
          <a:xfrm>
            <a:off x="2589212" y="1283110"/>
            <a:ext cx="8915400" cy="4950780"/>
          </a:xfrm>
        </p:spPr>
        <p:txBody>
          <a:bodyPr>
            <a:normAutofit/>
          </a:bodyPr>
          <a:lstStyle/>
          <a:p>
            <a:r>
              <a:rPr lang="en-GB" sz="2000" b="1" dirty="0"/>
              <a:t>Short-Term Scheduler</a:t>
            </a:r>
          </a:p>
          <a:p>
            <a:pPr lvl="1">
              <a:buFont typeface="Wingdings" panose="05000000000000000000" pitchFamily="2" charset="2"/>
              <a:buChar char="§"/>
            </a:pPr>
            <a:r>
              <a:rPr lang="en-GB" sz="2000" dirty="0"/>
              <a:t>The short-term scheduler is also referred to as the CPU scheduler.</a:t>
            </a:r>
          </a:p>
          <a:p>
            <a:pPr lvl="1">
              <a:buFont typeface="Wingdings" panose="05000000000000000000" pitchFamily="2" charset="2"/>
              <a:buChar char="§"/>
            </a:pPr>
            <a:r>
              <a:rPr lang="en-US" sz="2000" dirty="0"/>
              <a:t>The short-term scheduler is used to increase system. </a:t>
            </a:r>
          </a:p>
          <a:p>
            <a:pPr lvl="1">
              <a:buFont typeface="Wingdings" panose="05000000000000000000" pitchFamily="2" charset="2"/>
              <a:buChar char="§"/>
            </a:pPr>
            <a:r>
              <a:rPr lang="en-US" sz="2000" dirty="0"/>
              <a:t>It effects the change of ready state to running state of a process. </a:t>
            </a:r>
          </a:p>
          <a:p>
            <a:pPr lvl="1">
              <a:buFont typeface="Wingdings" panose="05000000000000000000" pitchFamily="2" charset="2"/>
              <a:buChar char="§"/>
            </a:pPr>
            <a:r>
              <a:rPr lang="en-US" sz="2000" dirty="0"/>
              <a:t>The CPU scheduler selects a process among the processes that are ready to execute and allocates CPU to one of the</a:t>
            </a:r>
          </a:p>
          <a:p>
            <a:pPr lvl="1">
              <a:buFont typeface="Wingdings" panose="05000000000000000000" pitchFamily="2" charset="2"/>
              <a:buChar char="§"/>
            </a:pPr>
            <a:r>
              <a:rPr lang="en-US" sz="2000" dirty="0"/>
              <a:t>Short-term schedulers, also known as dispatchers, make the decision of which process to execute next. </a:t>
            </a:r>
          </a:p>
          <a:p>
            <a:pPr lvl="1">
              <a:buFont typeface="Wingdings" panose="05000000000000000000" pitchFamily="2" charset="2"/>
              <a:buChar char="§"/>
            </a:pPr>
            <a:r>
              <a:rPr lang="en-US" sz="2000" dirty="0"/>
              <a:t>Short-term schedulers are faster than long-term schedulers. m.</a:t>
            </a:r>
            <a:endParaRPr lang="en-GB" sz="2000" dirty="0"/>
          </a:p>
        </p:txBody>
      </p:sp>
    </p:spTree>
    <p:extLst>
      <p:ext uri="{BB962C8B-B14F-4D97-AF65-F5344CB8AC3E}">
        <p14:creationId xmlns:p14="http://schemas.microsoft.com/office/powerpoint/2010/main" val="34916714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2022</Words>
  <Application>Microsoft Office PowerPoint</Application>
  <PresentationFormat>Widescreen</PresentationFormat>
  <Paragraphs>250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Century Gothic</vt:lpstr>
      <vt:lpstr>Wingdings</vt:lpstr>
      <vt:lpstr>Wingdings 3</vt:lpstr>
      <vt:lpstr>Wisp</vt:lpstr>
      <vt:lpstr>PowerPoint Presentation</vt:lpstr>
      <vt:lpstr>Operating System II CMP 321 Scheduling</vt:lpstr>
      <vt:lpstr>Process Scheduling</vt:lpstr>
      <vt:lpstr>Category of Scheduling</vt:lpstr>
      <vt:lpstr>Process Scheduling Queue</vt:lpstr>
      <vt:lpstr>Process Scheduling Queue</vt:lpstr>
      <vt:lpstr>Schedulers</vt:lpstr>
      <vt:lpstr>Schedulers</vt:lpstr>
      <vt:lpstr>Schedulers</vt:lpstr>
      <vt:lpstr>Schedulers</vt:lpstr>
      <vt:lpstr>Comparing Schedulers</vt:lpstr>
      <vt:lpstr>Scheduling Algorithm</vt:lpstr>
      <vt:lpstr>Scheduling Criteria</vt:lpstr>
      <vt:lpstr>Scheduling Strategy</vt:lpstr>
      <vt:lpstr>Scheduling Algorithm</vt:lpstr>
      <vt:lpstr>First-Come, First-Served (FCFS) Scheduling</vt:lpstr>
      <vt:lpstr>First-Come, First-Served (FCFS) Scheduling</vt:lpstr>
      <vt:lpstr>First-Come, First-Served (FCFS) Scheduling</vt:lpstr>
      <vt:lpstr>Shortest-Job-Next (SJN) Scheduling </vt:lpstr>
      <vt:lpstr>Shortest-Job-Next (SJN) Scheduling </vt:lpstr>
      <vt:lpstr>Shortest-Job-Next (SJN) Scheduling </vt:lpstr>
      <vt:lpstr>Priority Scheduling </vt:lpstr>
      <vt:lpstr>Priority Scheduling </vt:lpstr>
      <vt:lpstr>Priority Scheduling </vt:lpstr>
      <vt:lpstr>Shortest Remaining Time First (SRTF) </vt:lpstr>
      <vt:lpstr>Shortest Remaining Time First (SRTF) </vt:lpstr>
      <vt:lpstr>Round Robin(RR) Scheduling </vt:lpstr>
      <vt:lpstr>Round Robin(RR) Scheduling </vt:lpstr>
      <vt:lpstr>Dispatch and Context Switching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76</cp:revision>
  <dcterms:created xsi:type="dcterms:W3CDTF">2022-10-23T14:21:16Z</dcterms:created>
  <dcterms:modified xsi:type="dcterms:W3CDTF">2022-11-21T12:52:55Z</dcterms:modified>
</cp:coreProperties>
</file>