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5"/>
  </p:notesMasterIdLst>
  <p:sldIdLst>
    <p:sldId id="257" r:id="rId2"/>
    <p:sldId id="258" r:id="rId3"/>
    <p:sldId id="984" r:id="rId4"/>
    <p:sldId id="1087" r:id="rId5"/>
    <p:sldId id="1086" r:id="rId6"/>
    <p:sldId id="1014" r:id="rId7"/>
    <p:sldId id="1038" r:id="rId8"/>
    <p:sldId id="985" r:id="rId9"/>
    <p:sldId id="1091" r:id="rId10"/>
    <p:sldId id="989" r:id="rId11"/>
    <p:sldId id="1088" r:id="rId12"/>
    <p:sldId id="1105" r:id="rId13"/>
    <p:sldId id="1089" r:id="rId14"/>
    <p:sldId id="988" r:id="rId15"/>
    <p:sldId id="1058" r:id="rId16"/>
    <p:sldId id="1042" r:id="rId17"/>
    <p:sldId id="1041" r:id="rId18"/>
    <p:sldId id="1095" r:id="rId19"/>
    <p:sldId id="1097" r:id="rId20"/>
    <p:sldId id="1096" r:id="rId21"/>
    <p:sldId id="1094" r:id="rId22"/>
    <p:sldId id="990" r:id="rId23"/>
    <p:sldId id="1092" r:id="rId24"/>
    <p:sldId id="1064" r:id="rId25"/>
    <p:sldId id="1093" r:id="rId26"/>
    <p:sldId id="259" r:id="rId27"/>
    <p:sldId id="1098" r:id="rId28"/>
    <p:sldId id="1099" r:id="rId29"/>
    <p:sldId id="1104" r:id="rId30"/>
    <p:sldId id="1100" r:id="rId31"/>
    <p:sldId id="1101" r:id="rId32"/>
    <p:sldId id="1102" r:id="rId33"/>
    <p:sldId id="1103"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4" autoAdjust="0"/>
    <p:restoredTop sz="94291" autoAdjust="0"/>
  </p:normalViewPr>
  <p:slideViewPr>
    <p:cSldViewPr snapToGrid="0">
      <p:cViewPr varScale="1">
        <p:scale>
          <a:sx n="65" d="100"/>
          <a:sy n="65" d="100"/>
        </p:scale>
        <p:origin x="81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E3B3836-47F7-4479-B79A-6939869B3DB7}" type="datetimeFigureOut">
              <a:rPr lang="en-GB" smtClean="0"/>
              <a:t>30/11/2022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DB8045-B0BB-4EAD-87FB-C923C282AA59}" type="slidenum">
              <a:rPr lang="en-GB" smtClean="0"/>
              <a:t>‹#›</a:t>
            </a:fld>
            <a:endParaRPr lang="en-GB"/>
          </a:p>
        </p:txBody>
      </p:sp>
    </p:spTree>
    <p:extLst>
      <p:ext uri="{BB962C8B-B14F-4D97-AF65-F5344CB8AC3E}">
        <p14:creationId xmlns:p14="http://schemas.microsoft.com/office/powerpoint/2010/main" val="14445525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dirty="0"/>
              <a:t>Context Switching stores the state of the current process, and the state includes the information about the data that was stored in registers, the value of the program counter, and the stack pointer. Context Switching is necessary because if we directly pass the control of CPU to the new process without saving the state of the old process and later if we want to resume the old process from where it was stopped, we won't be able to do that as we don't know what was the last instruction the old process executed. Context Switching overcomes this problem by storing the state of the process.</a:t>
            </a:r>
            <a:endParaRPr lang="en-GB" dirty="0"/>
          </a:p>
          <a:p>
            <a:pPr algn="just"/>
            <a:endParaRPr lang="en-GB" dirty="0"/>
          </a:p>
        </p:txBody>
      </p:sp>
      <p:sp>
        <p:nvSpPr>
          <p:cNvPr id="4" name="Slide Number Placeholder 3"/>
          <p:cNvSpPr>
            <a:spLocks noGrp="1"/>
          </p:cNvSpPr>
          <p:nvPr>
            <p:ph type="sldNum" sz="quarter" idx="5"/>
          </p:nvPr>
        </p:nvSpPr>
        <p:spPr/>
        <p:txBody>
          <a:bodyPr/>
          <a:lstStyle/>
          <a:p>
            <a:fld id="{CCDB8045-B0BB-4EAD-87FB-C923C282AA59}" type="slidenum">
              <a:rPr lang="en-GB" smtClean="0"/>
              <a:t>9</a:t>
            </a:fld>
            <a:endParaRPr lang="en-GB"/>
          </a:p>
        </p:txBody>
      </p:sp>
    </p:spTree>
    <p:extLst>
      <p:ext uri="{BB962C8B-B14F-4D97-AF65-F5344CB8AC3E}">
        <p14:creationId xmlns:p14="http://schemas.microsoft.com/office/powerpoint/2010/main" val="30952174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2461078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6737110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7188962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8569346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5742522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2142825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427181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4854789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072908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418134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859874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11/30/2022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357394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11/30/2022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048657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11/30/2022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8834080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2221338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6660935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11/30/2022</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76795452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AA894-05BB-4B24-8329-9554E9D358B4}"/>
              </a:ext>
            </a:extLst>
          </p:cNvPr>
          <p:cNvSpPr>
            <a:spLocks noGrp="1"/>
          </p:cNvSpPr>
          <p:nvPr>
            <p:ph type="ctrTitle"/>
          </p:nvPr>
        </p:nvSpPr>
        <p:spPr/>
        <p:txBody>
          <a:bodyPr/>
          <a:lstStyle/>
          <a:p>
            <a:endParaRPr lang="en-GB"/>
          </a:p>
        </p:txBody>
      </p:sp>
      <p:sp>
        <p:nvSpPr>
          <p:cNvPr id="3" name="Subtitle 2">
            <a:extLst>
              <a:ext uri="{FF2B5EF4-FFF2-40B4-BE49-F238E27FC236}">
                <a16:creationId xmlns:a16="http://schemas.microsoft.com/office/drawing/2014/main" id="{78294A21-5C72-42A4-A46F-C76A7CEC89E0}"/>
              </a:ext>
            </a:extLst>
          </p:cNvPr>
          <p:cNvSpPr>
            <a:spLocks noGrp="1"/>
          </p:cNvSpPr>
          <p:nvPr>
            <p:ph type="subTitle" idx="1"/>
          </p:nvPr>
        </p:nvSpPr>
        <p:spPr/>
        <p:txBody>
          <a:bodyPr/>
          <a:lstStyle/>
          <a:p>
            <a:endParaRPr lang="en-GB"/>
          </a:p>
        </p:txBody>
      </p:sp>
    </p:spTree>
    <p:extLst>
      <p:ext uri="{BB962C8B-B14F-4D97-AF65-F5344CB8AC3E}">
        <p14:creationId xmlns:p14="http://schemas.microsoft.com/office/powerpoint/2010/main" val="3624421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1186" name="Rectangle 2">
            <a:extLst>
              <a:ext uri="{FF2B5EF4-FFF2-40B4-BE49-F238E27FC236}">
                <a16:creationId xmlns:a16="http://schemas.microsoft.com/office/drawing/2014/main" id="{E84A9309-4BDC-4F27-A00B-B15DF4FEB0B4}"/>
              </a:ext>
            </a:extLst>
          </p:cNvPr>
          <p:cNvSpPr>
            <a:spLocks noGrp="1" noChangeArrowheads="1"/>
          </p:cNvSpPr>
          <p:nvPr>
            <p:ph type="title"/>
          </p:nvPr>
        </p:nvSpPr>
        <p:spPr>
          <a:xfrm>
            <a:off x="1654714" y="198961"/>
            <a:ext cx="8911687" cy="942452"/>
          </a:xfrm>
        </p:spPr>
        <p:txBody>
          <a:bodyPr/>
          <a:lstStyle/>
          <a:p>
            <a:r>
              <a:rPr lang="en-US" altLang="en-US" dirty="0"/>
              <a:t>Context Switching </a:t>
            </a:r>
          </a:p>
        </p:txBody>
      </p:sp>
      <p:sp>
        <p:nvSpPr>
          <p:cNvPr id="1501187" name="Rectangle 3">
            <a:extLst>
              <a:ext uri="{FF2B5EF4-FFF2-40B4-BE49-F238E27FC236}">
                <a16:creationId xmlns:a16="http://schemas.microsoft.com/office/drawing/2014/main" id="{F40BF4D3-0F9B-4BD9-A68C-495B6EBAE66F}"/>
              </a:ext>
            </a:extLst>
          </p:cNvPr>
          <p:cNvSpPr>
            <a:spLocks noGrp="1" noChangeArrowheads="1"/>
          </p:cNvSpPr>
          <p:nvPr>
            <p:ph type="body" idx="1"/>
          </p:nvPr>
        </p:nvSpPr>
        <p:spPr>
          <a:xfrm>
            <a:off x="1466057" y="1312606"/>
            <a:ext cx="6305550" cy="6269448"/>
          </a:xfrm>
        </p:spPr>
        <p:txBody>
          <a:bodyPr>
            <a:normAutofit/>
          </a:bodyPr>
          <a:lstStyle/>
          <a:p>
            <a:pPr marL="381000" indent="-381000">
              <a:lnSpc>
                <a:spcPct val="90000"/>
              </a:lnSpc>
            </a:pPr>
            <a:r>
              <a:rPr lang="en-US" altLang="en-US" sz="2000" dirty="0"/>
              <a:t>Multiple processes =&gt; CPU’s replacement of the currently running process with a new one (called “</a:t>
            </a:r>
            <a:r>
              <a:rPr lang="en-US" altLang="en-US" sz="2000" dirty="0">
                <a:solidFill>
                  <a:schemeClr val="hlink"/>
                </a:solidFill>
              </a:rPr>
              <a:t>context switching</a:t>
            </a:r>
            <a:r>
              <a:rPr lang="en-US" altLang="en-US" sz="2000" dirty="0"/>
              <a:t>”)</a:t>
            </a:r>
          </a:p>
          <a:p>
            <a:pPr marL="381000" indent="-381000">
              <a:lnSpc>
                <a:spcPct val="90000"/>
              </a:lnSpc>
            </a:pPr>
            <a:endParaRPr lang="en-US" altLang="en-US" sz="2000" dirty="0"/>
          </a:p>
          <a:p>
            <a:pPr marL="381000" indent="-381000">
              <a:lnSpc>
                <a:spcPct val="90000"/>
              </a:lnSpc>
            </a:pPr>
            <a:r>
              <a:rPr lang="en-US" altLang="en-US" sz="2000" dirty="0"/>
              <a:t>Simply saves the old context and “restores” the new one:</a:t>
            </a:r>
          </a:p>
          <a:p>
            <a:pPr marL="838200" lvl="1" indent="-381000">
              <a:lnSpc>
                <a:spcPct val="90000"/>
              </a:lnSpc>
              <a:buFontTx/>
              <a:buAutoNum type="arabicPeriod"/>
            </a:pPr>
            <a:r>
              <a:rPr lang="en-US" altLang="en-US" sz="2000" dirty="0"/>
              <a:t>Current process is interrupted</a:t>
            </a:r>
          </a:p>
          <a:p>
            <a:pPr marL="838200" lvl="1" indent="-381000">
              <a:lnSpc>
                <a:spcPct val="90000"/>
              </a:lnSpc>
              <a:buFontTx/>
              <a:buAutoNum type="arabicPeriod"/>
            </a:pPr>
            <a:r>
              <a:rPr lang="en-US" altLang="en-US" sz="2000" dirty="0"/>
              <a:t>Processor’s registers for that particular process are saved in a process-specific table  </a:t>
            </a:r>
            <a:r>
              <a:rPr lang="en-US" altLang="en-US" sz="2000" dirty="0">
                <a:solidFill>
                  <a:schemeClr val="folHlink"/>
                </a:solidFill>
              </a:rPr>
              <a:t>- PCB stored</a:t>
            </a:r>
          </a:p>
          <a:p>
            <a:pPr marL="838200" lvl="1" indent="-381000">
              <a:lnSpc>
                <a:spcPct val="90000"/>
              </a:lnSpc>
              <a:buFontTx/>
              <a:buAutoNum type="arabicPeriod"/>
            </a:pPr>
            <a:r>
              <a:rPr lang="en-US" altLang="en-US" sz="2000" dirty="0"/>
              <a:t>Process is placed on the “ready” list to wait for the next time it gets the CPU</a:t>
            </a:r>
          </a:p>
          <a:p>
            <a:pPr marL="381000" indent="-381000">
              <a:lnSpc>
                <a:spcPct val="90000"/>
              </a:lnSpc>
            </a:pPr>
            <a:endParaRPr lang="en-US" altLang="en-US" sz="2000" dirty="0"/>
          </a:p>
        </p:txBody>
      </p:sp>
      <p:sp>
        <p:nvSpPr>
          <p:cNvPr id="1501188" name="Rectangle 4">
            <a:extLst>
              <a:ext uri="{FF2B5EF4-FFF2-40B4-BE49-F238E27FC236}">
                <a16:creationId xmlns:a16="http://schemas.microsoft.com/office/drawing/2014/main" id="{935AEC8F-3D24-4806-BCD0-AE84D3709A8C}"/>
              </a:ext>
            </a:extLst>
          </p:cNvPr>
          <p:cNvSpPr>
            <a:spLocks noChangeArrowheads="1"/>
          </p:cNvSpPr>
          <p:nvPr/>
        </p:nvSpPr>
        <p:spPr bwMode="auto">
          <a:xfrm>
            <a:off x="9331326" y="2143126"/>
            <a:ext cx="1235075" cy="2168525"/>
          </a:xfrm>
          <a:prstGeom prst="rect">
            <a:avLst/>
          </a:prstGeom>
          <a:solidFill>
            <a:srgbClr val="99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501189" name="Text Box 5">
            <a:extLst>
              <a:ext uri="{FF2B5EF4-FFF2-40B4-BE49-F238E27FC236}">
                <a16:creationId xmlns:a16="http://schemas.microsoft.com/office/drawing/2014/main" id="{3A4B7C3B-8834-4275-9F97-3135BBBE0169}"/>
              </a:ext>
            </a:extLst>
          </p:cNvPr>
          <p:cNvSpPr txBox="1">
            <a:spLocks noChangeArrowheads="1"/>
          </p:cNvSpPr>
          <p:nvPr/>
        </p:nvSpPr>
        <p:spPr bwMode="auto">
          <a:xfrm>
            <a:off x="9926638" y="4019550"/>
            <a:ext cx="62865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a:latin typeface="Times New Roman" panose="02020603050405020304" pitchFamily="18" charset="0"/>
              </a:rPr>
              <a:t>CPU</a:t>
            </a:r>
          </a:p>
        </p:txBody>
      </p:sp>
      <p:sp>
        <p:nvSpPr>
          <p:cNvPr id="1501190" name="Rectangle 6">
            <a:extLst>
              <a:ext uri="{FF2B5EF4-FFF2-40B4-BE49-F238E27FC236}">
                <a16:creationId xmlns:a16="http://schemas.microsoft.com/office/drawing/2014/main" id="{4A3C35D3-7A00-400F-A46F-79648B6D5A99}"/>
              </a:ext>
            </a:extLst>
          </p:cNvPr>
          <p:cNvSpPr>
            <a:spLocks noChangeArrowheads="1"/>
          </p:cNvSpPr>
          <p:nvPr/>
        </p:nvSpPr>
        <p:spPr bwMode="auto">
          <a:xfrm>
            <a:off x="9485313" y="2392363"/>
            <a:ext cx="950912" cy="387350"/>
          </a:xfrm>
          <a:prstGeom prst="rect">
            <a:avLst/>
          </a:prstGeom>
          <a:solidFill>
            <a:srgbClr val="0033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a:solidFill>
                  <a:schemeClr val="bg1"/>
                </a:solidFill>
                <a:latin typeface="Times New Roman" panose="02020603050405020304" pitchFamily="18" charset="0"/>
              </a:rPr>
              <a:t>PC</a:t>
            </a:r>
          </a:p>
        </p:txBody>
      </p:sp>
      <p:sp>
        <p:nvSpPr>
          <p:cNvPr id="1501191" name="Rectangle 7">
            <a:extLst>
              <a:ext uri="{FF2B5EF4-FFF2-40B4-BE49-F238E27FC236}">
                <a16:creationId xmlns:a16="http://schemas.microsoft.com/office/drawing/2014/main" id="{9D9AB131-076F-4197-94BB-C26294A2E621}"/>
              </a:ext>
            </a:extLst>
          </p:cNvPr>
          <p:cNvSpPr>
            <a:spLocks noChangeArrowheads="1"/>
          </p:cNvSpPr>
          <p:nvPr/>
        </p:nvSpPr>
        <p:spPr bwMode="auto">
          <a:xfrm>
            <a:off x="9485313" y="2974975"/>
            <a:ext cx="950912" cy="774700"/>
          </a:xfrm>
          <a:prstGeom prst="rect">
            <a:avLst/>
          </a:prstGeom>
          <a:solidFill>
            <a:srgbClr val="0033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a:solidFill>
                  <a:schemeClr val="bg1"/>
                </a:solidFill>
                <a:latin typeface="Times New Roman" panose="02020603050405020304" pitchFamily="18" charset="0"/>
              </a:rPr>
              <a:t>registers</a:t>
            </a:r>
          </a:p>
        </p:txBody>
      </p:sp>
      <p:sp>
        <p:nvSpPr>
          <p:cNvPr id="1501192" name="Rectangle 8">
            <a:extLst>
              <a:ext uri="{FF2B5EF4-FFF2-40B4-BE49-F238E27FC236}">
                <a16:creationId xmlns:a16="http://schemas.microsoft.com/office/drawing/2014/main" id="{D06C9730-C589-4DC1-A32E-2775E0A6EFFB}"/>
              </a:ext>
            </a:extLst>
          </p:cNvPr>
          <p:cNvSpPr>
            <a:spLocks noChangeArrowheads="1"/>
          </p:cNvSpPr>
          <p:nvPr/>
        </p:nvSpPr>
        <p:spPr bwMode="auto">
          <a:xfrm>
            <a:off x="7880351" y="2133601"/>
            <a:ext cx="1279525" cy="3159125"/>
          </a:xfrm>
          <a:prstGeom prst="rect">
            <a:avLst/>
          </a:prstGeom>
          <a:solidFill>
            <a:schemeClr val="accent3">
              <a:lumMod val="40000"/>
              <a:lumOff val="60000"/>
            </a:schemeClr>
          </a:solidFill>
          <a:ln w="9525">
            <a:solidFill>
              <a:schemeClr val="tx1"/>
            </a:solidFill>
            <a:miter lim="800000"/>
            <a:headEnd/>
            <a:tailEnd/>
          </a:ln>
          <a:effectLst/>
          <a:extLst/>
        </p:spPr>
        <p:txBody>
          <a:bodyPr wrap="none" anchor="ctr"/>
          <a:lstStyle/>
          <a:p>
            <a:endParaRPr lang="en-GB"/>
          </a:p>
        </p:txBody>
      </p:sp>
      <p:sp>
        <p:nvSpPr>
          <p:cNvPr id="1501193" name="Rectangle 9">
            <a:extLst>
              <a:ext uri="{FF2B5EF4-FFF2-40B4-BE49-F238E27FC236}">
                <a16:creationId xmlns:a16="http://schemas.microsoft.com/office/drawing/2014/main" id="{0AE56F4B-CA48-4B4D-9B81-F3F75CDF2286}"/>
              </a:ext>
            </a:extLst>
          </p:cNvPr>
          <p:cNvSpPr>
            <a:spLocks noChangeArrowheads="1"/>
          </p:cNvSpPr>
          <p:nvPr/>
        </p:nvSpPr>
        <p:spPr bwMode="auto">
          <a:xfrm>
            <a:off x="7943850" y="2392363"/>
            <a:ext cx="1163638" cy="711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a:latin typeface="Times New Roman" panose="02020603050405020304" pitchFamily="18" charset="0"/>
              </a:rPr>
              <a:t>process 1</a:t>
            </a:r>
          </a:p>
        </p:txBody>
      </p:sp>
      <p:sp>
        <p:nvSpPr>
          <p:cNvPr id="1501194" name="Rectangle 10">
            <a:extLst>
              <a:ext uri="{FF2B5EF4-FFF2-40B4-BE49-F238E27FC236}">
                <a16:creationId xmlns:a16="http://schemas.microsoft.com/office/drawing/2014/main" id="{20DF7741-0136-493C-9A37-80014165FDDC}"/>
              </a:ext>
            </a:extLst>
          </p:cNvPr>
          <p:cNvSpPr>
            <a:spLocks noChangeArrowheads="1"/>
          </p:cNvSpPr>
          <p:nvPr/>
        </p:nvSpPr>
        <p:spPr bwMode="auto">
          <a:xfrm>
            <a:off x="7943850" y="3233738"/>
            <a:ext cx="1163638" cy="711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a:latin typeface="Times New Roman" panose="02020603050405020304" pitchFamily="18" charset="0"/>
              </a:rPr>
              <a:t>process 2</a:t>
            </a:r>
          </a:p>
        </p:txBody>
      </p:sp>
      <p:sp>
        <p:nvSpPr>
          <p:cNvPr id="1501195" name="Text Box 11">
            <a:extLst>
              <a:ext uri="{FF2B5EF4-FFF2-40B4-BE49-F238E27FC236}">
                <a16:creationId xmlns:a16="http://schemas.microsoft.com/office/drawing/2014/main" id="{63B22BE8-5338-4369-BDF2-704EC22B95E2}"/>
              </a:ext>
            </a:extLst>
          </p:cNvPr>
          <p:cNvSpPr txBox="1">
            <a:spLocks noChangeArrowheads="1"/>
          </p:cNvSpPr>
          <p:nvPr/>
        </p:nvSpPr>
        <p:spPr bwMode="auto">
          <a:xfrm>
            <a:off x="8367713" y="4124325"/>
            <a:ext cx="35779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a:latin typeface="Times New Roman" panose="02020603050405020304" pitchFamily="18" charset="0"/>
              </a:rPr>
              <a:t>...</a:t>
            </a:r>
          </a:p>
        </p:txBody>
      </p:sp>
      <p:sp>
        <p:nvSpPr>
          <p:cNvPr id="1501196" name="Line 12">
            <a:extLst>
              <a:ext uri="{FF2B5EF4-FFF2-40B4-BE49-F238E27FC236}">
                <a16:creationId xmlns:a16="http://schemas.microsoft.com/office/drawing/2014/main" id="{431E821D-0226-4B01-8D06-FD74A9BA4075}"/>
              </a:ext>
            </a:extLst>
          </p:cNvPr>
          <p:cNvSpPr>
            <a:spLocks noChangeShapeType="1"/>
          </p:cNvSpPr>
          <p:nvPr/>
        </p:nvSpPr>
        <p:spPr bwMode="auto">
          <a:xfrm flipH="1" flipV="1">
            <a:off x="8851901" y="3038476"/>
            <a:ext cx="739775" cy="195263"/>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501197" name="Line 13">
            <a:extLst>
              <a:ext uri="{FF2B5EF4-FFF2-40B4-BE49-F238E27FC236}">
                <a16:creationId xmlns:a16="http://schemas.microsoft.com/office/drawing/2014/main" id="{CEFBE185-8AF2-45A0-A5F0-E9E80CCB1F42}"/>
              </a:ext>
            </a:extLst>
          </p:cNvPr>
          <p:cNvSpPr>
            <a:spLocks noChangeShapeType="1"/>
          </p:cNvSpPr>
          <p:nvPr/>
        </p:nvSpPr>
        <p:spPr bwMode="auto">
          <a:xfrm flipV="1">
            <a:off x="8797926" y="3686175"/>
            <a:ext cx="741363" cy="128588"/>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501198" name="Text Box 14">
            <a:extLst>
              <a:ext uri="{FF2B5EF4-FFF2-40B4-BE49-F238E27FC236}">
                <a16:creationId xmlns:a16="http://schemas.microsoft.com/office/drawing/2014/main" id="{4A899B24-CE60-48A4-8558-A7F006B5DCE8}"/>
              </a:ext>
            </a:extLst>
          </p:cNvPr>
          <p:cNvSpPr txBox="1">
            <a:spLocks noChangeArrowheads="1"/>
          </p:cNvSpPr>
          <p:nvPr/>
        </p:nvSpPr>
        <p:spPr bwMode="auto">
          <a:xfrm>
            <a:off x="8154988" y="4937126"/>
            <a:ext cx="946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dirty="0">
                <a:latin typeface="Times New Roman" panose="02020603050405020304" pitchFamily="18" charset="0"/>
              </a:rPr>
              <a:t>memory</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788221-47ED-4A3D-99C2-262BDB93DB87}"/>
              </a:ext>
            </a:extLst>
          </p:cNvPr>
          <p:cNvSpPr>
            <a:spLocks noGrp="1"/>
          </p:cNvSpPr>
          <p:nvPr>
            <p:ph type="title"/>
          </p:nvPr>
        </p:nvSpPr>
        <p:spPr>
          <a:xfrm>
            <a:off x="2589212" y="520871"/>
            <a:ext cx="8911687" cy="1280890"/>
          </a:xfrm>
        </p:spPr>
        <p:txBody>
          <a:bodyPr/>
          <a:lstStyle/>
          <a:p>
            <a:r>
              <a:rPr lang="en-US" altLang="en-US" dirty="0"/>
              <a:t>Context Switching </a:t>
            </a:r>
            <a:endParaRPr lang="en-GB" dirty="0"/>
          </a:p>
        </p:txBody>
      </p:sp>
      <p:sp>
        <p:nvSpPr>
          <p:cNvPr id="3" name="Content Placeholder 2">
            <a:extLst>
              <a:ext uri="{FF2B5EF4-FFF2-40B4-BE49-F238E27FC236}">
                <a16:creationId xmlns:a16="http://schemas.microsoft.com/office/drawing/2014/main" id="{B094F446-4C65-46AD-B475-3A9F2C9EC25B}"/>
              </a:ext>
            </a:extLst>
          </p:cNvPr>
          <p:cNvSpPr>
            <a:spLocks noGrp="1"/>
          </p:cNvSpPr>
          <p:nvPr>
            <p:ph idx="1"/>
          </p:nvPr>
        </p:nvSpPr>
        <p:spPr>
          <a:xfrm>
            <a:off x="2589212" y="1681316"/>
            <a:ext cx="8915400" cy="4229906"/>
          </a:xfrm>
        </p:spPr>
        <p:txBody>
          <a:bodyPr/>
          <a:lstStyle/>
          <a:p>
            <a:pPr marL="914400" lvl="1" indent="-457200">
              <a:lnSpc>
                <a:spcPct val="90000"/>
              </a:lnSpc>
              <a:buFont typeface="+mj-lt"/>
              <a:buAutoNum type="arabicPeriod" startAt="4"/>
            </a:pPr>
            <a:r>
              <a:rPr lang="en-US" altLang="en-US" sz="2000" dirty="0"/>
              <a:t>Process control block stores memory usage, priority level, etc. </a:t>
            </a:r>
            <a:r>
              <a:rPr lang="en-US" altLang="en-US" sz="2000" dirty="0">
                <a:solidFill>
                  <a:schemeClr val="folHlink"/>
                </a:solidFill>
              </a:rPr>
              <a:t>– PCB updated</a:t>
            </a:r>
          </a:p>
          <a:p>
            <a:pPr marL="838200" lvl="1" indent="-381000">
              <a:lnSpc>
                <a:spcPct val="90000"/>
              </a:lnSpc>
              <a:buFontTx/>
              <a:buAutoNum type="arabicPeriod" startAt="4"/>
            </a:pPr>
            <a:r>
              <a:rPr lang="en-US" altLang="en-US" sz="2000" dirty="0"/>
              <a:t>New process’s registers and status are loaded into the processor</a:t>
            </a:r>
          </a:p>
          <a:p>
            <a:pPr marL="838200" lvl="1" indent="-381000">
              <a:lnSpc>
                <a:spcPct val="90000"/>
              </a:lnSpc>
              <a:buFontTx/>
              <a:buAutoNum type="arabicPeriod" startAt="4"/>
            </a:pPr>
            <a:r>
              <a:rPr lang="en-US" altLang="en-US" sz="2000" dirty="0"/>
              <a:t>New process starts to run</a:t>
            </a:r>
          </a:p>
          <a:p>
            <a:pPr marL="838200" lvl="1" indent="-381000">
              <a:lnSpc>
                <a:spcPct val="90000"/>
              </a:lnSpc>
              <a:buFontTx/>
              <a:buAutoNum type="arabicPeriod" startAt="4"/>
            </a:pPr>
            <a:endParaRPr lang="en-US" altLang="en-US" sz="2000" dirty="0"/>
          </a:p>
          <a:p>
            <a:pPr marL="381000" indent="-381000">
              <a:lnSpc>
                <a:spcPct val="90000"/>
              </a:lnSpc>
            </a:pPr>
            <a:r>
              <a:rPr lang="en-US" altLang="en-US" sz="2000" dirty="0"/>
              <a:t>This generally includes changing the stack pointer, the PC and the PSR (program status register) </a:t>
            </a:r>
          </a:p>
          <a:p>
            <a:pPr marL="381000" indent="-381000">
              <a:lnSpc>
                <a:spcPct val="90000"/>
              </a:lnSpc>
            </a:pPr>
            <a:endParaRPr lang="en-US" altLang="en-US" sz="2000" dirty="0"/>
          </a:p>
          <a:p>
            <a:pPr marL="381000" indent="-381000">
              <a:lnSpc>
                <a:spcPct val="90000"/>
              </a:lnSpc>
            </a:pPr>
            <a:r>
              <a:rPr lang="en-US" altLang="en-US" sz="2000" dirty="0"/>
              <a:t>Note: 3 PCs involved in a context switch: of the OS kernel, and of the 2 switching processes</a:t>
            </a:r>
          </a:p>
          <a:p>
            <a:endParaRPr lang="en-GB" dirty="0"/>
          </a:p>
        </p:txBody>
      </p:sp>
    </p:spTree>
    <p:extLst>
      <p:ext uri="{BB962C8B-B14F-4D97-AF65-F5344CB8AC3E}">
        <p14:creationId xmlns:p14="http://schemas.microsoft.com/office/powerpoint/2010/main" val="35898705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2FA19-7BB0-489E-8D8C-5855B3C7EFA9}"/>
              </a:ext>
            </a:extLst>
          </p:cNvPr>
          <p:cNvSpPr>
            <a:spLocks noGrp="1"/>
          </p:cNvSpPr>
          <p:nvPr>
            <p:ph type="title"/>
          </p:nvPr>
        </p:nvSpPr>
        <p:spPr/>
        <p:txBody>
          <a:bodyPr/>
          <a:lstStyle/>
          <a:p>
            <a:r>
              <a:rPr lang="en-US" altLang="en-US" dirty="0"/>
              <a:t>Multitasking Systems</a:t>
            </a:r>
            <a:endParaRPr lang="en-GB" dirty="0"/>
          </a:p>
        </p:txBody>
      </p:sp>
      <p:sp>
        <p:nvSpPr>
          <p:cNvPr id="3" name="Content Placeholder 2">
            <a:extLst>
              <a:ext uri="{FF2B5EF4-FFF2-40B4-BE49-F238E27FC236}">
                <a16:creationId xmlns:a16="http://schemas.microsoft.com/office/drawing/2014/main" id="{4D673DB2-038C-4E54-8E55-CF7DF3EA3099}"/>
              </a:ext>
            </a:extLst>
          </p:cNvPr>
          <p:cNvSpPr>
            <a:spLocks noGrp="1"/>
          </p:cNvSpPr>
          <p:nvPr>
            <p:ph idx="1"/>
          </p:nvPr>
        </p:nvSpPr>
        <p:spPr/>
        <p:txBody>
          <a:bodyPr/>
          <a:lstStyle/>
          <a:p>
            <a:pPr>
              <a:lnSpc>
                <a:spcPct val="90000"/>
              </a:lnSpc>
            </a:pPr>
            <a:r>
              <a:rPr lang="en-US" altLang="en-US" dirty="0">
                <a:solidFill>
                  <a:schemeClr val="hlink"/>
                </a:solidFill>
              </a:rPr>
              <a:t>Batch </a:t>
            </a:r>
            <a:r>
              <a:rPr lang="en-US" altLang="en-US" dirty="0"/>
              <a:t>system: operating system technique where one job completes before the next one starts</a:t>
            </a:r>
            <a:endParaRPr lang="en-US" altLang="en-US" dirty="0">
              <a:solidFill>
                <a:schemeClr val="hlink"/>
              </a:solidFill>
            </a:endParaRPr>
          </a:p>
          <a:p>
            <a:pPr>
              <a:lnSpc>
                <a:spcPct val="90000"/>
              </a:lnSpc>
            </a:pPr>
            <a:r>
              <a:rPr lang="en-US" altLang="en-US" dirty="0">
                <a:solidFill>
                  <a:schemeClr val="hlink"/>
                </a:solidFill>
              </a:rPr>
              <a:t>Multitasking</a:t>
            </a:r>
            <a:r>
              <a:rPr lang="en-US" altLang="en-US" dirty="0"/>
              <a:t>: operating system technique for sharing –in time- a single processor between multiple processes (giving the impression that they are executed in parallel) </a:t>
            </a:r>
          </a:p>
          <a:p>
            <a:pPr>
              <a:lnSpc>
                <a:spcPct val="90000"/>
              </a:lnSpc>
            </a:pPr>
            <a:r>
              <a:rPr lang="en-US" altLang="en-US" dirty="0">
                <a:solidFill>
                  <a:schemeClr val="hlink"/>
                </a:solidFill>
              </a:rPr>
              <a:t>Multiprocessing</a:t>
            </a:r>
            <a:r>
              <a:rPr lang="en-US" altLang="en-US" dirty="0"/>
              <a:t>: processes really executed in parallel, in multiple CPUs</a:t>
            </a:r>
          </a:p>
          <a:p>
            <a:endParaRPr lang="en-GB" dirty="0"/>
          </a:p>
        </p:txBody>
      </p:sp>
    </p:spTree>
    <p:extLst>
      <p:ext uri="{BB962C8B-B14F-4D97-AF65-F5344CB8AC3E}">
        <p14:creationId xmlns:p14="http://schemas.microsoft.com/office/powerpoint/2010/main" val="40561319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80FE36-5EB9-4045-85AF-578EA75EAB3F}"/>
              </a:ext>
            </a:extLst>
          </p:cNvPr>
          <p:cNvSpPr>
            <a:spLocks noGrp="1"/>
          </p:cNvSpPr>
          <p:nvPr>
            <p:ph type="title"/>
          </p:nvPr>
        </p:nvSpPr>
        <p:spPr>
          <a:xfrm>
            <a:off x="2589212" y="166910"/>
            <a:ext cx="8911687" cy="1280890"/>
          </a:xfrm>
        </p:spPr>
        <p:txBody>
          <a:bodyPr/>
          <a:lstStyle/>
          <a:p>
            <a:r>
              <a:rPr lang="en-US" altLang="en-US" dirty="0"/>
              <a:t>Multitasking Systems</a:t>
            </a:r>
            <a:endParaRPr lang="en-GB" dirty="0"/>
          </a:p>
        </p:txBody>
      </p:sp>
      <p:sp>
        <p:nvSpPr>
          <p:cNvPr id="3" name="Content Placeholder 2">
            <a:extLst>
              <a:ext uri="{FF2B5EF4-FFF2-40B4-BE49-F238E27FC236}">
                <a16:creationId xmlns:a16="http://schemas.microsoft.com/office/drawing/2014/main" id="{FCF701C7-80AF-469B-89F9-FFA63C8814E3}"/>
              </a:ext>
            </a:extLst>
          </p:cNvPr>
          <p:cNvSpPr>
            <a:spLocks noGrp="1"/>
          </p:cNvSpPr>
          <p:nvPr>
            <p:ph idx="1"/>
          </p:nvPr>
        </p:nvSpPr>
        <p:spPr>
          <a:xfrm>
            <a:off x="2589212" y="1047135"/>
            <a:ext cx="8915400" cy="4864087"/>
          </a:xfrm>
        </p:spPr>
        <p:txBody>
          <a:bodyPr>
            <a:noAutofit/>
          </a:bodyPr>
          <a:lstStyle/>
          <a:p>
            <a:pPr>
              <a:lnSpc>
                <a:spcPct val="90000"/>
              </a:lnSpc>
            </a:pPr>
            <a:r>
              <a:rPr lang="en-US" altLang="en-US" sz="2000" dirty="0"/>
              <a:t>Features provided by the OS to facilitate multiple processes running on the same CPU:</a:t>
            </a:r>
          </a:p>
          <a:p>
            <a:pPr lvl="1">
              <a:lnSpc>
                <a:spcPct val="90000"/>
              </a:lnSpc>
            </a:pPr>
            <a:r>
              <a:rPr lang="en-US" altLang="en-US" sz="2000" dirty="0">
                <a:solidFill>
                  <a:schemeClr val="hlink"/>
                </a:solidFill>
              </a:rPr>
              <a:t>Context switching</a:t>
            </a:r>
            <a:r>
              <a:rPr lang="en-US" altLang="en-US" sz="2000" dirty="0"/>
              <a:t> : alternating between the different processes or tasks</a:t>
            </a:r>
          </a:p>
          <a:p>
            <a:pPr lvl="1">
              <a:lnSpc>
                <a:spcPct val="90000"/>
              </a:lnSpc>
            </a:pPr>
            <a:r>
              <a:rPr lang="en-US" altLang="en-US" sz="2000" dirty="0">
                <a:solidFill>
                  <a:schemeClr val="hlink"/>
                </a:solidFill>
              </a:rPr>
              <a:t>Scheduling</a:t>
            </a:r>
            <a:r>
              <a:rPr lang="en-US" altLang="en-US" sz="2000" dirty="0"/>
              <a:t> : deciding which process to run next</a:t>
            </a:r>
          </a:p>
          <a:p>
            <a:pPr lvl="2">
              <a:lnSpc>
                <a:spcPct val="90000"/>
              </a:lnSpc>
            </a:pPr>
            <a:r>
              <a:rPr lang="en-US" altLang="en-US" sz="2000" dirty="0"/>
              <a:t>Various scheduling algorithms</a:t>
            </a:r>
          </a:p>
          <a:p>
            <a:pPr lvl="3">
              <a:lnSpc>
                <a:spcPct val="90000"/>
              </a:lnSpc>
            </a:pPr>
            <a:r>
              <a:rPr lang="en-US" altLang="en-US" sz="2000" dirty="0"/>
              <a:t>First-come first-served</a:t>
            </a:r>
          </a:p>
          <a:p>
            <a:pPr lvl="3">
              <a:lnSpc>
                <a:spcPct val="90000"/>
              </a:lnSpc>
            </a:pPr>
            <a:r>
              <a:rPr lang="en-US" altLang="en-US" sz="2000" dirty="0"/>
              <a:t>Shortest job first</a:t>
            </a:r>
          </a:p>
          <a:p>
            <a:pPr lvl="3">
              <a:lnSpc>
                <a:spcPct val="90000"/>
              </a:lnSpc>
            </a:pPr>
            <a:r>
              <a:rPr lang="en-US" altLang="en-US" sz="2000" dirty="0"/>
              <a:t>Round-robin</a:t>
            </a:r>
          </a:p>
          <a:p>
            <a:pPr lvl="3">
              <a:lnSpc>
                <a:spcPct val="90000"/>
              </a:lnSpc>
            </a:pPr>
            <a:r>
              <a:rPr lang="en-US" altLang="en-US" sz="2000" dirty="0"/>
              <a:t>Priority-based</a:t>
            </a:r>
          </a:p>
          <a:p>
            <a:pPr lvl="1">
              <a:lnSpc>
                <a:spcPct val="90000"/>
              </a:lnSpc>
            </a:pPr>
            <a:r>
              <a:rPr lang="en-US" altLang="en-US" sz="2000" dirty="0">
                <a:solidFill>
                  <a:schemeClr val="hlink"/>
                </a:solidFill>
              </a:rPr>
              <a:t>Critical sections</a:t>
            </a:r>
            <a:r>
              <a:rPr lang="en-US" altLang="en-US" sz="2000" dirty="0"/>
              <a:t> : providing adequate memory-protection when multiple tasks/processes run concurrently</a:t>
            </a:r>
          </a:p>
          <a:p>
            <a:pPr lvl="2">
              <a:lnSpc>
                <a:spcPct val="90000"/>
              </a:lnSpc>
            </a:pPr>
            <a:r>
              <a:rPr lang="en-US" altLang="en-US" sz="2000" dirty="0"/>
              <a:t>Various solutions to dealing with critical sections</a:t>
            </a:r>
          </a:p>
          <a:p>
            <a:endParaRPr lang="en-GB" sz="2000" dirty="0"/>
          </a:p>
        </p:txBody>
      </p:sp>
    </p:spTree>
    <p:extLst>
      <p:ext uri="{BB962C8B-B14F-4D97-AF65-F5344CB8AC3E}">
        <p14:creationId xmlns:p14="http://schemas.microsoft.com/office/powerpoint/2010/main" val="12901741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0162" name="Rectangle 2">
            <a:extLst>
              <a:ext uri="{FF2B5EF4-FFF2-40B4-BE49-F238E27FC236}">
                <a16:creationId xmlns:a16="http://schemas.microsoft.com/office/drawing/2014/main" id="{EFCBB787-90A1-4752-A35E-1251287AC792}"/>
              </a:ext>
            </a:extLst>
          </p:cNvPr>
          <p:cNvSpPr>
            <a:spLocks noGrp="1" noChangeArrowheads="1"/>
          </p:cNvSpPr>
          <p:nvPr>
            <p:ph type="title"/>
          </p:nvPr>
        </p:nvSpPr>
        <p:spPr>
          <a:xfrm>
            <a:off x="1366351" y="211155"/>
            <a:ext cx="8911687" cy="1280890"/>
          </a:xfrm>
        </p:spPr>
        <p:txBody>
          <a:bodyPr/>
          <a:lstStyle/>
          <a:p>
            <a:r>
              <a:rPr lang="en-US" altLang="en-US" dirty="0"/>
              <a:t>Cooperative Multitasking</a:t>
            </a:r>
          </a:p>
        </p:txBody>
      </p:sp>
      <p:sp>
        <p:nvSpPr>
          <p:cNvPr id="1500163" name="Rectangle 3">
            <a:extLst>
              <a:ext uri="{FF2B5EF4-FFF2-40B4-BE49-F238E27FC236}">
                <a16:creationId xmlns:a16="http://schemas.microsoft.com/office/drawing/2014/main" id="{EFBF8A6D-E41B-47F2-B546-CE5487C49A02}"/>
              </a:ext>
            </a:extLst>
          </p:cNvPr>
          <p:cNvSpPr>
            <a:spLocks noGrp="1" noChangeArrowheads="1"/>
          </p:cNvSpPr>
          <p:nvPr>
            <p:ph type="body" idx="1"/>
          </p:nvPr>
        </p:nvSpPr>
        <p:spPr>
          <a:xfrm>
            <a:off x="713686" y="3591064"/>
            <a:ext cx="8659812" cy="3519509"/>
          </a:xfrm>
        </p:spPr>
        <p:txBody>
          <a:bodyPr>
            <a:normAutofit/>
          </a:bodyPr>
          <a:lstStyle/>
          <a:p>
            <a:pPr>
              <a:lnSpc>
                <a:spcPct val="90000"/>
              </a:lnSpc>
            </a:pPr>
            <a:r>
              <a:rPr lang="en-US" altLang="en-US" sz="2000" dirty="0">
                <a:solidFill>
                  <a:schemeClr val="hlink"/>
                </a:solidFill>
              </a:rPr>
              <a:t>Multi-tasking:</a:t>
            </a:r>
          </a:p>
          <a:p>
            <a:pPr lvl="1">
              <a:lnSpc>
                <a:spcPct val="90000"/>
              </a:lnSpc>
            </a:pPr>
            <a:r>
              <a:rPr lang="en-US" altLang="en-US" sz="2000" dirty="0"/>
              <a:t>Cooperative multi-tasking </a:t>
            </a:r>
          </a:p>
          <a:p>
            <a:pPr lvl="1">
              <a:lnSpc>
                <a:spcPct val="90000"/>
              </a:lnSpc>
            </a:pPr>
            <a:r>
              <a:rPr lang="en-US" altLang="en-US" sz="2000" dirty="0"/>
              <a:t>Preemptive multi-tasking</a:t>
            </a:r>
          </a:p>
          <a:p>
            <a:pPr>
              <a:lnSpc>
                <a:spcPct val="90000"/>
              </a:lnSpc>
            </a:pPr>
            <a:r>
              <a:rPr lang="en-US" altLang="en-US" sz="2000" dirty="0">
                <a:solidFill>
                  <a:schemeClr val="hlink"/>
                </a:solidFill>
              </a:rPr>
              <a:t>Cooperative multi-tasking</a:t>
            </a:r>
            <a:r>
              <a:rPr lang="en-US" altLang="en-US" sz="2000" dirty="0"/>
              <a:t>: </a:t>
            </a:r>
          </a:p>
          <a:p>
            <a:pPr lvl="1">
              <a:lnSpc>
                <a:spcPct val="90000"/>
              </a:lnSpc>
            </a:pPr>
            <a:r>
              <a:rPr lang="en-US" altLang="en-US" sz="2000" dirty="0"/>
              <a:t>running process decides (voluntarily) when to yield the CPU</a:t>
            </a:r>
          </a:p>
          <a:p>
            <a:pPr lvl="1">
              <a:lnSpc>
                <a:spcPct val="90000"/>
              </a:lnSpc>
            </a:pPr>
            <a:r>
              <a:rPr lang="en-US" altLang="en-US" sz="2000" dirty="0"/>
              <a:t>then the scheduler chooses which process to run next.</a:t>
            </a:r>
          </a:p>
        </p:txBody>
      </p:sp>
      <p:sp>
        <p:nvSpPr>
          <p:cNvPr id="22" name="Text Box 4">
            <a:extLst>
              <a:ext uri="{FF2B5EF4-FFF2-40B4-BE49-F238E27FC236}">
                <a16:creationId xmlns:a16="http://schemas.microsoft.com/office/drawing/2014/main" id="{8A423EC8-154F-40EE-9273-F3D17D7DE2BA}"/>
              </a:ext>
            </a:extLst>
          </p:cNvPr>
          <p:cNvSpPr txBox="1">
            <a:spLocks noChangeArrowheads="1"/>
          </p:cNvSpPr>
          <p:nvPr/>
        </p:nvSpPr>
        <p:spPr bwMode="auto">
          <a:xfrm>
            <a:off x="3460853" y="1339850"/>
            <a:ext cx="1535998" cy="1754326"/>
          </a:xfrm>
          <a:prstGeom prst="rect">
            <a:avLst/>
          </a:prstGeom>
          <a:solidFill>
            <a:srgbClr val="FF99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dirty="0"/>
              <a:t>if (x&gt;2)</a:t>
            </a:r>
          </a:p>
          <a:p>
            <a:r>
              <a:rPr lang="en-US" altLang="en-US" dirty="0"/>
              <a:t>    sub1(y);</a:t>
            </a:r>
          </a:p>
          <a:p>
            <a:r>
              <a:rPr lang="en-US" altLang="en-US" dirty="0"/>
              <a:t>else</a:t>
            </a:r>
          </a:p>
          <a:p>
            <a:r>
              <a:rPr lang="en-US" altLang="en-US" dirty="0"/>
              <a:t>    sub2(y);</a:t>
            </a:r>
          </a:p>
          <a:p>
            <a:r>
              <a:rPr lang="en-US" altLang="en-US" dirty="0" err="1"/>
              <a:t>cswitch</a:t>
            </a:r>
            <a:r>
              <a:rPr lang="en-US" altLang="en-US" dirty="0"/>
              <a:t>();</a:t>
            </a:r>
          </a:p>
          <a:p>
            <a:r>
              <a:rPr lang="en-US" altLang="en-US" dirty="0"/>
              <a:t>proc(</a:t>
            </a:r>
            <a:r>
              <a:rPr lang="en-US" altLang="en-US" dirty="0" err="1"/>
              <a:t>a,b,c</a:t>
            </a:r>
            <a:r>
              <a:rPr lang="en-US" altLang="en-US" dirty="0"/>
              <a:t>);</a:t>
            </a:r>
          </a:p>
        </p:txBody>
      </p:sp>
      <p:sp>
        <p:nvSpPr>
          <p:cNvPr id="23" name="Text Box 5">
            <a:extLst>
              <a:ext uri="{FF2B5EF4-FFF2-40B4-BE49-F238E27FC236}">
                <a16:creationId xmlns:a16="http://schemas.microsoft.com/office/drawing/2014/main" id="{F0093256-CC36-474C-A51C-17DC41546F10}"/>
              </a:ext>
            </a:extLst>
          </p:cNvPr>
          <p:cNvSpPr txBox="1">
            <a:spLocks noChangeArrowheads="1"/>
          </p:cNvSpPr>
          <p:nvPr/>
        </p:nvSpPr>
        <p:spPr bwMode="auto">
          <a:xfrm>
            <a:off x="4300642" y="3025775"/>
            <a:ext cx="99257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latin typeface="Times New Roman" panose="02020603050405020304" pitchFamily="18" charset="0"/>
              </a:rPr>
              <a:t>process1</a:t>
            </a:r>
          </a:p>
        </p:txBody>
      </p:sp>
      <p:sp>
        <p:nvSpPr>
          <p:cNvPr id="24" name="Text Box 6">
            <a:extLst>
              <a:ext uri="{FF2B5EF4-FFF2-40B4-BE49-F238E27FC236}">
                <a16:creationId xmlns:a16="http://schemas.microsoft.com/office/drawing/2014/main" id="{4F1D11B2-1EA4-4A2F-9264-1EBF98CD3923}"/>
              </a:ext>
            </a:extLst>
          </p:cNvPr>
          <p:cNvSpPr txBox="1">
            <a:spLocks noChangeArrowheads="1"/>
          </p:cNvSpPr>
          <p:nvPr/>
        </p:nvSpPr>
        <p:spPr bwMode="auto">
          <a:xfrm>
            <a:off x="10118828" y="1379537"/>
            <a:ext cx="1805302" cy="923330"/>
          </a:xfrm>
          <a:prstGeom prst="rect">
            <a:avLst/>
          </a:prstGeom>
          <a:solidFill>
            <a:srgbClr val="FF99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dirty="0"/>
              <a:t>proc(</a:t>
            </a:r>
            <a:r>
              <a:rPr lang="en-US" altLang="en-US" dirty="0" err="1"/>
              <a:t>r,s,t</a:t>
            </a:r>
            <a:r>
              <a:rPr lang="en-US" altLang="en-US" dirty="0"/>
              <a:t>);</a:t>
            </a:r>
          </a:p>
          <a:p>
            <a:r>
              <a:rPr lang="en-US" altLang="en-US" dirty="0" err="1"/>
              <a:t>cswitch</a:t>
            </a:r>
            <a:r>
              <a:rPr lang="en-US" altLang="en-US" dirty="0"/>
              <a:t>();</a:t>
            </a:r>
          </a:p>
          <a:p>
            <a:r>
              <a:rPr lang="en-US" altLang="en-US" dirty="0"/>
              <a:t>do-something;</a:t>
            </a:r>
          </a:p>
        </p:txBody>
      </p:sp>
      <p:sp>
        <p:nvSpPr>
          <p:cNvPr id="25" name="Text Box 7">
            <a:extLst>
              <a:ext uri="{FF2B5EF4-FFF2-40B4-BE49-F238E27FC236}">
                <a16:creationId xmlns:a16="http://schemas.microsoft.com/office/drawing/2014/main" id="{941DA5E2-51AE-4B89-B874-2E7D93976B0B}"/>
              </a:ext>
            </a:extLst>
          </p:cNvPr>
          <p:cNvSpPr txBox="1">
            <a:spLocks noChangeArrowheads="1"/>
          </p:cNvSpPr>
          <p:nvPr/>
        </p:nvSpPr>
        <p:spPr bwMode="auto">
          <a:xfrm>
            <a:off x="11033229" y="2225675"/>
            <a:ext cx="99257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latin typeface="Times New Roman" panose="02020603050405020304" pitchFamily="18" charset="0"/>
              </a:rPr>
              <a:t>process2</a:t>
            </a:r>
          </a:p>
        </p:txBody>
      </p:sp>
      <p:sp>
        <p:nvSpPr>
          <p:cNvPr id="26" name="Text Box 8">
            <a:extLst>
              <a:ext uri="{FF2B5EF4-FFF2-40B4-BE49-F238E27FC236}">
                <a16:creationId xmlns:a16="http://schemas.microsoft.com/office/drawing/2014/main" id="{40CB404B-8524-4E8B-8381-3BCAA6EC9B96}"/>
              </a:ext>
            </a:extLst>
          </p:cNvPr>
          <p:cNvSpPr txBox="1">
            <a:spLocks noChangeArrowheads="1"/>
          </p:cNvSpPr>
          <p:nvPr/>
        </p:nvSpPr>
        <p:spPr bwMode="auto">
          <a:xfrm>
            <a:off x="5859567" y="3429000"/>
            <a:ext cx="3015569" cy="923330"/>
          </a:xfrm>
          <a:prstGeom prst="rect">
            <a:avLst/>
          </a:prstGeom>
          <a:solidFill>
            <a:srgbClr val="99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dirty="0" err="1"/>
              <a:t>save_state</a:t>
            </a:r>
            <a:r>
              <a:rPr lang="en-US" altLang="en-US" dirty="0"/>
              <a:t>(current-proc);</a:t>
            </a:r>
          </a:p>
          <a:p>
            <a:r>
              <a:rPr lang="en-US" altLang="en-US" dirty="0"/>
              <a:t>p=</a:t>
            </a:r>
            <a:r>
              <a:rPr lang="en-US" altLang="en-US" dirty="0" err="1"/>
              <a:t>choose_next_process</a:t>
            </a:r>
            <a:r>
              <a:rPr lang="en-US" altLang="en-US" dirty="0"/>
              <a:t>;</a:t>
            </a:r>
          </a:p>
          <a:p>
            <a:r>
              <a:rPr lang="en-US" altLang="en-US" dirty="0" err="1"/>
              <a:t>load_and_go</a:t>
            </a:r>
            <a:r>
              <a:rPr lang="en-US" altLang="en-US" dirty="0"/>
              <a:t>(p);</a:t>
            </a:r>
          </a:p>
        </p:txBody>
      </p:sp>
      <p:sp>
        <p:nvSpPr>
          <p:cNvPr id="27" name="Text Box 9">
            <a:extLst>
              <a:ext uri="{FF2B5EF4-FFF2-40B4-BE49-F238E27FC236}">
                <a16:creationId xmlns:a16="http://schemas.microsoft.com/office/drawing/2014/main" id="{45647617-DEE7-4840-8AEC-FC7A783DB83E}"/>
              </a:ext>
            </a:extLst>
          </p:cNvPr>
          <p:cNvSpPr txBox="1">
            <a:spLocks noChangeArrowheads="1"/>
          </p:cNvSpPr>
          <p:nvPr/>
        </p:nvSpPr>
        <p:spPr bwMode="auto">
          <a:xfrm>
            <a:off x="8302728" y="4298950"/>
            <a:ext cx="106952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latin typeface="Times New Roman" panose="02020603050405020304" pitchFamily="18" charset="0"/>
              </a:rPr>
              <a:t>scheduler</a:t>
            </a:r>
          </a:p>
        </p:txBody>
      </p:sp>
      <p:sp>
        <p:nvSpPr>
          <p:cNvPr id="28" name="Freeform 11">
            <a:extLst>
              <a:ext uri="{FF2B5EF4-FFF2-40B4-BE49-F238E27FC236}">
                <a16:creationId xmlns:a16="http://schemas.microsoft.com/office/drawing/2014/main" id="{AC925471-8EB9-492F-B01F-E64F56EC79D3}"/>
              </a:ext>
            </a:extLst>
          </p:cNvPr>
          <p:cNvSpPr>
            <a:spLocks/>
          </p:cNvSpPr>
          <p:nvPr/>
        </p:nvSpPr>
        <p:spPr bwMode="auto">
          <a:xfrm>
            <a:off x="5043592" y="2627312"/>
            <a:ext cx="1965325" cy="788988"/>
          </a:xfrm>
          <a:custGeom>
            <a:avLst/>
            <a:gdLst>
              <a:gd name="T0" fmla="*/ 0 w 1230"/>
              <a:gd name="T1" fmla="*/ 0 h 1247"/>
              <a:gd name="T2" fmla="*/ 1026 w 1230"/>
              <a:gd name="T3" fmla="*/ 513 h 1247"/>
              <a:gd name="T4" fmla="*/ 1223 w 1230"/>
              <a:gd name="T5" fmla="*/ 1247 h 1247"/>
            </a:gdLst>
            <a:ahLst/>
            <a:cxnLst>
              <a:cxn ang="0">
                <a:pos x="T0" y="T1"/>
              </a:cxn>
              <a:cxn ang="0">
                <a:pos x="T2" y="T3"/>
              </a:cxn>
              <a:cxn ang="0">
                <a:pos x="T4" y="T5"/>
              </a:cxn>
            </a:cxnLst>
            <a:rect l="0" t="0" r="r" b="b"/>
            <a:pathLst>
              <a:path w="1230" h="1247">
                <a:moveTo>
                  <a:pt x="0" y="0"/>
                </a:moveTo>
                <a:cubicBezTo>
                  <a:pt x="411" y="152"/>
                  <a:pt x="822" y="305"/>
                  <a:pt x="1026" y="513"/>
                </a:cubicBezTo>
                <a:cubicBezTo>
                  <a:pt x="1230" y="721"/>
                  <a:pt x="1192" y="1119"/>
                  <a:pt x="1223" y="1247"/>
                </a:cubicBezTo>
              </a:path>
            </a:pathLst>
          </a:custGeom>
          <a:noFill/>
          <a:ln w="38100" cap="flat" cmpd="sng">
            <a:solidFill>
              <a:schemeClr val="tx1"/>
            </a:solidFill>
            <a:prstDash val="solid"/>
            <a:miter lim="800000"/>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GB"/>
          </a:p>
        </p:txBody>
      </p:sp>
      <p:sp>
        <p:nvSpPr>
          <p:cNvPr id="29" name="Freeform 15">
            <a:extLst>
              <a:ext uri="{FF2B5EF4-FFF2-40B4-BE49-F238E27FC236}">
                <a16:creationId xmlns:a16="http://schemas.microsoft.com/office/drawing/2014/main" id="{3915FD20-862B-42E4-B204-FEC70A711632}"/>
              </a:ext>
            </a:extLst>
          </p:cNvPr>
          <p:cNvSpPr>
            <a:spLocks/>
          </p:cNvSpPr>
          <p:nvPr/>
        </p:nvSpPr>
        <p:spPr bwMode="auto">
          <a:xfrm>
            <a:off x="8337653" y="1754187"/>
            <a:ext cx="1906588" cy="2459038"/>
          </a:xfrm>
          <a:custGeom>
            <a:avLst/>
            <a:gdLst>
              <a:gd name="T0" fmla="*/ 0 w 1027"/>
              <a:gd name="T1" fmla="*/ 1604 h 1604"/>
              <a:gd name="T2" fmla="*/ 884 w 1027"/>
              <a:gd name="T3" fmla="*/ 1139 h 1604"/>
              <a:gd name="T4" fmla="*/ 87 w 1027"/>
              <a:gd name="T5" fmla="*/ 279 h 1604"/>
              <a:gd name="T6" fmla="*/ 884 w 1027"/>
              <a:gd name="T7" fmla="*/ 42 h 1604"/>
              <a:gd name="T8" fmla="*/ 947 w 1027"/>
              <a:gd name="T9" fmla="*/ 26 h 1604"/>
            </a:gdLst>
            <a:ahLst/>
            <a:cxnLst>
              <a:cxn ang="0">
                <a:pos x="T0" y="T1"/>
              </a:cxn>
              <a:cxn ang="0">
                <a:pos x="T2" y="T3"/>
              </a:cxn>
              <a:cxn ang="0">
                <a:pos x="T4" y="T5"/>
              </a:cxn>
              <a:cxn ang="0">
                <a:pos x="T6" y="T7"/>
              </a:cxn>
              <a:cxn ang="0">
                <a:pos x="T8" y="T9"/>
              </a:cxn>
            </a:cxnLst>
            <a:rect l="0" t="0" r="r" b="b"/>
            <a:pathLst>
              <a:path w="1027" h="1604">
                <a:moveTo>
                  <a:pt x="0" y="1604"/>
                </a:moveTo>
                <a:cubicBezTo>
                  <a:pt x="435" y="1482"/>
                  <a:pt x="870" y="1360"/>
                  <a:pt x="884" y="1139"/>
                </a:cubicBezTo>
                <a:cubicBezTo>
                  <a:pt x="898" y="918"/>
                  <a:pt x="87" y="462"/>
                  <a:pt x="87" y="279"/>
                </a:cubicBezTo>
                <a:cubicBezTo>
                  <a:pt x="87" y="96"/>
                  <a:pt x="741" y="84"/>
                  <a:pt x="884" y="42"/>
                </a:cubicBezTo>
                <a:cubicBezTo>
                  <a:pt x="1027" y="0"/>
                  <a:pt x="936" y="33"/>
                  <a:pt x="947" y="26"/>
                </a:cubicBezTo>
              </a:path>
            </a:pathLst>
          </a:custGeom>
          <a:noFill/>
          <a:ln w="38100" cap="flat" cmpd="sng">
            <a:solidFill>
              <a:schemeClr val="tx1"/>
            </a:solidFill>
            <a:prstDash val="solid"/>
            <a:miter lim="800000"/>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GB"/>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5154" name="Rectangle 2">
            <a:extLst>
              <a:ext uri="{FF2B5EF4-FFF2-40B4-BE49-F238E27FC236}">
                <a16:creationId xmlns:a16="http://schemas.microsoft.com/office/drawing/2014/main" id="{D8F810FE-1458-4BBE-9242-4E7AFD815649}"/>
              </a:ext>
            </a:extLst>
          </p:cNvPr>
          <p:cNvSpPr>
            <a:spLocks noGrp="1" noChangeArrowheads="1"/>
          </p:cNvSpPr>
          <p:nvPr>
            <p:ph type="title"/>
          </p:nvPr>
        </p:nvSpPr>
        <p:spPr/>
        <p:txBody>
          <a:bodyPr/>
          <a:lstStyle/>
          <a:p>
            <a:r>
              <a:rPr lang="en-US" altLang="en-US" dirty="0"/>
              <a:t>Cooperative Multitasking </a:t>
            </a:r>
          </a:p>
        </p:txBody>
      </p:sp>
      <p:sp>
        <p:nvSpPr>
          <p:cNvPr id="1585155" name="Rectangle 3">
            <a:extLst>
              <a:ext uri="{FF2B5EF4-FFF2-40B4-BE49-F238E27FC236}">
                <a16:creationId xmlns:a16="http://schemas.microsoft.com/office/drawing/2014/main" id="{78FBAFDD-0CBA-4E42-BAA6-A31F56A3A295}"/>
              </a:ext>
            </a:extLst>
          </p:cNvPr>
          <p:cNvSpPr>
            <a:spLocks noGrp="1" noChangeArrowheads="1"/>
          </p:cNvSpPr>
          <p:nvPr>
            <p:ph type="body" idx="1"/>
          </p:nvPr>
        </p:nvSpPr>
        <p:spPr>
          <a:xfrm>
            <a:off x="1822450" y="2492477"/>
            <a:ext cx="8547100" cy="3377381"/>
          </a:xfrm>
        </p:spPr>
        <p:txBody>
          <a:bodyPr/>
          <a:lstStyle/>
          <a:p>
            <a:r>
              <a:rPr lang="en-US" altLang="en-US" dirty="0"/>
              <a:t>Problems with co-operative multitasking:</a:t>
            </a:r>
          </a:p>
          <a:p>
            <a:pPr lvl="1"/>
            <a:r>
              <a:rPr lang="en-US" altLang="en-US" dirty="0"/>
              <a:t>Programming errors can keep other processes out:</a:t>
            </a:r>
          </a:p>
          <a:p>
            <a:pPr lvl="2"/>
            <a:r>
              <a:rPr lang="en-US" altLang="en-US" sz="2400" dirty="0"/>
              <a:t>process never gives up CPU;</a:t>
            </a:r>
          </a:p>
          <a:p>
            <a:pPr lvl="2"/>
            <a:r>
              <a:rPr lang="en-US" altLang="en-US" sz="2400" dirty="0"/>
              <a:t>process waits too long to switch, missing input.</a:t>
            </a:r>
          </a:p>
          <a:p>
            <a:endParaRPr lang="en-US" altLang="en-US" sz="2800" dirty="0"/>
          </a:p>
          <a:p>
            <a:endParaRPr lang="en-US" altLang="en-US" dirty="0"/>
          </a:p>
        </p:txBody>
      </p:sp>
      <p:sp>
        <p:nvSpPr>
          <p:cNvPr id="1585156" name="Text Box 4">
            <a:extLst>
              <a:ext uri="{FF2B5EF4-FFF2-40B4-BE49-F238E27FC236}">
                <a16:creationId xmlns:a16="http://schemas.microsoft.com/office/drawing/2014/main" id="{EC1BD9CD-58A0-41C8-8C34-BE0587ED802F}"/>
              </a:ext>
            </a:extLst>
          </p:cNvPr>
          <p:cNvSpPr txBox="1">
            <a:spLocks noChangeArrowheads="1"/>
          </p:cNvSpPr>
          <p:nvPr/>
        </p:nvSpPr>
        <p:spPr bwMode="auto">
          <a:xfrm>
            <a:off x="9807575" y="1758527"/>
            <a:ext cx="1535998" cy="2031325"/>
          </a:xfrm>
          <a:prstGeom prst="rect">
            <a:avLst/>
          </a:prstGeom>
          <a:solidFill>
            <a:srgbClr val="FF99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dirty="0"/>
              <a:t>if (x&gt;2)</a:t>
            </a:r>
          </a:p>
          <a:p>
            <a:r>
              <a:rPr lang="en-US" altLang="en-US" dirty="0"/>
              <a:t>    sub1(y);</a:t>
            </a:r>
          </a:p>
          <a:p>
            <a:r>
              <a:rPr lang="en-US" altLang="en-US" dirty="0"/>
              <a:t>else {</a:t>
            </a:r>
          </a:p>
          <a:p>
            <a:r>
              <a:rPr lang="en-US" altLang="en-US" dirty="0"/>
              <a:t>    sub2(y);</a:t>
            </a:r>
          </a:p>
          <a:p>
            <a:r>
              <a:rPr lang="en-US" altLang="en-US" dirty="0"/>
              <a:t>    </a:t>
            </a:r>
            <a:r>
              <a:rPr lang="en-US" altLang="en-US" dirty="0" err="1"/>
              <a:t>cswitch</a:t>
            </a:r>
            <a:r>
              <a:rPr lang="en-US" altLang="en-US" dirty="0"/>
              <a:t>();</a:t>
            </a:r>
          </a:p>
          <a:p>
            <a:r>
              <a:rPr lang="en-US" altLang="en-US" dirty="0"/>
              <a:t>}</a:t>
            </a:r>
          </a:p>
          <a:p>
            <a:r>
              <a:rPr lang="en-US" altLang="en-US" dirty="0"/>
              <a:t>proc(</a:t>
            </a:r>
            <a:r>
              <a:rPr lang="en-US" altLang="en-US" dirty="0" err="1"/>
              <a:t>a,b,c</a:t>
            </a:r>
            <a:r>
              <a:rPr lang="en-US" altLang="en-US" dirty="0"/>
              <a:t>);</a:t>
            </a:r>
          </a:p>
        </p:txBody>
      </p:sp>
      <p:sp>
        <p:nvSpPr>
          <p:cNvPr id="1585157" name="Text Box 5">
            <a:extLst>
              <a:ext uri="{FF2B5EF4-FFF2-40B4-BE49-F238E27FC236}">
                <a16:creationId xmlns:a16="http://schemas.microsoft.com/office/drawing/2014/main" id="{9FBE4F02-1B73-4DD7-87E8-0904A4EBDA65}"/>
              </a:ext>
            </a:extLst>
          </p:cNvPr>
          <p:cNvSpPr txBox="1">
            <a:spLocks noChangeArrowheads="1"/>
          </p:cNvSpPr>
          <p:nvPr/>
        </p:nvSpPr>
        <p:spPr bwMode="auto">
          <a:xfrm>
            <a:off x="10647364" y="3876251"/>
            <a:ext cx="99257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dirty="0">
                <a:latin typeface="Times New Roman" panose="02020603050405020304" pitchFamily="18" charset="0"/>
              </a:rPr>
              <a:t>process1</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3650" name="Rectangle 2">
            <a:extLst>
              <a:ext uri="{FF2B5EF4-FFF2-40B4-BE49-F238E27FC236}">
                <a16:creationId xmlns:a16="http://schemas.microsoft.com/office/drawing/2014/main" id="{E558A65C-0FDD-468F-BB53-E95FD56C32F5}"/>
              </a:ext>
            </a:extLst>
          </p:cNvPr>
          <p:cNvSpPr>
            <a:spLocks noGrp="1" noChangeArrowheads="1"/>
          </p:cNvSpPr>
          <p:nvPr>
            <p:ph type="title"/>
          </p:nvPr>
        </p:nvSpPr>
        <p:spPr/>
        <p:txBody>
          <a:bodyPr/>
          <a:lstStyle/>
          <a:p>
            <a:r>
              <a:rPr lang="en-US" altLang="en-US"/>
              <a:t>Preemptive multitasking</a:t>
            </a:r>
          </a:p>
        </p:txBody>
      </p:sp>
      <p:sp>
        <p:nvSpPr>
          <p:cNvPr id="1563651" name="Rectangle 3">
            <a:extLst>
              <a:ext uri="{FF2B5EF4-FFF2-40B4-BE49-F238E27FC236}">
                <a16:creationId xmlns:a16="http://schemas.microsoft.com/office/drawing/2014/main" id="{03532CF5-2DC8-4BA0-919A-AD3B160E5D58}"/>
              </a:ext>
            </a:extLst>
          </p:cNvPr>
          <p:cNvSpPr>
            <a:spLocks noGrp="1" noChangeArrowheads="1"/>
          </p:cNvSpPr>
          <p:nvPr>
            <p:ph type="body" idx="1"/>
          </p:nvPr>
        </p:nvSpPr>
        <p:spPr>
          <a:xfrm>
            <a:off x="1997075" y="1923966"/>
            <a:ext cx="5489575" cy="5684838"/>
          </a:xfrm>
        </p:spPr>
        <p:txBody>
          <a:bodyPr>
            <a:normAutofit/>
          </a:bodyPr>
          <a:lstStyle/>
          <a:p>
            <a:r>
              <a:rPr lang="en-US" altLang="en-US" sz="2000" dirty="0"/>
              <a:t>Most powerful form of multitasking:</a:t>
            </a:r>
          </a:p>
          <a:p>
            <a:pPr lvl="1"/>
            <a:r>
              <a:rPr lang="en-US" altLang="en-US" sz="2000" dirty="0"/>
              <a:t>OS controls when context switches should take place;</a:t>
            </a:r>
          </a:p>
          <a:p>
            <a:pPr lvl="1"/>
            <a:r>
              <a:rPr lang="en-US" altLang="en-US" sz="2000" dirty="0"/>
              <a:t>then the OS scheduler chooses which process to run next.</a:t>
            </a:r>
          </a:p>
          <a:p>
            <a:r>
              <a:rPr lang="en-US" altLang="en-US" sz="2000" dirty="0"/>
              <a:t>Use timer to call OS to switch contexts.</a:t>
            </a:r>
          </a:p>
          <a:p>
            <a:endParaRPr lang="en-US" altLang="en-US" sz="2000" dirty="0"/>
          </a:p>
          <a:p>
            <a:r>
              <a:rPr lang="en-US" altLang="en-US" sz="2000" dirty="0">
                <a:solidFill>
                  <a:schemeClr val="hlink"/>
                </a:solidFill>
              </a:rPr>
              <a:t>Preemptive OS kernel: </a:t>
            </a:r>
            <a:r>
              <a:rPr lang="en-US" altLang="en-US" sz="2000" dirty="0"/>
              <a:t>a kernel that can take a process out of the processor (before that is finished)</a:t>
            </a:r>
          </a:p>
          <a:p>
            <a:endParaRPr lang="en-US" altLang="en-US" sz="2000" dirty="0"/>
          </a:p>
          <a:p>
            <a:endParaRPr lang="en-US" altLang="en-US" sz="2000" dirty="0"/>
          </a:p>
          <a:p>
            <a:endParaRPr lang="en-US" altLang="en-US" sz="2000" dirty="0"/>
          </a:p>
        </p:txBody>
      </p:sp>
      <p:sp>
        <p:nvSpPr>
          <p:cNvPr id="1563652" name="Rectangle 4">
            <a:extLst>
              <a:ext uri="{FF2B5EF4-FFF2-40B4-BE49-F238E27FC236}">
                <a16:creationId xmlns:a16="http://schemas.microsoft.com/office/drawing/2014/main" id="{78F91C48-6D94-4AA4-ADAE-57B9740383EF}"/>
              </a:ext>
            </a:extLst>
          </p:cNvPr>
          <p:cNvSpPr>
            <a:spLocks noChangeArrowheads="1"/>
          </p:cNvSpPr>
          <p:nvPr/>
        </p:nvSpPr>
        <p:spPr bwMode="auto">
          <a:xfrm>
            <a:off x="7715604" y="2029900"/>
            <a:ext cx="1371600" cy="1371600"/>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2400">
                <a:latin typeface="Times New Roman" panose="02020603050405020304" pitchFamily="18" charset="0"/>
              </a:rPr>
              <a:t>CPU</a:t>
            </a:r>
          </a:p>
        </p:txBody>
      </p:sp>
      <p:sp>
        <p:nvSpPr>
          <p:cNvPr id="1563653" name="Rectangle 5">
            <a:extLst>
              <a:ext uri="{FF2B5EF4-FFF2-40B4-BE49-F238E27FC236}">
                <a16:creationId xmlns:a16="http://schemas.microsoft.com/office/drawing/2014/main" id="{4B0B24D3-7429-4E51-B429-61AAF106C395}"/>
              </a:ext>
            </a:extLst>
          </p:cNvPr>
          <p:cNvSpPr>
            <a:spLocks noChangeArrowheads="1"/>
          </p:cNvSpPr>
          <p:nvPr/>
        </p:nvSpPr>
        <p:spPr bwMode="auto">
          <a:xfrm rot="16200000">
            <a:off x="9925404" y="2410900"/>
            <a:ext cx="1295400" cy="533400"/>
          </a:xfrm>
          <a:prstGeom prst="rect">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2400">
                <a:solidFill>
                  <a:schemeClr val="bg1"/>
                </a:solidFill>
                <a:latin typeface="Times New Roman" panose="02020603050405020304" pitchFamily="18" charset="0"/>
              </a:rPr>
              <a:t>timer</a:t>
            </a:r>
            <a:endParaRPr lang="en-US" altLang="en-US" sz="2400">
              <a:latin typeface="Times New Roman" panose="02020603050405020304" pitchFamily="18" charset="0"/>
            </a:endParaRPr>
          </a:p>
        </p:txBody>
      </p:sp>
      <p:sp>
        <p:nvSpPr>
          <p:cNvPr id="1563654" name="Line 6">
            <a:extLst>
              <a:ext uri="{FF2B5EF4-FFF2-40B4-BE49-F238E27FC236}">
                <a16:creationId xmlns:a16="http://schemas.microsoft.com/office/drawing/2014/main" id="{A37F5A8F-DE9B-4208-A0CC-8954CB793944}"/>
              </a:ext>
            </a:extLst>
          </p:cNvPr>
          <p:cNvSpPr>
            <a:spLocks noChangeShapeType="1"/>
          </p:cNvSpPr>
          <p:nvPr/>
        </p:nvSpPr>
        <p:spPr bwMode="auto">
          <a:xfrm flipH="1">
            <a:off x="9087204" y="2334700"/>
            <a:ext cx="12192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563655" name="Text Box 7">
            <a:extLst>
              <a:ext uri="{FF2B5EF4-FFF2-40B4-BE49-F238E27FC236}">
                <a16:creationId xmlns:a16="http://schemas.microsoft.com/office/drawing/2014/main" id="{5EEA8B8D-D3C3-45EC-AC4B-4938F36E18F0}"/>
              </a:ext>
            </a:extLst>
          </p:cNvPr>
          <p:cNvSpPr txBox="1">
            <a:spLocks noChangeArrowheads="1"/>
          </p:cNvSpPr>
          <p:nvPr/>
        </p:nvSpPr>
        <p:spPr bwMode="auto">
          <a:xfrm>
            <a:off x="9071330" y="1891787"/>
            <a:ext cx="97975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a:latin typeface="Times New Roman" panose="02020603050405020304" pitchFamily="18" charset="0"/>
              </a:rPr>
              <a:t>interrupt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2626" name="Rectangle 2">
            <a:extLst>
              <a:ext uri="{FF2B5EF4-FFF2-40B4-BE49-F238E27FC236}">
                <a16:creationId xmlns:a16="http://schemas.microsoft.com/office/drawing/2014/main" id="{A1C82354-26E6-43D8-9B4A-29B1B54EE4AC}"/>
              </a:ext>
            </a:extLst>
          </p:cNvPr>
          <p:cNvSpPr>
            <a:spLocks noGrp="1" noChangeArrowheads="1"/>
          </p:cNvSpPr>
          <p:nvPr>
            <p:ph type="title"/>
          </p:nvPr>
        </p:nvSpPr>
        <p:spPr/>
        <p:txBody>
          <a:bodyPr/>
          <a:lstStyle/>
          <a:p>
            <a:r>
              <a:rPr lang="en-US" altLang="en-US"/>
              <a:t>Multitasking</a:t>
            </a:r>
          </a:p>
        </p:txBody>
      </p:sp>
      <p:sp>
        <p:nvSpPr>
          <p:cNvPr id="1562627" name="Rectangle 3">
            <a:extLst>
              <a:ext uri="{FF2B5EF4-FFF2-40B4-BE49-F238E27FC236}">
                <a16:creationId xmlns:a16="http://schemas.microsoft.com/office/drawing/2014/main" id="{7AD8C0A9-7F4C-4A8C-A03C-64D9D8A9BC5C}"/>
              </a:ext>
            </a:extLst>
          </p:cNvPr>
          <p:cNvSpPr>
            <a:spLocks noGrp="1" noChangeArrowheads="1"/>
          </p:cNvSpPr>
          <p:nvPr>
            <p:ph type="body" idx="1"/>
          </p:nvPr>
        </p:nvSpPr>
        <p:spPr/>
        <p:txBody>
          <a:bodyPr>
            <a:normAutofit fontScale="70000" lnSpcReduction="20000"/>
          </a:bodyPr>
          <a:lstStyle/>
          <a:p>
            <a:r>
              <a:rPr lang="en-US" altLang="en-US" sz="2000"/>
              <a:t>In both cooperative and preemptive multitasking cases:</a:t>
            </a:r>
          </a:p>
          <a:p>
            <a:pPr lvl="1"/>
            <a:r>
              <a:rPr lang="en-US" altLang="en-US" sz="2000"/>
              <a:t>Hardware interrupts might cause a process to yield the CPU prematurely </a:t>
            </a:r>
          </a:p>
          <a:p>
            <a:pPr lvl="1"/>
            <a:r>
              <a:rPr lang="en-US" altLang="en-US" sz="2000"/>
              <a:t>The OS Scheduler decides the next process to run on the CPU, and starts this next process</a:t>
            </a:r>
          </a:p>
          <a:p>
            <a:r>
              <a:rPr lang="en-US" altLang="en-US" sz="2000"/>
              <a:t>How and when can a process get control of the processor (to be executed)?</a:t>
            </a:r>
          </a:p>
          <a:p>
            <a:pPr lvl="1"/>
            <a:r>
              <a:rPr lang="en-US" altLang="en-US" sz="2000"/>
              <a:t>Periodical Clock interrupts invoke the OS.</a:t>
            </a:r>
          </a:p>
          <a:p>
            <a:pPr lvl="2"/>
            <a:r>
              <a:rPr lang="en-US" altLang="en-US"/>
              <a:t>The corresponding period is called </a:t>
            </a:r>
            <a:r>
              <a:rPr lang="en-US" altLang="en-US">
                <a:solidFill>
                  <a:schemeClr val="hlink"/>
                </a:solidFill>
              </a:rPr>
              <a:t>time-slice / time-quantum.</a:t>
            </a:r>
            <a:r>
              <a:rPr lang="en-US" altLang="en-US"/>
              <a:t> </a:t>
            </a:r>
          </a:p>
          <a:p>
            <a:pPr lvl="1"/>
            <a:r>
              <a:rPr lang="en-US" altLang="en-US" sz="2000"/>
              <a:t>It is during a clock interrupt that the kernel (scheduler) can determine if another process than the currently executed should run; in that case a </a:t>
            </a:r>
            <a:r>
              <a:rPr lang="en-US" altLang="en-US" sz="2000">
                <a:solidFill>
                  <a:schemeClr val="hlink"/>
                </a:solidFill>
              </a:rPr>
              <a:t>context switch </a:t>
            </a:r>
            <a:r>
              <a:rPr lang="en-US" altLang="en-US" sz="2000"/>
              <a:t>has to be performed.</a:t>
            </a:r>
          </a:p>
          <a:p>
            <a:r>
              <a:rPr lang="en-US" altLang="en-US" sz="2000"/>
              <a:t>A process can be stopped at some point so that other code can run on the CPU </a:t>
            </a:r>
          </a:p>
          <a:p>
            <a:pPr lvl="1"/>
            <a:r>
              <a:rPr lang="en-US" altLang="en-US" sz="2000"/>
              <a:t>A (time-slice) clock interrupt can cause a preemptive kernel to reschedule the CPU </a:t>
            </a:r>
          </a:p>
          <a:p>
            <a:pPr lvl="1"/>
            <a:r>
              <a:rPr lang="en-US" altLang="en-US" sz="2000"/>
              <a:t>An interrupt can cause the processor to run an interrupt handler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2600A-5950-42BA-BF7C-CF1F73D89B44}"/>
              </a:ext>
            </a:extLst>
          </p:cNvPr>
          <p:cNvSpPr>
            <a:spLocks noGrp="1"/>
          </p:cNvSpPr>
          <p:nvPr>
            <p:ph type="title"/>
          </p:nvPr>
        </p:nvSpPr>
        <p:spPr/>
        <p:txBody>
          <a:bodyPr/>
          <a:lstStyle/>
          <a:p>
            <a:r>
              <a:rPr lang="en-GB" dirty="0"/>
              <a:t>Triggers of Context Switch</a:t>
            </a:r>
          </a:p>
        </p:txBody>
      </p:sp>
      <p:sp>
        <p:nvSpPr>
          <p:cNvPr id="3" name="Content Placeholder 2">
            <a:extLst>
              <a:ext uri="{FF2B5EF4-FFF2-40B4-BE49-F238E27FC236}">
                <a16:creationId xmlns:a16="http://schemas.microsoft.com/office/drawing/2014/main" id="{81603699-CFB2-4E97-A430-560FFD788947}"/>
              </a:ext>
            </a:extLst>
          </p:cNvPr>
          <p:cNvSpPr>
            <a:spLocks noGrp="1"/>
          </p:cNvSpPr>
          <p:nvPr>
            <p:ph idx="1"/>
          </p:nvPr>
        </p:nvSpPr>
        <p:spPr/>
        <p:txBody>
          <a:bodyPr>
            <a:normAutofit/>
          </a:bodyPr>
          <a:lstStyle/>
          <a:p>
            <a:r>
              <a:rPr lang="en-GB" sz="2000" dirty="0"/>
              <a:t>There are three main triggers for context switching:</a:t>
            </a:r>
          </a:p>
          <a:p>
            <a:pPr lvl="1">
              <a:buFont typeface="Wingdings" panose="05000000000000000000" pitchFamily="2" charset="2"/>
              <a:buChar char="§"/>
            </a:pPr>
            <a:r>
              <a:rPr lang="en-GB" sz="2000" dirty="0"/>
              <a:t>Multitasking</a:t>
            </a:r>
          </a:p>
          <a:p>
            <a:pPr lvl="1">
              <a:buFont typeface="Wingdings" panose="05000000000000000000" pitchFamily="2" charset="2"/>
              <a:buChar char="§"/>
            </a:pPr>
            <a:endParaRPr lang="en-GB" sz="2000" dirty="0"/>
          </a:p>
          <a:p>
            <a:pPr lvl="1">
              <a:buFont typeface="Wingdings" panose="05000000000000000000" pitchFamily="2" charset="2"/>
              <a:buChar char="§"/>
            </a:pPr>
            <a:r>
              <a:rPr lang="en-GB" sz="2000" dirty="0"/>
              <a:t>Interrupt Handling</a:t>
            </a:r>
          </a:p>
          <a:p>
            <a:pPr lvl="1">
              <a:buFont typeface="Wingdings" panose="05000000000000000000" pitchFamily="2" charset="2"/>
              <a:buChar char="§"/>
            </a:pPr>
            <a:endParaRPr lang="en-GB" sz="2000" dirty="0"/>
          </a:p>
          <a:p>
            <a:pPr lvl="1">
              <a:buFont typeface="Wingdings" panose="05000000000000000000" pitchFamily="2" charset="2"/>
              <a:buChar char="§"/>
            </a:pPr>
            <a:r>
              <a:rPr lang="en-GB" sz="2000" dirty="0"/>
              <a:t>User and Kernel switching mode</a:t>
            </a:r>
          </a:p>
        </p:txBody>
      </p:sp>
    </p:spTree>
    <p:extLst>
      <p:ext uri="{BB962C8B-B14F-4D97-AF65-F5344CB8AC3E}">
        <p14:creationId xmlns:p14="http://schemas.microsoft.com/office/powerpoint/2010/main" val="5475653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2600A-5950-42BA-BF7C-CF1F73D89B44}"/>
              </a:ext>
            </a:extLst>
          </p:cNvPr>
          <p:cNvSpPr>
            <a:spLocks noGrp="1"/>
          </p:cNvSpPr>
          <p:nvPr>
            <p:ph type="title"/>
          </p:nvPr>
        </p:nvSpPr>
        <p:spPr/>
        <p:txBody>
          <a:bodyPr/>
          <a:lstStyle/>
          <a:p>
            <a:r>
              <a:rPr lang="en-GB" dirty="0"/>
              <a:t>Triggers of Context Switch</a:t>
            </a:r>
          </a:p>
        </p:txBody>
      </p:sp>
      <p:sp>
        <p:nvSpPr>
          <p:cNvPr id="3" name="Content Placeholder 2">
            <a:extLst>
              <a:ext uri="{FF2B5EF4-FFF2-40B4-BE49-F238E27FC236}">
                <a16:creationId xmlns:a16="http://schemas.microsoft.com/office/drawing/2014/main" id="{81603699-CFB2-4E97-A430-560FFD788947}"/>
              </a:ext>
            </a:extLst>
          </p:cNvPr>
          <p:cNvSpPr>
            <a:spLocks noGrp="1"/>
          </p:cNvSpPr>
          <p:nvPr>
            <p:ph idx="1"/>
          </p:nvPr>
        </p:nvSpPr>
        <p:spPr/>
        <p:txBody>
          <a:bodyPr>
            <a:normAutofit/>
          </a:bodyPr>
          <a:lstStyle/>
          <a:p>
            <a:r>
              <a:rPr lang="en-US" sz="2000" b="1" dirty="0"/>
              <a:t>Multitasking</a:t>
            </a:r>
          </a:p>
          <a:p>
            <a:pPr lvl="1">
              <a:buFont typeface="Wingdings" panose="05000000000000000000" pitchFamily="2" charset="2"/>
              <a:buChar char="§"/>
            </a:pPr>
            <a:r>
              <a:rPr lang="en-US" sz="2000" dirty="0"/>
              <a:t>In the multitasking environment, when one process is utilizing CPU, and there is a need for CPU by another process, Context Switching triggers. </a:t>
            </a:r>
          </a:p>
          <a:p>
            <a:pPr lvl="1">
              <a:buFont typeface="Wingdings" panose="05000000000000000000" pitchFamily="2" charset="2"/>
              <a:buChar char="§"/>
            </a:pPr>
            <a:endParaRPr lang="en-US" sz="2000" dirty="0"/>
          </a:p>
          <a:p>
            <a:pPr lvl="1">
              <a:buFont typeface="Wingdings" panose="05000000000000000000" pitchFamily="2" charset="2"/>
              <a:buChar char="§"/>
            </a:pPr>
            <a:r>
              <a:rPr lang="en-US" sz="2000" dirty="0"/>
              <a:t>Context Switching saves the state of the old process and passes the control of the CPU to the new process.</a:t>
            </a:r>
          </a:p>
          <a:p>
            <a:endParaRPr lang="en-GB" sz="2000" dirty="0"/>
          </a:p>
        </p:txBody>
      </p:sp>
    </p:spTree>
    <p:extLst>
      <p:ext uri="{BB962C8B-B14F-4D97-AF65-F5344CB8AC3E}">
        <p14:creationId xmlns:p14="http://schemas.microsoft.com/office/powerpoint/2010/main" val="32025724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61285-B24E-4050-B5C8-B5816D2FB502}"/>
              </a:ext>
            </a:extLst>
          </p:cNvPr>
          <p:cNvSpPr>
            <a:spLocks noGrp="1"/>
          </p:cNvSpPr>
          <p:nvPr>
            <p:ph type="ctrTitle"/>
          </p:nvPr>
        </p:nvSpPr>
        <p:spPr>
          <a:xfrm>
            <a:off x="425245" y="309716"/>
            <a:ext cx="11341509" cy="2609768"/>
          </a:xfrm>
        </p:spPr>
        <p:txBody>
          <a:bodyPr>
            <a:normAutofit fontScale="90000"/>
          </a:bodyPr>
          <a:lstStyle/>
          <a:p>
            <a:pPr algn="ctr"/>
            <a:r>
              <a:rPr lang="en-GB" dirty="0"/>
              <a:t>Operating System II</a:t>
            </a:r>
            <a:br>
              <a:rPr lang="en-GB" dirty="0"/>
            </a:br>
            <a:r>
              <a:rPr lang="en-GB" dirty="0"/>
              <a:t>CMP 321</a:t>
            </a:r>
            <a:br>
              <a:rPr lang="en-GB" dirty="0"/>
            </a:br>
            <a:r>
              <a:rPr lang="en-GB" dirty="0"/>
              <a:t>Context Switching and Dispatching</a:t>
            </a:r>
          </a:p>
        </p:txBody>
      </p:sp>
      <p:sp>
        <p:nvSpPr>
          <p:cNvPr id="3" name="Subtitle 2">
            <a:extLst>
              <a:ext uri="{FF2B5EF4-FFF2-40B4-BE49-F238E27FC236}">
                <a16:creationId xmlns:a16="http://schemas.microsoft.com/office/drawing/2014/main" id="{243558D5-B251-4E80-9DE2-F11603EEEB05}"/>
              </a:ext>
            </a:extLst>
          </p:cNvPr>
          <p:cNvSpPr>
            <a:spLocks noGrp="1"/>
          </p:cNvSpPr>
          <p:nvPr>
            <p:ph type="subTitle" idx="1"/>
          </p:nvPr>
        </p:nvSpPr>
        <p:spPr/>
        <p:txBody>
          <a:bodyPr>
            <a:normAutofit lnSpcReduction="10000"/>
          </a:bodyPr>
          <a:lstStyle/>
          <a:p>
            <a:r>
              <a:rPr lang="en-GB" dirty="0"/>
              <a:t>Egena Onu, PhD.</a:t>
            </a:r>
          </a:p>
          <a:p>
            <a:r>
              <a:rPr lang="en-GB" dirty="0"/>
              <a:t>Computer Science Department,</a:t>
            </a:r>
          </a:p>
          <a:p>
            <a:r>
              <a:rPr lang="en-GB" dirty="0"/>
              <a:t>Bingham University.</a:t>
            </a:r>
          </a:p>
        </p:txBody>
      </p:sp>
    </p:spTree>
    <p:extLst>
      <p:ext uri="{BB962C8B-B14F-4D97-AF65-F5344CB8AC3E}">
        <p14:creationId xmlns:p14="http://schemas.microsoft.com/office/powerpoint/2010/main" val="7961979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2600A-5950-42BA-BF7C-CF1F73D89B44}"/>
              </a:ext>
            </a:extLst>
          </p:cNvPr>
          <p:cNvSpPr>
            <a:spLocks noGrp="1"/>
          </p:cNvSpPr>
          <p:nvPr>
            <p:ph type="title"/>
          </p:nvPr>
        </p:nvSpPr>
        <p:spPr/>
        <p:txBody>
          <a:bodyPr/>
          <a:lstStyle/>
          <a:p>
            <a:r>
              <a:rPr lang="en-GB" dirty="0"/>
              <a:t>Triggers of Context Switch</a:t>
            </a:r>
          </a:p>
        </p:txBody>
      </p:sp>
      <p:sp>
        <p:nvSpPr>
          <p:cNvPr id="3" name="Content Placeholder 2">
            <a:extLst>
              <a:ext uri="{FF2B5EF4-FFF2-40B4-BE49-F238E27FC236}">
                <a16:creationId xmlns:a16="http://schemas.microsoft.com/office/drawing/2014/main" id="{81603699-CFB2-4E97-A430-560FFD788947}"/>
              </a:ext>
            </a:extLst>
          </p:cNvPr>
          <p:cNvSpPr>
            <a:spLocks noGrp="1"/>
          </p:cNvSpPr>
          <p:nvPr>
            <p:ph idx="1"/>
          </p:nvPr>
        </p:nvSpPr>
        <p:spPr/>
        <p:txBody>
          <a:bodyPr>
            <a:normAutofit/>
          </a:bodyPr>
          <a:lstStyle/>
          <a:p>
            <a:r>
              <a:rPr lang="en-US" sz="2000" b="1" dirty="0"/>
              <a:t>Interrupt Handling</a:t>
            </a:r>
          </a:p>
          <a:p>
            <a:pPr lvl="1">
              <a:buFont typeface="Wingdings" panose="05000000000000000000" pitchFamily="2" charset="2"/>
              <a:buChar char="§"/>
            </a:pPr>
            <a:r>
              <a:rPr lang="en-US" sz="2000" dirty="0"/>
              <a:t>When an interrupt takes place, the CPU needs to handle the interrupt.</a:t>
            </a:r>
          </a:p>
          <a:p>
            <a:pPr lvl="1">
              <a:buFont typeface="Wingdings" panose="05000000000000000000" pitchFamily="2" charset="2"/>
              <a:buChar char="§"/>
            </a:pPr>
            <a:endParaRPr lang="en-US" sz="2000" dirty="0"/>
          </a:p>
          <a:p>
            <a:pPr lvl="1">
              <a:buFont typeface="Wingdings" panose="05000000000000000000" pitchFamily="2" charset="2"/>
              <a:buChar char="§"/>
            </a:pPr>
            <a:r>
              <a:rPr lang="en-US" sz="2000" dirty="0"/>
              <a:t>Before handling the interrupt, the Context Switching gets triggered, which saves the state of the process before handling the interrupt.</a:t>
            </a:r>
          </a:p>
          <a:p>
            <a:endParaRPr lang="en-GB" sz="2000" dirty="0"/>
          </a:p>
        </p:txBody>
      </p:sp>
    </p:spTree>
    <p:extLst>
      <p:ext uri="{BB962C8B-B14F-4D97-AF65-F5344CB8AC3E}">
        <p14:creationId xmlns:p14="http://schemas.microsoft.com/office/powerpoint/2010/main" val="35052066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0075B-1449-4EEE-AA32-2F12F1D021C6}"/>
              </a:ext>
            </a:extLst>
          </p:cNvPr>
          <p:cNvSpPr>
            <a:spLocks noGrp="1"/>
          </p:cNvSpPr>
          <p:nvPr>
            <p:ph type="title"/>
          </p:nvPr>
        </p:nvSpPr>
        <p:spPr/>
        <p:txBody>
          <a:bodyPr/>
          <a:lstStyle/>
          <a:p>
            <a:r>
              <a:rPr lang="en-GB" dirty="0"/>
              <a:t>Triggers of Context Switch</a:t>
            </a:r>
          </a:p>
        </p:txBody>
      </p:sp>
      <p:sp>
        <p:nvSpPr>
          <p:cNvPr id="3" name="Content Placeholder 2">
            <a:extLst>
              <a:ext uri="{FF2B5EF4-FFF2-40B4-BE49-F238E27FC236}">
                <a16:creationId xmlns:a16="http://schemas.microsoft.com/office/drawing/2014/main" id="{172DEC57-7073-4F13-9957-A75253DB466E}"/>
              </a:ext>
            </a:extLst>
          </p:cNvPr>
          <p:cNvSpPr>
            <a:spLocks noGrp="1"/>
          </p:cNvSpPr>
          <p:nvPr>
            <p:ph idx="1"/>
          </p:nvPr>
        </p:nvSpPr>
        <p:spPr/>
        <p:txBody>
          <a:bodyPr>
            <a:normAutofit/>
          </a:bodyPr>
          <a:lstStyle/>
          <a:p>
            <a:r>
              <a:rPr lang="en-US" sz="2000" b="1" dirty="0"/>
              <a:t>User and Kernel Mode Switching</a:t>
            </a:r>
          </a:p>
          <a:p>
            <a:pPr lvl="1">
              <a:buFont typeface="Wingdings" panose="05000000000000000000" pitchFamily="2" charset="2"/>
              <a:buChar char="§"/>
            </a:pPr>
            <a:r>
              <a:rPr lang="en-US" sz="2000" dirty="0"/>
              <a:t>The user mode is the normal mode in which the user application can execute with limited access, whereas kernel mode is the mode in which the process can carry out the system-level operations that are not available in the user mode. </a:t>
            </a:r>
          </a:p>
          <a:p>
            <a:pPr lvl="1">
              <a:buFont typeface="Wingdings" panose="05000000000000000000" pitchFamily="2" charset="2"/>
              <a:buChar char="§"/>
            </a:pPr>
            <a:endParaRPr lang="en-US" sz="2000" dirty="0"/>
          </a:p>
          <a:p>
            <a:pPr lvl="1">
              <a:buFont typeface="Wingdings" panose="05000000000000000000" pitchFamily="2" charset="2"/>
              <a:buChar char="§"/>
            </a:pPr>
            <a:r>
              <a:rPr lang="en-US" sz="2000" dirty="0"/>
              <a:t>Whenever the switching takes from user mode to kernel mode, mode switching triggers the Context Switching, which stores the state on an ongoing process.</a:t>
            </a:r>
          </a:p>
          <a:p>
            <a:endParaRPr lang="en-GB" sz="2000" dirty="0"/>
          </a:p>
        </p:txBody>
      </p:sp>
    </p:spTree>
    <p:extLst>
      <p:ext uri="{BB962C8B-B14F-4D97-AF65-F5344CB8AC3E}">
        <p14:creationId xmlns:p14="http://schemas.microsoft.com/office/powerpoint/2010/main" val="1740137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2210" name="Rectangle 2">
            <a:extLst>
              <a:ext uri="{FF2B5EF4-FFF2-40B4-BE49-F238E27FC236}">
                <a16:creationId xmlns:a16="http://schemas.microsoft.com/office/drawing/2014/main" id="{87F5A404-3C36-4DC7-8874-1C337669EA0A}"/>
              </a:ext>
            </a:extLst>
          </p:cNvPr>
          <p:cNvSpPr>
            <a:spLocks noGrp="1" noChangeArrowheads="1"/>
          </p:cNvSpPr>
          <p:nvPr>
            <p:ph type="title"/>
          </p:nvPr>
        </p:nvSpPr>
        <p:spPr>
          <a:xfrm>
            <a:off x="1648363" y="381000"/>
            <a:ext cx="8911687" cy="899890"/>
          </a:xfrm>
        </p:spPr>
        <p:txBody>
          <a:bodyPr/>
          <a:lstStyle/>
          <a:p>
            <a:r>
              <a:rPr lang="en-US" altLang="en-US" dirty="0"/>
              <a:t>When Can A Context-Switch Occur </a:t>
            </a:r>
          </a:p>
        </p:txBody>
      </p:sp>
      <p:sp>
        <p:nvSpPr>
          <p:cNvPr id="1502211" name="Rectangle 3">
            <a:extLst>
              <a:ext uri="{FF2B5EF4-FFF2-40B4-BE49-F238E27FC236}">
                <a16:creationId xmlns:a16="http://schemas.microsoft.com/office/drawing/2014/main" id="{6C5B939C-351F-4945-9FD3-64C1A83F0D60}"/>
              </a:ext>
            </a:extLst>
          </p:cNvPr>
          <p:cNvSpPr>
            <a:spLocks noGrp="1" noChangeArrowheads="1"/>
          </p:cNvSpPr>
          <p:nvPr>
            <p:ph type="body" idx="1"/>
          </p:nvPr>
        </p:nvSpPr>
        <p:spPr>
          <a:xfrm>
            <a:off x="1593524" y="1828800"/>
            <a:ext cx="5010150" cy="5688013"/>
          </a:xfrm>
        </p:spPr>
        <p:txBody>
          <a:bodyPr>
            <a:normAutofit/>
          </a:bodyPr>
          <a:lstStyle/>
          <a:p>
            <a:pPr>
              <a:lnSpc>
                <a:spcPct val="90000"/>
              </a:lnSpc>
            </a:pPr>
            <a:r>
              <a:rPr lang="en-US" altLang="en-US" sz="2000" dirty="0"/>
              <a:t>Time-slicing</a:t>
            </a:r>
          </a:p>
          <a:p>
            <a:pPr lvl="1">
              <a:lnSpc>
                <a:spcPct val="90000"/>
              </a:lnSpc>
            </a:pPr>
            <a:r>
              <a:rPr lang="en-US" altLang="en-US" sz="2000" dirty="0"/>
              <a:t>Time-slice (or quantum): period of time a task can run before a context-switch can replace it</a:t>
            </a:r>
          </a:p>
          <a:p>
            <a:pPr lvl="1">
              <a:lnSpc>
                <a:spcPct val="90000"/>
              </a:lnSpc>
            </a:pPr>
            <a:r>
              <a:rPr lang="en-US" altLang="en-US" sz="2000" dirty="0"/>
              <a:t>Driven by periodic hardware interrupts from the system timer</a:t>
            </a:r>
          </a:p>
          <a:p>
            <a:pPr lvl="1">
              <a:lnSpc>
                <a:spcPct val="90000"/>
              </a:lnSpc>
            </a:pPr>
            <a:r>
              <a:rPr lang="en-US" altLang="en-US" sz="2000" dirty="0"/>
              <a:t>During a clock interrupt, the kernel’s scheduler can determine if another process should run and perform a context-switch </a:t>
            </a:r>
          </a:p>
          <a:p>
            <a:pPr lvl="1">
              <a:lnSpc>
                <a:spcPct val="90000"/>
              </a:lnSpc>
            </a:pPr>
            <a:r>
              <a:rPr lang="en-US" altLang="en-US" sz="2000" dirty="0"/>
              <a:t>Of course, this doesn’t mean that there is a context-switch at every time-slice!</a:t>
            </a:r>
          </a:p>
        </p:txBody>
      </p:sp>
      <p:grpSp>
        <p:nvGrpSpPr>
          <p:cNvPr id="1502212" name="Group 4">
            <a:extLst>
              <a:ext uri="{FF2B5EF4-FFF2-40B4-BE49-F238E27FC236}">
                <a16:creationId xmlns:a16="http://schemas.microsoft.com/office/drawing/2014/main" id="{2501155B-7E53-4847-B53E-5496C7C73D96}"/>
              </a:ext>
            </a:extLst>
          </p:cNvPr>
          <p:cNvGrpSpPr>
            <a:grpSpLocks/>
          </p:cNvGrpSpPr>
          <p:nvPr/>
        </p:nvGrpSpPr>
        <p:grpSpPr bwMode="auto">
          <a:xfrm>
            <a:off x="6781800" y="1981200"/>
            <a:ext cx="3200400" cy="533400"/>
            <a:chOff x="1853" y="2832"/>
            <a:chExt cx="2016" cy="864"/>
          </a:xfrm>
        </p:grpSpPr>
        <p:sp>
          <p:nvSpPr>
            <p:cNvPr id="1502213" name="Rectangle 5">
              <a:extLst>
                <a:ext uri="{FF2B5EF4-FFF2-40B4-BE49-F238E27FC236}">
                  <a16:creationId xmlns:a16="http://schemas.microsoft.com/office/drawing/2014/main" id="{D0DE7B84-A586-42A9-9D05-88CFA728FB0F}"/>
                </a:ext>
              </a:extLst>
            </p:cNvPr>
            <p:cNvSpPr>
              <a:spLocks noChangeArrowheads="1"/>
            </p:cNvSpPr>
            <p:nvPr/>
          </p:nvSpPr>
          <p:spPr bwMode="auto">
            <a:xfrm>
              <a:off x="1853" y="2832"/>
              <a:ext cx="288" cy="864"/>
            </a:xfrm>
            <a:prstGeom prst="rect">
              <a:avLst/>
            </a:prstGeom>
            <a:solidFill>
              <a:srgbClr val="66FF33"/>
            </a:solidFill>
            <a:ln w="1905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502214" name="Rectangle 6">
              <a:extLst>
                <a:ext uri="{FF2B5EF4-FFF2-40B4-BE49-F238E27FC236}">
                  <a16:creationId xmlns:a16="http://schemas.microsoft.com/office/drawing/2014/main" id="{4B5D8D11-A907-4F55-91BC-E7711EB5EF6B}"/>
                </a:ext>
              </a:extLst>
            </p:cNvPr>
            <p:cNvSpPr>
              <a:spLocks noChangeArrowheads="1"/>
            </p:cNvSpPr>
            <p:nvPr/>
          </p:nvSpPr>
          <p:spPr bwMode="auto">
            <a:xfrm>
              <a:off x="2141" y="2832"/>
              <a:ext cx="288" cy="864"/>
            </a:xfrm>
            <a:prstGeom prst="rect">
              <a:avLst/>
            </a:prstGeom>
            <a:solidFill>
              <a:srgbClr val="66FF33"/>
            </a:solidFill>
            <a:ln w="1905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502215" name="Rectangle 7">
              <a:extLst>
                <a:ext uri="{FF2B5EF4-FFF2-40B4-BE49-F238E27FC236}">
                  <a16:creationId xmlns:a16="http://schemas.microsoft.com/office/drawing/2014/main" id="{11FEA08E-187F-4866-B5A7-E74D5029C67C}"/>
                </a:ext>
              </a:extLst>
            </p:cNvPr>
            <p:cNvSpPr>
              <a:spLocks noChangeArrowheads="1"/>
            </p:cNvSpPr>
            <p:nvPr/>
          </p:nvSpPr>
          <p:spPr bwMode="auto">
            <a:xfrm>
              <a:off x="2429" y="2832"/>
              <a:ext cx="288" cy="864"/>
            </a:xfrm>
            <a:prstGeom prst="rect">
              <a:avLst/>
            </a:prstGeom>
            <a:solidFill>
              <a:srgbClr val="CC0000"/>
            </a:solidFill>
            <a:ln w="1905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502216" name="Rectangle 8">
              <a:extLst>
                <a:ext uri="{FF2B5EF4-FFF2-40B4-BE49-F238E27FC236}">
                  <a16:creationId xmlns:a16="http://schemas.microsoft.com/office/drawing/2014/main" id="{FE58EFEE-5AFE-453B-9234-3D364A2DF732}"/>
                </a:ext>
              </a:extLst>
            </p:cNvPr>
            <p:cNvSpPr>
              <a:spLocks noChangeArrowheads="1"/>
            </p:cNvSpPr>
            <p:nvPr/>
          </p:nvSpPr>
          <p:spPr bwMode="auto">
            <a:xfrm>
              <a:off x="2717" y="2832"/>
              <a:ext cx="288" cy="864"/>
            </a:xfrm>
            <a:prstGeom prst="rect">
              <a:avLst/>
            </a:prstGeom>
            <a:solidFill>
              <a:srgbClr val="00FF99"/>
            </a:solidFill>
            <a:ln w="1905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502217" name="Rectangle 9">
              <a:extLst>
                <a:ext uri="{FF2B5EF4-FFF2-40B4-BE49-F238E27FC236}">
                  <a16:creationId xmlns:a16="http://schemas.microsoft.com/office/drawing/2014/main" id="{7EE23BD6-E936-48CC-AD7C-681C6CFFBD50}"/>
                </a:ext>
              </a:extLst>
            </p:cNvPr>
            <p:cNvSpPr>
              <a:spLocks noChangeArrowheads="1"/>
            </p:cNvSpPr>
            <p:nvPr/>
          </p:nvSpPr>
          <p:spPr bwMode="auto">
            <a:xfrm>
              <a:off x="3005" y="2832"/>
              <a:ext cx="288" cy="864"/>
            </a:xfrm>
            <a:prstGeom prst="rect">
              <a:avLst/>
            </a:prstGeom>
            <a:solidFill>
              <a:srgbClr val="FFCC00"/>
            </a:solidFill>
            <a:ln w="1905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502218" name="Rectangle 10">
              <a:extLst>
                <a:ext uri="{FF2B5EF4-FFF2-40B4-BE49-F238E27FC236}">
                  <a16:creationId xmlns:a16="http://schemas.microsoft.com/office/drawing/2014/main" id="{716C6082-4604-4015-B17D-DB6A2AEB5DB0}"/>
                </a:ext>
              </a:extLst>
            </p:cNvPr>
            <p:cNvSpPr>
              <a:spLocks noChangeArrowheads="1"/>
            </p:cNvSpPr>
            <p:nvPr/>
          </p:nvSpPr>
          <p:spPr bwMode="auto">
            <a:xfrm>
              <a:off x="3293" y="2832"/>
              <a:ext cx="288" cy="864"/>
            </a:xfrm>
            <a:prstGeom prst="rect">
              <a:avLst/>
            </a:prstGeom>
            <a:solidFill>
              <a:srgbClr val="FFCC00"/>
            </a:solidFill>
            <a:ln w="1905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502219" name="Rectangle 11">
              <a:extLst>
                <a:ext uri="{FF2B5EF4-FFF2-40B4-BE49-F238E27FC236}">
                  <a16:creationId xmlns:a16="http://schemas.microsoft.com/office/drawing/2014/main" id="{C165368A-189D-474A-B99C-A7225DEB9D06}"/>
                </a:ext>
              </a:extLst>
            </p:cNvPr>
            <p:cNvSpPr>
              <a:spLocks noChangeArrowheads="1"/>
            </p:cNvSpPr>
            <p:nvPr/>
          </p:nvSpPr>
          <p:spPr bwMode="auto">
            <a:xfrm>
              <a:off x="3581" y="2832"/>
              <a:ext cx="288" cy="864"/>
            </a:xfrm>
            <a:prstGeom prst="rect">
              <a:avLst/>
            </a:prstGeom>
            <a:solidFill>
              <a:srgbClr val="66FF33"/>
            </a:solidFill>
            <a:ln w="1905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sp>
        <p:nvSpPr>
          <p:cNvPr id="1502220" name="Line 12">
            <a:extLst>
              <a:ext uri="{FF2B5EF4-FFF2-40B4-BE49-F238E27FC236}">
                <a16:creationId xmlns:a16="http://schemas.microsoft.com/office/drawing/2014/main" id="{584C75C2-DE9B-48E7-81B3-B68A7A392CBA}"/>
              </a:ext>
            </a:extLst>
          </p:cNvPr>
          <p:cNvSpPr>
            <a:spLocks noChangeShapeType="1"/>
          </p:cNvSpPr>
          <p:nvPr/>
        </p:nvSpPr>
        <p:spPr bwMode="auto">
          <a:xfrm>
            <a:off x="9478963" y="1828800"/>
            <a:ext cx="533400" cy="0"/>
          </a:xfrm>
          <a:prstGeom prst="line">
            <a:avLst/>
          </a:prstGeom>
          <a:ln>
            <a:headEnd type="triangle" w="med" len="med"/>
            <a:tailEnd type="triangle" w="med" len="med"/>
          </a:ln>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txBody>
          <a:bodyPr wrap="none" anchor="ctr"/>
          <a:lstStyle/>
          <a:p>
            <a:endParaRPr lang="en-GB">
              <a:ln>
                <a:solidFill>
                  <a:sysClr val="windowText" lastClr="000000"/>
                </a:solidFill>
              </a:ln>
            </a:endParaRPr>
          </a:p>
        </p:txBody>
      </p:sp>
      <p:sp>
        <p:nvSpPr>
          <p:cNvPr id="1502221" name="Text Box 13">
            <a:extLst>
              <a:ext uri="{FF2B5EF4-FFF2-40B4-BE49-F238E27FC236}">
                <a16:creationId xmlns:a16="http://schemas.microsoft.com/office/drawing/2014/main" id="{44B0B325-F3D3-4682-99FE-230F4132EEAD}"/>
              </a:ext>
            </a:extLst>
          </p:cNvPr>
          <p:cNvSpPr txBox="1">
            <a:spLocks noChangeArrowheads="1"/>
          </p:cNvSpPr>
          <p:nvPr/>
        </p:nvSpPr>
        <p:spPr bwMode="auto">
          <a:xfrm>
            <a:off x="9250363" y="1447800"/>
            <a:ext cx="944562"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400">
                <a:latin typeface="Times New Roman" panose="02020603050405020304" pitchFamily="18" charset="0"/>
              </a:rPr>
              <a:t>Time-slice</a:t>
            </a:r>
          </a:p>
        </p:txBody>
      </p:sp>
      <p:sp>
        <p:nvSpPr>
          <p:cNvPr id="1502222" name="Line 14">
            <a:extLst>
              <a:ext uri="{FF2B5EF4-FFF2-40B4-BE49-F238E27FC236}">
                <a16:creationId xmlns:a16="http://schemas.microsoft.com/office/drawing/2014/main" id="{BE8CBC1D-0673-4582-AE33-028F0A9B06EB}"/>
              </a:ext>
            </a:extLst>
          </p:cNvPr>
          <p:cNvSpPr>
            <a:spLocks noChangeShapeType="1"/>
          </p:cNvSpPr>
          <p:nvPr/>
        </p:nvSpPr>
        <p:spPr bwMode="auto">
          <a:xfrm>
            <a:off x="7726363" y="2590800"/>
            <a:ext cx="228600" cy="457200"/>
          </a:xfrm>
          <a:prstGeom prst="line">
            <a:avLst/>
          </a:prstGeom>
          <a:ln>
            <a:headEnd type="triangle" w="med" len="med"/>
            <a:tailEnd/>
          </a:ln>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txBody>
          <a:bodyPr wrap="none" anchor="ctr"/>
          <a:lstStyle/>
          <a:p>
            <a:endParaRPr lang="en-GB"/>
          </a:p>
        </p:txBody>
      </p:sp>
      <p:sp>
        <p:nvSpPr>
          <p:cNvPr id="1502223" name="Line 15">
            <a:extLst>
              <a:ext uri="{FF2B5EF4-FFF2-40B4-BE49-F238E27FC236}">
                <a16:creationId xmlns:a16="http://schemas.microsoft.com/office/drawing/2014/main" id="{6754B040-42A4-4EDC-94DA-A4DF8A3F7012}"/>
              </a:ext>
            </a:extLst>
          </p:cNvPr>
          <p:cNvSpPr>
            <a:spLocks noChangeShapeType="1"/>
          </p:cNvSpPr>
          <p:nvPr/>
        </p:nvSpPr>
        <p:spPr bwMode="auto">
          <a:xfrm>
            <a:off x="8107363" y="2590800"/>
            <a:ext cx="0" cy="457200"/>
          </a:xfrm>
          <a:prstGeom prst="line">
            <a:avLst/>
          </a:prstGeom>
          <a:ln>
            <a:headEnd type="triangle" w="med" len="med"/>
            <a:tailEnd/>
          </a:ln>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txBody>
          <a:bodyPr wrap="none" anchor="ctr"/>
          <a:lstStyle/>
          <a:p>
            <a:endParaRPr lang="en-GB"/>
          </a:p>
        </p:txBody>
      </p:sp>
      <p:sp>
        <p:nvSpPr>
          <p:cNvPr id="1502224" name="Line 16">
            <a:extLst>
              <a:ext uri="{FF2B5EF4-FFF2-40B4-BE49-F238E27FC236}">
                <a16:creationId xmlns:a16="http://schemas.microsoft.com/office/drawing/2014/main" id="{CF7F68F7-B522-4348-813F-28ACB3987DD7}"/>
              </a:ext>
            </a:extLst>
          </p:cNvPr>
          <p:cNvSpPr>
            <a:spLocks noChangeShapeType="1"/>
          </p:cNvSpPr>
          <p:nvPr/>
        </p:nvSpPr>
        <p:spPr bwMode="auto">
          <a:xfrm flipH="1">
            <a:off x="8335963" y="2590800"/>
            <a:ext cx="228600" cy="457200"/>
          </a:xfrm>
          <a:prstGeom prst="line">
            <a:avLst/>
          </a:prstGeom>
          <a:ln>
            <a:headEnd type="triangle" w="med" len="med"/>
            <a:tailEnd/>
          </a:ln>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txBody>
          <a:bodyPr wrap="none" anchor="ctr"/>
          <a:lstStyle/>
          <a:p>
            <a:endParaRPr lang="en-GB"/>
          </a:p>
        </p:txBody>
      </p:sp>
      <p:sp>
        <p:nvSpPr>
          <p:cNvPr id="1502225" name="Line 17">
            <a:extLst>
              <a:ext uri="{FF2B5EF4-FFF2-40B4-BE49-F238E27FC236}">
                <a16:creationId xmlns:a16="http://schemas.microsoft.com/office/drawing/2014/main" id="{70B4FA21-3931-4A94-9853-AD8B3155DBAC}"/>
              </a:ext>
            </a:extLst>
          </p:cNvPr>
          <p:cNvSpPr>
            <a:spLocks noChangeShapeType="1"/>
          </p:cNvSpPr>
          <p:nvPr/>
        </p:nvSpPr>
        <p:spPr bwMode="auto">
          <a:xfrm flipH="1">
            <a:off x="8488363" y="2590800"/>
            <a:ext cx="990600" cy="457200"/>
          </a:xfrm>
          <a:prstGeom prst="line">
            <a:avLst/>
          </a:prstGeom>
          <a:ln>
            <a:headEnd type="triangle" w="med" len="med"/>
            <a:tailEnd/>
          </a:ln>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txBody>
          <a:bodyPr wrap="none" anchor="ctr"/>
          <a:lstStyle/>
          <a:p>
            <a:endParaRPr lang="en-GB"/>
          </a:p>
        </p:txBody>
      </p:sp>
      <p:sp>
        <p:nvSpPr>
          <p:cNvPr id="1502226" name="Text Box 18">
            <a:extLst>
              <a:ext uri="{FF2B5EF4-FFF2-40B4-BE49-F238E27FC236}">
                <a16:creationId xmlns:a16="http://schemas.microsoft.com/office/drawing/2014/main" id="{C6A597F3-306F-4AA3-8423-23EF1B24DBC1}"/>
              </a:ext>
            </a:extLst>
          </p:cNvPr>
          <p:cNvSpPr txBox="1">
            <a:spLocks noChangeArrowheads="1"/>
          </p:cNvSpPr>
          <p:nvPr/>
        </p:nvSpPr>
        <p:spPr bwMode="auto">
          <a:xfrm>
            <a:off x="7573964" y="3048000"/>
            <a:ext cx="14065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400" dirty="0">
                <a:latin typeface="Times New Roman" panose="02020603050405020304" pitchFamily="18" charset="0"/>
              </a:rPr>
              <a:t>Context switches</a:t>
            </a:r>
          </a:p>
        </p:txBody>
      </p:sp>
      <p:sp>
        <p:nvSpPr>
          <p:cNvPr id="1502227" name="Rectangle 19">
            <a:extLst>
              <a:ext uri="{FF2B5EF4-FFF2-40B4-BE49-F238E27FC236}">
                <a16:creationId xmlns:a16="http://schemas.microsoft.com/office/drawing/2014/main" id="{B19F87ED-6E61-49AF-85E8-F107616CE4D3}"/>
              </a:ext>
            </a:extLst>
          </p:cNvPr>
          <p:cNvSpPr>
            <a:spLocks noChangeArrowheads="1"/>
          </p:cNvSpPr>
          <p:nvPr/>
        </p:nvSpPr>
        <p:spPr bwMode="auto">
          <a:xfrm>
            <a:off x="6858000" y="4419600"/>
            <a:ext cx="685800" cy="533400"/>
          </a:xfrm>
          <a:prstGeom prst="rect">
            <a:avLst/>
          </a:prstGeom>
          <a:solidFill>
            <a:srgbClr val="66FF33"/>
          </a:solidFill>
          <a:ln w="1905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502228" name="Rectangle 20">
            <a:extLst>
              <a:ext uri="{FF2B5EF4-FFF2-40B4-BE49-F238E27FC236}">
                <a16:creationId xmlns:a16="http://schemas.microsoft.com/office/drawing/2014/main" id="{943E30FE-0977-4916-A1F8-13D6184D926D}"/>
              </a:ext>
            </a:extLst>
          </p:cNvPr>
          <p:cNvSpPr>
            <a:spLocks noChangeArrowheads="1"/>
          </p:cNvSpPr>
          <p:nvPr/>
        </p:nvSpPr>
        <p:spPr bwMode="auto">
          <a:xfrm>
            <a:off x="8229600" y="4419600"/>
            <a:ext cx="457200" cy="533400"/>
          </a:xfrm>
          <a:prstGeom prst="rect">
            <a:avLst/>
          </a:prstGeom>
          <a:solidFill>
            <a:srgbClr val="00FF99"/>
          </a:solidFill>
          <a:ln w="1905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502229" name="Rectangle 21">
            <a:extLst>
              <a:ext uri="{FF2B5EF4-FFF2-40B4-BE49-F238E27FC236}">
                <a16:creationId xmlns:a16="http://schemas.microsoft.com/office/drawing/2014/main" id="{BCDD372A-034C-4B19-A81D-CF501B47FD6F}"/>
              </a:ext>
            </a:extLst>
          </p:cNvPr>
          <p:cNvSpPr>
            <a:spLocks noChangeArrowheads="1"/>
          </p:cNvSpPr>
          <p:nvPr/>
        </p:nvSpPr>
        <p:spPr bwMode="auto">
          <a:xfrm>
            <a:off x="9601200" y="4419600"/>
            <a:ext cx="457200" cy="533400"/>
          </a:xfrm>
          <a:prstGeom prst="rect">
            <a:avLst/>
          </a:prstGeom>
          <a:solidFill>
            <a:srgbClr val="66FF33"/>
          </a:solidFill>
          <a:ln w="1905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502230" name="Line 22">
            <a:extLst>
              <a:ext uri="{FF2B5EF4-FFF2-40B4-BE49-F238E27FC236}">
                <a16:creationId xmlns:a16="http://schemas.microsoft.com/office/drawing/2014/main" id="{3937ADB8-745B-444A-B2C0-8E890DD7FF81}"/>
              </a:ext>
            </a:extLst>
          </p:cNvPr>
          <p:cNvSpPr>
            <a:spLocks noChangeShapeType="1"/>
          </p:cNvSpPr>
          <p:nvPr/>
        </p:nvSpPr>
        <p:spPr bwMode="auto">
          <a:xfrm>
            <a:off x="7543801" y="5029200"/>
            <a:ext cx="487363" cy="457200"/>
          </a:xfrm>
          <a:prstGeom prst="line">
            <a:avLst/>
          </a:prstGeom>
          <a:ln>
            <a:headEnd type="triangle" w="med" len="med"/>
            <a:tailEnd/>
          </a:ln>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txBody>
          <a:bodyPr wrap="none" anchor="ctr"/>
          <a:lstStyle/>
          <a:p>
            <a:endParaRPr lang="en-GB"/>
          </a:p>
        </p:txBody>
      </p:sp>
      <p:sp>
        <p:nvSpPr>
          <p:cNvPr id="1502231" name="Line 23">
            <a:extLst>
              <a:ext uri="{FF2B5EF4-FFF2-40B4-BE49-F238E27FC236}">
                <a16:creationId xmlns:a16="http://schemas.microsoft.com/office/drawing/2014/main" id="{1406A179-29E2-4037-8F1D-6ADB774613E8}"/>
              </a:ext>
            </a:extLst>
          </p:cNvPr>
          <p:cNvSpPr>
            <a:spLocks noChangeShapeType="1"/>
          </p:cNvSpPr>
          <p:nvPr/>
        </p:nvSpPr>
        <p:spPr bwMode="auto">
          <a:xfrm flipH="1">
            <a:off x="8183564" y="5029200"/>
            <a:ext cx="274637" cy="457200"/>
          </a:xfrm>
          <a:prstGeom prst="line">
            <a:avLst/>
          </a:prstGeom>
          <a:ln>
            <a:headEnd type="triangle" w="med" len="med"/>
            <a:tailEnd/>
          </a:ln>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txBody>
          <a:bodyPr wrap="none" anchor="ctr"/>
          <a:lstStyle/>
          <a:p>
            <a:endParaRPr lang="en-GB"/>
          </a:p>
        </p:txBody>
      </p:sp>
      <p:sp>
        <p:nvSpPr>
          <p:cNvPr id="1502232" name="Line 24">
            <a:extLst>
              <a:ext uri="{FF2B5EF4-FFF2-40B4-BE49-F238E27FC236}">
                <a16:creationId xmlns:a16="http://schemas.microsoft.com/office/drawing/2014/main" id="{BC5267DD-1424-4F8A-BBD0-31DB721EFE3C}"/>
              </a:ext>
            </a:extLst>
          </p:cNvPr>
          <p:cNvSpPr>
            <a:spLocks noChangeShapeType="1"/>
          </p:cNvSpPr>
          <p:nvPr/>
        </p:nvSpPr>
        <p:spPr bwMode="auto">
          <a:xfrm flipH="1">
            <a:off x="8412163" y="5029200"/>
            <a:ext cx="228600" cy="457200"/>
          </a:xfrm>
          <a:prstGeom prst="line">
            <a:avLst/>
          </a:prstGeom>
          <a:ln>
            <a:headEnd type="triangle" w="med" len="med"/>
            <a:tailEnd/>
          </a:ln>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txBody>
          <a:bodyPr wrap="none" anchor="ctr"/>
          <a:lstStyle/>
          <a:p>
            <a:endParaRPr lang="en-GB"/>
          </a:p>
        </p:txBody>
      </p:sp>
      <p:sp>
        <p:nvSpPr>
          <p:cNvPr id="1502233" name="Line 25">
            <a:extLst>
              <a:ext uri="{FF2B5EF4-FFF2-40B4-BE49-F238E27FC236}">
                <a16:creationId xmlns:a16="http://schemas.microsoft.com/office/drawing/2014/main" id="{BA051DFD-34E5-4EB8-A7A3-3428DAA68C49}"/>
              </a:ext>
            </a:extLst>
          </p:cNvPr>
          <p:cNvSpPr>
            <a:spLocks noChangeShapeType="1"/>
          </p:cNvSpPr>
          <p:nvPr/>
        </p:nvSpPr>
        <p:spPr bwMode="auto">
          <a:xfrm flipH="1">
            <a:off x="8564564" y="5029200"/>
            <a:ext cx="1341437" cy="457200"/>
          </a:xfrm>
          <a:prstGeom prst="line">
            <a:avLst/>
          </a:prstGeom>
          <a:ln>
            <a:headEnd type="triangle" w="med" len="med"/>
            <a:tailEnd/>
          </a:ln>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txBody>
          <a:bodyPr wrap="none" anchor="ctr"/>
          <a:lstStyle/>
          <a:p>
            <a:endParaRPr lang="en-GB"/>
          </a:p>
        </p:txBody>
      </p:sp>
      <p:sp>
        <p:nvSpPr>
          <p:cNvPr id="1502234" name="Text Box 26">
            <a:extLst>
              <a:ext uri="{FF2B5EF4-FFF2-40B4-BE49-F238E27FC236}">
                <a16:creationId xmlns:a16="http://schemas.microsoft.com/office/drawing/2014/main" id="{D4C245C1-033A-4D4E-853A-4BF7E95EC77A}"/>
              </a:ext>
            </a:extLst>
          </p:cNvPr>
          <p:cNvSpPr txBox="1">
            <a:spLocks noChangeArrowheads="1"/>
          </p:cNvSpPr>
          <p:nvPr/>
        </p:nvSpPr>
        <p:spPr bwMode="auto">
          <a:xfrm>
            <a:off x="7650164" y="5486400"/>
            <a:ext cx="14065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400">
                <a:latin typeface="Times New Roman" panose="02020603050405020304" pitchFamily="18" charset="0"/>
              </a:rPr>
              <a:t>Context switches</a:t>
            </a:r>
          </a:p>
        </p:txBody>
      </p:sp>
      <p:sp>
        <p:nvSpPr>
          <p:cNvPr id="1502235" name="Rectangle 27">
            <a:extLst>
              <a:ext uri="{FF2B5EF4-FFF2-40B4-BE49-F238E27FC236}">
                <a16:creationId xmlns:a16="http://schemas.microsoft.com/office/drawing/2014/main" id="{4428A1C9-CDE1-458F-8726-3989E654F45E}"/>
              </a:ext>
            </a:extLst>
          </p:cNvPr>
          <p:cNvSpPr>
            <a:spLocks noChangeArrowheads="1"/>
          </p:cNvSpPr>
          <p:nvPr/>
        </p:nvSpPr>
        <p:spPr bwMode="auto">
          <a:xfrm>
            <a:off x="7543800" y="4419600"/>
            <a:ext cx="914400" cy="533400"/>
          </a:xfrm>
          <a:prstGeom prst="rect">
            <a:avLst/>
          </a:prstGeom>
          <a:solidFill>
            <a:srgbClr val="CC0000"/>
          </a:solidFill>
          <a:ln w="1905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502236" name="Rectangle 28">
            <a:extLst>
              <a:ext uri="{FF2B5EF4-FFF2-40B4-BE49-F238E27FC236}">
                <a16:creationId xmlns:a16="http://schemas.microsoft.com/office/drawing/2014/main" id="{385E7EB6-87F5-4CA1-95CF-00FED092D1E3}"/>
              </a:ext>
            </a:extLst>
          </p:cNvPr>
          <p:cNvSpPr>
            <a:spLocks noChangeArrowheads="1"/>
          </p:cNvSpPr>
          <p:nvPr/>
        </p:nvSpPr>
        <p:spPr bwMode="auto">
          <a:xfrm>
            <a:off x="8686800" y="4419600"/>
            <a:ext cx="1219200" cy="533400"/>
          </a:xfrm>
          <a:prstGeom prst="rect">
            <a:avLst/>
          </a:prstGeom>
          <a:solidFill>
            <a:srgbClr val="FFCC00"/>
          </a:solidFill>
          <a:ln w="1905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502237" name="Rectangle 29">
            <a:extLst>
              <a:ext uri="{FF2B5EF4-FFF2-40B4-BE49-F238E27FC236}">
                <a16:creationId xmlns:a16="http://schemas.microsoft.com/office/drawing/2014/main" id="{802156BB-CB76-4050-80EE-7BEE63B3B320}"/>
              </a:ext>
            </a:extLst>
          </p:cNvPr>
          <p:cNvSpPr>
            <a:spLocks noChangeArrowheads="1"/>
          </p:cNvSpPr>
          <p:nvPr/>
        </p:nvSpPr>
        <p:spPr bwMode="auto">
          <a:xfrm>
            <a:off x="7800975" y="3543301"/>
            <a:ext cx="266700" cy="542925"/>
          </a:xfrm>
          <a:prstGeom prst="rect">
            <a:avLst/>
          </a:prstGeom>
          <a:solidFill>
            <a:srgbClr val="FF9933"/>
          </a:solidFill>
          <a:ln w="1905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502238" name="Line 30">
            <a:extLst>
              <a:ext uri="{FF2B5EF4-FFF2-40B4-BE49-F238E27FC236}">
                <a16:creationId xmlns:a16="http://schemas.microsoft.com/office/drawing/2014/main" id="{B73455E2-866C-4F45-AA7C-1241C172515D}"/>
              </a:ext>
            </a:extLst>
          </p:cNvPr>
          <p:cNvSpPr>
            <a:spLocks noChangeShapeType="1"/>
          </p:cNvSpPr>
          <p:nvPr/>
        </p:nvSpPr>
        <p:spPr bwMode="auto">
          <a:xfrm flipV="1">
            <a:off x="7800975" y="4095751"/>
            <a:ext cx="0" cy="314325"/>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GB"/>
          </a:p>
        </p:txBody>
      </p:sp>
      <p:sp>
        <p:nvSpPr>
          <p:cNvPr id="1502239" name="Line 31">
            <a:extLst>
              <a:ext uri="{FF2B5EF4-FFF2-40B4-BE49-F238E27FC236}">
                <a16:creationId xmlns:a16="http://schemas.microsoft.com/office/drawing/2014/main" id="{D1C87127-102B-46FF-BAC3-B830B04CF303}"/>
              </a:ext>
            </a:extLst>
          </p:cNvPr>
          <p:cNvSpPr>
            <a:spLocks noChangeShapeType="1"/>
          </p:cNvSpPr>
          <p:nvPr/>
        </p:nvSpPr>
        <p:spPr bwMode="auto">
          <a:xfrm>
            <a:off x="8067675" y="4086225"/>
            <a:ext cx="0" cy="32385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GB"/>
          </a:p>
        </p:txBody>
      </p:sp>
      <p:sp>
        <p:nvSpPr>
          <p:cNvPr id="1502240" name="Rectangle 32">
            <a:extLst>
              <a:ext uri="{FF2B5EF4-FFF2-40B4-BE49-F238E27FC236}">
                <a16:creationId xmlns:a16="http://schemas.microsoft.com/office/drawing/2014/main" id="{D346C671-746C-46E2-81B3-14231B213818}"/>
              </a:ext>
            </a:extLst>
          </p:cNvPr>
          <p:cNvSpPr>
            <a:spLocks noChangeArrowheads="1"/>
          </p:cNvSpPr>
          <p:nvPr/>
        </p:nvSpPr>
        <p:spPr bwMode="auto">
          <a:xfrm>
            <a:off x="7831139" y="4429125"/>
            <a:ext cx="236537" cy="514350"/>
          </a:xfrm>
          <a:prstGeom prst="rect">
            <a:avLst/>
          </a:prstGeom>
          <a:solidFill>
            <a:srgbClr val="FF9933"/>
          </a:solidFill>
          <a:ln>
            <a:noFill/>
          </a:ln>
          <a:effectLst/>
          <a:extLst>
            <a:ext uri="{91240B29-F687-4F45-9708-019B960494DF}">
              <a14:hiddenLine xmlns:a14="http://schemas.microsoft.com/office/drawing/2010/main" w="19050">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502241" name="Text Box 33">
            <a:extLst>
              <a:ext uri="{FF2B5EF4-FFF2-40B4-BE49-F238E27FC236}">
                <a16:creationId xmlns:a16="http://schemas.microsoft.com/office/drawing/2014/main" id="{97F41B7C-12CD-4D94-A62C-5AE88C870872}"/>
              </a:ext>
            </a:extLst>
          </p:cNvPr>
          <p:cNvSpPr txBox="1">
            <a:spLocks noChangeArrowheads="1"/>
          </p:cNvSpPr>
          <p:nvPr/>
        </p:nvSpPr>
        <p:spPr bwMode="auto">
          <a:xfrm>
            <a:off x="8128000" y="3763963"/>
            <a:ext cx="7953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a:latin typeface="Times New Roman" panose="02020603050405020304" pitchFamily="18" charset="0"/>
              </a:rPr>
              <a:t>interrupt</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A5D548-EEFE-470B-872B-F1A55D4AB0D5}"/>
              </a:ext>
            </a:extLst>
          </p:cNvPr>
          <p:cNvSpPr>
            <a:spLocks noGrp="1"/>
          </p:cNvSpPr>
          <p:nvPr>
            <p:ph type="title"/>
          </p:nvPr>
        </p:nvSpPr>
        <p:spPr/>
        <p:txBody>
          <a:bodyPr/>
          <a:lstStyle/>
          <a:p>
            <a:r>
              <a:rPr lang="en-US" altLang="en-US" dirty="0"/>
              <a:t>When Can A Context-Switch Occur </a:t>
            </a:r>
            <a:endParaRPr lang="en-GB" dirty="0"/>
          </a:p>
        </p:txBody>
      </p:sp>
      <p:sp>
        <p:nvSpPr>
          <p:cNvPr id="3" name="Content Placeholder 2">
            <a:extLst>
              <a:ext uri="{FF2B5EF4-FFF2-40B4-BE49-F238E27FC236}">
                <a16:creationId xmlns:a16="http://schemas.microsoft.com/office/drawing/2014/main" id="{188C82B5-F813-49D1-9AB9-FB7394975130}"/>
              </a:ext>
            </a:extLst>
          </p:cNvPr>
          <p:cNvSpPr>
            <a:spLocks noGrp="1"/>
          </p:cNvSpPr>
          <p:nvPr>
            <p:ph idx="1"/>
          </p:nvPr>
        </p:nvSpPr>
        <p:spPr>
          <a:xfrm>
            <a:off x="2762633" y="2606565"/>
            <a:ext cx="8915400" cy="3777622"/>
          </a:xfrm>
        </p:spPr>
        <p:txBody>
          <a:bodyPr/>
          <a:lstStyle/>
          <a:p>
            <a:pPr>
              <a:lnSpc>
                <a:spcPct val="90000"/>
              </a:lnSpc>
            </a:pPr>
            <a:r>
              <a:rPr lang="en-US" altLang="en-US" sz="2000" dirty="0"/>
              <a:t>Preemption</a:t>
            </a:r>
          </a:p>
          <a:p>
            <a:pPr lvl="1">
              <a:lnSpc>
                <a:spcPct val="90000"/>
              </a:lnSpc>
            </a:pPr>
            <a:r>
              <a:rPr lang="en-US" altLang="en-US" sz="2000" dirty="0"/>
              <a:t>Currently running task can be halted and switched out by a higher-priority active task</a:t>
            </a:r>
          </a:p>
          <a:p>
            <a:pPr lvl="1">
              <a:lnSpc>
                <a:spcPct val="90000"/>
              </a:lnSpc>
            </a:pPr>
            <a:r>
              <a:rPr lang="en-US" altLang="en-US" sz="2000" dirty="0"/>
              <a:t>No need to wait until the end of the time-slice</a:t>
            </a:r>
          </a:p>
          <a:p>
            <a:endParaRPr lang="en-GB" dirty="0"/>
          </a:p>
        </p:txBody>
      </p:sp>
    </p:spTree>
    <p:extLst>
      <p:ext uri="{BB962C8B-B14F-4D97-AF65-F5344CB8AC3E}">
        <p14:creationId xmlns:p14="http://schemas.microsoft.com/office/powerpoint/2010/main" val="5168704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2322" name="Rectangle 2">
            <a:extLst>
              <a:ext uri="{FF2B5EF4-FFF2-40B4-BE49-F238E27FC236}">
                <a16:creationId xmlns:a16="http://schemas.microsoft.com/office/drawing/2014/main" id="{15AABB05-3844-4FDB-B6D0-EF18156BC05E}"/>
              </a:ext>
            </a:extLst>
          </p:cNvPr>
          <p:cNvSpPr>
            <a:spLocks noGrp="1" noChangeArrowheads="1"/>
          </p:cNvSpPr>
          <p:nvPr>
            <p:ph type="title"/>
          </p:nvPr>
        </p:nvSpPr>
        <p:spPr/>
        <p:txBody>
          <a:bodyPr/>
          <a:lstStyle/>
          <a:p>
            <a:r>
              <a:rPr lang="en-US" altLang="en-US" dirty="0"/>
              <a:t>Context Switch Overhead </a:t>
            </a:r>
          </a:p>
        </p:txBody>
      </p:sp>
      <p:sp>
        <p:nvSpPr>
          <p:cNvPr id="1592323" name="Rectangle 3">
            <a:extLst>
              <a:ext uri="{FF2B5EF4-FFF2-40B4-BE49-F238E27FC236}">
                <a16:creationId xmlns:a16="http://schemas.microsoft.com/office/drawing/2014/main" id="{DDD066CD-10AE-4B39-A9EA-14C411230DF5}"/>
              </a:ext>
            </a:extLst>
          </p:cNvPr>
          <p:cNvSpPr>
            <a:spLocks noGrp="1" noChangeArrowheads="1"/>
          </p:cNvSpPr>
          <p:nvPr>
            <p:ph type="body" idx="1"/>
          </p:nvPr>
        </p:nvSpPr>
        <p:spPr>
          <a:xfrm>
            <a:off x="2589212" y="1529255"/>
            <a:ext cx="8915400" cy="4381967"/>
          </a:xfrm>
        </p:spPr>
        <p:txBody>
          <a:bodyPr>
            <a:normAutofit/>
          </a:bodyPr>
          <a:lstStyle/>
          <a:p>
            <a:pPr>
              <a:lnSpc>
                <a:spcPct val="80000"/>
              </a:lnSpc>
            </a:pPr>
            <a:r>
              <a:rPr lang="en-US" altLang="en-US" sz="2000" dirty="0"/>
              <a:t>How often do context switches occur </a:t>
            </a:r>
            <a:r>
              <a:rPr lang="en-US" altLang="en-US" sz="2000" b="1" dirty="0"/>
              <a:t>in practice</a:t>
            </a:r>
            <a:r>
              <a:rPr lang="en-US" altLang="en-US" sz="2000" dirty="0"/>
              <a:t>?</a:t>
            </a:r>
          </a:p>
          <a:p>
            <a:pPr lvl="1">
              <a:lnSpc>
                <a:spcPct val="80000"/>
              </a:lnSpc>
            </a:pPr>
            <a:r>
              <a:rPr lang="en-US" altLang="en-US" sz="2000" dirty="0"/>
              <a:t>It depends on </a:t>
            </a:r>
            <a:r>
              <a:rPr lang="en-US" altLang="en-US" sz="2000" dirty="0">
                <a:solidFill>
                  <a:schemeClr val="tx2"/>
                </a:solidFill>
              </a:rPr>
              <a:t>how often users interact, how many processes need attention, etc.</a:t>
            </a:r>
          </a:p>
          <a:p>
            <a:pPr lvl="1">
              <a:lnSpc>
                <a:spcPct val="80000"/>
              </a:lnSpc>
            </a:pPr>
            <a:endParaRPr lang="en-US" altLang="en-US" sz="2000" dirty="0">
              <a:solidFill>
                <a:schemeClr val="tx2"/>
              </a:solidFill>
            </a:endParaRPr>
          </a:p>
          <a:p>
            <a:pPr>
              <a:lnSpc>
                <a:spcPct val="80000"/>
              </a:lnSpc>
            </a:pPr>
            <a:r>
              <a:rPr lang="en-US" altLang="en-US" sz="2000" dirty="0"/>
              <a:t>System context-switch vs. processor context-switch</a:t>
            </a:r>
          </a:p>
          <a:p>
            <a:pPr lvl="1">
              <a:lnSpc>
                <a:spcPct val="80000"/>
              </a:lnSpc>
            </a:pPr>
            <a:r>
              <a:rPr lang="en-US" altLang="en-US" sz="2000" dirty="0">
                <a:solidFill>
                  <a:schemeClr val="hlink"/>
                </a:solidFill>
              </a:rPr>
              <a:t>Processor context switch</a:t>
            </a:r>
            <a:r>
              <a:rPr lang="en-US" altLang="en-US" sz="2000" dirty="0"/>
              <a:t> = amount of time for the CPU to save the current process’s context and restore the next process’s context</a:t>
            </a:r>
          </a:p>
          <a:p>
            <a:pPr lvl="1">
              <a:lnSpc>
                <a:spcPct val="80000"/>
              </a:lnSpc>
            </a:pPr>
            <a:r>
              <a:rPr lang="en-US" altLang="en-US" sz="2000" dirty="0">
                <a:solidFill>
                  <a:schemeClr val="hlink"/>
                </a:solidFill>
              </a:rPr>
              <a:t>System context switch</a:t>
            </a:r>
            <a:r>
              <a:rPr lang="en-US" altLang="en-US" sz="2000" dirty="0"/>
              <a:t> = amount of time from the point that the process was ready for context-switching to when it was actually swapped in</a:t>
            </a:r>
          </a:p>
          <a:p>
            <a:pPr lvl="1">
              <a:lnSpc>
                <a:spcPct val="80000"/>
              </a:lnSpc>
            </a:pPr>
            <a:r>
              <a:rPr lang="en-US" altLang="en-US" sz="2000" dirty="0"/>
              <a:t>Hence,</a:t>
            </a:r>
            <a:r>
              <a:rPr lang="en-US" altLang="en-US" sz="2000" dirty="0">
                <a:solidFill>
                  <a:schemeClr val="tx2"/>
                </a:solidFill>
              </a:rPr>
              <a:t> System CS = Processor CS + …</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BBD6F7-F093-4C99-8AF2-38EB09AB1798}"/>
              </a:ext>
            </a:extLst>
          </p:cNvPr>
          <p:cNvSpPr>
            <a:spLocks noGrp="1"/>
          </p:cNvSpPr>
          <p:nvPr>
            <p:ph type="title"/>
          </p:nvPr>
        </p:nvSpPr>
        <p:spPr>
          <a:xfrm>
            <a:off x="2589212" y="308799"/>
            <a:ext cx="8911687" cy="952442"/>
          </a:xfrm>
        </p:spPr>
        <p:txBody>
          <a:bodyPr/>
          <a:lstStyle/>
          <a:p>
            <a:r>
              <a:rPr lang="en-US" altLang="en-US" dirty="0"/>
              <a:t>Context Switch Overhead </a:t>
            </a:r>
            <a:endParaRPr lang="en-GB" dirty="0"/>
          </a:p>
        </p:txBody>
      </p:sp>
      <p:sp>
        <p:nvSpPr>
          <p:cNvPr id="3" name="Content Placeholder 2">
            <a:extLst>
              <a:ext uri="{FF2B5EF4-FFF2-40B4-BE49-F238E27FC236}">
                <a16:creationId xmlns:a16="http://schemas.microsoft.com/office/drawing/2014/main" id="{4D6DDEAA-4A65-45A9-8159-C663C602E6EE}"/>
              </a:ext>
            </a:extLst>
          </p:cNvPr>
          <p:cNvSpPr>
            <a:spLocks noGrp="1"/>
          </p:cNvSpPr>
          <p:nvPr>
            <p:ph idx="1"/>
          </p:nvPr>
        </p:nvSpPr>
        <p:spPr>
          <a:xfrm>
            <a:off x="2589212" y="1702676"/>
            <a:ext cx="8915400" cy="4208546"/>
          </a:xfrm>
        </p:spPr>
        <p:txBody>
          <a:bodyPr>
            <a:normAutofit/>
          </a:bodyPr>
          <a:lstStyle/>
          <a:p>
            <a:pPr>
              <a:lnSpc>
                <a:spcPct val="80000"/>
              </a:lnSpc>
            </a:pPr>
            <a:r>
              <a:rPr lang="en-US" altLang="en-US" sz="2000" dirty="0"/>
              <a:t>System context-switch time is a measure of responsiveness</a:t>
            </a:r>
          </a:p>
          <a:p>
            <a:pPr>
              <a:lnSpc>
                <a:spcPct val="80000"/>
              </a:lnSpc>
            </a:pPr>
            <a:endParaRPr lang="en-US" altLang="en-US" sz="2000" dirty="0"/>
          </a:p>
          <a:p>
            <a:pPr>
              <a:lnSpc>
                <a:spcPct val="80000"/>
              </a:lnSpc>
            </a:pPr>
            <a:r>
              <a:rPr lang="en-US" altLang="en-US" sz="2000" dirty="0"/>
              <a:t>How long does a </a:t>
            </a:r>
            <a:r>
              <a:rPr lang="en-US" altLang="en-US" sz="2000" b="1" dirty="0"/>
              <a:t>system</a:t>
            </a:r>
            <a:r>
              <a:rPr lang="en-US" altLang="en-US" sz="2000" dirty="0"/>
              <a:t> context-switch take? </a:t>
            </a:r>
          </a:p>
          <a:p>
            <a:pPr lvl="1">
              <a:lnSpc>
                <a:spcPct val="80000"/>
              </a:lnSpc>
            </a:pPr>
            <a:r>
              <a:rPr lang="en-US" altLang="en-US" sz="2000" dirty="0"/>
              <a:t>Time-slicing : time-slice period (at least one) + processor context-switch time</a:t>
            </a:r>
          </a:p>
          <a:p>
            <a:pPr lvl="1">
              <a:lnSpc>
                <a:spcPct val="80000"/>
              </a:lnSpc>
            </a:pPr>
            <a:r>
              <a:rPr lang="en-US" altLang="en-US" sz="2000" dirty="0"/>
              <a:t>Preemptive : a processor context-switch time </a:t>
            </a:r>
          </a:p>
          <a:p>
            <a:pPr lvl="1">
              <a:lnSpc>
                <a:spcPct val="80000"/>
              </a:lnSpc>
            </a:pPr>
            <a:r>
              <a:rPr lang="en-US" altLang="en-US" sz="2000" dirty="0"/>
              <a:t>Preemption is mostly preferred because it is more responsive  </a:t>
            </a:r>
            <a:r>
              <a:rPr lang="en-US" altLang="en-US" sz="2000" dirty="0">
                <a:solidFill>
                  <a:schemeClr val="tx2"/>
                </a:solidFill>
              </a:rPr>
              <a:t>(system context-switch = processor context-switch)</a:t>
            </a:r>
          </a:p>
          <a:p>
            <a:pPr lvl="1">
              <a:lnSpc>
                <a:spcPct val="80000"/>
              </a:lnSpc>
            </a:pPr>
            <a:endParaRPr lang="en-US" altLang="en-US" sz="2000" dirty="0">
              <a:solidFill>
                <a:schemeClr val="tx2"/>
              </a:solidFill>
            </a:endParaRPr>
          </a:p>
          <a:p>
            <a:pPr>
              <a:lnSpc>
                <a:spcPct val="90000"/>
              </a:lnSpc>
            </a:pPr>
            <a:r>
              <a:rPr lang="en-US" altLang="en-US" sz="2000" dirty="0"/>
              <a:t>Non-zero context switch time can push limits of a tight schedule.</a:t>
            </a:r>
          </a:p>
          <a:p>
            <a:pPr lvl="1">
              <a:lnSpc>
                <a:spcPct val="90000"/>
              </a:lnSpc>
            </a:pPr>
            <a:r>
              <a:rPr lang="en-US" altLang="en-US" sz="2000" dirty="0"/>
              <a:t>In practice, OS context switch overhead is small.</a:t>
            </a:r>
          </a:p>
          <a:p>
            <a:endParaRPr lang="en-GB" sz="2000" dirty="0"/>
          </a:p>
        </p:txBody>
      </p:sp>
    </p:spTree>
    <p:extLst>
      <p:ext uri="{BB962C8B-B14F-4D97-AF65-F5344CB8AC3E}">
        <p14:creationId xmlns:p14="http://schemas.microsoft.com/office/powerpoint/2010/main" val="18499755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2F3BC7-A0AF-49CB-B155-3BA49E44FEA6}"/>
              </a:ext>
            </a:extLst>
          </p:cNvPr>
          <p:cNvSpPr>
            <a:spLocks noGrp="1"/>
          </p:cNvSpPr>
          <p:nvPr>
            <p:ph type="title"/>
          </p:nvPr>
        </p:nvSpPr>
        <p:spPr/>
        <p:txBody>
          <a:bodyPr/>
          <a:lstStyle/>
          <a:p>
            <a:r>
              <a:rPr lang="en-GB" dirty="0"/>
              <a:t>Advantage of Context Switching</a:t>
            </a:r>
          </a:p>
        </p:txBody>
      </p:sp>
      <p:sp>
        <p:nvSpPr>
          <p:cNvPr id="3" name="Content Placeholder 2">
            <a:extLst>
              <a:ext uri="{FF2B5EF4-FFF2-40B4-BE49-F238E27FC236}">
                <a16:creationId xmlns:a16="http://schemas.microsoft.com/office/drawing/2014/main" id="{754CD9AE-F46B-425C-A323-E68077806414}"/>
              </a:ext>
            </a:extLst>
          </p:cNvPr>
          <p:cNvSpPr>
            <a:spLocks noGrp="1"/>
          </p:cNvSpPr>
          <p:nvPr>
            <p:ph idx="1"/>
          </p:nvPr>
        </p:nvSpPr>
        <p:spPr/>
        <p:txBody>
          <a:bodyPr/>
          <a:lstStyle/>
          <a:p>
            <a:r>
              <a:rPr lang="en-US" dirty="0"/>
              <a:t>Context switching is used to achieve multitasking i.e. multiprogramming with time-sharing. </a:t>
            </a:r>
          </a:p>
          <a:p>
            <a:endParaRPr lang="en-US" dirty="0"/>
          </a:p>
          <a:p>
            <a:r>
              <a:rPr lang="en-US" dirty="0"/>
              <a:t>Multitasking gives an illusion to the users that more than one process are being executed at the same time. But in reality, only one task is being executed at a particular instant of time by a processor. </a:t>
            </a:r>
          </a:p>
          <a:p>
            <a:endParaRPr lang="en-US" dirty="0"/>
          </a:p>
          <a:p>
            <a:r>
              <a:rPr lang="en-US" dirty="0"/>
              <a:t>Context switching occurs very fast that the user feels that the CPU is executing more than one task at the same time.</a:t>
            </a:r>
            <a:endParaRPr lang="en-GB" dirty="0"/>
          </a:p>
        </p:txBody>
      </p:sp>
    </p:spTree>
    <p:extLst>
      <p:ext uri="{BB962C8B-B14F-4D97-AF65-F5344CB8AC3E}">
        <p14:creationId xmlns:p14="http://schemas.microsoft.com/office/powerpoint/2010/main" val="15128363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506228-D4D6-43E0-AFE5-84F34BC50051}"/>
              </a:ext>
            </a:extLst>
          </p:cNvPr>
          <p:cNvSpPr>
            <a:spLocks noGrp="1"/>
          </p:cNvSpPr>
          <p:nvPr>
            <p:ph type="title"/>
          </p:nvPr>
        </p:nvSpPr>
        <p:spPr>
          <a:xfrm>
            <a:off x="2356443" y="340331"/>
            <a:ext cx="8911687" cy="826318"/>
          </a:xfrm>
        </p:spPr>
        <p:txBody>
          <a:bodyPr/>
          <a:lstStyle/>
          <a:p>
            <a:r>
              <a:rPr lang="en-GB" dirty="0"/>
              <a:t>Disadvantage of Context Switching</a:t>
            </a:r>
          </a:p>
        </p:txBody>
      </p:sp>
      <p:sp>
        <p:nvSpPr>
          <p:cNvPr id="3" name="Content Placeholder 2">
            <a:extLst>
              <a:ext uri="{FF2B5EF4-FFF2-40B4-BE49-F238E27FC236}">
                <a16:creationId xmlns:a16="http://schemas.microsoft.com/office/drawing/2014/main" id="{169EF912-A841-4988-9303-B531B7BBC276}"/>
              </a:ext>
            </a:extLst>
          </p:cNvPr>
          <p:cNvSpPr>
            <a:spLocks noGrp="1"/>
          </p:cNvSpPr>
          <p:nvPr>
            <p:ph idx="1"/>
          </p:nvPr>
        </p:nvSpPr>
        <p:spPr>
          <a:xfrm>
            <a:off x="2589212" y="1671150"/>
            <a:ext cx="8915400" cy="4429263"/>
          </a:xfrm>
        </p:spPr>
        <p:txBody>
          <a:bodyPr>
            <a:normAutofit/>
          </a:bodyPr>
          <a:lstStyle/>
          <a:p>
            <a:r>
              <a:rPr lang="en-US" sz="2000" dirty="0"/>
              <a:t>The disadvantage of context switching is that it requires some time for context switching i.e. the context switching time. </a:t>
            </a:r>
          </a:p>
          <a:p>
            <a:endParaRPr lang="en-US" sz="2000" dirty="0"/>
          </a:p>
          <a:p>
            <a:r>
              <a:rPr lang="en-US" sz="2000" dirty="0"/>
              <a:t>Time is required to save the context of one process that is in the running state and then getting the context of another process that is about to come in the running state. </a:t>
            </a:r>
          </a:p>
          <a:p>
            <a:endParaRPr lang="en-US" sz="2000" dirty="0"/>
          </a:p>
          <a:p>
            <a:r>
              <a:rPr lang="en-US" sz="2000" dirty="0"/>
              <a:t>During that time, there is no useful work done by the CPU from the user perspective therefore, context switching is pure overhead in this condition.</a:t>
            </a:r>
            <a:endParaRPr lang="en-GB" sz="2000" dirty="0"/>
          </a:p>
        </p:txBody>
      </p:sp>
    </p:spTree>
    <p:extLst>
      <p:ext uri="{BB962C8B-B14F-4D97-AF65-F5344CB8AC3E}">
        <p14:creationId xmlns:p14="http://schemas.microsoft.com/office/powerpoint/2010/main" val="22564229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9C8DD-B110-4D0A-AC2D-021A90E16745}"/>
              </a:ext>
            </a:extLst>
          </p:cNvPr>
          <p:cNvSpPr>
            <a:spLocks noGrp="1"/>
          </p:cNvSpPr>
          <p:nvPr>
            <p:ph type="title"/>
          </p:nvPr>
        </p:nvSpPr>
        <p:spPr/>
        <p:txBody>
          <a:bodyPr/>
          <a:lstStyle/>
          <a:p>
            <a:r>
              <a:rPr lang="en-GB" dirty="0"/>
              <a:t>Dispatcher</a:t>
            </a:r>
          </a:p>
        </p:txBody>
      </p:sp>
      <p:sp>
        <p:nvSpPr>
          <p:cNvPr id="3" name="Content Placeholder 2">
            <a:extLst>
              <a:ext uri="{FF2B5EF4-FFF2-40B4-BE49-F238E27FC236}">
                <a16:creationId xmlns:a16="http://schemas.microsoft.com/office/drawing/2014/main" id="{AD435FF1-7F65-446A-B981-03DB08761C67}"/>
              </a:ext>
            </a:extLst>
          </p:cNvPr>
          <p:cNvSpPr>
            <a:spLocks noGrp="1"/>
          </p:cNvSpPr>
          <p:nvPr>
            <p:ph idx="1"/>
          </p:nvPr>
        </p:nvSpPr>
        <p:spPr/>
        <p:txBody>
          <a:bodyPr>
            <a:normAutofit/>
          </a:bodyPr>
          <a:lstStyle/>
          <a:p>
            <a:r>
              <a:rPr lang="en-GB" sz="2000" dirty="0"/>
              <a:t>The dispatcher is an OS module that gives control of the CPU to the process selected by the short term scheduler.</a:t>
            </a:r>
          </a:p>
          <a:p>
            <a:endParaRPr lang="en-GB" sz="2000" dirty="0"/>
          </a:p>
          <a:p>
            <a:endParaRPr lang="en-GB" sz="2000" dirty="0"/>
          </a:p>
        </p:txBody>
      </p:sp>
      <p:sp>
        <p:nvSpPr>
          <p:cNvPr id="4" name="Oval 3">
            <a:extLst>
              <a:ext uri="{FF2B5EF4-FFF2-40B4-BE49-F238E27FC236}">
                <a16:creationId xmlns:a16="http://schemas.microsoft.com/office/drawing/2014/main" id="{C5939AED-4393-4AF2-BBD8-E23A91C865B9}"/>
              </a:ext>
            </a:extLst>
          </p:cNvPr>
          <p:cNvSpPr/>
          <p:nvPr/>
        </p:nvSpPr>
        <p:spPr>
          <a:xfrm>
            <a:off x="3258726" y="3785924"/>
            <a:ext cx="867104" cy="457200"/>
          </a:xfrm>
          <a:prstGeom prst="ellipse">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rPr>
              <a:t>New</a:t>
            </a:r>
          </a:p>
        </p:txBody>
      </p:sp>
      <p:sp>
        <p:nvSpPr>
          <p:cNvPr id="5" name="Oval 4">
            <a:extLst>
              <a:ext uri="{FF2B5EF4-FFF2-40B4-BE49-F238E27FC236}">
                <a16:creationId xmlns:a16="http://schemas.microsoft.com/office/drawing/2014/main" id="{E1696152-5500-46D1-8318-3DBEE1032C04}"/>
              </a:ext>
            </a:extLst>
          </p:cNvPr>
          <p:cNvSpPr/>
          <p:nvPr/>
        </p:nvSpPr>
        <p:spPr>
          <a:xfrm>
            <a:off x="6407719" y="3747824"/>
            <a:ext cx="867104" cy="457200"/>
          </a:xfrm>
          <a:prstGeom prst="ellipse">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rPr>
              <a:t>Run</a:t>
            </a:r>
          </a:p>
        </p:txBody>
      </p:sp>
      <p:sp>
        <p:nvSpPr>
          <p:cNvPr id="6" name="Oval 5">
            <a:extLst>
              <a:ext uri="{FF2B5EF4-FFF2-40B4-BE49-F238E27FC236}">
                <a16:creationId xmlns:a16="http://schemas.microsoft.com/office/drawing/2014/main" id="{95ABC7E7-A9D1-4A2C-AC95-071C6C45168A}"/>
              </a:ext>
            </a:extLst>
          </p:cNvPr>
          <p:cNvSpPr/>
          <p:nvPr/>
        </p:nvSpPr>
        <p:spPr>
          <a:xfrm>
            <a:off x="7873426" y="3785924"/>
            <a:ext cx="1736576" cy="457200"/>
          </a:xfrm>
          <a:prstGeom prst="ellipse">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rPr>
              <a:t>Termination</a:t>
            </a:r>
          </a:p>
        </p:txBody>
      </p:sp>
      <p:sp>
        <p:nvSpPr>
          <p:cNvPr id="7" name="Arrow: Curved Down 6">
            <a:extLst>
              <a:ext uri="{FF2B5EF4-FFF2-40B4-BE49-F238E27FC236}">
                <a16:creationId xmlns:a16="http://schemas.microsoft.com/office/drawing/2014/main" id="{E6DE987D-B474-447C-8C48-14E6197A98CB}"/>
              </a:ext>
            </a:extLst>
          </p:cNvPr>
          <p:cNvSpPr/>
          <p:nvPr/>
        </p:nvSpPr>
        <p:spPr>
          <a:xfrm>
            <a:off x="4998168" y="3248115"/>
            <a:ext cx="1951777" cy="457200"/>
          </a:xfrm>
          <a:prstGeom prst="curvedDownArrow">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8" name="Arrow: Curved Down 7">
            <a:extLst>
              <a:ext uri="{FF2B5EF4-FFF2-40B4-BE49-F238E27FC236}">
                <a16:creationId xmlns:a16="http://schemas.microsoft.com/office/drawing/2014/main" id="{7866F7E9-2AD6-4410-BD57-C76B77336ED3}"/>
              </a:ext>
            </a:extLst>
          </p:cNvPr>
          <p:cNvSpPr/>
          <p:nvPr/>
        </p:nvSpPr>
        <p:spPr>
          <a:xfrm rot="10800000">
            <a:off x="4964866" y="4290042"/>
            <a:ext cx="1951777" cy="457200"/>
          </a:xfrm>
          <a:prstGeom prst="curvedDownArrow">
            <a:avLst>
              <a:gd name="adj1" fmla="val 25000"/>
              <a:gd name="adj2" fmla="val 50000"/>
              <a:gd name="adj3" fmla="val 25000"/>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9" name="Oval 8">
            <a:extLst>
              <a:ext uri="{FF2B5EF4-FFF2-40B4-BE49-F238E27FC236}">
                <a16:creationId xmlns:a16="http://schemas.microsoft.com/office/drawing/2014/main" id="{BE7DD54E-592C-4EAD-A271-2C5D0880A70B}"/>
              </a:ext>
            </a:extLst>
          </p:cNvPr>
          <p:cNvSpPr/>
          <p:nvPr/>
        </p:nvSpPr>
        <p:spPr>
          <a:xfrm>
            <a:off x="4696649" y="3747824"/>
            <a:ext cx="1103125" cy="457200"/>
          </a:xfrm>
          <a:prstGeom prst="ellipse">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rPr>
              <a:t>Ready</a:t>
            </a:r>
          </a:p>
        </p:txBody>
      </p:sp>
      <p:sp>
        <p:nvSpPr>
          <p:cNvPr id="10" name="Rectangle 9">
            <a:extLst>
              <a:ext uri="{FF2B5EF4-FFF2-40B4-BE49-F238E27FC236}">
                <a16:creationId xmlns:a16="http://schemas.microsoft.com/office/drawing/2014/main" id="{726641B9-A97C-478A-91D9-7573D4EDD859}"/>
              </a:ext>
            </a:extLst>
          </p:cNvPr>
          <p:cNvSpPr/>
          <p:nvPr/>
        </p:nvSpPr>
        <p:spPr>
          <a:xfrm>
            <a:off x="4961719" y="3042937"/>
            <a:ext cx="1954924" cy="15765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Dispatch</a:t>
            </a:r>
          </a:p>
        </p:txBody>
      </p:sp>
      <p:sp>
        <p:nvSpPr>
          <p:cNvPr id="12" name="Oval 11">
            <a:extLst>
              <a:ext uri="{FF2B5EF4-FFF2-40B4-BE49-F238E27FC236}">
                <a16:creationId xmlns:a16="http://schemas.microsoft.com/office/drawing/2014/main" id="{5E2E2265-ACD0-4D4F-ACF5-62E6D7B5A6CD}"/>
              </a:ext>
            </a:extLst>
          </p:cNvPr>
          <p:cNvSpPr/>
          <p:nvPr/>
        </p:nvSpPr>
        <p:spPr>
          <a:xfrm>
            <a:off x="5242955" y="5551226"/>
            <a:ext cx="1246951" cy="457200"/>
          </a:xfrm>
          <a:prstGeom prst="ellipse">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rPr>
              <a:t>Waiting</a:t>
            </a:r>
          </a:p>
        </p:txBody>
      </p:sp>
      <p:sp>
        <p:nvSpPr>
          <p:cNvPr id="13" name="Arrow: Curved Left 12">
            <a:extLst>
              <a:ext uri="{FF2B5EF4-FFF2-40B4-BE49-F238E27FC236}">
                <a16:creationId xmlns:a16="http://schemas.microsoft.com/office/drawing/2014/main" id="{96794D3F-76EA-45D0-933F-4DA18B8B2C2A}"/>
              </a:ext>
            </a:extLst>
          </p:cNvPr>
          <p:cNvSpPr/>
          <p:nvPr/>
        </p:nvSpPr>
        <p:spPr>
          <a:xfrm rot="1409950">
            <a:off x="6870168" y="4072630"/>
            <a:ext cx="537418" cy="2077478"/>
          </a:xfrm>
          <a:prstGeom prst="curvedLeftArrow">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4" name="Arrow: Curved Left 13">
            <a:extLst>
              <a:ext uri="{FF2B5EF4-FFF2-40B4-BE49-F238E27FC236}">
                <a16:creationId xmlns:a16="http://schemas.microsoft.com/office/drawing/2014/main" id="{20B75604-94DE-43D8-ACF0-DB2472C7E89A}"/>
              </a:ext>
            </a:extLst>
          </p:cNvPr>
          <p:cNvSpPr/>
          <p:nvPr/>
        </p:nvSpPr>
        <p:spPr>
          <a:xfrm rot="9752593">
            <a:off x="4363284" y="4011445"/>
            <a:ext cx="651651" cy="2021966"/>
          </a:xfrm>
          <a:prstGeom prst="curvedLeftArrow">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cxnSp>
        <p:nvCxnSpPr>
          <p:cNvPr id="20" name="Straight Arrow Connector 19">
            <a:extLst>
              <a:ext uri="{FF2B5EF4-FFF2-40B4-BE49-F238E27FC236}">
                <a16:creationId xmlns:a16="http://schemas.microsoft.com/office/drawing/2014/main" id="{96177DA1-6665-4B5F-8AEA-FA9DB9F8ADD8}"/>
              </a:ext>
            </a:extLst>
          </p:cNvPr>
          <p:cNvCxnSpPr>
            <a:stCxn id="9" idx="6"/>
            <a:endCxn id="5" idx="2"/>
          </p:cNvCxnSpPr>
          <p:nvPr/>
        </p:nvCxnSpPr>
        <p:spPr>
          <a:xfrm>
            <a:off x="5799774" y="3976424"/>
            <a:ext cx="60794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 name="Straight Arrow Connector 27">
            <a:extLst>
              <a:ext uri="{FF2B5EF4-FFF2-40B4-BE49-F238E27FC236}">
                <a16:creationId xmlns:a16="http://schemas.microsoft.com/office/drawing/2014/main" id="{0D1DDAB3-F147-466A-8766-954938ECCD4F}"/>
              </a:ext>
            </a:extLst>
          </p:cNvPr>
          <p:cNvCxnSpPr/>
          <p:nvPr/>
        </p:nvCxnSpPr>
        <p:spPr>
          <a:xfrm>
            <a:off x="4125830" y="3976424"/>
            <a:ext cx="60794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9" name="Straight Arrow Connector 28">
            <a:extLst>
              <a:ext uri="{FF2B5EF4-FFF2-40B4-BE49-F238E27FC236}">
                <a16:creationId xmlns:a16="http://schemas.microsoft.com/office/drawing/2014/main" id="{7138E7DD-49AA-4DE6-B9B3-077E4AE00710}"/>
              </a:ext>
            </a:extLst>
          </p:cNvPr>
          <p:cNvCxnSpPr/>
          <p:nvPr/>
        </p:nvCxnSpPr>
        <p:spPr>
          <a:xfrm>
            <a:off x="7274823" y="3986821"/>
            <a:ext cx="60794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3504999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1DC15-1CDF-4B0D-AC6A-48D7F1884F71}"/>
              </a:ext>
            </a:extLst>
          </p:cNvPr>
          <p:cNvSpPr>
            <a:spLocks noGrp="1"/>
          </p:cNvSpPr>
          <p:nvPr>
            <p:ph type="title"/>
          </p:nvPr>
        </p:nvSpPr>
        <p:spPr/>
        <p:txBody>
          <a:bodyPr/>
          <a:lstStyle/>
          <a:p>
            <a:r>
              <a:rPr lang="en-GB" dirty="0"/>
              <a:t>Dispatcher</a:t>
            </a:r>
          </a:p>
        </p:txBody>
      </p:sp>
      <p:pic>
        <p:nvPicPr>
          <p:cNvPr id="5" name="Content Placeholder 4">
            <a:extLst>
              <a:ext uri="{FF2B5EF4-FFF2-40B4-BE49-F238E27FC236}">
                <a16:creationId xmlns:a16="http://schemas.microsoft.com/office/drawing/2014/main" id="{0F25A876-810E-4F99-83B7-01AD0F0FFFE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60183" y="2114604"/>
            <a:ext cx="7143750" cy="3343275"/>
          </a:xfrm>
        </p:spPr>
      </p:pic>
    </p:spTree>
    <p:extLst>
      <p:ext uri="{BB962C8B-B14F-4D97-AF65-F5344CB8AC3E}">
        <p14:creationId xmlns:p14="http://schemas.microsoft.com/office/powerpoint/2010/main" val="971815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6066" name="Rectangle 2">
            <a:extLst>
              <a:ext uri="{FF2B5EF4-FFF2-40B4-BE49-F238E27FC236}">
                <a16:creationId xmlns:a16="http://schemas.microsoft.com/office/drawing/2014/main" id="{05FAE9BA-4557-4530-909E-46242286F57F}"/>
              </a:ext>
            </a:extLst>
          </p:cNvPr>
          <p:cNvSpPr>
            <a:spLocks noGrp="1" noChangeArrowheads="1"/>
          </p:cNvSpPr>
          <p:nvPr>
            <p:ph type="title"/>
          </p:nvPr>
        </p:nvSpPr>
        <p:spPr>
          <a:xfrm>
            <a:off x="2023066" y="76424"/>
            <a:ext cx="8911687" cy="868139"/>
          </a:xfrm>
        </p:spPr>
        <p:txBody>
          <a:bodyPr/>
          <a:lstStyle/>
          <a:p>
            <a:r>
              <a:rPr lang="en-US" altLang="en-US" dirty="0"/>
              <a:t>Process → Task → Thread </a:t>
            </a:r>
          </a:p>
        </p:txBody>
      </p:sp>
      <p:sp>
        <p:nvSpPr>
          <p:cNvPr id="1496067" name="Rectangle 3">
            <a:extLst>
              <a:ext uri="{FF2B5EF4-FFF2-40B4-BE49-F238E27FC236}">
                <a16:creationId xmlns:a16="http://schemas.microsoft.com/office/drawing/2014/main" id="{1AEC4E39-6935-4899-AAAA-5E4E5C0BE611}"/>
              </a:ext>
            </a:extLst>
          </p:cNvPr>
          <p:cNvSpPr>
            <a:spLocks noGrp="1" noChangeArrowheads="1"/>
          </p:cNvSpPr>
          <p:nvPr>
            <p:ph type="body" idx="1"/>
          </p:nvPr>
        </p:nvSpPr>
        <p:spPr>
          <a:xfrm>
            <a:off x="1479039" y="1225550"/>
            <a:ext cx="8855075" cy="5632450"/>
          </a:xfrm>
        </p:spPr>
        <p:txBody>
          <a:bodyPr>
            <a:normAutofit/>
          </a:bodyPr>
          <a:lstStyle/>
          <a:p>
            <a:pPr>
              <a:lnSpc>
                <a:spcPct val="90000"/>
              </a:lnSpc>
            </a:pPr>
            <a:r>
              <a:rPr lang="en-US" altLang="en-US" dirty="0"/>
              <a:t>The terms </a:t>
            </a:r>
            <a:r>
              <a:rPr lang="en-US" altLang="en-US" dirty="0">
                <a:solidFill>
                  <a:schemeClr val="hlink"/>
                </a:solidFill>
              </a:rPr>
              <a:t>process</a:t>
            </a:r>
            <a:r>
              <a:rPr lang="en-US" altLang="en-US" dirty="0"/>
              <a:t> and </a:t>
            </a:r>
            <a:r>
              <a:rPr lang="en-US" altLang="en-US" dirty="0">
                <a:solidFill>
                  <a:schemeClr val="hlink"/>
                </a:solidFill>
              </a:rPr>
              <a:t>task</a:t>
            </a:r>
            <a:r>
              <a:rPr lang="en-US" altLang="en-US" dirty="0"/>
              <a:t> are often used interchangeably.</a:t>
            </a:r>
          </a:p>
          <a:p>
            <a:pPr>
              <a:lnSpc>
                <a:spcPct val="90000"/>
              </a:lnSpc>
            </a:pPr>
            <a:r>
              <a:rPr lang="en-US" altLang="en-US" dirty="0">
                <a:solidFill>
                  <a:srgbClr val="FF0000"/>
                </a:solidFill>
              </a:rPr>
              <a:t>Thread = lightweight process</a:t>
            </a:r>
            <a:r>
              <a:rPr lang="en-US" altLang="en-US" dirty="0"/>
              <a:t>: a process that shares memory space with other processes.</a:t>
            </a:r>
          </a:p>
          <a:p>
            <a:pPr>
              <a:lnSpc>
                <a:spcPct val="90000"/>
              </a:lnSpc>
            </a:pPr>
            <a:endParaRPr lang="en-US" altLang="en-US" dirty="0"/>
          </a:p>
          <a:p>
            <a:pPr>
              <a:lnSpc>
                <a:spcPct val="90000"/>
              </a:lnSpc>
            </a:pPr>
            <a:r>
              <a:rPr lang="en-US" altLang="en-US" dirty="0"/>
              <a:t>Thread – Process Similarities:</a:t>
            </a:r>
          </a:p>
          <a:p>
            <a:pPr lvl="1">
              <a:lnSpc>
                <a:spcPct val="90000"/>
              </a:lnSpc>
            </a:pPr>
            <a:r>
              <a:rPr lang="en-US" altLang="en-US" sz="1800" dirty="0"/>
              <a:t>Have their own private register set (including PC) and stack.</a:t>
            </a:r>
          </a:p>
          <a:p>
            <a:pPr lvl="1">
              <a:lnSpc>
                <a:spcPct val="90000"/>
              </a:lnSpc>
            </a:pPr>
            <a:r>
              <a:rPr lang="en-US" altLang="en-US" sz="1800" dirty="0"/>
              <a:t>Have their own logical control flow.</a:t>
            </a:r>
          </a:p>
          <a:p>
            <a:pPr lvl="1">
              <a:lnSpc>
                <a:spcPct val="90000"/>
              </a:lnSpc>
            </a:pPr>
            <a:r>
              <a:rPr lang="en-US" altLang="en-US" sz="1800" dirty="0"/>
              <a:t>Can run concurrently.</a:t>
            </a:r>
          </a:p>
          <a:p>
            <a:pPr lvl="1">
              <a:lnSpc>
                <a:spcPct val="90000"/>
              </a:lnSpc>
            </a:pPr>
            <a:r>
              <a:rPr lang="en-US" altLang="en-US" sz="1800" dirty="0"/>
              <a:t>Are context switched.</a:t>
            </a:r>
          </a:p>
          <a:p>
            <a:pPr lvl="1">
              <a:lnSpc>
                <a:spcPct val="90000"/>
              </a:lnSpc>
            </a:pPr>
            <a:r>
              <a:rPr lang="en-US" altLang="en-US" sz="1800" dirty="0"/>
              <a:t>Have a state (ready, running, etc.).</a:t>
            </a:r>
          </a:p>
          <a:p>
            <a:pPr lvl="1">
              <a:lnSpc>
                <a:spcPct val="90000"/>
              </a:lnSpc>
            </a:pPr>
            <a:r>
              <a:rPr lang="en-US" altLang="en-US" sz="1800" dirty="0"/>
              <a:t>Can create child threads/ processes.</a:t>
            </a:r>
          </a:p>
          <a:p>
            <a:pPr>
              <a:lnSpc>
                <a:spcPct val="90000"/>
              </a:lnSpc>
            </a:pPr>
            <a:endParaRPr lang="en-US" altLang="en-US" dirty="0"/>
          </a:p>
        </p:txBody>
      </p:sp>
      <p:sp>
        <p:nvSpPr>
          <p:cNvPr id="1496071" name="Rectangle 7">
            <a:extLst>
              <a:ext uri="{FF2B5EF4-FFF2-40B4-BE49-F238E27FC236}">
                <a16:creationId xmlns:a16="http://schemas.microsoft.com/office/drawing/2014/main" id="{3C7FBB8D-0940-4CAC-AEE7-301708588333}"/>
              </a:ext>
            </a:extLst>
          </p:cNvPr>
          <p:cNvSpPr>
            <a:spLocks noChangeArrowheads="1"/>
          </p:cNvSpPr>
          <p:nvPr/>
        </p:nvSpPr>
        <p:spPr bwMode="auto">
          <a:xfrm>
            <a:off x="9133913" y="3147809"/>
            <a:ext cx="1565275" cy="2268537"/>
          </a:xfrm>
          <a:prstGeom prst="rect">
            <a:avLst/>
          </a:prstGeom>
          <a:solidFill>
            <a:schemeClr val="accent6">
              <a:lumMod val="60000"/>
              <a:lumOff val="40000"/>
            </a:schemeClr>
          </a:solidFill>
          <a:ln w="9525">
            <a:solidFill>
              <a:schemeClr val="tx1"/>
            </a:solidFill>
            <a:miter lim="800000"/>
            <a:headEnd/>
            <a:tailEnd/>
          </a:ln>
          <a:effectLst/>
        </p:spPr>
        <p:txBody>
          <a:bodyPr wrap="none" anchor="ctr"/>
          <a:lstStyle/>
          <a:p>
            <a:pPr algn="ctr"/>
            <a:endParaRPr lang="en-GB" altLang="en-US">
              <a:solidFill>
                <a:schemeClr val="hlink"/>
              </a:solidFill>
              <a:latin typeface="Times New Roman" panose="02020603050405020304" pitchFamily="18" charset="0"/>
            </a:endParaRPr>
          </a:p>
        </p:txBody>
      </p:sp>
      <p:sp>
        <p:nvSpPr>
          <p:cNvPr id="1496072" name="Freeform 8">
            <a:extLst>
              <a:ext uri="{FF2B5EF4-FFF2-40B4-BE49-F238E27FC236}">
                <a16:creationId xmlns:a16="http://schemas.microsoft.com/office/drawing/2014/main" id="{D33641A3-A8F1-438D-A34E-06BCC9439323}"/>
              </a:ext>
            </a:extLst>
          </p:cNvPr>
          <p:cNvSpPr>
            <a:spLocks/>
          </p:cNvSpPr>
          <p:nvPr/>
        </p:nvSpPr>
        <p:spPr bwMode="auto">
          <a:xfrm flipH="1">
            <a:off x="9337675" y="3423517"/>
            <a:ext cx="115888" cy="1619250"/>
          </a:xfrm>
          <a:custGeom>
            <a:avLst/>
            <a:gdLst>
              <a:gd name="T0" fmla="*/ 32 w 127"/>
              <a:gd name="T1" fmla="*/ 0 h 1555"/>
              <a:gd name="T2" fmla="*/ 79 w 127"/>
              <a:gd name="T3" fmla="*/ 158 h 1555"/>
              <a:gd name="T4" fmla="*/ 95 w 127"/>
              <a:gd name="T5" fmla="*/ 190 h 1555"/>
              <a:gd name="T6" fmla="*/ 127 w 127"/>
              <a:gd name="T7" fmla="*/ 237 h 1555"/>
              <a:gd name="T8" fmla="*/ 71 w 127"/>
              <a:gd name="T9" fmla="*/ 347 h 1555"/>
              <a:gd name="T10" fmla="*/ 40 w 127"/>
              <a:gd name="T11" fmla="*/ 426 h 1555"/>
              <a:gd name="T12" fmla="*/ 24 w 127"/>
              <a:gd name="T13" fmla="*/ 474 h 1555"/>
              <a:gd name="T14" fmla="*/ 16 w 127"/>
              <a:gd name="T15" fmla="*/ 497 h 1555"/>
              <a:gd name="T16" fmla="*/ 56 w 127"/>
              <a:gd name="T17" fmla="*/ 568 h 1555"/>
              <a:gd name="T18" fmla="*/ 103 w 127"/>
              <a:gd name="T19" fmla="*/ 600 h 1555"/>
              <a:gd name="T20" fmla="*/ 119 w 127"/>
              <a:gd name="T21" fmla="*/ 631 h 1555"/>
              <a:gd name="T22" fmla="*/ 56 w 127"/>
              <a:gd name="T23" fmla="*/ 726 h 1555"/>
              <a:gd name="T24" fmla="*/ 32 w 127"/>
              <a:gd name="T25" fmla="*/ 797 h 1555"/>
              <a:gd name="T26" fmla="*/ 24 w 127"/>
              <a:gd name="T27" fmla="*/ 821 h 1555"/>
              <a:gd name="T28" fmla="*/ 103 w 127"/>
              <a:gd name="T29" fmla="*/ 931 h 1555"/>
              <a:gd name="T30" fmla="*/ 64 w 127"/>
              <a:gd name="T31" fmla="*/ 1042 h 1555"/>
              <a:gd name="T32" fmla="*/ 24 w 127"/>
              <a:gd name="T33" fmla="*/ 1113 h 1555"/>
              <a:gd name="T34" fmla="*/ 40 w 127"/>
              <a:gd name="T35" fmla="*/ 1200 h 1555"/>
              <a:gd name="T36" fmla="*/ 87 w 127"/>
              <a:gd name="T37" fmla="*/ 1365 h 1555"/>
              <a:gd name="T38" fmla="*/ 32 w 127"/>
              <a:gd name="T39" fmla="*/ 1507 h 1555"/>
              <a:gd name="T40" fmla="*/ 16 w 127"/>
              <a:gd name="T41" fmla="*/ 1555 h 1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7" h="1555">
                <a:moveTo>
                  <a:pt x="32" y="0"/>
                </a:moveTo>
                <a:cubicBezTo>
                  <a:pt x="41" y="55"/>
                  <a:pt x="61" y="105"/>
                  <a:pt x="79" y="158"/>
                </a:cubicBezTo>
                <a:cubicBezTo>
                  <a:pt x="83" y="169"/>
                  <a:pt x="89" y="180"/>
                  <a:pt x="95" y="190"/>
                </a:cubicBezTo>
                <a:cubicBezTo>
                  <a:pt x="105" y="206"/>
                  <a:pt x="127" y="237"/>
                  <a:pt x="127" y="237"/>
                </a:cubicBezTo>
                <a:cubicBezTo>
                  <a:pt x="118" y="287"/>
                  <a:pt x="116" y="319"/>
                  <a:pt x="71" y="347"/>
                </a:cubicBezTo>
                <a:cubicBezTo>
                  <a:pt x="63" y="376"/>
                  <a:pt x="49" y="397"/>
                  <a:pt x="40" y="426"/>
                </a:cubicBezTo>
                <a:cubicBezTo>
                  <a:pt x="35" y="442"/>
                  <a:pt x="29" y="458"/>
                  <a:pt x="24" y="474"/>
                </a:cubicBezTo>
                <a:cubicBezTo>
                  <a:pt x="21" y="482"/>
                  <a:pt x="16" y="497"/>
                  <a:pt x="16" y="497"/>
                </a:cubicBezTo>
                <a:cubicBezTo>
                  <a:pt x="24" y="522"/>
                  <a:pt x="32" y="551"/>
                  <a:pt x="56" y="568"/>
                </a:cubicBezTo>
                <a:cubicBezTo>
                  <a:pt x="72" y="579"/>
                  <a:pt x="103" y="600"/>
                  <a:pt x="103" y="600"/>
                </a:cubicBezTo>
                <a:cubicBezTo>
                  <a:pt x="108" y="610"/>
                  <a:pt x="121" y="620"/>
                  <a:pt x="119" y="631"/>
                </a:cubicBezTo>
                <a:cubicBezTo>
                  <a:pt x="112" y="664"/>
                  <a:pt x="70" y="694"/>
                  <a:pt x="56" y="726"/>
                </a:cubicBezTo>
                <a:cubicBezTo>
                  <a:pt x="54" y="730"/>
                  <a:pt x="37" y="783"/>
                  <a:pt x="32" y="797"/>
                </a:cubicBezTo>
                <a:cubicBezTo>
                  <a:pt x="29" y="805"/>
                  <a:pt x="24" y="821"/>
                  <a:pt x="24" y="821"/>
                </a:cubicBezTo>
                <a:cubicBezTo>
                  <a:pt x="42" y="873"/>
                  <a:pt x="57" y="900"/>
                  <a:pt x="103" y="931"/>
                </a:cubicBezTo>
                <a:cubicBezTo>
                  <a:pt x="116" y="981"/>
                  <a:pt x="106" y="1013"/>
                  <a:pt x="64" y="1042"/>
                </a:cubicBezTo>
                <a:cubicBezTo>
                  <a:pt x="27" y="1096"/>
                  <a:pt x="38" y="1071"/>
                  <a:pt x="24" y="1113"/>
                </a:cubicBezTo>
                <a:cubicBezTo>
                  <a:pt x="28" y="1142"/>
                  <a:pt x="37" y="1171"/>
                  <a:pt x="40" y="1200"/>
                </a:cubicBezTo>
                <a:cubicBezTo>
                  <a:pt x="55" y="1366"/>
                  <a:pt x="0" y="1329"/>
                  <a:pt x="87" y="1365"/>
                </a:cubicBezTo>
                <a:cubicBezTo>
                  <a:pt x="81" y="1446"/>
                  <a:pt x="103" y="1483"/>
                  <a:pt x="32" y="1507"/>
                </a:cubicBezTo>
                <a:cubicBezTo>
                  <a:pt x="12" y="1538"/>
                  <a:pt x="16" y="1521"/>
                  <a:pt x="16" y="1555"/>
                </a:cubicBezTo>
              </a:path>
            </a:pathLst>
          </a:custGeom>
          <a:noFill/>
          <a:ln w="28575" cap="flat" cmpd="sng">
            <a:solidFill>
              <a:schemeClr val="tx1"/>
            </a:solid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GB"/>
          </a:p>
        </p:txBody>
      </p:sp>
      <p:sp>
        <p:nvSpPr>
          <p:cNvPr id="1496073" name="Freeform 9">
            <a:extLst>
              <a:ext uri="{FF2B5EF4-FFF2-40B4-BE49-F238E27FC236}">
                <a16:creationId xmlns:a16="http://schemas.microsoft.com/office/drawing/2014/main" id="{443CE1DD-8D95-4A6E-AD32-B562DA8EA859}"/>
              </a:ext>
            </a:extLst>
          </p:cNvPr>
          <p:cNvSpPr>
            <a:spLocks/>
          </p:cNvSpPr>
          <p:nvPr/>
        </p:nvSpPr>
        <p:spPr bwMode="auto">
          <a:xfrm flipH="1">
            <a:off x="9774239" y="3446981"/>
            <a:ext cx="158750" cy="1627188"/>
          </a:xfrm>
          <a:custGeom>
            <a:avLst/>
            <a:gdLst>
              <a:gd name="T0" fmla="*/ 126 w 174"/>
              <a:gd name="T1" fmla="*/ 0 h 1562"/>
              <a:gd name="T2" fmla="*/ 47 w 174"/>
              <a:gd name="T3" fmla="*/ 118 h 1562"/>
              <a:gd name="T4" fmla="*/ 103 w 174"/>
              <a:gd name="T5" fmla="*/ 245 h 1562"/>
              <a:gd name="T6" fmla="*/ 134 w 174"/>
              <a:gd name="T7" fmla="*/ 292 h 1562"/>
              <a:gd name="T8" fmla="*/ 24 w 174"/>
              <a:gd name="T9" fmla="*/ 481 h 1562"/>
              <a:gd name="T10" fmla="*/ 174 w 174"/>
              <a:gd name="T11" fmla="*/ 600 h 1562"/>
              <a:gd name="T12" fmla="*/ 87 w 174"/>
              <a:gd name="T13" fmla="*/ 718 h 1562"/>
              <a:gd name="T14" fmla="*/ 32 w 174"/>
              <a:gd name="T15" fmla="*/ 797 h 1562"/>
              <a:gd name="T16" fmla="*/ 24 w 174"/>
              <a:gd name="T17" fmla="*/ 829 h 1562"/>
              <a:gd name="T18" fmla="*/ 0 w 174"/>
              <a:gd name="T19" fmla="*/ 852 h 1562"/>
              <a:gd name="T20" fmla="*/ 71 w 174"/>
              <a:gd name="T21" fmla="*/ 915 h 1562"/>
              <a:gd name="T22" fmla="*/ 118 w 174"/>
              <a:gd name="T23" fmla="*/ 963 h 1562"/>
              <a:gd name="T24" fmla="*/ 8 w 174"/>
              <a:gd name="T25" fmla="*/ 1152 h 1562"/>
              <a:gd name="T26" fmla="*/ 71 w 174"/>
              <a:gd name="T27" fmla="*/ 1199 h 1562"/>
              <a:gd name="T28" fmla="*/ 63 w 174"/>
              <a:gd name="T29" fmla="*/ 1270 h 1562"/>
              <a:gd name="T30" fmla="*/ 126 w 174"/>
              <a:gd name="T31" fmla="*/ 1381 h 1562"/>
              <a:gd name="T32" fmla="*/ 55 w 174"/>
              <a:gd name="T33" fmla="*/ 1468 h 1562"/>
              <a:gd name="T34" fmla="*/ 55 w 174"/>
              <a:gd name="T35" fmla="*/ 1562 h 15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4" h="1562">
                <a:moveTo>
                  <a:pt x="126" y="0"/>
                </a:moveTo>
                <a:cubicBezTo>
                  <a:pt x="106" y="43"/>
                  <a:pt x="76" y="80"/>
                  <a:pt x="47" y="118"/>
                </a:cubicBezTo>
                <a:cubicBezTo>
                  <a:pt x="31" y="174"/>
                  <a:pt x="73" y="200"/>
                  <a:pt x="103" y="245"/>
                </a:cubicBezTo>
                <a:cubicBezTo>
                  <a:pt x="113" y="261"/>
                  <a:pt x="134" y="292"/>
                  <a:pt x="134" y="292"/>
                </a:cubicBezTo>
                <a:cubicBezTo>
                  <a:pt x="109" y="366"/>
                  <a:pt x="81" y="424"/>
                  <a:pt x="24" y="481"/>
                </a:cubicBezTo>
                <a:cubicBezTo>
                  <a:pt x="58" y="531"/>
                  <a:pt x="124" y="567"/>
                  <a:pt x="174" y="600"/>
                </a:cubicBezTo>
                <a:cubicBezTo>
                  <a:pt x="151" y="644"/>
                  <a:pt x="119" y="681"/>
                  <a:pt x="87" y="718"/>
                </a:cubicBezTo>
                <a:cubicBezTo>
                  <a:pt x="65" y="744"/>
                  <a:pt x="56" y="772"/>
                  <a:pt x="32" y="797"/>
                </a:cubicBezTo>
                <a:cubicBezTo>
                  <a:pt x="29" y="808"/>
                  <a:pt x="30" y="819"/>
                  <a:pt x="24" y="829"/>
                </a:cubicBezTo>
                <a:cubicBezTo>
                  <a:pt x="18" y="839"/>
                  <a:pt x="0" y="841"/>
                  <a:pt x="0" y="852"/>
                </a:cubicBezTo>
                <a:cubicBezTo>
                  <a:pt x="0" y="879"/>
                  <a:pt x="50" y="908"/>
                  <a:pt x="71" y="915"/>
                </a:cubicBezTo>
                <a:cubicBezTo>
                  <a:pt x="87" y="931"/>
                  <a:pt x="121" y="941"/>
                  <a:pt x="118" y="963"/>
                </a:cubicBezTo>
                <a:cubicBezTo>
                  <a:pt x="107" y="1038"/>
                  <a:pt x="61" y="1099"/>
                  <a:pt x="8" y="1152"/>
                </a:cubicBezTo>
                <a:cubicBezTo>
                  <a:pt x="35" y="1170"/>
                  <a:pt x="52" y="1172"/>
                  <a:pt x="71" y="1199"/>
                </a:cubicBezTo>
                <a:cubicBezTo>
                  <a:pt x="68" y="1223"/>
                  <a:pt x="63" y="1246"/>
                  <a:pt x="63" y="1270"/>
                </a:cubicBezTo>
                <a:cubicBezTo>
                  <a:pt x="63" y="1321"/>
                  <a:pt x="102" y="1342"/>
                  <a:pt x="126" y="1381"/>
                </a:cubicBezTo>
                <a:cubicBezTo>
                  <a:pt x="113" y="1433"/>
                  <a:pt x="102" y="1436"/>
                  <a:pt x="55" y="1468"/>
                </a:cubicBezTo>
                <a:cubicBezTo>
                  <a:pt x="29" y="1485"/>
                  <a:pt x="55" y="1531"/>
                  <a:pt x="55" y="1562"/>
                </a:cubicBezTo>
              </a:path>
            </a:pathLst>
          </a:custGeom>
          <a:noFill/>
          <a:ln w="28575" cap="flat" cmpd="sng">
            <a:solidFill>
              <a:schemeClr val="tx1"/>
            </a:solid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GB"/>
          </a:p>
        </p:txBody>
      </p:sp>
      <p:sp>
        <p:nvSpPr>
          <p:cNvPr id="1496074" name="Freeform 10">
            <a:extLst>
              <a:ext uri="{FF2B5EF4-FFF2-40B4-BE49-F238E27FC236}">
                <a16:creationId xmlns:a16="http://schemas.microsoft.com/office/drawing/2014/main" id="{A45E2B6F-A2CF-4E04-9E72-F316C1EC4BE4}"/>
              </a:ext>
            </a:extLst>
          </p:cNvPr>
          <p:cNvSpPr>
            <a:spLocks/>
          </p:cNvSpPr>
          <p:nvPr/>
        </p:nvSpPr>
        <p:spPr bwMode="auto">
          <a:xfrm flipH="1">
            <a:off x="10148889" y="3412405"/>
            <a:ext cx="161925" cy="1681163"/>
          </a:xfrm>
          <a:custGeom>
            <a:avLst/>
            <a:gdLst>
              <a:gd name="T0" fmla="*/ 83 w 177"/>
              <a:gd name="T1" fmla="*/ 0 h 1613"/>
              <a:gd name="T2" fmla="*/ 60 w 177"/>
              <a:gd name="T3" fmla="*/ 24 h 1613"/>
              <a:gd name="T4" fmla="*/ 28 w 177"/>
              <a:gd name="T5" fmla="*/ 71 h 1613"/>
              <a:gd name="T6" fmla="*/ 20 w 177"/>
              <a:gd name="T7" fmla="*/ 111 h 1613"/>
              <a:gd name="T8" fmla="*/ 5 w 177"/>
              <a:gd name="T9" fmla="*/ 142 h 1613"/>
              <a:gd name="T10" fmla="*/ 12 w 177"/>
              <a:gd name="T11" fmla="*/ 182 h 1613"/>
              <a:gd name="T12" fmla="*/ 60 w 177"/>
              <a:gd name="T13" fmla="*/ 229 h 1613"/>
              <a:gd name="T14" fmla="*/ 115 w 177"/>
              <a:gd name="T15" fmla="*/ 300 h 1613"/>
              <a:gd name="T16" fmla="*/ 52 w 177"/>
              <a:gd name="T17" fmla="*/ 379 h 1613"/>
              <a:gd name="T18" fmla="*/ 12 w 177"/>
              <a:gd name="T19" fmla="*/ 474 h 1613"/>
              <a:gd name="T20" fmla="*/ 91 w 177"/>
              <a:gd name="T21" fmla="*/ 576 h 1613"/>
              <a:gd name="T22" fmla="*/ 162 w 177"/>
              <a:gd name="T23" fmla="*/ 616 h 1613"/>
              <a:gd name="T24" fmla="*/ 115 w 177"/>
              <a:gd name="T25" fmla="*/ 726 h 1613"/>
              <a:gd name="T26" fmla="*/ 5 w 177"/>
              <a:gd name="T27" fmla="*/ 845 h 1613"/>
              <a:gd name="T28" fmla="*/ 99 w 177"/>
              <a:gd name="T29" fmla="*/ 876 h 1613"/>
              <a:gd name="T30" fmla="*/ 139 w 177"/>
              <a:gd name="T31" fmla="*/ 1002 h 1613"/>
              <a:gd name="T32" fmla="*/ 115 w 177"/>
              <a:gd name="T33" fmla="*/ 1034 h 1613"/>
              <a:gd name="T34" fmla="*/ 60 w 177"/>
              <a:gd name="T35" fmla="*/ 1089 h 1613"/>
              <a:gd name="T36" fmla="*/ 52 w 177"/>
              <a:gd name="T37" fmla="*/ 1121 h 1613"/>
              <a:gd name="T38" fmla="*/ 36 w 177"/>
              <a:gd name="T39" fmla="*/ 1144 h 1613"/>
              <a:gd name="T40" fmla="*/ 131 w 177"/>
              <a:gd name="T41" fmla="*/ 1263 h 1613"/>
              <a:gd name="T42" fmla="*/ 28 w 177"/>
              <a:gd name="T43" fmla="*/ 1350 h 1613"/>
              <a:gd name="T44" fmla="*/ 20 w 177"/>
              <a:gd name="T45" fmla="*/ 1397 h 1613"/>
              <a:gd name="T46" fmla="*/ 68 w 177"/>
              <a:gd name="T47" fmla="*/ 1428 h 1613"/>
              <a:gd name="T48" fmla="*/ 91 w 177"/>
              <a:gd name="T49" fmla="*/ 1460 h 1613"/>
              <a:gd name="T50" fmla="*/ 83 w 177"/>
              <a:gd name="T51" fmla="*/ 1563 h 16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77" h="1613">
                <a:moveTo>
                  <a:pt x="83" y="0"/>
                </a:moveTo>
                <a:cubicBezTo>
                  <a:pt x="75" y="8"/>
                  <a:pt x="67" y="15"/>
                  <a:pt x="60" y="24"/>
                </a:cubicBezTo>
                <a:cubicBezTo>
                  <a:pt x="48" y="39"/>
                  <a:pt x="28" y="71"/>
                  <a:pt x="28" y="71"/>
                </a:cubicBezTo>
                <a:cubicBezTo>
                  <a:pt x="25" y="84"/>
                  <a:pt x="24" y="98"/>
                  <a:pt x="20" y="111"/>
                </a:cubicBezTo>
                <a:cubicBezTo>
                  <a:pt x="16" y="122"/>
                  <a:pt x="6" y="131"/>
                  <a:pt x="5" y="142"/>
                </a:cubicBezTo>
                <a:cubicBezTo>
                  <a:pt x="3" y="155"/>
                  <a:pt x="5" y="171"/>
                  <a:pt x="12" y="182"/>
                </a:cubicBezTo>
                <a:cubicBezTo>
                  <a:pt x="24" y="201"/>
                  <a:pt x="44" y="213"/>
                  <a:pt x="60" y="229"/>
                </a:cubicBezTo>
                <a:cubicBezTo>
                  <a:pt x="80" y="248"/>
                  <a:pt x="100" y="277"/>
                  <a:pt x="115" y="300"/>
                </a:cubicBezTo>
                <a:cubicBezTo>
                  <a:pt x="104" y="342"/>
                  <a:pt x="86" y="352"/>
                  <a:pt x="52" y="379"/>
                </a:cubicBezTo>
                <a:cubicBezTo>
                  <a:pt x="30" y="414"/>
                  <a:pt x="22" y="435"/>
                  <a:pt x="12" y="474"/>
                </a:cubicBezTo>
                <a:cubicBezTo>
                  <a:pt x="28" y="505"/>
                  <a:pt x="57" y="565"/>
                  <a:pt x="91" y="576"/>
                </a:cubicBezTo>
                <a:cubicBezTo>
                  <a:pt x="117" y="585"/>
                  <a:pt x="162" y="616"/>
                  <a:pt x="162" y="616"/>
                </a:cubicBezTo>
                <a:cubicBezTo>
                  <a:pt x="177" y="660"/>
                  <a:pt x="144" y="694"/>
                  <a:pt x="115" y="726"/>
                </a:cubicBezTo>
                <a:cubicBezTo>
                  <a:pt x="78" y="766"/>
                  <a:pt x="34" y="799"/>
                  <a:pt x="5" y="845"/>
                </a:cubicBezTo>
                <a:cubicBezTo>
                  <a:pt x="45" y="857"/>
                  <a:pt x="53" y="868"/>
                  <a:pt x="99" y="876"/>
                </a:cubicBezTo>
                <a:cubicBezTo>
                  <a:pt x="146" y="945"/>
                  <a:pt x="129" y="904"/>
                  <a:pt x="139" y="1002"/>
                </a:cubicBezTo>
                <a:cubicBezTo>
                  <a:pt x="131" y="1013"/>
                  <a:pt x="124" y="1024"/>
                  <a:pt x="115" y="1034"/>
                </a:cubicBezTo>
                <a:cubicBezTo>
                  <a:pt x="98" y="1053"/>
                  <a:pt x="60" y="1089"/>
                  <a:pt x="60" y="1089"/>
                </a:cubicBezTo>
                <a:cubicBezTo>
                  <a:pt x="57" y="1100"/>
                  <a:pt x="56" y="1111"/>
                  <a:pt x="52" y="1121"/>
                </a:cubicBezTo>
                <a:cubicBezTo>
                  <a:pt x="48" y="1130"/>
                  <a:pt x="36" y="1135"/>
                  <a:pt x="36" y="1144"/>
                </a:cubicBezTo>
                <a:cubicBezTo>
                  <a:pt x="36" y="1197"/>
                  <a:pt x="86" y="1248"/>
                  <a:pt x="131" y="1263"/>
                </a:cubicBezTo>
                <a:cubicBezTo>
                  <a:pt x="117" y="1303"/>
                  <a:pt x="68" y="1337"/>
                  <a:pt x="28" y="1350"/>
                </a:cubicBezTo>
                <a:cubicBezTo>
                  <a:pt x="17" y="1365"/>
                  <a:pt x="0" y="1377"/>
                  <a:pt x="20" y="1397"/>
                </a:cubicBezTo>
                <a:cubicBezTo>
                  <a:pt x="34" y="1410"/>
                  <a:pt x="68" y="1428"/>
                  <a:pt x="68" y="1428"/>
                </a:cubicBezTo>
                <a:cubicBezTo>
                  <a:pt x="76" y="1439"/>
                  <a:pt x="90" y="1447"/>
                  <a:pt x="91" y="1460"/>
                </a:cubicBezTo>
                <a:cubicBezTo>
                  <a:pt x="101" y="1613"/>
                  <a:pt x="59" y="1508"/>
                  <a:pt x="83" y="1563"/>
                </a:cubicBezTo>
              </a:path>
            </a:pathLst>
          </a:custGeom>
          <a:noFill/>
          <a:ln w="28575" cap="flat" cmpd="sng">
            <a:solidFill>
              <a:schemeClr val="tx1"/>
            </a:solid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GB"/>
          </a:p>
        </p:txBody>
      </p:sp>
      <p:sp>
        <p:nvSpPr>
          <p:cNvPr id="1496075" name="Text Box 11">
            <a:extLst>
              <a:ext uri="{FF2B5EF4-FFF2-40B4-BE49-F238E27FC236}">
                <a16:creationId xmlns:a16="http://schemas.microsoft.com/office/drawing/2014/main" id="{9E0AC371-1DD4-4E2C-BF30-572905A9781B}"/>
              </a:ext>
            </a:extLst>
          </p:cNvPr>
          <p:cNvSpPr txBox="1">
            <a:spLocks noChangeArrowheads="1"/>
          </p:cNvSpPr>
          <p:nvPr/>
        </p:nvSpPr>
        <p:spPr bwMode="auto">
          <a:xfrm>
            <a:off x="9377364" y="5342804"/>
            <a:ext cx="87716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dirty="0">
                <a:solidFill>
                  <a:schemeClr val="hlink"/>
                </a:solidFill>
                <a:latin typeface="Times New Roman" panose="02020603050405020304" pitchFamily="18" charset="0"/>
              </a:rPr>
              <a:t>process</a:t>
            </a:r>
          </a:p>
        </p:txBody>
      </p:sp>
      <p:sp>
        <p:nvSpPr>
          <p:cNvPr id="1496076" name="Text Box 12">
            <a:extLst>
              <a:ext uri="{FF2B5EF4-FFF2-40B4-BE49-F238E27FC236}">
                <a16:creationId xmlns:a16="http://schemas.microsoft.com/office/drawing/2014/main" id="{AE9D2B37-A9AB-4782-B57D-10EF8387E8E7}"/>
              </a:ext>
            </a:extLst>
          </p:cNvPr>
          <p:cNvSpPr txBox="1">
            <a:spLocks noChangeArrowheads="1"/>
          </p:cNvSpPr>
          <p:nvPr/>
        </p:nvSpPr>
        <p:spPr bwMode="auto">
          <a:xfrm>
            <a:off x="9396108" y="3101254"/>
            <a:ext cx="85151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dirty="0">
                <a:solidFill>
                  <a:schemeClr val="hlink"/>
                </a:solidFill>
                <a:latin typeface="Times New Roman" panose="02020603050405020304" pitchFamily="18" charset="0"/>
              </a:rPr>
              <a:t>threads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22E0A9-1B37-4356-8712-D88785C63012}"/>
              </a:ext>
            </a:extLst>
          </p:cNvPr>
          <p:cNvSpPr>
            <a:spLocks noGrp="1"/>
          </p:cNvSpPr>
          <p:nvPr>
            <p:ph type="title"/>
          </p:nvPr>
        </p:nvSpPr>
        <p:spPr/>
        <p:txBody>
          <a:bodyPr/>
          <a:lstStyle/>
          <a:p>
            <a:r>
              <a:rPr lang="en-GB" dirty="0"/>
              <a:t>Dispatcher Roles</a:t>
            </a:r>
          </a:p>
        </p:txBody>
      </p:sp>
      <p:sp>
        <p:nvSpPr>
          <p:cNvPr id="3" name="Content Placeholder 2">
            <a:extLst>
              <a:ext uri="{FF2B5EF4-FFF2-40B4-BE49-F238E27FC236}">
                <a16:creationId xmlns:a16="http://schemas.microsoft.com/office/drawing/2014/main" id="{526B3330-1D79-4906-ACFE-8B56BAF1B357}"/>
              </a:ext>
            </a:extLst>
          </p:cNvPr>
          <p:cNvSpPr>
            <a:spLocks noGrp="1"/>
          </p:cNvSpPr>
          <p:nvPr>
            <p:ph idx="1"/>
          </p:nvPr>
        </p:nvSpPr>
        <p:spPr/>
        <p:txBody>
          <a:bodyPr>
            <a:normAutofit/>
          </a:bodyPr>
          <a:lstStyle/>
          <a:p>
            <a:r>
              <a:rPr lang="en-GB" sz="2000" dirty="0"/>
              <a:t>The roles of the dispatcher include:</a:t>
            </a:r>
          </a:p>
          <a:p>
            <a:pPr lvl="1">
              <a:buFont typeface="Wingdings" panose="05000000000000000000" pitchFamily="2" charset="2"/>
              <a:buChar char="§"/>
            </a:pPr>
            <a:r>
              <a:rPr lang="en-GB" sz="2000" dirty="0"/>
              <a:t>Switch context.</a:t>
            </a:r>
          </a:p>
          <a:p>
            <a:pPr lvl="1">
              <a:buFont typeface="Wingdings" panose="05000000000000000000" pitchFamily="2" charset="2"/>
              <a:buChar char="§"/>
            </a:pPr>
            <a:endParaRPr lang="en-GB" sz="2000" dirty="0"/>
          </a:p>
          <a:p>
            <a:pPr lvl="1">
              <a:buFont typeface="Wingdings" panose="05000000000000000000" pitchFamily="2" charset="2"/>
              <a:buChar char="§"/>
            </a:pPr>
            <a:r>
              <a:rPr lang="en-GB" sz="2000" dirty="0"/>
              <a:t>Switching to user mode.</a:t>
            </a:r>
          </a:p>
          <a:p>
            <a:pPr lvl="1">
              <a:buFont typeface="Wingdings" panose="05000000000000000000" pitchFamily="2" charset="2"/>
              <a:buChar char="§"/>
            </a:pPr>
            <a:endParaRPr lang="en-GB" sz="2000" dirty="0"/>
          </a:p>
          <a:p>
            <a:pPr lvl="1">
              <a:buFont typeface="Wingdings" panose="05000000000000000000" pitchFamily="2" charset="2"/>
              <a:buChar char="§"/>
            </a:pPr>
            <a:r>
              <a:rPr lang="en-GB" sz="2000" dirty="0"/>
              <a:t>Jumping to the proper location in the user program to restart that program.</a:t>
            </a:r>
          </a:p>
          <a:p>
            <a:pPr lvl="1">
              <a:buFont typeface="Wingdings" panose="05000000000000000000" pitchFamily="2" charset="2"/>
              <a:buChar char="§"/>
            </a:pPr>
            <a:endParaRPr lang="en-GB" sz="2000" dirty="0"/>
          </a:p>
        </p:txBody>
      </p:sp>
    </p:spTree>
    <p:extLst>
      <p:ext uri="{BB962C8B-B14F-4D97-AF65-F5344CB8AC3E}">
        <p14:creationId xmlns:p14="http://schemas.microsoft.com/office/powerpoint/2010/main" val="35289285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D06D7-D8FA-4138-B959-1A91F9D4901B}"/>
              </a:ext>
            </a:extLst>
          </p:cNvPr>
          <p:cNvSpPr>
            <a:spLocks noGrp="1"/>
          </p:cNvSpPr>
          <p:nvPr>
            <p:ph type="title"/>
          </p:nvPr>
        </p:nvSpPr>
        <p:spPr>
          <a:xfrm>
            <a:off x="2592925" y="283262"/>
            <a:ext cx="8911687" cy="942997"/>
          </a:xfrm>
        </p:spPr>
        <p:txBody>
          <a:bodyPr/>
          <a:lstStyle/>
          <a:p>
            <a:r>
              <a:rPr lang="en-GB" dirty="0"/>
              <a:t>Dispatch Latency</a:t>
            </a:r>
          </a:p>
        </p:txBody>
      </p:sp>
      <p:sp>
        <p:nvSpPr>
          <p:cNvPr id="3" name="Content Placeholder 2">
            <a:extLst>
              <a:ext uri="{FF2B5EF4-FFF2-40B4-BE49-F238E27FC236}">
                <a16:creationId xmlns:a16="http://schemas.microsoft.com/office/drawing/2014/main" id="{6929E0C4-A4C5-4A17-BB52-46BEA67691DD}"/>
              </a:ext>
            </a:extLst>
          </p:cNvPr>
          <p:cNvSpPr>
            <a:spLocks noGrp="1"/>
          </p:cNvSpPr>
          <p:nvPr>
            <p:ph idx="1"/>
          </p:nvPr>
        </p:nvSpPr>
        <p:spPr>
          <a:xfrm>
            <a:off x="2592925" y="1380460"/>
            <a:ext cx="8915400" cy="5194278"/>
          </a:xfrm>
        </p:spPr>
        <p:txBody>
          <a:bodyPr/>
          <a:lstStyle/>
          <a:p>
            <a:r>
              <a:rPr lang="en-GB" b="1" dirty="0"/>
              <a:t>Dispatch Latency </a:t>
            </a:r>
            <a:r>
              <a:rPr lang="en-GB" dirty="0"/>
              <a:t>is the time it takes for the dispatcher to stop one process and put another in the running state from the ready queue.</a:t>
            </a:r>
          </a:p>
          <a:p>
            <a:endParaRPr lang="en-GB" b="1" dirty="0"/>
          </a:p>
          <a:p>
            <a:endParaRPr lang="en-GB" b="1" dirty="0"/>
          </a:p>
        </p:txBody>
      </p:sp>
      <mc:AlternateContent xmlns:mc="http://schemas.openxmlformats.org/markup-compatibility/2006">
        <mc:Choice xmlns:a14="http://schemas.microsoft.com/office/drawing/2010/main" Requires="a14">
          <p:sp>
            <p:nvSpPr>
              <p:cNvPr id="4" name="Rectangle 3">
                <a:extLst>
                  <a:ext uri="{FF2B5EF4-FFF2-40B4-BE49-F238E27FC236}">
                    <a16:creationId xmlns:a16="http://schemas.microsoft.com/office/drawing/2014/main" id="{FE199E24-8265-4AF7-B577-D6330FF4B45D}"/>
                  </a:ext>
                </a:extLst>
              </p:cNvPr>
              <p:cNvSpPr/>
              <p:nvPr/>
            </p:nvSpPr>
            <p:spPr>
              <a:xfrm>
                <a:off x="4635058" y="2089151"/>
                <a:ext cx="2065283" cy="701566"/>
              </a:xfrm>
              <a:prstGeom prst="rect">
                <a:avLst/>
              </a:prstGeom>
              <a:solidFill>
                <a:schemeClr val="accent4">
                  <a:lumMod val="40000"/>
                  <a:lumOff val="6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GB" sz="1200" i="1" smtClean="0">
                              <a:solidFill>
                                <a:schemeClr val="tx1"/>
                              </a:solidFill>
                              <a:latin typeface="Cambria Math" panose="02040503050406030204" pitchFamily="18" charset="0"/>
                            </a:rPr>
                          </m:ctrlPr>
                        </m:sSubPr>
                        <m:e>
                          <m:r>
                            <a:rPr lang="en-GB" sz="1200" b="0" i="1" smtClean="0">
                              <a:solidFill>
                                <a:schemeClr val="tx1"/>
                              </a:solidFill>
                              <a:latin typeface="Cambria Math" panose="02040503050406030204" pitchFamily="18" charset="0"/>
                            </a:rPr>
                            <m:t>𝑃</m:t>
                          </m:r>
                        </m:e>
                        <m:sub>
                          <m:r>
                            <a:rPr lang="en-GB" sz="1200" b="0" i="1" smtClean="0">
                              <a:solidFill>
                                <a:schemeClr val="tx1"/>
                              </a:solidFill>
                              <a:latin typeface="Cambria Math" panose="02040503050406030204" pitchFamily="18" charset="0"/>
                            </a:rPr>
                            <m:t>0</m:t>
                          </m:r>
                        </m:sub>
                      </m:sSub>
                    </m:oMath>
                  </m:oMathPara>
                </a14:m>
                <a:endParaRPr lang="en-GB" sz="1200" dirty="0">
                  <a:solidFill>
                    <a:schemeClr val="tx1"/>
                  </a:solidFill>
                </a:endParaRPr>
              </a:p>
              <a:p>
                <a:pPr algn="ctr"/>
                <a:r>
                  <a:rPr lang="en-GB" sz="1200" dirty="0">
                    <a:solidFill>
                      <a:schemeClr val="tx1"/>
                    </a:solidFill>
                  </a:rPr>
                  <a:t>Executing</a:t>
                </a:r>
              </a:p>
            </p:txBody>
          </p:sp>
        </mc:Choice>
        <mc:Fallback>
          <p:sp>
            <p:nvSpPr>
              <p:cNvPr id="4" name="Rectangle 3">
                <a:extLst>
                  <a:ext uri="{FF2B5EF4-FFF2-40B4-BE49-F238E27FC236}">
                    <a16:creationId xmlns:a16="http://schemas.microsoft.com/office/drawing/2014/main" id="{FE199E24-8265-4AF7-B577-D6330FF4B45D}"/>
                  </a:ext>
                </a:extLst>
              </p:cNvPr>
              <p:cNvSpPr>
                <a:spLocks noRot="1" noChangeAspect="1" noMove="1" noResize="1" noEditPoints="1" noAdjustHandles="1" noChangeArrowheads="1" noChangeShapeType="1" noTextEdit="1"/>
              </p:cNvSpPr>
              <p:nvPr/>
            </p:nvSpPr>
            <p:spPr>
              <a:xfrm>
                <a:off x="4635058" y="2089151"/>
                <a:ext cx="2065283" cy="701566"/>
              </a:xfrm>
              <a:prstGeom prst="rect">
                <a:avLst/>
              </a:prstGeom>
              <a:blipFill>
                <a:blip r:embed="rId2"/>
                <a:stretch>
                  <a:fillRect/>
                </a:stretch>
              </a:blipFill>
              <a:ln>
                <a:solidFill>
                  <a:schemeClr val="accent5">
                    <a:lumMod val="20000"/>
                    <a:lumOff val="80000"/>
                  </a:schemeClr>
                </a:solidFill>
              </a:ln>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5" name="Rectangle 4">
                <a:extLst>
                  <a:ext uri="{FF2B5EF4-FFF2-40B4-BE49-F238E27FC236}">
                    <a16:creationId xmlns:a16="http://schemas.microsoft.com/office/drawing/2014/main" id="{C1C7C2E7-E6FC-4AEB-B963-31DD9C60111F}"/>
                  </a:ext>
                </a:extLst>
              </p:cNvPr>
              <p:cNvSpPr/>
              <p:nvPr/>
            </p:nvSpPr>
            <p:spPr>
              <a:xfrm>
                <a:off x="4635057" y="5373792"/>
                <a:ext cx="2065283" cy="701566"/>
              </a:xfrm>
              <a:prstGeom prst="rect">
                <a:avLst/>
              </a:prstGeom>
              <a:solidFill>
                <a:schemeClr val="accent4">
                  <a:lumMod val="40000"/>
                  <a:lumOff val="6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GB" i="1" smtClean="0">
                              <a:solidFill>
                                <a:schemeClr val="tx1"/>
                              </a:solidFill>
                              <a:latin typeface="Cambria Math" panose="02040503050406030204" pitchFamily="18" charset="0"/>
                            </a:rPr>
                          </m:ctrlPr>
                        </m:sSubPr>
                        <m:e>
                          <m:r>
                            <a:rPr lang="en-GB" i="1">
                              <a:solidFill>
                                <a:schemeClr val="tx1"/>
                              </a:solidFill>
                              <a:latin typeface="Cambria Math" panose="02040503050406030204" pitchFamily="18" charset="0"/>
                            </a:rPr>
                            <m:t>𝑃</m:t>
                          </m:r>
                        </m:e>
                        <m:sub>
                          <m:r>
                            <a:rPr lang="en-GB" b="0" i="1" smtClean="0">
                              <a:solidFill>
                                <a:schemeClr val="tx1"/>
                              </a:solidFill>
                              <a:latin typeface="Cambria Math" panose="02040503050406030204" pitchFamily="18" charset="0"/>
                            </a:rPr>
                            <m:t>1</m:t>
                          </m:r>
                        </m:sub>
                      </m:sSub>
                    </m:oMath>
                  </m:oMathPara>
                </a14:m>
                <a:endParaRPr lang="en-GB" dirty="0"/>
              </a:p>
              <a:p>
                <a:pPr algn="ctr"/>
                <a:r>
                  <a:rPr lang="en-GB" sz="1200" dirty="0">
                    <a:solidFill>
                      <a:schemeClr val="tx1"/>
                    </a:solidFill>
                  </a:rPr>
                  <a:t>Executing </a:t>
                </a:r>
              </a:p>
            </p:txBody>
          </p:sp>
        </mc:Choice>
        <mc:Fallback>
          <p:sp>
            <p:nvSpPr>
              <p:cNvPr id="5" name="Rectangle 4">
                <a:extLst>
                  <a:ext uri="{FF2B5EF4-FFF2-40B4-BE49-F238E27FC236}">
                    <a16:creationId xmlns:a16="http://schemas.microsoft.com/office/drawing/2014/main" id="{C1C7C2E7-E6FC-4AEB-B963-31DD9C60111F}"/>
                  </a:ext>
                </a:extLst>
              </p:cNvPr>
              <p:cNvSpPr>
                <a:spLocks noRot="1" noChangeAspect="1" noMove="1" noResize="1" noEditPoints="1" noAdjustHandles="1" noChangeArrowheads="1" noChangeShapeType="1" noTextEdit="1"/>
              </p:cNvSpPr>
              <p:nvPr/>
            </p:nvSpPr>
            <p:spPr>
              <a:xfrm>
                <a:off x="4635057" y="5373792"/>
                <a:ext cx="2065283" cy="701566"/>
              </a:xfrm>
              <a:prstGeom prst="rect">
                <a:avLst/>
              </a:prstGeom>
              <a:blipFill>
                <a:blip r:embed="rId3"/>
                <a:stretch>
                  <a:fillRect/>
                </a:stretch>
              </a:blipFill>
              <a:ln>
                <a:solidFill>
                  <a:schemeClr val="accent5">
                    <a:lumMod val="20000"/>
                    <a:lumOff val="80000"/>
                  </a:schemeClr>
                </a:solidFill>
              </a:ln>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6" name="Rectangle 5">
                <a:extLst>
                  <a:ext uri="{FF2B5EF4-FFF2-40B4-BE49-F238E27FC236}">
                    <a16:creationId xmlns:a16="http://schemas.microsoft.com/office/drawing/2014/main" id="{1EC44A4D-D9D8-4E28-8442-956EF18C332B}"/>
                  </a:ext>
                </a:extLst>
              </p:cNvPr>
              <p:cNvSpPr/>
              <p:nvPr/>
            </p:nvSpPr>
            <p:spPr>
              <a:xfrm>
                <a:off x="4635058" y="3276151"/>
                <a:ext cx="2065283" cy="701566"/>
              </a:xfrm>
              <a:prstGeom prst="rect">
                <a:avLst/>
              </a:prstGeom>
              <a:solidFill>
                <a:schemeClr val="accent2">
                  <a:lumMod val="20000"/>
                  <a:lumOff val="8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Save </a:t>
                </a:r>
                <a14:m>
                  <m:oMath xmlns:m="http://schemas.openxmlformats.org/officeDocument/2006/math">
                    <m:sSub>
                      <m:sSubPr>
                        <m:ctrlPr>
                          <a:rPr lang="en-GB" sz="1200" i="1">
                            <a:solidFill>
                              <a:schemeClr val="tx1"/>
                            </a:solidFill>
                            <a:latin typeface="Cambria Math" panose="02040503050406030204" pitchFamily="18" charset="0"/>
                          </a:rPr>
                        </m:ctrlPr>
                      </m:sSubPr>
                      <m:e>
                        <m:r>
                          <a:rPr lang="en-GB" sz="1200" i="1">
                            <a:solidFill>
                              <a:schemeClr val="tx1"/>
                            </a:solidFill>
                            <a:latin typeface="Cambria Math" panose="02040503050406030204" pitchFamily="18" charset="0"/>
                          </a:rPr>
                          <m:t>𝑃</m:t>
                        </m:r>
                      </m:e>
                      <m:sub>
                        <m:r>
                          <a:rPr lang="en-GB" sz="1200" i="1">
                            <a:solidFill>
                              <a:schemeClr val="tx1"/>
                            </a:solidFill>
                            <a:latin typeface="Cambria Math" panose="02040503050406030204" pitchFamily="18" charset="0"/>
                          </a:rPr>
                          <m:t>0</m:t>
                        </m:r>
                      </m:sub>
                    </m:sSub>
                  </m:oMath>
                </a14:m>
                <a:r>
                  <a:rPr lang="en-GB" sz="1200" dirty="0">
                    <a:solidFill>
                      <a:schemeClr val="tx1"/>
                    </a:solidFill>
                  </a:rPr>
                  <a:t> state to </a:t>
                </a:r>
                <a14:m>
                  <m:oMath xmlns:m="http://schemas.openxmlformats.org/officeDocument/2006/math">
                    <m:sSub>
                      <m:sSubPr>
                        <m:ctrlPr>
                          <a:rPr lang="en-GB" sz="1200" i="1">
                            <a:solidFill>
                              <a:schemeClr val="tx1"/>
                            </a:solidFill>
                            <a:latin typeface="Cambria Math" panose="02040503050406030204" pitchFamily="18" charset="0"/>
                          </a:rPr>
                        </m:ctrlPr>
                      </m:sSubPr>
                      <m:e>
                        <m:r>
                          <a:rPr lang="en-GB" sz="1200" i="1">
                            <a:solidFill>
                              <a:schemeClr val="tx1"/>
                            </a:solidFill>
                            <a:latin typeface="Cambria Math" panose="02040503050406030204" pitchFamily="18" charset="0"/>
                          </a:rPr>
                          <m:t>𝑃</m:t>
                        </m:r>
                        <m:r>
                          <a:rPr lang="en-GB" sz="1200" b="0" i="1" smtClean="0">
                            <a:solidFill>
                              <a:schemeClr val="tx1"/>
                            </a:solidFill>
                            <a:latin typeface="Cambria Math" panose="02040503050406030204" pitchFamily="18" charset="0"/>
                          </a:rPr>
                          <m:t>𝐶𝐵</m:t>
                        </m:r>
                      </m:e>
                      <m:sub>
                        <m:r>
                          <a:rPr lang="en-GB" sz="1200" i="1">
                            <a:solidFill>
                              <a:schemeClr val="tx1"/>
                            </a:solidFill>
                            <a:latin typeface="Cambria Math" panose="02040503050406030204" pitchFamily="18" charset="0"/>
                          </a:rPr>
                          <m:t>0</m:t>
                        </m:r>
                      </m:sub>
                    </m:sSub>
                  </m:oMath>
                </a14:m>
                <a:endParaRPr lang="en-GB" sz="1200" dirty="0">
                  <a:solidFill>
                    <a:schemeClr val="tx1"/>
                  </a:solidFill>
                </a:endParaRPr>
              </a:p>
            </p:txBody>
          </p:sp>
        </mc:Choice>
        <mc:Fallback>
          <p:sp>
            <p:nvSpPr>
              <p:cNvPr id="6" name="Rectangle 5">
                <a:extLst>
                  <a:ext uri="{FF2B5EF4-FFF2-40B4-BE49-F238E27FC236}">
                    <a16:creationId xmlns:a16="http://schemas.microsoft.com/office/drawing/2014/main" id="{1EC44A4D-D9D8-4E28-8442-956EF18C332B}"/>
                  </a:ext>
                </a:extLst>
              </p:cNvPr>
              <p:cNvSpPr>
                <a:spLocks noRot="1" noChangeAspect="1" noMove="1" noResize="1" noEditPoints="1" noAdjustHandles="1" noChangeArrowheads="1" noChangeShapeType="1" noTextEdit="1"/>
              </p:cNvSpPr>
              <p:nvPr/>
            </p:nvSpPr>
            <p:spPr>
              <a:xfrm>
                <a:off x="4635058" y="3276151"/>
                <a:ext cx="2065283" cy="701566"/>
              </a:xfrm>
              <a:prstGeom prst="rect">
                <a:avLst/>
              </a:prstGeom>
              <a:blipFill>
                <a:blip r:embed="rId4"/>
                <a:stretch>
                  <a:fillRect/>
                </a:stretch>
              </a:blipFill>
              <a:ln>
                <a:solidFill>
                  <a:schemeClr val="accent5">
                    <a:lumMod val="20000"/>
                    <a:lumOff val="80000"/>
                  </a:schemeClr>
                </a:solidFill>
              </a:ln>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8" name="Rectangle 7">
                <a:extLst>
                  <a:ext uri="{FF2B5EF4-FFF2-40B4-BE49-F238E27FC236}">
                    <a16:creationId xmlns:a16="http://schemas.microsoft.com/office/drawing/2014/main" id="{12E8A288-AFFB-41F9-ADE6-F52DC4EE2C06}"/>
                  </a:ext>
                </a:extLst>
              </p:cNvPr>
              <p:cNvSpPr/>
              <p:nvPr/>
            </p:nvSpPr>
            <p:spPr>
              <a:xfrm>
                <a:off x="4635058" y="4321443"/>
                <a:ext cx="2065283" cy="701566"/>
              </a:xfrm>
              <a:prstGeom prst="rect">
                <a:avLst/>
              </a:prstGeom>
              <a:solidFill>
                <a:schemeClr val="accent2">
                  <a:lumMod val="20000"/>
                  <a:lumOff val="8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Restore </a:t>
                </a:r>
                <a14:m>
                  <m:oMath xmlns:m="http://schemas.openxmlformats.org/officeDocument/2006/math">
                    <m:sSub>
                      <m:sSubPr>
                        <m:ctrlPr>
                          <a:rPr lang="en-GB" sz="1200" i="1">
                            <a:solidFill>
                              <a:schemeClr val="tx1"/>
                            </a:solidFill>
                            <a:latin typeface="Cambria Math" panose="02040503050406030204" pitchFamily="18" charset="0"/>
                          </a:rPr>
                        </m:ctrlPr>
                      </m:sSubPr>
                      <m:e>
                        <m:r>
                          <a:rPr lang="en-GB" sz="1200" i="1">
                            <a:solidFill>
                              <a:schemeClr val="tx1"/>
                            </a:solidFill>
                            <a:latin typeface="Cambria Math" panose="02040503050406030204" pitchFamily="18" charset="0"/>
                          </a:rPr>
                          <m:t>𝑃</m:t>
                        </m:r>
                      </m:e>
                      <m:sub>
                        <m:r>
                          <a:rPr lang="en-GB" sz="1200" b="0" i="1" smtClean="0">
                            <a:solidFill>
                              <a:schemeClr val="tx1"/>
                            </a:solidFill>
                            <a:latin typeface="Cambria Math" panose="02040503050406030204" pitchFamily="18" charset="0"/>
                          </a:rPr>
                          <m:t>1</m:t>
                        </m:r>
                      </m:sub>
                    </m:sSub>
                  </m:oMath>
                </a14:m>
                <a:r>
                  <a:rPr lang="en-GB" sz="1200" dirty="0">
                    <a:solidFill>
                      <a:schemeClr val="tx1"/>
                    </a:solidFill>
                  </a:rPr>
                  <a:t> state from </a:t>
                </a:r>
                <a14:m>
                  <m:oMath xmlns:m="http://schemas.openxmlformats.org/officeDocument/2006/math">
                    <m:sSub>
                      <m:sSubPr>
                        <m:ctrlPr>
                          <a:rPr lang="en-GB" sz="1200" i="1">
                            <a:solidFill>
                              <a:schemeClr val="tx1"/>
                            </a:solidFill>
                            <a:latin typeface="Cambria Math" panose="02040503050406030204" pitchFamily="18" charset="0"/>
                          </a:rPr>
                        </m:ctrlPr>
                      </m:sSubPr>
                      <m:e>
                        <m:r>
                          <a:rPr lang="en-GB" sz="1200" i="1">
                            <a:solidFill>
                              <a:schemeClr val="tx1"/>
                            </a:solidFill>
                            <a:latin typeface="Cambria Math" panose="02040503050406030204" pitchFamily="18" charset="0"/>
                          </a:rPr>
                          <m:t>𝑃</m:t>
                        </m:r>
                        <m:r>
                          <a:rPr lang="en-GB" sz="1200" b="0" i="1" smtClean="0">
                            <a:solidFill>
                              <a:schemeClr val="tx1"/>
                            </a:solidFill>
                            <a:latin typeface="Cambria Math" panose="02040503050406030204" pitchFamily="18" charset="0"/>
                          </a:rPr>
                          <m:t>𝐶𝐵</m:t>
                        </m:r>
                      </m:e>
                      <m:sub>
                        <m:r>
                          <a:rPr lang="en-GB" sz="1200" b="0" i="1" smtClean="0">
                            <a:solidFill>
                              <a:schemeClr val="tx1"/>
                            </a:solidFill>
                            <a:latin typeface="Cambria Math" panose="02040503050406030204" pitchFamily="18" charset="0"/>
                          </a:rPr>
                          <m:t>1</m:t>
                        </m:r>
                      </m:sub>
                    </m:sSub>
                  </m:oMath>
                </a14:m>
                <a:endParaRPr lang="en-GB" sz="1200" dirty="0">
                  <a:solidFill>
                    <a:schemeClr val="tx1"/>
                  </a:solidFill>
                </a:endParaRPr>
              </a:p>
            </p:txBody>
          </p:sp>
        </mc:Choice>
        <mc:Fallback>
          <p:sp>
            <p:nvSpPr>
              <p:cNvPr id="8" name="Rectangle 7">
                <a:extLst>
                  <a:ext uri="{FF2B5EF4-FFF2-40B4-BE49-F238E27FC236}">
                    <a16:creationId xmlns:a16="http://schemas.microsoft.com/office/drawing/2014/main" id="{12E8A288-AFFB-41F9-ADE6-F52DC4EE2C06}"/>
                  </a:ext>
                </a:extLst>
              </p:cNvPr>
              <p:cNvSpPr>
                <a:spLocks noRot="1" noChangeAspect="1" noMove="1" noResize="1" noEditPoints="1" noAdjustHandles="1" noChangeArrowheads="1" noChangeShapeType="1" noTextEdit="1"/>
              </p:cNvSpPr>
              <p:nvPr/>
            </p:nvSpPr>
            <p:spPr>
              <a:xfrm>
                <a:off x="4635058" y="4321443"/>
                <a:ext cx="2065283" cy="701566"/>
              </a:xfrm>
              <a:prstGeom prst="rect">
                <a:avLst/>
              </a:prstGeom>
              <a:blipFill>
                <a:blip r:embed="rId5"/>
                <a:stretch>
                  <a:fillRect/>
                </a:stretch>
              </a:blipFill>
              <a:ln>
                <a:solidFill>
                  <a:schemeClr val="accent5">
                    <a:lumMod val="20000"/>
                    <a:lumOff val="80000"/>
                  </a:schemeClr>
                </a:solidFill>
              </a:ln>
            </p:spPr>
            <p:txBody>
              <a:bodyPr/>
              <a:lstStyle/>
              <a:p>
                <a:r>
                  <a:rPr lang="en-GB">
                    <a:noFill/>
                  </a:rPr>
                  <a:t> </a:t>
                </a:r>
              </a:p>
            </p:txBody>
          </p:sp>
        </mc:Fallback>
      </mc:AlternateContent>
      <p:cxnSp>
        <p:nvCxnSpPr>
          <p:cNvPr id="10" name="Straight Arrow Connector 9">
            <a:extLst>
              <a:ext uri="{FF2B5EF4-FFF2-40B4-BE49-F238E27FC236}">
                <a16:creationId xmlns:a16="http://schemas.microsoft.com/office/drawing/2014/main" id="{22728753-B323-4DC7-9174-F48C502DA512}"/>
              </a:ext>
            </a:extLst>
          </p:cNvPr>
          <p:cNvCxnSpPr>
            <a:stCxn id="4" idx="2"/>
            <a:endCxn id="6" idx="0"/>
          </p:cNvCxnSpPr>
          <p:nvPr/>
        </p:nvCxnSpPr>
        <p:spPr>
          <a:xfrm>
            <a:off x="5667700" y="2790717"/>
            <a:ext cx="0" cy="48543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a:extLst>
              <a:ext uri="{FF2B5EF4-FFF2-40B4-BE49-F238E27FC236}">
                <a16:creationId xmlns:a16="http://schemas.microsoft.com/office/drawing/2014/main" id="{4C5CBD1F-D0FB-4BDE-B274-3890F9FE5022}"/>
              </a:ext>
            </a:extLst>
          </p:cNvPr>
          <p:cNvCxnSpPr>
            <a:stCxn id="6" idx="2"/>
            <a:endCxn id="8" idx="0"/>
          </p:cNvCxnSpPr>
          <p:nvPr/>
        </p:nvCxnSpPr>
        <p:spPr>
          <a:xfrm>
            <a:off x="5667700" y="3977717"/>
            <a:ext cx="0" cy="34372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a:extLst>
              <a:ext uri="{FF2B5EF4-FFF2-40B4-BE49-F238E27FC236}">
                <a16:creationId xmlns:a16="http://schemas.microsoft.com/office/drawing/2014/main" id="{D385DE7D-1178-4BDF-A57B-FE860D403A17}"/>
              </a:ext>
            </a:extLst>
          </p:cNvPr>
          <p:cNvCxnSpPr>
            <a:stCxn id="8" idx="2"/>
            <a:endCxn id="5" idx="0"/>
          </p:cNvCxnSpPr>
          <p:nvPr/>
        </p:nvCxnSpPr>
        <p:spPr>
          <a:xfrm flipH="1">
            <a:off x="5667699" y="5023009"/>
            <a:ext cx="1" cy="35078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6" name="Rectangle 15">
            <a:extLst>
              <a:ext uri="{FF2B5EF4-FFF2-40B4-BE49-F238E27FC236}">
                <a16:creationId xmlns:a16="http://schemas.microsoft.com/office/drawing/2014/main" id="{3DB78BF1-4D54-4FDC-B53C-D5A9DE70899C}"/>
              </a:ext>
            </a:extLst>
          </p:cNvPr>
          <p:cNvSpPr/>
          <p:nvPr/>
        </p:nvSpPr>
        <p:spPr>
          <a:xfrm>
            <a:off x="6984614" y="3738829"/>
            <a:ext cx="2776344" cy="69537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Dispatch latency</a:t>
            </a:r>
          </a:p>
        </p:txBody>
      </p:sp>
      <p:sp>
        <p:nvSpPr>
          <p:cNvPr id="15" name="Right Brace 14">
            <a:extLst>
              <a:ext uri="{FF2B5EF4-FFF2-40B4-BE49-F238E27FC236}">
                <a16:creationId xmlns:a16="http://schemas.microsoft.com/office/drawing/2014/main" id="{3C92D099-4F12-482E-8CC5-A2BB15EA9908}"/>
              </a:ext>
            </a:extLst>
          </p:cNvPr>
          <p:cNvSpPr/>
          <p:nvPr/>
        </p:nvSpPr>
        <p:spPr>
          <a:xfrm>
            <a:off x="6700340" y="2790717"/>
            <a:ext cx="914402" cy="2583075"/>
          </a:xfrm>
          <a:prstGeom prst="rightBrace">
            <a:avLst>
              <a:gd name="adj1" fmla="val 0"/>
              <a:gd name="adj2" fmla="val 50000"/>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GB"/>
          </a:p>
        </p:txBody>
      </p:sp>
    </p:spTree>
    <p:extLst>
      <p:ext uri="{BB962C8B-B14F-4D97-AF65-F5344CB8AC3E}">
        <p14:creationId xmlns:p14="http://schemas.microsoft.com/office/powerpoint/2010/main" val="53746022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7C050-5EB5-427D-946D-D1621DCE4DF2}"/>
              </a:ext>
            </a:extLst>
          </p:cNvPr>
          <p:cNvSpPr>
            <a:spLocks noGrp="1"/>
          </p:cNvSpPr>
          <p:nvPr>
            <p:ph type="title"/>
          </p:nvPr>
        </p:nvSpPr>
        <p:spPr/>
        <p:txBody>
          <a:bodyPr/>
          <a:lstStyle/>
          <a:p>
            <a:r>
              <a:rPr lang="en-GB" dirty="0"/>
              <a:t>Difference Between Scheduler and Dispatcher</a:t>
            </a:r>
          </a:p>
        </p:txBody>
      </p:sp>
      <p:pic>
        <p:nvPicPr>
          <p:cNvPr id="5" name="Content Placeholder 4">
            <a:extLst>
              <a:ext uri="{FF2B5EF4-FFF2-40B4-BE49-F238E27FC236}">
                <a16:creationId xmlns:a16="http://schemas.microsoft.com/office/drawing/2014/main" id="{DF4B50AB-7B39-4132-AF68-8CE748F56CD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53103" y="2133600"/>
            <a:ext cx="6420983" cy="4582510"/>
          </a:xfrm>
        </p:spPr>
      </p:pic>
    </p:spTree>
    <p:extLst>
      <p:ext uri="{BB962C8B-B14F-4D97-AF65-F5344CB8AC3E}">
        <p14:creationId xmlns:p14="http://schemas.microsoft.com/office/powerpoint/2010/main" val="41742224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7FA1EC-B8C2-444A-A206-8B6E3A2EA478}"/>
              </a:ext>
            </a:extLst>
          </p:cNvPr>
          <p:cNvSpPr>
            <a:spLocks noGrp="1"/>
          </p:cNvSpPr>
          <p:nvPr>
            <p:ph type="title"/>
          </p:nvPr>
        </p:nvSpPr>
        <p:spPr>
          <a:xfrm>
            <a:off x="1640156" y="2788555"/>
            <a:ext cx="8911687" cy="1280890"/>
          </a:xfrm>
        </p:spPr>
        <p:txBody>
          <a:bodyPr anchor="b"/>
          <a:lstStyle/>
          <a:p>
            <a:pPr algn="ctr"/>
            <a:r>
              <a:rPr lang="en-GB" dirty="0"/>
              <a:t>Questions!!!</a:t>
            </a:r>
          </a:p>
        </p:txBody>
      </p:sp>
    </p:spTree>
    <p:extLst>
      <p:ext uri="{BB962C8B-B14F-4D97-AF65-F5344CB8AC3E}">
        <p14:creationId xmlns:p14="http://schemas.microsoft.com/office/powerpoint/2010/main" val="9054869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2C405C-34D7-4338-B1BD-7CCF2FFF5E27}"/>
              </a:ext>
            </a:extLst>
          </p:cNvPr>
          <p:cNvSpPr>
            <a:spLocks noGrp="1"/>
          </p:cNvSpPr>
          <p:nvPr>
            <p:ph type="title"/>
          </p:nvPr>
        </p:nvSpPr>
        <p:spPr/>
        <p:txBody>
          <a:bodyPr/>
          <a:lstStyle/>
          <a:p>
            <a:r>
              <a:rPr lang="en-US" altLang="en-US" dirty="0"/>
              <a:t>Process → Task → Thread </a:t>
            </a:r>
            <a:endParaRPr lang="en-GB" dirty="0"/>
          </a:p>
        </p:txBody>
      </p:sp>
      <p:sp>
        <p:nvSpPr>
          <p:cNvPr id="3" name="Content Placeholder 2">
            <a:extLst>
              <a:ext uri="{FF2B5EF4-FFF2-40B4-BE49-F238E27FC236}">
                <a16:creationId xmlns:a16="http://schemas.microsoft.com/office/drawing/2014/main" id="{A39CD262-71AA-4412-9D2B-1D0BD3F20F55}"/>
              </a:ext>
            </a:extLst>
          </p:cNvPr>
          <p:cNvSpPr>
            <a:spLocks noGrp="1"/>
          </p:cNvSpPr>
          <p:nvPr>
            <p:ph idx="1"/>
          </p:nvPr>
        </p:nvSpPr>
        <p:spPr/>
        <p:txBody>
          <a:bodyPr/>
          <a:lstStyle/>
          <a:p>
            <a:pPr>
              <a:lnSpc>
                <a:spcPct val="90000"/>
              </a:lnSpc>
            </a:pPr>
            <a:r>
              <a:rPr lang="en-US" altLang="en-US" dirty="0"/>
              <a:t>Thread – Process differences:</a:t>
            </a:r>
          </a:p>
          <a:p>
            <a:pPr lvl="1">
              <a:lnSpc>
                <a:spcPct val="90000"/>
              </a:lnSpc>
            </a:pPr>
            <a:r>
              <a:rPr lang="en-US" altLang="en-US" sz="1800" dirty="0"/>
              <a:t>A single process can have multiple threads (peer threads) </a:t>
            </a:r>
          </a:p>
          <a:p>
            <a:pPr lvl="1">
              <a:lnSpc>
                <a:spcPct val="90000"/>
              </a:lnSpc>
            </a:pPr>
            <a:r>
              <a:rPr lang="en-US" altLang="en-US" sz="1800" dirty="0"/>
              <a:t>Threads of a process are much like child processes of the process, but sharing memory space with parent process.</a:t>
            </a:r>
          </a:p>
          <a:p>
            <a:pPr lvl="1">
              <a:lnSpc>
                <a:spcPct val="90000"/>
              </a:lnSpc>
            </a:pPr>
            <a:r>
              <a:rPr lang="en-US" altLang="en-US" sz="1800" dirty="0"/>
              <a:t>Peer threads share code, data, file descriptors and process priority, while processes (typically) do not.</a:t>
            </a:r>
          </a:p>
          <a:p>
            <a:pPr lvl="1">
              <a:lnSpc>
                <a:spcPct val="90000"/>
              </a:lnSpc>
            </a:pPr>
            <a:r>
              <a:rPr lang="en-US" altLang="en-US" sz="1800" dirty="0"/>
              <a:t>All threads can access all address in the process memory space.</a:t>
            </a:r>
          </a:p>
          <a:p>
            <a:pPr lvl="1">
              <a:lnSpc>
                <a:spcPct val="90000"/>
              </a:lnSpc>
            </a:pPr>
            <a:r>
              <a:rPr lang="en-US" altLang="en-US" sz="1800" dirty="0"/>
              <a:t>A thread can access another (peer) thread’s stack.</a:t>
            </a:r>
          </a:p>
          <a:p>
            <a:pPr lvl="1">
              <a:lnSpc>
                <a:spcPct val="90000"/>
              </a:lnSpc>
            </a:pPr>
            <a:r>
              <a:rPr lang="en-US" altLang="en-US" sz="1800" dirty="0"/>
              <a:t>Threads are somewhat less expensive than processes.</a:t>
            </a:r>
          </a:p>
          <a:p>
            <a:endParaRPr lang="en-GB" dirty="0"/>
          </a:p>
        </p:txBody>
      </p:sp>
    </p:spTree>
    <p:extLst>
      <p:ext uri="{BB962C8B-B14F-4D97-AF65-F5344CB8AC3E}">
        <p14:creationId xmlns:p14="http://schemas.microsoft.com/office/powerpoint/2010/main" val="17074378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9970" name="Rectangle 2">
            <a:extLst>
              <a:ext uri="{FF2B5EF4-FFF2-40B4-BE49-F238E27FC236}">
                <a16:creationId xmlns:a16="http://schemas.microsoft.com/office/drawing/2014/main" id="{B55ECF87-6910-44BA-BCBC-25BE642A0F8A}"/>
              </a:ext>
            </a:extLst>
          </p:cNvPr>
          <p:cNvSpPr>
            <a:spLocks noGrp="1" noChangeArrowheads="1"/>
          </p:cNvSpPr>
          <p:nvPr>
            <p:ph type="title"/>
          </p:nvPr>
        </p:nvSpPr>
        <p:spPr/>
        <p:txBody>
          <a:bodyPr/>
          <a:lstStyle/>
          <a:p>
            <a:r>
              <a:rPr lang="en-US" altLang="en-US" dirty="0"/>
              <a:t>Process → Task → Thread </a:t>
            </a:r>
          </a:p>
        </p:txBody>
      </p:sp>
      <p:sp>
        <p:nvSpPr>
          <p:cNvPr id="1619971" name="Rectangle 3">
            <a:extLst>
              <a:ext uri="{FF2B5EF4-FFF2-40B4-BE49-F238E27FC236}">
                <a16:creationId xmlns:a16="http://schemas.microsoft.com/office/drawing/2014/main" id="{081F6F25-325C-4633-97E4-3EB85F554834}"/>
              </a:ext>
            </a:extLst>
          </p:cNvPr>
          <p:cNvSpPr>
            <a:spLocks noGrp="1" noChangeArrowheads="1"/>
          </p:cNvSpPr>
          <p:nvPr>
            <p:ph type="body" idx="1"/>
          </p:nvPr>
        </p:nvSpPr>
        <p:spPr/>
        <p:txBody>
          <a:bodyPr/>
          <a:lstStyle/>
          <a:p>
            <a:r>
              <a:rPr lang="en-US" altLang="en-US"/>
              <a:t>Usual terminology</a:t>
            </a:r>
          </a:p>
          <a:p>
            <a:pPr lvl="1"/>
            <a:r>
              <a:rPr lang="en-US" altLang="en-US"/>
              <a:t>Process is always something big</a:t>
            </a:r>
          </a:p>
          <a:p>
            <a:pPr lvl="1"/>
            <a:r>
              <a:rPr lang="en-US" altLang="en-US"/>
              <a:t>Task</a:t>
            </a:r>
          </a:p>
          <a:p>
            <a:pPr lvl="2"/>
            <a:r>
              <a:rPr lang="en-US" altLang="en-US"/>
              <a:t>same with process in big systems</a:t>
            </a:r>
          </a:p>
          <a:p>
            <a:pPr lvl="2"/>
            <a:r>
              <a:rPr lang="en-US" altLang="en-US"/>
              <a:t>same with thread in small or embedded systems</a:t>
            </a:r>
          </a:p>
          <a:p>
            <a:pPr lvl="1"/>
            <a:endParaRPr lang="en-US" altLang="en-US"/>
          </a:p>
          <a:p>
            <a:r>
              <a:rPr lang="en-US" altLang="en-US"/>
              <a:t>Embedded systems</a:t>
            </a:r>
          </a:p>
          <a:p>
            <a:pPr lvl="1"/>
            <a:r>
              <a:rPr lang="en-US" altLang="en-US"/>
              <a:t>There is one process: the kernel</a:t>
            </a:r>
          </a:p>
          <a:p>
            <a:pPr lvl="1"/>
            <a:r>
              <a:rPr lang="en-US" altLang="en-US"/>
              <a:t>Tasks = threads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6786" name="Rectangle 2">
            <a:extLst>
              <a:ext uri="{FF2B5EF4-FFF2-40B4-BE49-F238E27FC236}">
                <a16:creationId xmlns:a16="http://schemas.microsoft.com/office/drawing/2014/main" id="{5FF6AA27-381B-49A3-A1ED-234B03DD32F1}"/>
              </a:ext>
            </a:extLst>
          </p:cNvPr>
          <p:cNvSpPr>
            <a:spLocks noGrp="1" noChangeArrowheads="1"/>
          </p:cNvSpPr>
          <p:nvPr>
            <p:ph type="title"/>
          </p:nvPr>
        </p:nvSpPr>
        <p:spPr/>
        <p:txBody>
          <a:bodyPr/>
          <a:lstStyle/>
          <a:p>
            <a:r>
              <a:rPr lang="en-US" altLang="en-US"/>
              <a:t>Concurrent Thread Execution</a:t>
            </a:r>
          </a:p>
        </p:txBody>
      </p:sp>
      <p:sp>
        <p:nvSpPr>
          <p:cNvPr id="1526787" name="Rectangle 3">
            <a:extLst>
              <a:ext uri="{FF2B5EF4-FFF2-40B4-BE49-F238E27FC236}">
                <a16:creationId xmlns:a16="http://schemas.microsoft.com/office/drawing/2014/main" id="{70B2BDEF-C5B0-4B6E-A211-B43C80B45742}"/>
              </a:ext>
            </a:extLst>
          </p:cNvPr>
          <p:cNvSpPr>
            <a:spLocks noGrp="1" noChangeArrowheads="1"/>
          </p:cNvSpPr>
          <p:nvPr>
            <p:ph type="body" idx="1"/>
          </p:nvPr>
        </p:nvSpPr>
        <p:spPr/>
        <p:txBody>
          <a:bodyPr/>
          <a:lstStyle/>
          <a:p>
            <a:r>
              <a:rPr lang="en-US" altLang="en-US"/>
              <a:t>Two threads run concurrently (are concurrent) if their logical flows overlap in time.</a:t>
            </a:r>
          </a:p>
          <a:p>
            <a:r>
              <a:rPr lang="en-US" altLang="en-US"/>
              <a:t>Otherwise, they are sequential. </a:t>
            </a:r>
          </a:p>
          <a:p>
            <a:endParaRPr lang="en-US" altLang="en-US"/>
          </a:p>
          <a:p>
            <a:r>
              <a:rPr lang="en-US" altLang="en-US"/>
              <a:t>Examples:</a:t>
            </a:r>
          </a:p>
          <a:p>
            <a:pPr lvl="1"/>
            <a:r>
              <a:rPr lang="en-US" altLang="en-US"/>
              <a:t>Concurrent: A - B, A - C</a:t>
            </a:r>
          </a:p>
          <a:p>
            <a:pPr lvl="1"/>
            <a:r>
              <a:rPr lang="en-US" altLang="en-US"/>
              <a:t>Sequential: B - C</a:t>
            </a:r>
          </a:p>
          <a:p>
            <a:endParaRPr lang="en-US" altLang="en-US"/>
          </a:p>
          <a:p>
            <a:endParaRPr lang="en-US" altLang="en-US"/>
          </a:p>
        </p:txBody>
      </p:sp>
      <p:sp>
        <p:nvSpPr>
          <p:cNvPr id="1526788" name="Line 4">
            <a:extLst>
              <a:ext uri="{FF2B5EF4-FFF2-40B4-BE49-F238E27FC236}">
                <a16:creationId xmlns:a16="http://schemas.microsoft.com/office/drawing/2014/main" id="{291D8BC3-8203-42A8-BF8B-7F9A31A536D1}"/>
              </a:ext>
            </a:extLst>
          </p:cNvPr>
          <p:cNvSpPr>
            <a:spLocks noChangeShapeType="1"/>
          </p:cNvSpPr>
          <p:nvPr/>
        </p:nvSpPr>
        <p:spPr bwMode="auto">
          <a:xfrm flipH="1">
            <a:off x="6558827" y="3448050"/>
            <a:ext cx="0" cy="27432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526789" name="Text Box 5">
            <a:extLst>
              <a:ext uri="{FF2B5EF4-FFF2-40B4-BE49-F238E27FC236}">
                <a16:creationId xmlns:a16="http://schemas.microsoft.com/office/drawing/2014/main" id="{B45912BC-7477-4A52-B7D1-DC1298203698}"/>
              </a:ext>
            </a:extLst>
          </p:cNvPr>
          <p:cNvSpPr txBox="1">
            <a:spLocks noChangeArrowheads="1"/>
          </p:cNvSpPr>
          <p:nvPr/>
        </p:nvSpPr>
        <p:spPr bwMode="auto">
          <a:xfrm>
            <a:off x="5796828" y="4513263"/>
            <a:ext cx="658813" cy="3365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600" b="1">
                <a:latin typeface="Helvetica" panose="020B0604020202020204" pitchFamily="34" charset="0"/>
              </a:rPr>
              <a:t>Time</a:t>
            </a:r>
          </a:p>
        </p:txBody>
      </p:sp>
      <p:sp>
        <p:nvSpPr>
          <p:cNvPr id="1526790" name="Line 6">
            <a:extLst>
              <a:ext uri="{FF2B5EF4-FFF2-40B4-BE49-F238E27FC236}">
                <a16:creationId xmlns:a16="http://schemas.microsoft.com/office/drawing/2014/main" id="{3EB46368-8E56-4F56-A24A-6C946122B876}"/>
              </a:ext>
            </a:extLst>
          </p:cNvPr>
          <p:cNvSpPr>
            <a:spLocks noChangeShapeType="1"/>
          </p:cNvSpPr>
          <p:nvPr/>
        </p:nvSpPr>
        <p:spPr bwMode="auto">
          <a:xfrm>
            <a:off x="7565302" y="3598863"/>
            <a:ext cx="0" cy="30480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526791" name="Text Box 7">
            <a:extLst>
              <a:ext uri="{FF2B5EF4-FFF2-40B4-BE49-F238E27FC236}">
                <a16:creationId xmlns:a16="http://schemas.microsoft.com/office/drawing/2014/main" id="{F8CD68DC-E247-42FA-A8C7-2A60118B04E6}"/>
              </a:ext>
            </a:extLst>
          </p:cNvPr>
          <p:cNvSpPr txBox="1">
            <a:spLocks noChangeArrowheads="1"/>
          </p:cNvSpPr>
          <p:nvPr/>
        </p:nvSpPr>
        <p:spPr bwMode="auto">
          <a:xfrm>
            <a:off x="6998565" y="3065463"/>
            <a:ext cx="1060450" cy="3365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600" b="1">
                <a:latin typeface="Helvetica" panose="020B0604020202020204" pitchFamily="34" charset="0"/>
              </a:rPr>
              <a:t>Thread A</a:t>
            </a:r>
          </a:p>
        </p:txBody>
      </p:sp>
      <p:sp>
        <p:nvSpPr>
          <p:cNvPr id="1526792" name="Text Box 8">
            <a:extLst>
              <a:ext uri="{FF2B5EF4-FFF2-40B4-BE49-F238E27FC236}">
                <a16:creationId xmlns:a16="http://schemas.microsoft.com/office/drawing/2014/main" id="{87580272-8713-47FC-A1ED-1166C3B4F346}"/>
              </a:ext>
            </a:extLst>
          </p:cNvPr>
          <p:cNvSpPr txBox="1">
            <a:spLocks noChangeArrowheads="1"/>
          </p:cNvSpPr>
          <p:nvPr/>
        </p:nvSpPr>
        <p:spPr bwMode="auto">
          <a:xfrm>
            <a:off x="8522566" y="3065463"/>
            <a:ext cx="1063625" cy="3365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600" b="1">
                <a:latin typeface="Helvetica" panose="020B0604020202020204" pitchFamily="34" charset="0"/>
              </a:rPr>
              <a:t>Thread B</a:t>
            </a:r>
          </a:p>
        </p:txBody>
      </p:sp>
      <p:sp>
        <p:nvSpPr>
          <p:cNvPr id="1526793" name="Text Box 9">
            <a:extLst>
              <a:ext uri="{FF2B5EF4-FFF2-40B4-BE49-F238E27FC236}">
                <a16:creationId xmlns:a16="http://schemas.microsoft.com/office/drawing/2014/main" id="{AEB167C2-624F-45A5-964A-8BE2F9C81A6E}"/>
              </a:ext>
            </a:extLst>
          </p:cNvPr>
          <p:cNvSpPr txBox="1">
            <a:spLocks noChangeArrowheads="1"/>
          </p:cNvSpPr>
          <p:nvPr/>
        </p:nvSpPr>
        <p:spPr bwMode="auto">
          <a:xfrm>
            <a:off x="10046566" y="3065463"/>
            <a:ext cx="1063625" cy="3365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600" b="1">
                <a:latin typeface="Helvetica" panose="020B0604020202020204" pitchFamily="34" charset="0"/>
              </a:rPr>
              <a:t>Thread C</a:t>
            </a:r>
          </a:p>
        </p:txBody>
      </p:sp>
      <p:sp>
        <p:nvSpPr>
          <p:cNvPr id="1526794" name="Line 10">
            <a:extLst>
              <a:ext uri="{FF2B5EF4-FFF2-40B4-BE49-F238E27FC236}">
                <a16:creationId xmlns:a16="http://schemas.microsoft.com/office/drawing/2014/main" id="{C11733A4-2F3A-46C5-9297-8D148523B0AA}"/>
              </a:ext>
            </a:extLst>
          </p:cNvPr>
          <p:cNvSpPr>
            <a:spLocks noChangeShapeType="1"/>
          </p:cNvSpPr>
          <p:nvPr/>
        </p:nvSpPr>
        <p:spPr bwMode="auto">
          <a:xfrm flipH="1">
            <a:off x="9073427" y="3905250"/>
            <a:ext cx="0" cy="60960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526795" name="Line 11">
            <a:extLst>
              <a:ext uri="{FF2B5EF4-FFF2-40B4-BE49-F238E27FC236}">
                <a16:creationId xmlns:a16="http://schemas.microsoft.com/office/drawing/2014/main" id="{AA4E2E4A-33FB-4F94-8A77-6A7D6180020D}"/>
              </a:ext>
            </a:extLst>
          </p:cNvPr>
          <p:cNvSpPr>
            <a:spLocks noChangeShapeType="1"/>
          </p:cNvSpPr>
          <p:nvPr/>
        </p:nvSpPr>
        <p:spPr bwMode="auto">
          <a:xfrm flipH="1">
            <a:off x="10597427" y="4514850"/>
            <a:ext cx="0" cy="38100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526796" name="Line 12">
            <a:extLst>
              <a:ext uri="{FF2B5EF4-FFF2-40B4-BE49-F238E27FC236}">
                <a16:creationId xmlns:a16="http://schemas.microsoft.com/office/drawing/2014/main" id="{FC9FF2E2-33A6-4F49-BC01-65F2F9FAC77B}"/>
              </a:ext>
            </a:extLst>
          </p:cNvPr>
          <p:cNvSpPr>
            <a:spLocks noChangeShapeType="1"/>
          </p:cNvSpPr>
          <p:nvPr/>
        </p:nvSpPr>
        <p:spPr bwMode="auto">
          <a:xfrm>
            <a:off x="7549427" y="4895850"/>
            <a:ext cx="0" cy="60960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526797" name="Line 13">
            <a:extLst>
              <a:ext uri="{FF2B5EF4-FFF2-40B4-BE49-F238E27FC236}">
                <a16:creationId xmlns:a16="http://schemas.microsoft.com/office/drawing/2014/main" id="{4CD3D086-5AAB-4B8B-A46B-070B5AEAA25D}"/>
              </a:ext>
            </a:extLst>
          </p:cNvPr>
          <p:cNvSpPr>
            <a:spLocks noChangeShapeType="1"/>
          </p:cNvSpPr>
          <p:nvPr/>
        </p:nvSpPr>
        <p:spPr bwMode="auto">
          <a:xfrm flipH="1">
            <a:off x="10597427" y="5505450"/>
            <a:ext cx="0" cy="60960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526798" name="Line 14">
            <a:extLst>
              <a:ext uri="{FF2B5EF4-FFF2-40B4-BE49-F238E27FC236}">
                <a16:creationId xmlns:a16="http://schemas.microsoft.com/office/drawing/2014/main" id="{10141257-F3BE-4710-9A2B-6CB72196EA36}"/>
              </a:ext>
            </a:extLst>
          </p:cNvPr>
          <p:cNvSpPr>
            <a:spLocks noChangeShapeType="1"/>
          </p:cNvSpPr>
          <p:nvPr/>
        </p:nvSpPr>
        <p:spPr bwMode="auto">
          <a:xfrm>
            <a:off x="7108102" y="3903663"/>
            <a:ext cx="4038600" cy="0"/>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526799" name="Line 15">
            <a:extLst>
              <a:ext uri="{FF2B5EF4-FFF2-40B4-BE49-F238E27FC236}">
                <a16:creationId xmlns:a16="http://schemas.microsoft.com/office/drawing/2014/main" id="{491984DD-D0A2-48EA-918B-04CF2F703E93}"/>
              </a:ext>
            </a:extLst>
          </p:cNvPr>
          <p:cNvSpPr>
            <a:spLocks noChangeShapeType="1"/>
          </p:cNvSpPr>
          <p:nvPr/>
        </p:nvSpPr>
        <p:spPr bwMode="auto">
          <a:xfrm>
            <a:off x="7092227" y="4895850"/>
            <a:ext cx="4038600" cy="0"/>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526800" name="Line 16">
            <a:extLst>
              <a:ext uri="{FF2B5EF4-FFF2-40B4-BE49-F238E27FC236}">
                <a16:creationId xmlns:a16="http://schemas.microsoft.com/office/drawing/2014/main" id="{CA4D613A-5FE9-4034-8A57-F5256ADB169F}"/>
              </a:ext>
            </a:extLst>
          </p:cNvPr>
          <p:cNvSpPr>
            <a:spLocks noChangeShapeType="1"/>
          </p:cNvSpPr>
          <p:nvPr/>
        </p:nvSpPr>
        <p:spPr bwMode="auto">
          <a:xfrm>
            <a:off x="7092227" y="5505450"/>
            <a:ext cx="4038600" cy="0"/>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526801" name="Line 17">
            <a:extLst>
              <a:ext uri="{FF2B5EF4-FFF2-40B4-BE49-F238E27FC236}">
                <a16:creationId xmlns:a16="http://schemas.microsoft.com/office/drawing/2014/main" id="{386372EB-94B3-4F7D-A0A7-645E739D4238}"/>
              </a:ext>
            </a:extLst>
          </p:cNvPr>
          <p:cNvSpPr>
            <a:spLocks noChangeShapeType="1"/>
          </p:cNvSpPr>
          <p:nvPr/>
        </p:nvSpPr>
        <p:spPr bwMode="auto">
          <a:xfrm>
            <a:off x="7092227" y="6115050"/>
            <a:ext cx="4038600" cy="0"/>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526802" name="Line 18">
            <a:extLst>
              <a:ext uri="{FF2B5EF4-FFF2-40B4-BE49-F238E27FC236}">
                <a16:creationId xmlns:a16="http://schemas.microsoft.com/office/drawing/2014/main" id="{1281DDD1-FD23-4B06-9CA6-BE9ED352E900}"/>
              </a:ext>
            </a:extLst>
          </p:cNvPr>
          <p:cNvSpPr>
            <a:spLocks noChangeShapeType="1"/>
          </p:cNvSpPr>
          <p:nvPr/>
        </p:nvSpPr>
        <p:spPr bwMode="auto">
          <a:xfrm>
            <a:off x="7092227" y="4514850"/>
            <a:ext cx="4038600" cy="0"/>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526803" name="Line 19">
            <a:extLst>
              <a:ext uri="{FF2B5EF4-FFF2-40B4-BE49-F238E27FC236}">
                <a16:creationId xmlns:a16="http://schemas.microsoft.com/office/drawing/2014/main" id="{B482AE60-C516-4B4A-B252-F54936AB9C7A}"/>
              </a:ext>
            </a:extLst>
          </p:cNvPr>
          <p:cNvSpPr>
            <a:spLocks noChangeShapeType="1"/>
          </p:cNvSpPr>
          <p:nvPr/>
        </p:nvSpPr>
        <p:spPr bwMode="auto">
          <a:xfrm>
            <a:off x="7092227" y="3600450"/>
            <a:ext cx="4038600" cy="0"/>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7506" name="Rectangle 2">
            <a:extLst>
              <a:ext uri="{FF2B5EF4-FFF2-40B4-BE49-F238E27FC236}">
                <a16:creationId xmlns:a16="http://schemas.microsoft.com/office/drawing/2014/main" id="{FE2B4E84-27ED-4058-B2A0-E282697F84A1}"/>
              </a:ext>
            </a:extLst>
          </p:cNvPr>
          <p:cNvSpPr>
            <a:spLocks noGrp="1" noChangeArrowheads="1"/>
          </p:cNvSpPr>
          <p:nvPr>
            <p:ph type="title"/>
          </p:nvPr>
        </p:nvSpPr>
        <p:spPr>
          <a:xfrm>
            <a:off x="2252959" y="190743"/>
            <a:ext cx="8911687" cy="609600"/>
          </a:xfrm>
        </p:spPr>
        <p:txBody>
          <a:bodyPr>
            <a:normAutofit fontScale="90000"/>
          </a:bodyPr>
          <a:lstStyle/>
          <a:p>
            <a:r>
              <a:rPr lang="en-US" altLang="en-US" dirty="0"/>
              <a:t>Why multiple processes?</a:t>
            </a:r>
          </a:p>
        </p:txBody>
      </p:sp>
      <p:sp>
        <p:nvSpPr>
          <p:cNvPr id="1557507" name="Rectangle 3">
            <a:extLst>
              <a:ext uri="{FF2B5EF4-FFF2-40B4-BE49-F238E27FC236}">
                <a16:creationId xmlns:a16="http://schemas.microsoft.com/office/drawing/2014/main" id="{22C33185-315B-49B0-B7AF-51984D74B82C}"/>
              </a:ext>
            </a:extLst>
          </p:cNvPr>
          <p:cNvSpPr>
            <a:spLocks noGrp="1" noChangeArrowheads="1"/>
          </p:cNvSpPr>
          <p:nvPr>
            <p:ph type="body" idx="1"/>
          </p:nvPr>
        </p:nvSpPr>
        <p:spPr>
          <a:xfrm>
            <a:off x="2154957" y="1105143"/>
            <a:ext cx="5522913" cy="5686425"/>
          </a:xfrm>
        </p:spPr>
        <p:txBody>
          <a:bodyPr>
            <a:normAutofit/>
          </a:bodyPr>
          <a:lstStyle/>
          <a:p>
            <a:r>
              <a:rPr lang="en-US" altLang="en-US" sz="2000" dirty="0"/>
              <a:t>Processes help us manage timing complexity:</a:t>
            </a:r>
          </a:p>
          <a:p>
            <a:pPr lvl="1"/>
            <a:r>
              <a:rPr lang="en-US" altLang="en-US" sz="2000" dirty="0"/>
              <a:t>multiple rates</a:t>
            </a:r>
          </a:p>
          <a:p>
            <a:pPr lvl="2"/>
            <a:r>
              <a:rPr lang="en-US" altLang="en-US" sz="2000" dirty="0"/>
              <a:t>multimedia</a:t>
            </a:r>
          </a:p>
          <a:p>
            <a:pPr lvl="2"/>
            <a:r>
              <a:rPr lang="en-US" altLang="en-US" sz="2000" dirty="0"/>
              <a:t>automotive</a:t>
            </a:r>
          </a:p>
          <a:p>
            <a:pPr lvl="1"/>
            <a:r>
              <a:rPr lang="en-US" altLang="en-US" sz="2000" dirty="0"/>
              <a:t>asynchronous input</a:t>
            </a:r>
          </a:p>
          <a:p>
            <a:pPr lvl="2"/>
            <a:r>
              <a:rPr lang="en-US" altLang="en-US" sz="2000" dirty="0"/>
              <a:t>user interfaces</a:t>
            </a:r>
          </a:p>
          <a:p>
            <a:pPr lvl="2"/>
            <a:r>
              <a:rPr lang="en-US" altLang="en-US" sz="2000"/>
              <a:t>communication systems</a:t>
            </a:r>
          </a:p>
          <a:p>
            <a:pPr lvl="2"/>
            <a:endParaRPr lang="en-US" altLang="en-US" sz="2000" dirty="0"/>
          </a:p>
          <a:p>
            <a:r>
              <a:rPr lang="en-US" altLang="en-US" sz="2000" dirty="0"/>
              <a:t>Life without processes: Code turns into a mess:</a:t>
            </a:r>
          </a:p>
          <a:p>
            <a:pPr lvl="1"/>
            <a:r>
              <a:rPr lang="en-US" altLang="en-US" sz="2000" dirty="0"/>
              <a:t>interruptions of one task for another</a:t>
            </a:r>
          </a:p>
          <a:p>
            <a:pPr lvl="1"/>
            <a:r>
              <a:rPr lang="en-US" altLang="en-US" sz="2000" dirty="0"/>
              <a:t>spaghetti code</a:t>
            </a:r>
          </a:p>
          <a:p>
            <a:endParaRPr lang="en-US" altLang="en-US" sz="2000" dirty="0"/>
          </a:p>
        </p:txBody>
      </p:sp>
      <p:sp>
        <p:nvSpPr>
          <p:cNvPr id="1557508" name="Line 4">
            <a:extLst>
              <a:ext uri="{FF2B5EF4-FFF2-40B4-BE49-F238E27FC236}">
                <a16:creationId xmlns:a16="http://schemas.microsoft.com/office/drawing/2014/main" id="{4DB0B5F3-7A2A-4AA8-A3E5-AC693C2C0E8F}"/>
              </a:ext>
            </a:extLst>
          </p:cNvPr>
          <p:cNvSpPr>
            <a:spLocks noChangeShapeType="1"/>
          </p:cNvSpPr>
          <p:nvPr/>
        </p:nvSpPr>
        <p:spPr bwMode="auto">
          <a:xfrm>
            <a:off x="8608143" y="1939820"/>
            <a:ext cx="0" cy="3810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557509" name="Text Box 5">
            <a:extLst>
              <a:ext uri="{FF2B5EF4-FFF2-40B4-BE49-F238E27FC236}">
                <a16:creationId xmlns:a16="http://schemas.microsoft.com/office/drawing/2014/main" id="{6EB3B6EE-B57F-45E8-9923-14CF7B629E2A}"/>
              </a:ext>
            </a:extLst>
          </p:cNvPr>
          <p:cNvSpPr txBox="1">
            <a:spLocks noChangeArrowheads="1"/>
          </p:cNvSpPr>
          <p:nvPr/>
        </p:nvSpPr>
        <p:spPr bwMode="auto">
          <a:xfrm>
            <a:off x="7906469" y="2106508"/>
            <a:ext cx="58221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i="1">
                <a:latin typeface="Times New Roman" panose="02020603050405020304" pitchFamily="18" charset="0"/>
              </a:rPr>
              <a:t>time</a:t>
            </a:r>
          </a:p>
        </p:txBody>
      </p:sp>
      <p:sp>
        <p:nvSpPr>
          <p:cNvPr id="1557510" name="Rectangle 6">
            <a:extLst>
              <a:ext uri="{FF2B5EF4-FFF2-40B4-BE49-F238E27FC236}">
                <a16:creationId xmlns:a16="http://schemas.microsoft.com/office/drawing/2014/main" id="{CD77F41B-6278-4AEF-A300-81D8987F66C2}"/>
              </a:ext>
            </a:extLst>
          </p:cNvPr>
          <p:cNvSpPr>
            <a:spLocks noChangeArrowheads="1"/>
          </p:cNvSpPr>
          <p:nvPr/>
        </p:nvSpPr>
        <p:spPr bwMode="auto">
          <a:xfrm>
            <a:off x="8836743" y="2016020"/>
            <a:ext cx="381000" cy="838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2400">
                <a:latin typeface="Times New Roman" panose="02020603050405020304" pitchFamily="18" charset="0"/>
              </a:rPr>
              <a:t>A</a:t>
            </a:r>
          </a:p>
        </p:txBody>
      </p:sp>
      <p:sp>
        <p:nvSpPr>
          <p:cNvPr id="1557511" name="Rectangle 7">
            <a:extLst>
              <a:ext uri="{FF2B5EF4-FFF2-40B4-BE49-F238E27FC236}">
                <a16:creationId xmlns:a16="http://schemas.microsoft.com/office/drawing/2014/main" id="{488AD682-CB4B-4582-A934-12F034006983}"/>
              </a:ext>
            </a:extLst>
          </p:cNvPr>
          <p:cNvSpPr>
            <a:spLocks noChangeArrowheads="1"/>
          </p:cNvSpPr>
          <p:nvPr/>
        </p:nvSpPr>
        <p:spPr bwMode="auto">
          <a:xfrm>
            <a:off x="8836743" y="2854220"/>
            <a:ext cx="381000" cy="609600"/>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2400">
                <a:latin typeface="Times New Roman" panose="02020603050405020304" pitchFamily="18" charset="0"/>
              </a:rPr>
              <a:t>B</a:t>
            </a:r>
          </a:p>
        </p:txBody>
      </p:sp>
      <p:sp>
        <p:nvSpPr>
          <p:cNvPr id="1557512" name="Rectangle 8">
            <a:extLst>
              <a:ext uri="{FF2B5EF4-FFF2-40B4-BE49-F238E27FC236}">
                <a16:creationId xmlns:a16="http://schemas.microsoft.com/office/drawing/2014/main" id="{B9A5BA63-DE7D-4DF7-AC47-2BC0E468605D}"/>
              </a:ext>
            </a:extLst>
          </p:cNvPr>
          <p:cNvSpPr>
            <a:spLocks noChangeArrowheads="1"/>
          </p:cNvSpPr>
          <p:nvPr/>
        </p:nvSpPr>
        <p:spPr bwMode="auto">
          <a:xfrm>
            <a:off x="8836743" y="3463820"/>
            <a:ext cx="381000" cy="533400"/>
          </a:xfrm>
          <a:prstGeom prst="rect">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2400">
                <a:latin typeface="Times New Roman" panose="02020603050405020304" pitchFamily="18" charset="0"/>
              </a:rPr>
              <a:t>C</a:t>
            </a:r>
          </a:p>
        </p:txBody>
      </p:sp>
      <p:sp>
        <p:nvSpPr>
          <p:cNvPr id="1557513" name="Rectangle 9">
            <a:extLst>
              <a:ext uri="{FF2B5EF4-FFF2-40B4-BE49-F238E27FC236}">
                <a16:creationId xmlns:a16="http://schemas.microsoft.com/office/drawing/2014/main" id="{D67BBBD3-6A5B-47B4-91E6-40729521EA84}"/>
              </a:ext>
            </a:extLst>
          </p:cNvPr>
          <p:cNvSpPr>
            <a:spLocks noChangeArrowheads="1"/>
          </p:cNvSpPr>
          <p:nvPr/>
        </p:nvSpPr>
        <p:spPr bwMode="auto">
          <a:xfrm>
            <a:off x="8836743" y="3997220"/>
            <a:ext cx="381000" cy="838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2400">
                <a:latin typeface="Times New Roman" panose="02020603050405020304" pitchFamily="18" charset="0"/>
              </a:rPr>
              <a:t>A</a:t>
            </a:r>
          </a:p>
        </p:txBody>
      </p:sp>
      <p:sp>
        <p:nvSpPr>
          <p:cNvPr id="1557514" name="Rectangle 10">
            <a:extLst>
              <a:ext uri="{FF2B5EF4-FFF2-40B4-BE49-F238E27FC236}">
                <a16:creationId xmlns:a16="http://schemas.microsoft.com/office/drawing/2014/main" id="{3624162E-3DFC-46C7-A8BD-401AD255C5F2}"/>
              </a:ext>
            </a:extLst>
          </p:cNvPr>
          <p:cNvSpPr>
            <a:spLocks noChangeArrowheads="1"/>
          </p:cNvSpPr>
          <p:nvPr/>
        </p:nvSpPr>
        <p:spPr bwMode="auto">
          <a:xfrm>
            <a:off x="8836743" y="4835420"/>
            <a:ext cx="381000" cy="533400"/>
          </a:xfrm>
          <a:prstGeom prst="rect">
            <a:avLst/>
          </a:prstGeom>
          <a:solidFill>
            <a:srgbClr val="33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2400">
                <a:latin typeface="Times New Roman" panose="02020603050405020304" pitchFamily="18" charset="0"/>
              </a:rPr>
              <a:t>C</a:t>
            </a:r>
          </a:p>
        </p:txBody>
      </p:sp>
      <p:sp>
        <p:nvSpPr>
          <p:cNvPr id="1557515" name="Text Box 11">
            <a:extLst>
              <a:ext uri="{FF2B5EF4-FFF2-40B4-BE49-F238E27FC236}">
                <a16:creationId xmlns:a16="http://schemas.microsoft.com/office/drawing/2014/main" id="{246B99BC-4F91-4032-9EAE-27B56974F506}"/>
              </a:ext>
            </a:extLst>
          </p:cNvPr>
          <p:cNvSpPr txBox="1">
            <a:spLocks noChangeArrowheads="1"/>
          </p:cNvSpPr>
          <p:nvPr/>
        </p:nvSpPr>
        <p:spPr bwMode="auto">
          <a:xfrm>
            <a:off x="9379668" y="1904896"/>
            <a:ext cx="2165978"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2400" dirty="0" err="1">
                <a:latin typeface="Times New Roman" panose="02020603050405020304" pitchFamily="18" charset="0"/>
              </a:rPr>
              <a:t>A_code</a:t>
            </a:r>
            <a:r>
              <a:rPr lang="en-US" altLang="en-US" sz="2400" dirty="0">
                <a:latin typeface="Times New Roman" panose="02020603050405020304" pitchFamily="18" charset="0"/>
              </a:rPr>
              <a:t>();</a:t>
            </a:r>
          </a:p>
          <a:p>
            <a:pPr eaLnBrk="0" hangingPunct="0"/>
            <a:r>
              <a:rPr lang="en-US" altLang="en-US" sz="2400" dirty="0">
                <a:latin typeface="Times New Roman" panose="02020603050405020304" pitchFamily="18" charset="0"/>
              </a:rPr>
              <a:t>…</a:t>
            </a:r>
          </a:p>
          <a:p>
            <a:pPr eaLnBrk="0" hangingPunct="0"/>
            <a:r>
              <a:rPr lang="en-US" altLang="en-US" sz="2400" dirty="0" err="1">
                <a:latin typeface="Times New Roman" panose="02020603050405020304" pitchFamily="18" charset="0"/>
              </a:rPr>
              <a:t>B_code</a:t>
            </a:r>
            <a:r>
              <a:rPr lang="en-US" altLang="en-US" sz="2400" dirty="0">
                <a:latin typeface="Times New Roman" panose="02020603050405020304" pitchFamily="18" charset="0"/>
              </a:rPr>
              <a:t>();</a:t>
            </a:r>
          </a:p>
          <a:p>
            <a:pPr eaLnBrk="0" hangingPunct="0"/>
            <a:r>
              <a:rPr lang="en-US" altLang="en-US" sz="2400" dirty="0">
                <a:latin typeface="Times New Roman" panose="02020603050405020304" pitchFamily="18" charset="0"/>
              </a:rPr>
              <a:t>…</a:t>
            </a:r>
          </a:p>
          <a:p>
            <a:pPr eaLnBrk="0" hangingPunct="0"/>
            <a:r>
              <a:rPr lang="en-US" altLang="en-US" sz="2400" dirty="0">
                <a:latin typeface="Times New Roman" panose="02020603050405020304" pitchFamily="18" charset="0"/>
              </a:rPr>
              <a:t>if (C) </a:t>
            </a:r>
            <a:r>
              <a:rPr lang="en-US" altLang="en-US" sz="2400" dirty="0" err="1">
                <a:latin typeface="Times New Roman" panose="02020603050405020304" pitchFamily="18" charset="0"/>
              </a:rPr>
              <a:t>C_code</a:t>
            </a:r>
            <a:r>
              <a:rPr lang="en-US" altLang="en-US" sz="2400" dirty="0">
                <a:latin typeface="Times New Roman" panose="02020603050405020304" pitchFamily="18" charset="0"/>
              </a:rPr>
              <a:t>();</a:t>
            </a:r>
          </a:p>
          <a:p>
            <a:pPr eaLnBrk="0" hangingPunct="0"/>
            <a:r>
              <a:rPr lang="en-US" altLang="en-US" sz="2400" dirty="0">
                <a:latin typeface="Times New Roman" panose="02020603050405020304" pitchFamily="18" charset="0"/>
              </a:rPr>
              <a:t>…</a:t>
            </a:r>
          </a:p>
          <a:p>
            <a:pPr eaLnBrk="0" hangingPunct="0"/>
            <a:r>
              <a:rPr lang="en-US" altLang="en-US" sz="2400" dirty="0" err="1">
                <a:latin typeface="Times New Roman" panose="02020603050405020304" pitchFamily="18" charset="0"/>
              </a:rPr>
              <a:t>A_code</a:t>
            </a:r>
            <a:r>
              <a:rPr lang="en-US" altLang="en-US" sz="2400" dirty="0">
                <a:latin typeface="Times New Roman" panose="02020603050405020304" pitchFamily="18" charset="0"/>
              </a:rPr>
              <a:t>();</a:t>
            </a:r>
          </a:p>
          <a:p>
            <a:pPr eaLnBrk="0" hangingPunct="0"/>
            <a:r>
              <a:rPr lang="en-US" altLang="en-US" sz="2400" dirty="0">
                <a:latin typeface="Times New Roman" panose="02020603050405020304" pitchFamily="18" charset="0"/>
              </a:rPr>
              <a:t>…</a:t>
            </a:r>
          </a:p>
          <a:p>
            <a:pPr eaLnBrk="0" hangingPunct="0"/>
            <a:r>
              <a:rPr lang="en-US" altLang="en-US" sz="2400" dirty="0">
                <a:latin typeface="Times New Roman" panose="02020603050405020304" pitchFamily="18" charset="0"/>
              </a:rPr>
              <a:t>switch (x) {</a:t>
            </a:r>
          </a:p>
          <a:p>
            <a:pPr eaLnBrk="0" hangingPunct="0"/>
            <a:r>
              <a:rPr lang="en-US" altLang="en-US" sz="2400" dirty="0">
                <a:latin typeface="Times New Roman" panose="02020603050405020304" pitchFamily="18" charset="0"/>
              </a:rPr>
              <a:t>   case C: C();</a:t>
            </a:r>
          </a:p>
          <a:p>
            <a:pPr eaLnBrk="0" hangingPunct="0"/>
            <a:r>
              <a:rPr lang="en-US" altLang="en-US" sz="2400" dirty="0">
                <a:latin typeface="Times New Roman" panose="02020603050405020304" pitchFamily="18" charset="0"/>
              </a:rPr>
              <a:t>   case D: D();</a:t>
            </a:r>
          </a:p>
          <a:p>
            <a:pPr eaLnBrk="0" hangingPunct="0"/>
            <a:r>
              <a:rPr lang="en-US" altLang="en-US" sz="2400" dirty="0">
                <a:latin typeface="Times New Roman" panose="02020603050405020304" pitchFamily="18" charset="0"/>
              </a:rPr>
              <a:t>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7090" name="Rectangle 2">
            <a:extLst>
              <a:ext uri="{FF2B5EF4-FFF2-40B4-BE49-F238E27FC236}">
                <a16:creationId xmlns:a16="http://schemas.microsoft.com/office/drawing/2014/main" id="{19CE34A0-EFE7-4AB4-AC0B-82B176B4C90D}"/>
              </a:ext>
            </a:extLst>
          </p:cNvPr>
          <p:cNvSpPr>
            <a:spLocks noGrp="1" noChangeArrowheads="1"/>
          </p:cNvSpPr>
          <p:nvPr>
            <p:ph type="title"/>
          </p:nvPr>
        </p:nvSpPr>
        <p:spPr>
          <a:xfrm>
            <a:off x="2133600" y="1"/>
            <a:ext cx="8534400" cy="454025"/>
          </a:xfrm>
        </p:spPr>
        <p:txBody>
          <a:bodyPr>
            <a:normAutofit fontScale="90000"/>
          </a:bodyPr>
          <a:lstStyle/>
          <a:p>
            <a:r>
              <a:rPr lang="en-US" altLang="en-US"/>
              <a:t>Multiple Processes </a:t>
            </a:r>
          </a:p>
        </p:txBody>
      </p:sp>
      <p:grpSp>
        <p:nvGrpSpPr>
          <p:cNvPr id="1497092" name="Group 4">
            <a:extLst>
              <a:ext uri="{FF2B5EF4-FFF2-40B4-BE49-F238E27FC236}">
                <a16:creationId xmlns:a16="http://schemas.microsoft.com/office/drawing/2014/main" id="{79A1EAF0-FDDD-4135-A460-5B2A15B1106B}"/>
              </a:ext>
            </a:extLst>
          </p:cNvPr>
          <p:cNvGrpSpPr>
            <a:grpSpLocks/>
          </p:cNvGrpSpPr>
          <p:nvPr/>
        </p:nvGrpSpPr>
        <p:grpSpPr bwMode="auto">
          <a:xfrm>
            <a:off x="5257800" y="4800600"/>
            <a:ext cx="1066800" cy="1219200"/>
            <a:chOff x="2112" y="2592"/>
            <a:chExt cx="672" cy="768"/>
          </a:xfrm>
        </p:grpSpPr>
        <p:sp>
          <p:nvSpPr>
            <p:cNvPr id="1497093" name="Rectangle 5">
              <a:extLst>
                <a:ext uri="{FF2B5EF4-FFF2-40B4-BE49-F238E27FC236}">
                  <a16:creationId xmlns:a16="http://schemas.microsoft.com/office/drawing/2014/main" id="{36CEDA11-66A3-4D6C-AECF-CAB1FE469226}"/>
                </a:ext>
              </a:extLst>
            </p:cNvPr>
            <p:cNvSpPr>
              <a:spLocks noChangeArrowheads="1"/>
            </p:cNvSpPr>
            <p:nvPr/>
          </p:nvSpPr>
          <p:spPr bwMode="auto">
            <a:xfrm>
              <a:off x="2112" y="2592"/>
              <a:ext cx="672" cy="96"/>
            </a:xfrm>
            <a:prstGeom prst="rect">
              <a:avLst/>
            </a:prstGeom>
            <a:solidFill>
              <a:srgbClr val="FFCC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497094" name="Rectangle 6">
              <a:extLst>
                <a:ext uri="{FF2B5EF4-FFF2-40B4-BE49-F238E27FC236}">
                  <a16:creationId xmlns:a16="http://schemas.microsoft.com/office/drawing/2014/main" id="{B69E1DD3-6373-4985-BBFC-8AE5A0B9EAC8}"/>
                </a:ext>
              </a:extLst>
            </p:cNvPr>
            <p:cNvSpPr>
              <a:spLocks noChangeArrowheads="1"/>
            </p:cNvSpPr>
            <p:nvPr/>
          </p:nvSpPr>
          <p:spPr bwMode="auto">
            <a:xfrm>
              <a:off x="2112" y="2688"/>
              <a:ext cx="672" cy="96"/>
            </a:xfrm>
            <a:prstGeom prst="rect">
              <a:avLst/>
            </a:prstGeom>
            <a:solidFill>
              <a:srgbClr val="FFCC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497095" name="Rectangle 7">
              <a:extLst>
                <a:ext uri="{FF2B5EF4-FFF2-40B4-BE49-F238E27FC236}">
                  <a16:creationId xmlns:a16="http://schemas.microsoft.com/office/drawing/2014/main" id="{9BDE70DF-F462-4E39-B33B-40F4AA1754D1}"/>
                </a:ext>
              </a:extLst>
            </p:cNvPr>
            <p:cNvSpPr>
              <a:spLocks noChangeArrowheads="1"/>
            </p:cNvSpPr>
            <p:nvPr/>
          </p:nvSpPr>
          <p:spPr bwMode="auto">
            <a:xfrm>
              <a:off x="2112" y="2784"/>
              <a:ext cx="672" cy="96"/>
            </a:xfrm>
            <a:prstGeom prst="rect">
              <a:avLst/>
            </a:prstGeom>
            <a:solidFill>
              <a:srgbClr val="FFCC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497096" name="Rectangle 8">
              <a:extLst>
                <a:ext uri="{FF2B5EF4-FFF2-40B4-BE49-F238E27FC236}">
                  <a16:creationId xmlns:a16="http://schemas.microsoft.com/office/drawing/2014/main" id="{60781BC4-BB6F-40B9-BDEA-E081AB0A52A2}"/>
                </a:ext>
              </a:extLst>
            </p:cNvPr>
            <p:cNvSpPr>
              <a:spLocks noChangeArrowheads="1"/>
            </p:cNvSpPr>
            <p:nvPr/>
          </p:nvSpPr>
          <p:spPr bwMode="auto">
            <a:xfrm>
              <a:off x="2112" y="2880"/>
              <a:ext cx="672" cy="96"/>
            </a:xfrm>
            <a:prstGeom prst="rect">
              <a:avLst/>
            </a:prstGeom>
            <a:solidFill>
              <a:srgbClr val="FFCC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497097" name="Rectangle 9">
              <a:extLst>
                <a:ext uri="{FF2B5EF4-FFF2-40B4-BE49-F238E27FC236}">
                  <a16:creationId xmlns:a16="http://schemas.microsoft.com/office/drawing/2014/main" id="{2CE0AFB2-5551-4AA7-90AA-CC4C7F515831}"/>
                </a:ext>
              </a:extLst>
            </p:cNvPr>
            <p:cNvSpPr>
              <a:spLocks noChangeArrowheads="1"/>
            </p:cNvSpPr>
            <p:nvPr/>
          </p:nvSpPr>
          <p:spPr bwMode="auto">
            <a:xfrm>
              <a:off x="2112" y="2976"/>
              <a:ext cx="672" cy="96"/>
            </a:xfrm>
            <a:prstGeom prst="rect">
              <a:avLst/>
            </a:prstGeom>
            <a:solidFill>
              <a:srgbClr val="FFCC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497098" name="Rectangle 10">
              <a:extLst>
                <a:ext uri="{FF2B5EF4-FFF2-40B4-BE49-F238E27FC236}">
                  <a16:creationId xmlns:a16="http://schemas.microsoft.com/office/drawing/2014/main" id="{9DC48AD9-5E9A-41FF-AB69-11D720EB882C}"/>
                </a:ext>
              </a:extLst>
            </p:cNvPr>
            <p:cNvSpPr>
              <a:spLocks noChangeArrowheads="1"/>
            </p:cNvSpPr>
            <p:nvPr/>
          </p:nvSpPr>
          <p:spPr bwMode="auto">
            <a:xfrm>
              <a:off x="2112" y="3072"/>
              <a:ext cx="672" cy="96"/>
            </a:xfrm>
            <a:prstGeom prst="rect">
              <a:avLst/>
            </a:prstGeom>
            <a:solidFill>
              <a:srgbClr val="FFCC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497099" name="Rectangle 11">
              <a:extLst>
                <a:ext uri="{FF2B5EF4-FFF2-40B4-BE49-F238E27FC236}">
                  <a16:creationId xmlns:a16="http://schemas.microsoft.com/office/drawing/2014/main" id="{ABF0FAEF-951B-4636-887E-72629CCD5E7A}"/>
                </a:ext>
              </a:extLst>
            </p:cNvPr>
            <p:cNvSpPr>
              <a:spLocks noChangeArrowheads="1"/>
            </p:cNvSpPr>
            <p:nvPr/>
          </p:nvSpPr>
          <p:spPr bwMode="auto">
            <a:xfrm>
              <a:off x="2112" y="3168"/>
              <a:ext cx="672" cy="96"/>
            </a:xfrm>
            <a:prstGeom prst="rect">
              <a:avLst/>
            </a:prstGeom>
            <a:solidFill>
              <a:srgbClr val="FFCC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497100" name="Rectangle 12">
              <a:extLst>
                <a:ext uri="{FF2B5EF4-FFF2-40B4-BE49-F238E27FC236}">
                  <a16:creationId xmlns:a16="http://schemas.microsoft.com/office/drawing/2014/main" id="{518D4A79-B49D-4F96-8F90-7AE80AEEB397}"/>
                </a:ext>
              </a:extLst>
            </p:cNvPr>
            <p:cNvSpPr>
              <a:spLocks noChangeArrowheads="1"/>
            </p:cNvSpPr>
            <p:nvPr/>
          </p:nvSpPr>
          <p:spPr bwMode="auto">
            <a:xfrm>
              <a:off x="2112" y="3264"/>
              <a:ext cx="672" cy="96"/>
            </a:xfrm>
            <a:prstGeom prst="rect">
              <a:avLst/>
            </a:prstGeom>
            <a:solidFill>
              <a:srgbClr val="FFCC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grpSp>
        <p:nvGrpSpPr>
          <p:cNvPr id="1497101" name="Group 13">
            <a:extLst>
              <a:ext uri="{FF2B5EF4-FFF2-40B4-BE49-F238E27FC236}">
                <a16:creationId xmlns:a16="http://schemas.microsoft.com/office/drawing/2014/main" id="{3014011D-DC6C-430E-A43C-DFAB5B9C0FA2}"/>
              </a:ext>
            </a:extLst>
          </p:cNvPr>
          <p:cNvGrpSpPr>
            <a:grpSpLocks/>
          </p:cNvGrpSpPr>
          <p:nvPr/>
        </p:nvGrpSpPr>
        <p:grpSpPr bwMode="auto">
          <a:xfrm>
            <a:off x="3124200" y="2590800"/>
            <a:ext cx="1066800" cy="1219200"/>
            <a:chOff x="2112" y="2592"/>
            <a:chExt cx="672" cy="768"/>
          </a:xfrm>
        </p:grpSpPr>
        <p:sp>
          <p:nvSpPr>
            <p:cNvPr id="1497102" name="Rectangle 14">
              <a:extLst>
                <a:ext uri="{FF2B5EF4-FFF2-40B4-BE49-F238E27FC236}">
                  <a16:creationId xmlns:a16="http://schemas.microsoft.com/office/drawing/2014/main" id="{1863A5A8-A40A-4144-8403-9BBCDED84705}"/>
                </a:ext>
              </a:extLst>
            </p:cNvPr>
            <p:cNvSpPr>
              <a:spLocks noChangeArrowheads="1"/>
            </p:cNvSpPr>
            <p:nvPr/>
          </p:nvSpPr>
          <p:spPr bwMode="auto">
            <a:xfrm>
              <a:off x="2112" y="2592"/>
              <a:ext cx="672" cy="96"/>
            </a:xfrm>
            <a:prstGeom prst="rect">
              <a:avLst/>
            </a:prstGeom>
            <a:solidFill>
              <a:srgbClr val="FFCC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497103" name="Rectangle 15">
              <a:extLst>
                <a:ext uri="{FF2B5EF4-FFF2-40B4-BE49-F238E27FC236}">
                  <a16:creationId xmlns:a16="http://schemas.microsoft.com/office/drawing/2014/main" id="{96DD7F6D-7227-4566-BE00-CD038AB48E4C}"/>
                </a:ext>
              </a:extLst>
            </p:cNvPr>
            <p:cNvSpPr>
              <a:spLocks noChangeArrowheads="1"/>
            </p:cNvSpPr>
            <p:nvPr/>
          </p:nvSpPr>
          <p:spPr bwMode="auto">
            <a:xfrm>
              <a:off x="2112" y="2688"/>
              <a:ext cx="672" cy="96"/>
            </a:xfrm>
            <a:prstGeom prst="rect">
              <a:avLst/>
            </a:prstGeom>
            <a:solidFill>
              <a:srgbClr val="FFCC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497104" name="Rectangle 16">
              <a:extLst>
                <a:ext uri="{FF2B5EF4-FFF2-40B4-BE49-F238E27FC236}">
                  <a16:creationId xmlns:a16="http://schemas.microsoft.com/office/drawing/2014/main" id="{41D35385-C648-41BA-9CA4-B964CBAED120}"/>
                </a:ext>
              </a:extLst>
            </p:cNvPr>
            <p:cNvSpPr>
              <a:spLocks noChangeArrowheads="1"/>
            </p:cNvSpPr>
            <p:nvPr/>
          </p:nvSpPr>
          <p:spPr bwMode="auto">
            <a:xfrm>
              <a:off x="2112" y="2784"/>
              <a:ext cx="672" cy="96"/>
            </a:xfrm>
            <a:prstGeom prst="rect">
              <a:avLst/>
            </a:prstGeom>
            <a:solidFill>
              <a:srgbClr val="FFCC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497105" name="Rectangle 17">
              <a:extLst>
                <a:ext uri="{FF2B5EF4-FFF2-40B4-BE49-F238E27FC236}">
                  <a16:creationId xmlns:a16="http://schemas.microsoft.com/office/drawing/2014/main" id="{8D6494EC-BBA2-42D3-9340-15A30C77D8E2}"/>
                </a:ext>
              </a:extLst>
            </p:cNvPr>
            <p:cNvSpPr>
              <a:spLocks noChangeArrowheads="1"/>
            </p:cNvSpPr>
            <p:nvPr/>
          </p:nvSpPr>
          <p:spPr bwMode="auto">
            <a:xfrm>
              <a:off x="2112" y="2880"/>
              <a:ext cx="672" cy="96"/>
            </a:xfrm>
            <a:prstGeom prst="rect">
              <a:avLst/>
            </a:prstGeom>
            <a:solidFill>
              <a:srgbClr val="FFCC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497106" name="Rectangle 18">
              <a:extLst>
                <a:ext uri="{FF2B5EF4-FFF2-40B4-BE49-F238E27FC236}">
                  <a16:creationId xmlns:a16="http://schemas.microsoft.com/office/drawing/2014/main" id="{0189D2B0-983B-49E0-AAC5-3F9E289E5332}"/>
                </a:ext>
              </a:extLst>
            </p:cNvPr>
            <p:cNvSpPr>
              <a:spLocks noChangeArrowheads="1"/>
            </p:cNvSpPr>
            <p:nvPr/>
          </p:nvSpPr>
          <p:spPr bwMode="auto">
            <a:xfrm>
              <a:off x="2112" y="2976"/>
              <a:ext cx="672" cy="96"/>
            </a:xfrm>
            <a:prstGeom prst="rect">
              <a:avLst/>
            </a:prstGeom>
            <a:solidFill>
              <a:srgbClr val="FFCC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497107" name="Rectangle 19">
              <a:extLst>
                <a:ext uri="{FF2B5EF4-FFF2-40B4-BE49-F238E27FC236}">
                  <a16:creationId xmlns:a16="http://schemas.microsoft.com/office/drawing/2014/main" id="{25224CEE-78C1-4B76-BDB7-108849A084F0}"/>
                </a:ext>
              </a:extLst>
            </p:cNvPr>
            <p:cNvSpPr>
              <a:spLocks noChangeArrowheads="1"/>
            </p:cNvSpPr>
            <p:nvPr/>
          </p:nvSpPr>
          <p:spPr bwMode="auto">
            <a:xfrm>
              <a:off x="2112" y="3072"/>
              <a:ext cx="672" cy="96"/>
            </a:xfrm>
            <a:prstGeom prst="rect">
              <a:avLst/>
            </a:prstGeom>
            <a:solidFill>
              <a:srgbClr val="FFCC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497108" name="Rectangle 20">
              <a:extLst>
                <a:ext uri="{FF2B5EF4-FFF2-40B4-BE49-F238E27FC236}">
                  <a16:creationId xmlns:a16="http://schemas.microsoft.com/office/drawing/2014/main" id="{BE9D4179-70C6-44AA-9ED5-A9C14470F1CD}"/>
                </a:ext>
              </a:extLst>
            </p:cNvPr>
            <p:cNvSpPr>
              <a:spLocks noChangeArrowheads="1"/>
            </p:cNvSpPr>
            <p:nvPr/>
          </p:nvSpPr>
          <p:spPr bwMode="auto">
            <a:xfrm>
              <a:off x="2112" y="3168"/>
              <a:ext cx="672" cy="96"/>
            </a:xfrm>
            <a:prstGeom prst="rect">
              <a:avLst/>
            </a:prstGeom>
            <a:solidFill>
              <a:srgbClr val="FFCC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497109" name="Rectangle 21">
              <a:extLst>
                <a:ext uri="{FF2B5EF4-FFF2-40B4-BE49-F238E27FC236}">
                  <a16:creationId xmlns:a16="http://schemas.microsoft.com/office/drawing/2014/main" id="{62D37ED9-7A95-456A-BF4A-A252E5BE600B}"/>
                </a:ext>
              </a:extLst>
            </p:cNvPr>
            <p:cNvSpPr>
              <a:spLocks noChangeArrowheads="1"/>
            </p:cNvSpPr>
            <p:nvPr/>
          </p:nvSpPr>
          <p:spPr bwMode="auto">
            <a:xfrm>
              <a:off x="2112" y="3264"/>
              <a:ext cx="672" cy="96"/>
            </a:xfrm>
            <a:prstGeom prst="rect">
              <a:avLst/>
            </a:prstGeom>
            <a:solidFill>
              <a:srgbClr val="FFCC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sp>
        <p:nvSpPr>
          <p:cNvPr id="1497110" name="Rectangle 22">
            <a:extLst>
              <a:ext uri="{FF2B5EF4-FFF2-40B4-BE49-F238E27FC236}">
                <a16:creationId xmlns:a16="http://schemas.microsoft.com/office/drawing/2014/main" id="{83F2E20A-F83F-416A-976E-44DD31593210}"/>
              </a:ext>
            </a:extLst>
          </p:cNvPr>
          <p:cNvSpPr>
            <a:spLocks noChangeArrowheads="1"/>
          </p:cNvSpPr>
          <p:nvPr/>
        </p:nvSpPr>
        <p:spPr bwMode="auto">
          <a:xfrm>
            <a:off x="3124200" y="838200"/>
            <a:ext cx="1066800" cy="533400"/>
          </a:xfrm>
          <a:prstGeom prst="rect">
            <a:avLst/>
          </a:prstGeom>
          <a:solidFill>
            <a:srgbClr val="99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2400">
                <a:latin typeface="Times New Roman" panose="02020603050405020304" pitchFamily="18" charset="0"/>
              </a:rPr>
              <a:t>stack</a:t>
            </a:r>
          </a:p>
        </p:txBody>
      </p:sp>
      <p:sp>
        <p:nvSpPr>
          <p:cNvPr id="1497111" name="Rectangle 23">
            <a:extLst>
              <a:ext uri="{FF2B5EF4-FFF2-40B4-BE49-F238E27FC236}">
                <a16:creationId xmlns:a16="http://schemas.microsoft.com/office/drawing/2014/main" id="{4AB7E51D-2B9E-4163-8307-DFEEB3342191}"/>
              </a:ext>
            </a:extLst>
          </p:cNvPr>
          <p:cNvSpPr>
            <a:spLocks noChangeArrowheads="1"/>
          </p:cNvSpPr>
          <p:nvPr/>
        </p:nvSpPr>
        <p:spPr bwMode="auto">
          <a:xfrm>
            <a:off x="3124200" y="1676400"/>
            <a:ext cx="1066800" cy="228600"/>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497112" name="Text Box 24">
            <a:extLst>
              <a:ext uri="{FF2B5EF4-FFF2-40B4-BE49-F238E27FC236}">
                <a16:creationId xmlns:a16="http://schemas.microsoft.com/office/drawing/2014/main" id="{DE084F45-7F14-4556-83AF-00F2A5744BB4}"/>
              </a:ext>
            </a:extLst>
          </p:cNvPr>
          <p:cNvSpPr txBox="1">
            <a:spLocks noChangeArrowheads="1"/>
          </p:cNvSpPr>
          <p:nvPr/>
        </p:nvSpPr>
        <p:spPr bwMode="auto">
          <a:xfrm>
            <a:off x="3032125" y="1843088"/>
            <a:ext cx="16129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a:solidFill>
                  <a:srgbClr val="FF0000"/>
                </a:solidFill>
                <a:latin typeface="Times New Roman" panose="02020603050405020304" pitchFamily="18" charset="0"/>
              </a:rPr>
              <a:t>process priority</a:t>
            </a:r>
          </a:p>
        </p:txBody>
      </p:sp>
      <p:sp>
        <p:nvSpPr>
          <p:cNvPr id="1497113" name="Line 25">
            <a:extLst>
              <a:ext uri="{FF2B5EF4-FFF2-40B4-BE49-F238E27FC236}">
                <a16:creationId xmlns:a16="http://schemas.microsoft.com/office/drawing/2014/main" id="{F5AFAB6D-3226-4667-BC24-1B69FFA3A882}"/>
              </a:ext>
            </a:extLst>
          </p:cNvPr>
          <p:cNvSpPr>
            <a:spLocks noChangeShapeType="1"/>
          </p:cNvSpPr>
          <p:nvPr/>
        </p:nvSpPr>
        <p:spPr bwMode="auto">
          <a:xfrm flipH="1">
            <a:off x="2590800" y="2819400"/>
            <a:ext cx="533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497114" name="Line 26">
            <a:extLst>
              <a:ext uri="{FF2B5EF4-FFF2-40B4-BE49-F238E27FC236}">
                <a16:creationId xmlns:a16="http://schemas.microsoft.com/office/drawing/2014/main" id="{49CC4D32-35C5-4998-93F5-87A4E545F1FA}"/>
              </a:ext>
            </a:extLst>
          </p:cNvPr>
          <p:cNvSpPr>
            <a:spLocks noChangeShapeType="1"/>
          </p:cNvSpPr>
          <p:nvPr/>
        </p:nvSpPr>
        <p:spPr bwMode="auto">
          <a:xfrm flipV="1">
            <a:off x="2590800" y="1066800"/>
            <a:ext cx="0" cy="1752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497115" name="Line 27">
            <a:extLst>
              <a:ext uri="{FF2B5EF4-FFF2-40B4-BE49-F238E27FC236}">
                <a16:creationId xmlns:a16="http://schemas.microsoft.com/office/drawing/2014/main" id="{58545B42-D9AD-4301-86A1-4B5827997E67}"/>
              </a:ext>
            </a:extLst>
          </p:cNvPr>
          <p:cNvSpPr>
            <a:spLocks noChangeShapeType="1"/>
          </p:cNvSpPr>
          <p:nvPr/>
        </p:nvSpPr>
        <p:spPr bwMode="auto">
          <a:xfrm>
            <a:off x="2590800" y="1066800"/>
            <a:ext cx="5334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497116" name="Text Box 28">
            <a:extLst>
              <a:ext uri="{FF2B5EF4-FFF2-40B4-BE49-F238E27FC236}">
                <a16:creationId xmlns:a16="http://schemas.microsoft.com/office/drawing/2014/main" id="{E8C76036-7333-4C06-9EC5-DAEC4D30327A}"/>
              </a:ext>
            </a:extLst>
          </p:cNvPr>
          <p:cNvSpPr txBox="1">
            <a:spLocks noChangeArrowheads="1"/>
          </p:cNvSpPr>
          <p:nvPr/>
        </p:nvSpPr>
        <p:spPr bwMode="auto">
          <a:xfrm>
            <a:off x="2971800" y="3883026"/>
            <a:ext cx="14605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a:solidFill>
                  <a:srgbClr val="FF0000"/>
                </a:solidFill>
                <a:latin typeface="Times New Roman" panose="02020603050405020304" pitchFamily="18" charset="0"/>
              </a:rPr>
              <a:t>CPU registers</a:t>
            </a:r>
          </a:p>
        </p:txBody>
      </p:sp>
      <p:sp>
        <p:nvSpPr>
          <p:cNvPr id="1497117" name="Text Box 29">
            <a:extLst>
              <a:ext uri="{FF2B5EF4-FFF2-40B4-BE49-F238E27FC236}">
                <a16:creationId xmlns:a16="http://schemas.microsoft.com/office/drawing/2014/main" id="{11A76736-B498-48D2-979B-D1F951DBE99F}"/>
              </a:ext>
            </a:extLst>
          </p:cNvPr>
          <p:cNvSpPr txBox="1">
            <a:spLocks noChangeArrowheads="1"/>
          </p:cNvSpPr>
          <p:nvPr/>
        </p:nvSpPr>
        <p:spPr bwMode="auto">
          <a:xfrm>
            <a:off x="5105400" y="6034088"/>
            <a:ext cx="14605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a:solidFill>
                  <a:schemeClr val="hlink"/>
                </a:solidFill>
                <a:latin typeface="Times New Roman" panose="02020603050405020304" pitchFamily="18" charset="0"/>
              </a:rPr>
              <a:t>CPU registers</a:t>
            </a:r>
          </a:p>
        </p:txBody>
      </p:sp>
      <p:sp>
        <p:nvSpPr>
          <p:cNvPr id="1497118" name="Line 30">
            <a:extLst>
              <a:ext uri="{FF2B5EF4-FFF2-40B4-BE49-F238E27FC236}">
                <a16:creationId xmlns:a16="http://schemas.microsoft.com/office/drawing/2014/main" id="{9240033F-8F9C-4446-95C5-05920385C4A2}"/>
              </a:ext>
            </a:extLst>
          </p:cNvPr>
          <p:cNvSpPr>
            <a:spLocks noChangeShapeType="1"/>
          </p:cNvSpPr>
          <p:nvPr/>
        </p:nvSpPr>
        <p:spPr bwMode="auto">
          <a:xfrm flipV="1">
            <a:off x="1981200" y="4622800"/>
            <a:ext cx="8686800" cy="0"/>
          </a:xfrm>
          <a:prstGeom prst="line">
            <a:avLst/>
          </a:prstGeom>
          <a:noFill/>
          <a:ln w="9525">
            <a:solidFill>
              <a:srgbClr val="00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497119" name="Text Box 31">
            <a:extLst>
              <a:ext uri="{FF2B5EF4-FFF2-40B4-BE49-F238E27FC236}">
                <a16:creationId xmlns:a16="http://schemas.microsoft.com/office/drawing/2014/main" id="{A80EB651-BAA6-4A9B-B7ED-C713740CAC50}"/>
              </a:ext>
            </a:extLst>
          </p:cNvPr>
          <p:cNvSpPr txBox="1">
            <a:spLocks noChangeArrowheads="1"/>
          </p:cNvSpPr>
          <p:nvPr/>
        </p:nvSpPr>
        <p:spPr bwMode="auto">
          <a:xfrm>
            <a:off x="1981200" y="4637088"/>
            <a:ext cx="11366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b="1">
                <a:solidFill>
                  <a:srgbClr val="0066FF"/>
                </a:solidFill>
                <a:latin typeface="Times New Roman" panose="02020603050405020304" pitchFamily="18" charset="0"/>
              </a:rPr>
              <a:t>Processor</a:t>
            </a:r>
            <a:endParaRPr lang="en-US" altLang="en-US">
              <a:solidFill>
                <a:srgbClr val="0066FF"/>
              </a:solidFill>
              <a:latin typeface="Times New Roman" panose="02020603050405020304" pitchFamily="18" charset="0"/>
            </a:endParaRPr>
          </a:p>
        </p:txBody>
      </p:sp>
      <p:sp>
        <p:nvSpPr>
          <p:cNvPr id="1497120" name="Text Box 32">
            <a:extLst>
              <a:ext uri="{FF2B5EF4-FFF2-40B4-BE49-F238E27FC236}">
                <a16:creationId xmlns:a16="http://schemas.microsoft.com/office/drawing/2014/main" id="{42E29C01-6B85-43D7-8A11-6D50F0567F8B}"/>
              </a:ext>
            </a:extLst>
          </p:cNvPr>
          <p:cNvSpPr txBox="1">
            <a:spLocks noChangeArrowheads="1"/>
          </p:cNvSpPr>
          <p:nvPr/>
        </p:nvSpPr>
        <p:spPr bwMode="auto">
          <a:xfrm>
            <a:off x="1981200" y="4256088"/>
            <a:ext cx="17018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b="1">
                <a:solidFill>
                  <a:srgbClr val="0066FF"/>
                </a:solidFill>
                <a:latin typeface="Times New Roman" panose="02020603050405020304" pitchFamily="18" charset="0"/>
              </a:rPr>
              <a:t>Memory: PCBs</a:t>
            </a:r>
            <a:endParaRPr lang="en-US" altLang="en-US">
              <a:solidFill>
                <a:srgbClr val="0066FF"/>
              </a:solidFill>
              <a:latin typeface="Times New Roman" panose="02020603050405020304" pitchFamily="18" charset="0"/>
            </a:endParaRPr>
          </a:p>
        </p:txBody>
      </p:sp>
      <p:grpSp>
        <p:nvGrpSpPr>
          <p:cNvPr id="1497121" name="Group 33">
            <a:extLst>
              <a:ext uri="{FF2B5EF4-FFF2-40B4-BE49-F238E27FC236}">
                <a16:creationId xmlns:a16="http://schemas.microsoft.com/office/drawing/2014/main" id="{A2FE92E3-045C-4BCD-BFD8-1E010E5F1710}"/>
              </a:ext>
            </a:extLst>
          </p:cNvPr>
          <p:cNvGrpSpPr>
            <a:grpSpLocks/>
          </p:cNvGrpSpPr>
          <p:nvPr/>
        </p:nvGrpSpPr>
        <p:grpSpPr bwMode="auto">
          <a:xfrm>
            <a:off x="4724401" y="855664"/>
            <a:ext cx="2054225" cy="3411537"/>
            <a:chOff x="2448" y="683"/>
            <a:chExt cx="1294" cy="2149"/>
          </a:xfrm>
        </p:grpSpPr>
        <p:grpSp>
          <p:nvGrpSpPr>
            <p:cNvPr id="1497122" name="Group 34">
              <a:extLst>
                <a:ext uri="{FF2B5EF4-FFF2-40B4-BE49-F238E27FC236}">
                  <a16:creationId xmlns:a16="http://schemas.microsoft.com/office/drawing/2014/main" id="{7A8281DD-912F-4D6C-9D1C-05E21DB35F2E}"/>
                </a:ext>
              </a:extLst>
            </p:cNvPr>
            <p:cNvGrpSpPr>
              <a:grpSpLocks/>
            </p:cNvGrpSpPr>
            <p:nvPr/>
          </p:nvGrpSpPr>
          <p:grpSpPr bwMode="auto">
            <a:xfrm>
              <a:off x="2784" y="1787"/>
              <a:ext cx="672" cy="768"/>
              <a:chOff x="2112" y="2592"/>
              <a:chExt cx="672" cy="768"/>
            </a:xfrm>
          </p:grpSpPr>
          <p:sp>
            <p:nvSpPr>
              <p:cNvPr id="1497123" name="Rectangle 35">
                <a:extLst>
                  <a:ext uri="{FF2B5EF4-FFF2-40B4-BE49-F238E27FC236}">
                    <a16:creationId xmlns:a16="http://schemas.microsoft.com/office/drawing/2014/main" id="{251D6399-2127-4791-80B5-4814886919B8}"/>
                  </a:ext>
                </a:extLst>
              </p:cNvPr>
              <p:cNvSpPr>
                <a:spLocks noChangeArrowheads="1"/>
              </p:cNvSpPr>
              <p:nvPr/>
            </p:nvSpPr>
            <p:spPr bwMode="auto">
              <a:xfrm>
                <a:off x="2112" y="2592"/>
                <a:ext cx="672" cy="96"/>
              </a:xfrm>
              <a:prstGeom prst="rect">
                <a:avLst/>
              </a:prstGeom>
              <a:solidFill>
                <a:srgbClr val="FFCC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497124" name="Rectangle 36">
                <a:extLst>
                  <a:ext uri="{FF2B5EF4-FFF2-40B4-BE49-F238E27FC236}">
                    <a16:creationId xmlns:a16="http://schemas.microsoft.com/office/drawing/2014/main" id="{09778BA4-329F-45FC-A1DF-EFC816568999}"/>
                  </a:ext>
                </a:extLst>
              </p:cNvPr>
              <p:cNvSpPr>
                <a:spLocks noChangeArrowheads="1"/>
              </p:cNvSpPr>
              <p:nvPr/>
            </p:nvSpPr>
            <p:spPr bwMode="auto">
              <a:xfrm>
                <a:off x="2112" y="2688"/>
                <a:ext cx="672" cy="96"/>
              </a:xfrm>
              <a:prstGeom prst="rect">
                <a:avLst/>
              </a:prstGeom>
              <a:solidFill>
                <a:srgbClr val="FFCC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497125" name="Rectangle 37">
                <a:extLst>
                  <a:ext uri="{FF2B5EF4-FFF2-40B4-BE49-F238E27FC236}">
                    <a16:creationId xmlns:a16="http://schemas.microsoft.com/office/drawing/2014/main" id="{01708A71-5B9D-4154-AE87-E2A7BF3D9583}"/>
                  </a:ext>
                </a:extLst>
              </p:cNvPr>
              <p:cNvSpPr>
                <a:spLocks noChangeArrowheads="1"/>
              </p:cNvSpPr>
              <p:nvPr/>
            </p:nvSpPr>
            <p:spPr bwMode="auto">
              <a:xfrm>
                <a:off x="2112" y="2784"/>
                <a:ext cx="672" cy="96"/>
              </a:xfrm>
              <a:prstGeom prst="rect">
                <a:avLst/>
              </a:prstGeom>
              <a:solidFill>
                <a:srgbClr val="FFCC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497126" name="Rectangle 38">
                <a:extLst>
                  <a:ext uri="{FF2B5EF4-FFF2-40B4-BE49-F238E27FC236}">
                    <a16:creationId xmlns:a16="http://schemas.microsoft.com/office/drawing/2014/main" id="{AF221331-5DFF-4153-81D2-2BEE06A017F0}"/>
                  </a:ext>
                </a:extLst>
              </p:cNvPr>
              <p:cNvSpPr>
                <a:spLocks noChangeArrowheads="1"/>
              </p:cNvSpPr>
              <p:nvPr/>
            </p:nvSpPr>
            <p:spPr bwMode="auto">
              <a:xfrm>
                <a:off x="2112" y="2880"/>
                <a:ext cx="672" cy="96"/>
              </a:xfrm>
              <a:prstGeom prst="rect">
                <a:avLst/>
              </a:prstGeom>
              <a:solidFill>
                <a:srgbClr val="FFCC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497127" name="Rectangle 39">
                <a:extLst>
                  <a:ext uri="{FF2B5EF4-FFF2-40B4-BE49-F238E27FC236}">
                    <a16:creationId xmlns:a16="http://schemas.microsoft.com/office/drawing/2014/main" id="{47264E91-E2D8-422D-A41F-0D8134551FBD}"/>
                  </a:ext>
                </a:extLst>
              </p:cNvPr>
              <p:cNvSpPr>
                <a:spLocks noChangeArrowheads="1"/>
              </p:cNvSpPr>
              <p:nvPr/>
            </p:nvSpPr>
            <p:spPr bwMode="auto">
              <a:xfrm>
                <a:off x="2112" y="2976"/>
                <a:ext cx="672" cy="96"/>
              </a:xfrm>
              <a:prstGeom prst="rect">
                <a:avLst/>
              </a:prstGeom>
              <a:solidFill>
                <a:srgbClr val="FFCC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497128" name="Rectangle 40">
                <a:extLst>
                  <a:ext uri="{FF2B5EF4-FFF2-40B4-BE49-F238E27FC236}">
                    <a16:creationId xmlns:a16="http://schemas.microsoft.com/office/drawing/2014/main" id="{8F515BF5-266F-4A83-BB36-5411F5B9DAC5}"/>
                  </a:ext>
                </a:extLst>
              </p:cNvPr>
              <p:cNvSpPr>
                <a:spLocks noChangeArrowheads="1"/>
              </p:cNvSpPr>
              <p:nvPr/>
            </p:nvSpPr>
            <p:spPr bwMode="auto">
              <a:xfrm>
                <a:off x="2112" y="3072"/>
                <a:ext cx="672" cy="96"/>
              </a:xfrm>
              <a:prstGeom prst="rect">
                <a:avLst/>
              </a:prstGeom>
              <a:solidFill>
                <a:srgbClr val="FFCC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497129" name="Rectangle 41">
                <a:extLst>
                  <a:ext uri="{FF2B5EF4-FFF2-40B4-BE49-F238E27FC236}">
                    <a16:creationId xmlns:a16="http://schemas.microsoft.com/office/drawing/2014/main" id="{F2BD90FB-4D63-49B0-92EA-01224B8ED7F7}"/>
                  </a:ext>
                </a:extLst>
              </p:cNvPr>
              <p:cNvSpPr>
                <a:spLocks noChangeArrowheads="1"/>
              </p:cNvSpPr>
              <p:nvPr/>
            </p:nvSpPr>
            <p:spPr bwMode="auto">
              <a:xfrm>
                <a:off x="2112" y="3168"/>
                <a:ext cx="672" cy="96"/>
              </a:xfrm>
              <a:prstGeom prst="rect">
                <a:avLst/>
              </a:prstGeom>
              <a:solidFill>
                <a:srgbClr val="FFCC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497130" name="Rectangle 42">
                <a:extLst>
                  <a:ext uri="{FF2B5EF4-FFF2-40B4-BE49-F238E27FC236}">
                    <a16:creationId xmlns:a16="http://schemas.microsoft.com/office/drawing/2014/main" id="{71CEE2CD-EBDC-4769-BD68-31B2932D060B}"/>
                  </a:ext>
                </a:extLst>
              </p:cNvPr>
              <p:cNvSpPr>
                <a:spLocks noChangeArrowheads="1"/>
              </p:cNvSpPr>
              <p:nvPr/>
            </p:nvSpPr>
            <p:spPr bwMode="auto">
              <a:xfrm>
                <a:off x="2112" y="3264"/>
                <a:ext cx="672" cy="96"/>
              </a:xfrm>
              <a:prstGeom prst="rect">
                <a:avLst/>
              </a:prstGeom>
              <a:solidFill>
                <a:srgbClr val="FFCC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sp>
          <p:nvSpPr>
            <p:cNvPr id="1497131" name="Rectangle 43">
              <a:extLst>
                <a:ext uri="{FF2B5EF4-FFF2-40B4-BE49-F238E27FC236}">
                  <a16:creationId xmlns:a16="http://schemas.microsoft.com/office/drawing/2014/main" id="{A52BB4FC-72E1-4C01-98A6-9AFB98DF9EC5}"/>
                </a:ext>
              </a:extLst>
            </p:cNvPr>
            <p:cNvSpPr>
              <a:spLocks noChangeArrowheads="1"/>
            </p:cNvSpPr>
            <p:nvPr/>
          </p:nvSpPr>
          <p:spPr bwMode="auto">
            <a:xfrm>
              <a:off x="2784" y="683"/>
              <a:ext cx="672" cy="336"/>
            </a:xfrm>
            <a:prstGeom prst="rect">
              <a:avLst/>
            </a:prstGeom>
            <a:solidFill>
              <a:srgbClr val="99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2400">
                  <a:latin typeface="Times New Roman" panose="02020603050405020304" pitchFamily="18" charset="0"/>
                </a:rPr>
                <a:t>stack</a:t>
              </a:r>
            </a:p>
          </p:txBody>
        </p:sp>
        <p:sp>
          <p:nvSpPr>
            <p:cNvPr id="1497132" name="Rectangle 44">
              <a:extLst>
                <a:ext uri="{FF2B5EF4-FFF2-40B4-BE49-F238E27FC236}">
                  <a16:creationId xmlns:a16="http://schemas.microsoft.com/office/drawing/2014/main" id="{63AF0BFE-C8BC-4335-9B37-A0A165D63D95}"/>
                </a:ext>
              </a:extLst>
            </p:cNvPr>
            <p:cNvSpPr>
              <a:spLocks noChangeArrowheads="1"/>
            </p:cNvSpPr>
            <p:nvPr/>
          </p:nvSpPr>
          <p:spPr bwMode="auto">
            <a:xfrm>
              <a:off x="2784" y="1211"/>
              <a:ext cx="672" cy="144"/>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497133" name="Text Box 45">
              <a:extLst>
                <a:ext uri="{FF2B5EF4-FFF2-40B4-BE49-F238E27FC236}">
                  <a16:creationId xmlns:a16="http://schemas.microsoft.com/office/drawing/2014/main" id="{6B4302C9-A2C1-4653-ACD4-B19F0D704AEE}"/>
                </a:ext>
              </a:extLst>
            </p:cNvPr>
            <p:cNvSpPr txBox="1">
              <a:spLocks noChangeArrowheads="1"/>
            </p:cNvSpPr>
            <p:nvPr/>
          </p:nvSpPr>
          <p:spPr bwMode="auto">
            <a:xfrm>
              <a:off x="2726" y="1316"/>
              <a:ext cx="1016"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a:solidFill>
                    <a:srgbClr val="FF0000"/>
                  </a:solidFill>
                  <a:latin typeface="Times New Roman" panose="02020603050405020304" pitchFamily="18" charset="0"/>
                </a:rPr>
                <a:t>process priority</a:t>
              </a:r>
            </a:p>
            <a:p>
              <a:pPr eaLnBrk="0" hangingPunct="0"/>
              <a:endParaRPr lang="en-US" altLang="en-US">
                <a:solidFill>
                  <a:srgbClr val="FF0000"/>
                </a:solidFill>
                <a:latin typeface="Times New Roman" panose="02020603050405020304" pitchFamily="18" charset="0"/>
              </a:endParaRPr>
            </a:p>
          </p:txBody>
        </p:sp>
        <p:grpSp>
          <p:nvGrpSpPr>
            <p:cNvPr id="1497134" name="Group 46">
              <a:extLst>
                <a:ext uri="{FF2B5EF4-FFF2-40B4-BE49-F238E27FC236}">
                  <a16:creationId xmlns:a16="http://schemas.microsoft.com/office/drawing/2014/main" id="{E88034B6-6C90-4D60-8889-F6B0302228BB}"/>
                </a:ext>
              </a:extLst>
            </p:cNvPr>
            <p:cNvGrpSpPr>
              <a:grpSpLocks/>
            </p:cNvGrpSpPr>
            <p:nvPr/>
          </p:nvGrpSpPr>
          <p:grpSpPr bwMode="auto">
            <a:xfrm>
              <a:off x="2448" y="827"/>
              <a:ext cx="336" cy="1104"/>
              <a:chOff x="2160" y="827"/>
              <a:chExt cx="624" cy="1104"/>
            </a:xfrm>
          </p:grpSpPr>
          <p:sp>
            <p:nvSpPr>
              <p:cNvPr id="1497135" name="Line 47">
                <a:extLst>
                  <a:ext uri="{FF2B5EF4-FFF2-40B4-BE49-F238E27FC236}">
                    <a16:creationId xmlns:a16="http://schemas.microsoft.com/office/drawing/2014/main" id="{36CA94DE-5947-41D0-9BFA-5023BDDE2A51}"/>
                  </a:ext>
                </a:extLst>
              </p:cNvPr>
              <p:cNvSpPr>
                <a:spLocks noChangeShapeType="1"/>
              </p:cNvSpPr>
              <p:nvPr/>
            </p:nvSpPr>
            <p:spPr bwMode="auto">
              <a:xfrm flipH="1">
                <a:off x="2160" y="1931"/>
                <a:ext cx="62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497136" name="Line 48">
                <a:extLst>
                  <a:ext uri="{FF2B5EF4-FFF2-40B4-BE49-F238E27FC236}">
                    <a16:creationId xmlns:a16="http://schemas.microsoft.com/office/drawing/2014/main" id="{2405B703-F4CA-4338-B194-EAD708E47B63}"/>
                  </a:ext>
                </a:extLst>
              </p:cNvPr>
              <p:cNvSpPr>
                <a:spLocks noChangeShapeType="1"/>
              </p:cNvSpPr>
              <p:nvPr/>
            </p:nvSpPr>
            <p:spPr bwMode="auto">
              <a:xfrm flipV="1">
                <a:off x="2160" y="827"/>
                <a:ext cx="0" cy="110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497137" name="Line 49">
                <a:extLst>
                  <a:ext uri="{FF2B5EF4-FFF2-40B4-BE49-F238E27FC236}">
                    <a16:creationId xmlns:a16="http://schemas.microsoft.com/office/drawing/2014/main" id="{517907B2-CF7C-4CE8-A88F-9304D1D734F6}"/>
                  </a:ext>
                </a:extLst>
              </p:cNvPr>
              <p:cNvSpPr>
                <a:spLocks noChangeShapeType="1"/>
              </p:cNvSpPr>
              <p:nvPr/>
            </p:nvSpPr>
            <p:spPr bwMode="auto">
              <a:xfrm>
                <a:off x="2160" y="827"/>
                <a:ext cx="624"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sp>
          <p:nvSpPr>
            <p:cNvPr id="1497138" name="Text Box 50">
              <a:extLst>
                <a:ext uri="{FF2B5EF4-FFF2-40B4-BE49-F238E27FC236}">
                  <a16:creationId xmlns:a16="http://schemas.microsoft.com/office/drawing/2014/main" id="{A7423D42-B3A5-41E7-A8FB-5B8D80EAE8C5}"/>
                </a:ext>
              </a:extLst>
            </p:cNvPr>
            <p:cNvSpPr txBox="1">
              <a:spLocks noChangeArrowheads="1"/>
            </p:cNvSpPr>
            <p:nvPr/>
          </p:nvSpPr>
          <p:spPr bwMode="auto">
            <a:xfrm>
              <a:off x="2688" y="2601"/>
              <a:ext cx="92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a:solidFill>
                    <a:srgbClr val="FF0000"/>
                  </a:solidFill>
                  <a:latin typeface="Times New Roman" panose="02020603050405020304" pitchFamily="18" charset="0"/>
                </a:rPr>
                <a:t>CPU registers</a:t>
              </a:r>
            </a:p>
          </p:txBody>
        </p:sp>
      </p:grpSp>
      <p:grpSp>
        <p:nvGrpSpPr>
          <p:cNvPr id="1497139" name="Group 51">
            <a:extLst>
              <a:ext uri="{FF2B5EF4-FFF2-40B4-BE49-F238E27FC236}">
                <a16:creationId xmlns:a16="http://schemas.microsoft.com/office/drawing/2014/main" id="{94F7763F-7180-477F-B0A5-DB0BD84A20FB}"/>
              </a:ext>
            </a:extLst>
          </p:cNvPr>
          <p:cNvGrpSpPr>
            <a:grpSpLocks/>
          </p:cNvGrpSpPr>
          <p:nvPr/>
        </p:nvGrpSpPr>
        <p:grpSpPr bwMode="auto">
          <a:xfrm>
            <a:off x="8458200" y="2590800"/>
            <a:ext cx="1066800" cy="1219200"/>
            <a:chOff x="2112" y="2592"/>
            <a:chExt cx="672" cy="768"/>
          </a:xfrm>
        </p:grpSpPr>
        <p:sp>
          <p:nvSpPr>
            <p:cNvPr id="1497140" name="Rectangle 52">
              <a:extLst>
                <a:ext uri="{FF2B5EF4-FFF2-40B4-BE49-F238E27FC236}">
                  <a16:creationId xmlns:a16="http://schemas.microsoft.com/office/drawing/2014/main" id="{5CE01B88-F5BA-4228-B265-796FB9DCA264}"/>
                </a:ext>
              </a:extLst>
            </p:cNvPr>
            <p:cNvSpPr>
              <a:spLocks noChangeArrowheads="1"/>
            </p:cNvSpPr>
            <p:nvPr/>
          </p:nvSpPr>
          <p:spPr bwMode="auto">
            <a:xfrm>
              <a:off x="2112" y="2592"/>
              <a:ext cx="672" cy="96"/>
            </a:xfrm>
            <a:prstGeom prst="rect">
              <a:avLst/>
            </a:prstGeom>
            <a:solidFill>
              <a:srgbClr val="FFCC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497141" name="Rectangle 53">
              <a:extLst>
                <a:ext uri="{FF2B5EF4-FFF2-40B4-BE49-F238E27FC236}">
                  <a16:creationId xmlns:a16="http://schemas.microsoft.com/office/drawing/2014/main" id="{B7699C10-7AF6-480B-8CEF-F1A6F589B663}"/>
                </a:ext>
              </a:extLst>
            </p:cNvPr>
            <p:cNvSpPr>
              <a:spLocks noChangeArrowheads="1"/>
            </p:cNvSpPr>
            <p:nvPr/>
          </p:nvSpPr>
          <p:spPr bwMode="auto">
            <a:xfrm>
              <a:off x="2112" y="2688"/>
              <a:ext cx="672" cy="96"/>
            </a:xfrm>
            <a:prstGeom prst="rect">
              <a:avLst/>
            </a:prstGeom>
            <a:solidFill>
              <a:srgbClr val="FFCC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497142" name="Rectangle 54">
              <a:extLst>
                <a:ext uri="{FF2B5EF4-FFF2-40B4-BE49-F238E27FC236}">
                  <a16:creationId xmlns:a16="http://schemas.microsoft.com/office/drawing/2014/main" id="{FD2572C8-BA6B-406E-A0BD-57DA548394F9}"/>
                </a:ext>
              </a:extLst>
            </p:cNvPr>
            <p:cNvSpPr>
              <a:spLocks noChangeArrowheads="1"/>
            </p:cNvSpPr>
            <p:nvPr/>
          </p:nvSpPr>
          <p:spPr bwMode="auto">
            <a:xfrm>
              <a:off x="2112" y="2784"/>
              <a:ext cx="672" cy="96"/>
            </a:xfrm>
            <a:prstGeom prst="rect">
              <a:avLst/>
            </a:prstGeom>
            <a:solidFill>
              <a:srgbClr val="FFCC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497143" name="Rectangle 55">
              <a:extLst>
                <a:ext uri="{FF2B5EF4-FFF2-40B4-BE49-F238E27FC236}">
                  <a16:creationId xmlns:a16="http://schemas.microsoft.com/office/drawing/2014/main" id="{136D962B-7A87-443A-95D4-3CC0B1989E1B}"/>
                </a:ext>
              </a:extLst>
            </p:cNvPr>
            <p:cNvSpPr>
              <a:spLocks noChangeArrowheads="1"/>
            </p:cNvSpPr>
            <p:nvPr/>
          </p:nvSpPr>
          <p:spPr bwMode="auto">
            <a:xfrm>
              <a:off x="2112" y="2880"/>
              <a:ext cx="672" cy="96"/>
            </a:xfrm>
            <a:prstGeom prst="rect">
              <a:avLst/>
            </a:prstGeom>
            <a:solidFill>
              <a:srgbClr val="FFCC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497144" name="Rectangle 56">
              <a:extLst>
                <a:ext uri="{FF2B5EF4-FFF2-40B4-BE49-F238E27FC236}">
                  <a16:creationId xmlns:a16="http://schemas.microsoft.com/office/drawing/2014/main" id="{E442AFBB-8592-49BB-8D7B-09984C32AB88}"/>
                </a:ext>
              </a:extLst>
            </p:cNvPr>
            <p:cNvSpPr>
              <a:spLocks noChangeArrowheads="1"/>
            </p:cNvSpPr>
            <p:nvPr/>
          </p:nvSpPr>
          <p:spPr bwMode="auto">
            <a:xfrm>
              <a:off x="2112" y="2976"/>
              <a:ext cx="672" cy="96"/>
            </a:xfrm>
            <a:prstGeom prst="rect">
              <a:avLst/>
            </a:prstGeom>
            <a:solidFill>
              <a:srgbClr val="FFCC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497145" name="Rectangle 57">
              <a:extLst>
                <a:ext uri="{FF2B5EF4-FFF2-40B4-BE49-F238E27FC236}">
                  <a16:creationId xmlns:a16="http://schemas.microsoft.com/office/drawing/2014/main" id="{9D81A54F-3416-43A2-B1D7-B93EE254BA31}"/>
                </a:ext>
              </a:extLst>
            </p:cNvPr>
            <p:cNvSpPr>
              <a:spLocks noChangeArrowheads="1"/>
            </p:cNvSpPr>
            <p:nvPr/>
          </p:nvSpPr>
          <p:spPr bwMode="auto">
            <a:xfrm>
              <a:off x="2112" y="3072"/>
              <a:ext cx="672" cy="96"/>
            </a:xfrm>
            <a:prstGeom prst="rect">
              <a:avLst/>
            </a:prstGeom>
            <a:solidFill>
              <a:srgbClr val="FFCC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497146" name="Rectangle 58">
              <a:extLst>
                <a:ext uri="{FF2B5EF4-FFF2-40B4-BE49-F238E27FC236}">
                  <a16:creationId xmlns:a16="http://schemas.microsoft.com/office/drawing/2014/main" id="{E576B346-FC99-4444-9EB4-7CD81218180E}"/>
                </a:ext>
              </a:extLst>
            </p:cNvPr>
            <p:cNvSpPr>
              <a:spLocks noChangeArrowheads="1"/>
            </p:cNvSpPr>
            <p:nvPr/>
          </p:nvSpPr>
          <p:spPr bwMode="auto">
            <a:xfrm>
              <a:off x="2112" y="3168"/>
              <a:ext cx="672" cy="96"/>
            </a:xfrm>
            <a:prstGeom prst="rect">
              <a:avLst/>
            </a:prstGeom>
            <a:solidFill>
              <a:srgbClr val="FFCC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497147" name="Rectangle 59">
              <a:extLst>
                <a:ext uri="{FF2B5EF4-FFF2-40B4-BE49-F238E27FC236}">
                  <a16:creationId xmlns:a16="http://schemas.microsoft.com/office/drawing/2014/main" id="{674BE1F3-0509-4C3F-A1BA-F05E1A4EC23C}"/>
                </a:ext>
              </a:extLst>
            </p:cNvPr>
            <p:cNvSpPr>
              <a:spLocks noChangeArrowheads="1"/>
            </p:cNvSpPr>
            <p:nvPr/>
          </p:nvSpPr>
          <p:spPr bwMode="auto">
            <a:xfrm>
              <a:off x="2112" y="3264"/>
              <a:ext cx="672" cy="96"/>
            </a:xfrm>
            <a:prstGeom prst="rect">
              <a:avLst/>
            </a:prstGeom>
            <a:solidFill>
              <a:srgbClr val="FFCC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sp>
        <p:nvSpPr>
          <p:cNvPr id="1497148" name="Rectangle 60">
            <a:extLst>
              <a:ext uri="{FF2B5EF4-FFF2-40B4-BE49-F238E27FC236}">
                <a16:creationId xmlns:a16="http://schemas.microsoft.com/office/drawing/2014/main" id="{D1E91426-BB49-4C88-A5BE-3A0FAA534A5F}"/>
              </a:ext>
            </a:extLst>
          </p:cNvPr>
          <p:cNvSpPr>
            <a:spLocks noChangeArrowheads="1"/>
          </p:cNvSpPr>
          <p:nvPr/>
        </p:nvSpPr>
        <p:spPr bwMode="auto">
          <a:xfrm>
            <a:off x="8458200" y="838200"/>
            <a:ext cx="1066800" cy="533400"/>
          </a:xfrm>
          <a:prstGeom prst="rect">
            <a:avLst/>
          </a:prstGeom>
          <a:solidFill>
            <a:srgbClr val="99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2400">
                <a:latin typeface="Times New Roman" panose="02020603050405020304" pitchFamily="18" charset="0"/>
              </a:rPr>
              <a:t>stack</a:t>
            </a:r>
          </a:p>
        </p:txBody>
      </p:sp>
      <p:sp>
        <p:nvSpPr>
          <p:cNvPr id="1497149" name="Rectangle 61">
            <a:extLst>
              <a:ext uri="{FF2B5EF4-FFF2-40B4-BE49-F238E27FC236}">
                <a16:creationId xmlns:a16="http://schemas.microsoft.com/office/drawing/2014/main" id="{0314B3A3-81CC-4FDB-9515-F52FD6025CCC}"/>
              </a:ext>
            </a:extLst>
          </p:cNvPr>
          <p:cNvSpPr>
            <a:spLocks noChangeArrowheads="1"/>
          </p:cNvSpPr>
          <p:nvPr/>
        </p:nvSpPr>
        <p:spPr bwMode="auto">
          <a:xfrm>
            <a:off x="8458200" y="1676400"/>
            <a:ext cx="1066800" cy="228600"/>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497150" name="Text Box 62">
            <a:extLst>
              <a:ext uri="{FF2B5EF4-FFF2-40B4-BE49-F238E27FC236}">
                <a16:creationId xmlns:a16="http://schemas.microsoft.com/office/drawing/2014/main" id="{4254EFC2-AD03-4DFF-9A23-689221FFF455}"/>
              </a:ext>
            </a:extLst>
          </p:cNvPr>
          <p:cNvSpPr txBox="1">
            <a:spLocks noChangeArrowheads="1"/>
          </p:cNvSpPr>
          <p:nvPr/>
        </p:nvSpPr>
        <p:spPr bwMode="auto">
          <a:xfrm>
            <a:off x="8366125" y="1843088"/>
            <a:ext cx="16129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a:solidFill>
                  <a:srgbClr val="FF0000"/>
                </a:solidFill>
                <a:latin typeface="Times New Roman" panose="02020603050405020304" pitchFamily="18" charset="0"/>
              </a:rPr>
              <a:t>process priority</a:t>
            </a:r>
          </a:p>
        </p:txBody>
      </p:sp>
      <p:grpSp>
        <p:nvGrpSpPr>
          <p:cNvPr id="1497151" name="Group 63">
            <a:extLst>
              <a:ext uri="{FF2B5EF4-FFF2-40B4-BE49-F238E27FC236}">
                <a16:creationId xmlns:a16="http://schemas.microsoft.com/office/drawing/2014/main" id="{9BB1C7BF-FD01-4F70-B6F8-A16454BCDCA3}"/>
              </a:ext>
            </a:extLst>
          </p:cNvPr>
          <p:cNvGrpSpPr>
            <a:grpSpLocks/>
          </p:cNvGrpSpPr>
          <p:nvPr/>
        </p:nvGrpSpPr>
        <p:grpSpPr bwMode="auto">
          <a:xfrm>
            <a:off x="8001000" y="1066800"/>
            <a:ext cx="457200" cy="1752600"/>
            <a:chOff x="3744" y="816"/>
            <a:chExt cx="624" cy="1104"/>
          </a:xfrm>
        </p:grpSpPr>
        <p:sp>
          <p:nvSpPr>
            <p:cNvPr id="1497152" name="Line 64">
              <a:extLst>
                <a:ext uri="{FF2B5EF4-FFF2-40B4-BE49-F238E27FC236}">
                  <a16:creationId xmlns:a16="http://schemas.microsoft.com/office/drawing/2014/main" id="{38873FEC-700D-477D-B5BA-6979A4DDAA16}"/>
                </a:ext>
              </a:extLst>
            </p:cNvPr>
            <p:cNvSpPr>
              <a:spLocks noChangeShapeType="1"/>
            </p:cNvSpPr>
            <p:nvPr/>
          </p:nvSpPr>
          <p:spPr bwMode="auto">
            <a:xfrm flipH="1">
              <a:off x="3744" y="1920"/>
              <a:ext cx="62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497153" name="Line 65">
              <a:extLst>
                <a:ext uri="{FF2B5EF4-FFF2-40B4-BE49-F238E27FC236}">
                  <a16:creationId xmlns:a16="http://schemas.microsoft.com/office/drawing/2014/main" id="{3C970A06-3FB5-40D2-AD5D-F3AB29198964}"/>
                </a:ext>
              </a:extLst>
            </p:cNvPr>
            <p:cNvSpPr>
              <a:spLocks noChangeShapeType="1"/>
            </p:cNvSpPr>
            <p:nvPr/>
          </p:nvSpPr>
          <p:spPr bwMode="auto">
            <a:xfrm flipV="1">
              <a:off x="3744" y="816"/>
              <a:ext cx="0" cy="110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497154" name="Line 66">
              <a:extLst>
                <a:ext uri="{FF2B5EF4-FFF2-40B4-BE49-F238E27FC236}">
                  <a16:creationId xmlns:a16="http://schemas.microsoft.com/office/drawing/2014/main" id="{D595EFB7-94B9-497F-9702-816994E615CF}"/>
                </a:ext>
              </a:extLst>
            </p:cNvPr>
            <p:cNvSpPr>
              <a:spLocks noChangeShapeType="1"/>
            </p:cNvSpPr>
            <p:nvPr/>
          </p:nvSpPr>
          <p:spPr bwMode="auto">
            <a:xfrm>
              <a:off x="3744" y="816"/>
              <a:ext cx="624"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sp>
        <p:nvSpPr>
          <p:cNvPr id="1497155" name="Text Box 67">
            <a:extLst>
              <a:ext uri="{FF2B5EF4-FFF2-40B4-BE49-F238E27FC236}">
                <a16:creationId xmlns:a16="http://schemas.microsoft.com/office/drawing/2014/main" id="{91A3C193-69CF-4F13-AB5B-EB824AC3160B}"/>
              </a:ext>
            </a:extLst>
          </p:cNvPr>
          <p:cNvSpPr txBox="1">
            <a:spLocks noChangeArrowheads="1"/>
          </p:cNvSpPr>
          <p:nvPr/>
        </p:nvSpPr>
        <p:spPr bwMode="auto">
          <a:xfrm>
            <a:off x="8305800" y="3883026"/>
            <a:ext cx="14605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a:solidFill>
                  <a:srgbClr val="FF0000"/>
                </a:solidFill>
                <a:latin typeface="Times New Roman" panose="02020603050405020304" pitchFamily="18" charset="0"/>
              </a:rPr>
              <a:t>CPU registers</a:t>
            </a:r>
          </a:p>
        </p:txBody>
      </p:sp>
      <p:sp>
        <p:nvSpPr>
          <p:cNvPr id="1497156" name="Text Box 68">
            <a:extLst>
              <a:ext uri="{FF2B5EF4-FFF2-40B4-BE49-F238E27FC236}">
                <a16:creationId xmlns:a16="http://schemas.microsoft.com/office/drawing/2014/main" id="{EE75701F-0803-485E-842D-943AC9A0182C}"/>
              </a:ext>
            </a:extLst>
          </p:cNvPr>
          <p:cNvSpPr txBox="1">
            <a:spLocks noChangeArrowheads="1"/>
          </p:cNvSpPr>
          <p:nvPr/>
        </p:nvSpPr>
        <p:spPr bwMode="auto">
          <a:xfrm>
            <a:off x="6842125" y="1803401"/>
            <a:ext cx="641350" cy="823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4800">
                <a:solidFill>
                  <a:srgbClr val="990000"/>
                </a:solidFill>
                <a:latin typeface="Times New Roman" panose="02020603050405020304" pitchFamily="18" charset="0"/>
              </a:rPr>
              <a:t>...</a:t>
            </a:r>
          </a:p>
        </p:txBody>
      </p:sp>
      <p:sp>
        <p:nvSpPr>
          <p:cNvPr id="1497157" name="Text Box 69">
            <a:extLst>
              <a:ext uri="{FF2B5EF4-FFF2-40B4-BE49-F238E27FC236}">
                <a16:creationId xmlns:a16="http://schemas.microsoft.com/office/drawing/2014/main" id="{AED4856D-CF59-4762-A3AF-CD2818205D0B}"/>
              </a:ext>
            </a:extLst>
          </p:cNvPr>
          <p:cNvSpPr txBox="1">
            <a:spLocks noChangeArrowheads="1"/>
          </p:cNvSpPr>
          <p:nvPr/>
        </p:nvSpPr>
        <p:spPr bwMode="auto">
          <a:xfrm>
            <a:off x="6248400" y="4457700"/>
            <a:ext cx="719138" cy="155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en-US" sz="9600">
                <a:latin typeface="Times New Roman" panose="02020603050405020304" pitchFamily="18" charset="0"/>
              </a:rPr>
              <a:t>}</a:t>
            </a:r>
            <a:endParaRPr lang="en-US" altLang="en-US" sz="2400">
              <a:latin typeface="Times New Roman" panose="02020603050405020304" pitchFamily="18" charset="0"/>
            </a:endParaRPr>
          </a:p>
        </p:txBody>
      </p:sp>
      <p:sp>
        <p:nvSpPr>
          <p:cNvPr id="1497158" name="Text Box 70">
            <a:extLst>
              <a:ext uri="{FF2B5EF4-FFF2-40B4-BE49-F238E27FC236}">
                <a16:creationId xmlns:a16="http://schemas.microsoft.com/office/drawing/2014/main" id="{8611B1E0-A3C8-4B0A-A594-F709D5504F74}"/>
              </a:ext>
            </a:extLst>
          </p:cNvPr>
          <p:cNvSpPr txBox="1">
            <a:spLocks noChangeArrowheads="1"/>
          </p:cNvSpPr>
          <p:nvPr/>
        </p:nvSpPr>
        <p:spPr bwMode="auto">
          <a:xfrm>
            <a:off x="6781800" y="5132388"/>
            <a:ext cx="10795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2400">
                <a:latin typeface="Times New Roman" panose="02020603050405020304" pitchFamily="18" charset="0"/>
              </a:rPr>
              <a:t>context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EBA80-A1E3-413F-B711-753A1A0CA1D3}"/>
              </a:ext>
            </a:extLst>
          </p:cNvPr>
          <p:cNvSpPr>
            <a:spLocks noGrp="1"/>
          </p:cNvSpPr>
          <p:nvPr>
            <p:ph type="title"/>
          </p:nvPr>
        </p:nvSpPr>
        <p:spPr/>
        <p:txBody>
          <a:bodyPr/>
          <a:lstStyle/>
          <a:p>
            <a:r>
              <a:rPr lang="en-US" altLang="en-US" dirty="0"/>
              <a:t>Context Switching </a:t>
            </a:r>
            <a:endParaRPr lang="en-GB" dirty="0"/>
          </a:p>
        </p:txBody>
      </p:sp>
      <p:sp>
        <p:nvSpPr>
          <p:cNvPr id="3" name="Content Placeholder 2">
            <a:extLst>
              <a:ext uri="{FF2B5EF4-FFF2-40B4-BE49-F238E27FC236}">
                <a16:creationId xmlns:a16="http://schemas.microsoft.com/office/drawing/2014/main" id="{D6EC0667-B29B-4E83-957D-32369EB6FC2D}"/>
              </a:ext>
            </a:extLst>
          </p:cNvPr>
          <p:cNvSpPr>
            <a:spLocks noGrp="1"/>
          </p:cNvSpPr>
          <p:nvPr>
            <p:ph idx="1"/>
          </p:nvPr>
        </p:nvSpPr>
        <p:spPr/>
        <p:txBody>
          <a:bodyPr/>
          <a:lstStyle/>
          <a:p>
            <a:r>
              <a:rPr lang="en-US" dirty="0"/>
              <a:t>Context Switching is an OS process management mechanism that allows multiple processes to use a single CPU. </a:t>
            </a:r>
          </a:p>
          <a:p>
            <a:endParaRPr lang="en-US" dirty="0"/>
          </a:p>
          <a:p>
            <a:r>
              <a:rPr lang="en-US" dirty="0"/>
              <a:t>Context Switching stores the status of the executing process so that it be reloaded from the same point from where it was stopped.</a:t>
            </a:r>
            <a:endParaRPr lang="en-GB" dirty="0"/>
          </a:p>
        </p:txBody>
      </p:sp>
    </p:spTree>
    <p:extLst>
      <p:ext uri="{BB962C8B-B14F-4D97-AF65-F5344CB8AC3E}">
        <p14:creationId xmlns:p14="http://schemas.microsoft.com/office/powerpoint/2010/main" val="725163527"/>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217</TotalTime>
  <Words>1959</Words>
  <Application>Microsoft Office PowerPoint</Application>
  <PresentationFormat>Widescreen</PresentationFormat>
  <Paragraphs>285</Paragraphs>
  <Slides>33</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33</vt:i4>
      </vt:variant>
    </vt:vector>
  </HeadingPairs>
  <TitlesOfParts>
    <vt:vector size="42" baseType="lpstr">
      <vt:lpstr>Arial</vt:lpstr>
      <vt:lpstr>Calibri</vt:lpstr>
      <vt:lpstr>Cambria Math</vt:lpstr>
      <vt:lpstr>Century Gothic</vt:lpstr>
      <vt:lpstr>Helvetica</vt:lpstr>
      <vt:lpstr>Times New Roman</vt:lpstr>
      <vt:lpstr>Wingdings</vt:lpstr>
      <vt:lpstr>Wingdings 3</vt:lpstr>
      <vt:lpstr>Wisp</vt:lpstr>
      <vt:lpstr>PowerPoint Presentation</vt:lpstr>
      <vt:lpstr>Operating System II CMP 321 Context Switching and Dispatching</vt:lpstr>
      <vt:lpstr>Process → Task → Thread </vt:lpstr>
      <vt:lpstr>Process → Task → Thread </vt:lpstr>
      <vt:lpstr>Process → Task → Thread </vt:lpstr>
      <vt:lpstr>Concurrent Thread Execution</vt:lpstr>
      <vt:lpstr>Why multiple processes?</vt:lpstr>
      <vt:lpstr>Multiple Processes </vt:lpstr>
      <vt:lpstr>Context Switching </vt:lpstr>
      <vt:lpstr>Context Switching </vt:lpstr>
      <vt:lpstr>Context Switching </vt:lpstr>
      <vt:lpstr>Multitasking Systems</vt:lpstr>
      <vt:lpstr>Multitasking Systems</vt:lpstr>
      <vt:lpstr>Cooperative Multitasking</vt:lpstr>
      <vt:lpstr>Cooperative Multitasking </vt:lpstr>
      <vt:lpstr>Preemptive multitasking</vt:lpstr>
      <vt:lpstr>Multitasking</vt:lpstr>
      <vt:lpstr>Triggers of Context Switch</vt:lpstr>
      <vt:lpstr>Triggers of Context Switch</vt:lpstr>
      <vt:lpstr>Triggers of Context Switch</vt:lpstr>
      <vt:lpstr>Triggers of Context Switch</vt:lpstr>
      <vt:lpstr>When Can A Context-Switch Occur </vt:lpstr>
      <vt:lpstr>When Can A Context-Switch Occur </vt:lpstr>
      <vt:lpstr>Context Switch Overhead </vt:lpstr>
      <vt:lpstr>Context Switch Overhead </vt:lpstr>
      <vt:lpstr>Advantage of Context Switching</vt:lpstr>
      <vt:lpstr>Disadvantage of Context Switching</vt:lpstr>
      <vt:lpstr>Dispatcher</vt:lpstr>
      <vt:lpstr>Dispatcher</vt:lpstr>
      <vt:lpstr>Dispatcher Roles</vt:lpstr>
      <vt:lpstr>Dispatch Latency</vt:lpstr>
      <vt:lpstr>Difference Between Scheduler and Dispatcher</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Egena Onu</dc:creator>
  <cp:lastModifiedBy>Egena Onu</cp:lastModifiedBy>
  <cp:revision>59</cp:revision>
  <dcterms:created xsi:type="dcterms:W3CDTF">2022-11-29T11:59:25Z</dcterms:created>
  <dcterms:modified xsi:type="dcterms:W3CDTF">2022-11-30T11:46:34Z</dcterms:modified>
</cp:coreProperties>
</file>