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80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4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88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4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0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4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7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8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A0DE-3887-4F4E-B639-5916806278C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b="1" dirty="0" smtClean="0"/>
              <a:t>HISTORY of 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4627564"/>
            <a:ext cx="7772400" cy="150018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CA" b="1" dirty="0"/>
              <a:t>Part 1: </a:t>
            </a:r>
            <a:br>
              <a:rPr lang="en-CA" b="1" dirty="0"/>
            </a:br>
            <a:r>
              <a:rPr lang="en-CA" b="1" dirty="0"/>
              <a:t>History of Programming Languages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4CEE2-B52F-4A96-86F5-6092FCC6AD8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Plankalkül (1941)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000"/>
              <a:t>By 1946, Zuse had written a book on the subject but it remained unpublished.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In 1948 Zuse published a paper about Plankalkül in the "Archiv der Mathematik" but still did not attract much feedback - for a long time to come programming a computer would only be thought of as programming with machine code.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Plankalkül was eventually more comprehensively published in </a:t>
            </a:r>
            <a:r>
              <a:rPr lang="en-US" altLang="en-US" sz="2000" b="1"/>
              <a:t>1972</a:t>
            </a:r>
            <a:r>
              <a:rPr lang="en-US" altLang="en-US" sz="2000"/>
              <a:t> and the first compiler for it was implemented in 1998.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Another independent implementation followed in the year 2000 by the Free University of Berlin.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8179F-E003-4D2F-83B3-AE4B3F3B871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9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Plankalkül (1941)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Plankalkül drew comparisons to APL and relational algebra.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It includes assignment statements, subroutines, conditional statements, iteration, floating point arithmetic, arrays, hierarchical record structures, assertions, exception handling, and other advanced features.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Thus, this language included many of the syntactical elements of structured programming languages that would be invented later, but it failed to be recognized widely.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741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ACC44-6AB9-48BC-9BD9-AAA99471AEA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Short Code (1949)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47050" cy="2198688"/>
          </a:xfrm>
        </p:spPr>
        <p:txBody>
          <a:bodyPr/>
          <a:lstStyle/>
          <a:p>
            <a:pPr eaLnBrk="1" hangingPunct="1"/>
            <a:r>
              <a:rPr lang="en-US" altLang="en-US" sz="2000"/>
              <a:t>Short Code was the first higher-level language ever developed </a:t>
            </a:r>
            <a:r>
              <a:rPr lang="en-US" altLang="en-US" sz="2000" b="1"/>
              <a:t>and used</a:t>
            </a:r>
            <a:r>
              <a:rPr lang="en-US" altLang="en-US" sz="2000"/>
              <a:t> for a computer.</a:t>
            </a:r>
          </a:p>
          <a:p>
            <a:pPr eaLnBrk="1" hangingPunct="1"/>
            <a:r>
              <a:rPr lang="en-CA" altLang="en-US" sz="2000"/>
              <a:t>Short Code was designed in 1949 by </a:t>
            </a:r>
            <a:r>
              <a:rPr lang="en-CA" altLang="en-US" sz="2000" b="1"/>
              <a:t>John Mauchly</a:t>
            </a:r>
            <a:r>
              <a:rPr lang="en-CA" altLang="en-US" sz="2000"/>
              <a:t>, co-inventor of UNIVAC I, </a:t>
            </a:r>
            <a:r>
              <a:rPr lang="en-US" altLang="en-US" sz="2000"/>
              <a:t>the first </a:t>
            </a:r>
            <a:r>
              <a:rPr lang="en-US" altLang="en-US" sz="2000" b="1"/>
              <a:t>commercial computer</a:t>
            </a:r>
            <a:r>
              <a:rPr lang="en-US" altLang="en-US" sz="2000"/>
              <a:t> produced in the United States. 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B0420F-D4B0-4B7E-8396-DD85F951E58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3071814" y="3644901"/>
            <a:ext cx="1603375" cy="2374087"/>
            <a:chOff x="6137606" y="1790700"/>
            <a:chExt cx="1603044" cy="2373830"/>
          </a:xfrm>
        </p:grpSpPr>
        <p:pic>
          <p:nvPicPr>
            <p:cNvPr id="12292" name="Picture 4" descr="C:\Users\paquet\Desktop\New folder (2)\JohnMauchl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550" y="1790700"/>
              <a:ext cx="1562100" cy="2095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8" name="TextBox 7"/>
            <p:cNvSpPr txBox="1"/>
            <p:nvPr/>
          </p:nvSpPr>
          <p:spPr>
            <a:xfrm>
              <a:off x="6137606" y="3887561"/>
              <a:ext cx="1046866" cy="2769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John </a:t>
              </a:r>
              <a:r>
                <a:rPr lang="en-CA" sz="1200" dirty="0" err="1"/>
                <a:t>Mauchly</a:t>
              </a:r>
              <a:endParaRPr lang="en-US" sz="1200" dirty="0"/>
            </a:p>
          </p:txBody>
        </p:sp>
      </p:grpSp>
      <p:grpSp>
        <p:nvGrpSpPr>
          <p:cNvPr id="18440" name="Group 5"/>
          <p:cNvGrpSpPr>
            <a:grpSpLocks/>
          </p:cNvGrpSpPr>
          <p:nvPr/>
        </p:nvGrpSpPr>
        <p:grpSpPr bwMode="auto">
          <a:xfrm>
            <a:off x="5664200" y="3141663"/>
            <a:ext cx="4065588" cy="3429774"/>
            <a:chOff x="4466532" y="3140968"/>
            <a:chExt cx="4065908" cy="3429862"/>
          </a:xfrm>
        </p:grpSpPr>
        <p:pic>
          <p:nvPicPr>
            <p:cNvPr id="12293" name="Picture 5" descr="C:\Users\paquet\Desktop\New folder (2)\UNIVA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140968"/>
              <a:ext cx="4032448" cy="31204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1" name="TextBox 10"/>
            <p:cNvSpPr txBox="1"/>
            <p:nvPr/>
          </p:nvSpPr>
          <p:spPr>
            <a:xfrm>
              <a:off x="4466532" y="6293824"/>
              <a:ext cx="671647" cy="2770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UNIVAC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72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Short Code (1949)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82880" indent="-182880">
              <a:defRPr/>
            </a:pPr>
            <a:r>
              <a:rPr lang="en-US" sz="2000" dirty="0"/>
              <a:t>Unlike machine code, Short Code statements represented </a:t>
            </a:r>
            <a:r>
              <a:rPr lang="en-US" sz="2000" b="1" dirty="0"/>
              <a:t>mathematical expressions </a:t>
            </a:r>
            <a:r>
              <a:rPr lang="en-US" sz="2000" dirty="0"/>
              <a:t>rather than a machine instruction.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While Short Code represented expressions, the representation itself was not direct and required a conversion process then called automatic programming. 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Along with basic arithmetic, Short Code allowed for branching and calls to a </a:t>
            </a:r>
            <a:r>
              <a:rPr lang="en-US" sz="2000" b="1" dirty="0"/>
              <a:t>library of functions</a:t>
            </a:r>
            <a:r>
              <a:rPr lang="en-US" sz="2000" dirty="0"/>
              <a:t>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The language was </a:t>
            </a:r>
            <a:r>
              <a:rPr lang="en-US" sz="2000" b="1" dirty="0"/>
              <a:t>interpreted</a:t>
            </a:r>
            <a:r>
              <a:rPr lang="en-US" sz="2000" dirty="0"/>
              <a:t> and ran about 50 times slower than machine code. </a:t>
            </a:r>
          </a:p>
          <a:p>
            <a:pPr marL="182880" indent="-182880">
              <a:defRPr/>
            </a:pPr>
            <a:endParaRPr lang="en-US" dirty="0" smtClean="0"/>
          </a:p>
          <a:p>
            <a:pPr marL="182880" indent="-182880"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94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6E0107-FF8A-45E4-B8FD-2834AA3F5A6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4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A-0 (1951)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A-0 system, written by </a:t>
            </a:r>
            <a:r>
              <a:rPr lang="en-US" altLang="en-US" sz="2000" b="1"/>
              <a:t>Grace Hopper </a:t>
            </a:r>
            <a:r>
              <a:rPr lang="en-US" altLang="en-US" sz="2000"/>
              <a:t>in 1951 and 1952 for the UNIVAC I, was the </a:t>
            </a:r>
            <a:r>
              <a:rPr lang="en-US" altLang="en-US" sz="2000" b="1"/>
              <a:t>first compiler system </a:t>
            </a:r>
            <a:r>
              <a:rPr lang="en-US" altLang="en-US" sz="2000"/>
              <a:t>ever developed for a computer.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3916F6-BB17-4E61-9715-60D057B7984B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6527800" y="2416175"/>
            <a:ext cx="3162300" cy="4172724"/>
            <a:chOff x="5105904" y="2416490"/>
            <a:chExt cx="3162664" cy="4172487"/>
          </a:xfrm>
        </p:grpSpPr>
        <p:pic>
          <p:nvPicPr>
            <p:cNvPr id="14341" name="Picture 5" descr="C:\Users\paquet\Desktop\New folder (2)\GraceHopperUnivac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416490"/>
              <a:ext cx="3120504" cy="38928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5105904" y="6311994"/>
              <a:ext cx="1843665" cy="2769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Grace Hopper and UNIVAC</a:t>
              </a:r>
              <a:endParaRPr lang="en-US" sz="1200" dirty="0"/>
            </a:p>
          </p:txBody>
        </p:sp>
      </p:grpSp>
      <p:grpSp>
        <p:nvGrpSpPr>
          <p:cNvPr id="20488" name="Group 6"/>
          <p:cNvGrpSpPr>
            <a:grpSpLocks/>
          </p:cNvGrpSpPr>
          <p:nvPr/>
        </p:nvGrpSpPr>
        <p:grpSpPr bwMode="auto">
          <a:xfrm>
            <a:off x="3206750" y="3141663"/>
            <a:ext cx="1809750" cy="2918598"/>
            <a:chOff x="1682089" y="3140968"/>
            <a:chExt cx="1809791" cy="2918540"/>
          </a:xfrm>
        </p:grpSpPr>
        <p:pic>
          <p:nvPicPr>
            <p:cNvPr id="14340" name="Picture 4" descr="C:\Users\paquet\Desktop\New folder (2)\GraceHop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418" y="3140968"/>
              <a:ext cx="1761462" cy="26510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682089" y="5782515"/>
              <a:ext cx="1051979" cy="276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Grace Hopper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7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A-0 (1951)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A-0 functioned more as a loader/linker than the modern notion of a compiler.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A program was specified as a sequence of </a:t>
            </a:r>
            <a:r>
              <a:rPr lang="en-US" altLang="en-US" sz="2000" b="1"/>
              <a:t>subroutines</a:t>
            </a:r>
            <a:r>
              <a:rPr lang="en-US" altLang="en-US" sz="2000"/>
              <a:t> and </a:t>
            </a:r>
            <a:r>
              <a:rPr lang="en-US" altLang="en-US" sz="2000" b="1"/>
              <a:t>arguments</a:t>
            </a:r>
            <a:r>
              <a:rPr lang="en-US" altLang="en-US" sz="2000"/>
              <a:t>. The subroutines were identified by a numeric code and the arguments to the subroutines were written directly after each subroutine code.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A-0 system converted the specification into machine code that could be fed into the computer in a second pass to execute the program.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F3947-F673-4EB2-ABF8-87574399005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2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A-0 (1951)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 similar systems was invented independently by David Wheeler and </a:t>
            </a:r>
            <a:r>
              <a:rPr lang="en-CA" altLang="en-US" b="1" smtClean="0"/>
              <a:t>Maurice Wilkes </a:t>
            </a:r>
            <a:r>
              <a:rPr lang="en-CA" altLang="en-US" smtClean="0"/>
              <a:t>for the EDSAC computer in 1951. </a:t>
            </a:r>
          </a:p>
          <a:p>
            <a:pPr eaLnBrk="1" hangingPunct="1"/>
            <a:endParaRPr lang="en-CA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A3648-D7AF-4F27-B7B0-A540EBE5E59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22535" name="Picture 2" descr="C:\Users\paquet\Desktop\New folder (2)\wilkesEds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852739"/>
            <a:ext cx="2509838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80263" y="5961064"/>
            <a:ext cx="18605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dirty="0"/>
              <a:t>Maurice Wilkes and EDSAC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006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 smtClean="0"/>
              <a:t>Evolution of Programming languages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13A2C3-1F00-4C45-89C1-B1D6DB7BD11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 smtClean="0"/>
              <a:t>Fortran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45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F07A8-E64E-4F0A-8A6D-7ABE9574842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Fortran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5699125" cy="3268663"/>
          </a:xfrm>
        </p:spPr>
        <p:txBody>
          <a:bodyPr rtlCol="0">
            <a:normAutofit fontScale="85000" lnSpcReduction="10000"/>
          </a:bodyPr>
          <a:lstStyle/>
          <a:p>
            <a:pPr marL="182880" indent="-182880">
              <a:defRPr/>
            </a:pPr>
            <a:r>
              <a:rPr lang="en-US" sz="2000" dirty="0"/>
              <a:t>IBM Mathematical Formula Translating System, later popularly know as Fortran. 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Originally developed by a team lead by </a:t>
            </a:r>
            <a:r>
              <a:rPr lang="en-US" sz="2000" b="1" dirty="0"/>
              <a:t>John Backus</a:t>
            </a:r>
            <a:r>
              <a:rPr lang="en-US" sz="2000" dirty="0"/>
              <a:t> at </a:t>
            </a:r>
            <a:r>
              <a:rPr lang="en-US" sz="2000" b="1" dirty="0"/>
              <a:t>IBM</a:t>
            </a:r>
            <a:r>
              <a:rPr lang="en-US" sz="2000" dirty="0"/>
              <a:t> in the 1950s for scientific and engineering applications on the IBM704, introduced in 1954.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General-purpose, </a:t>
            </a:r>
            <a:r>
              <a:rPr lang="en-US" sz="2000" b="1" dirty="0"/>
              <a:t>procedural</a:t>
            </a:r>
            <a:r>
              <a:rPr lang="en-US" sz="2000" dirty="0"/>
              <a:t>, </a:t>
            </a:r>
            <a:r>
              <a:rPr lang="en-US" sz="2000" b="1" dirty="0"/>
              <a:t>imperative</a:t>
            </a:r>
            <a:r>
              <a:rPr lang="en-US" sz="2000" dirty="0"/>
              <a:t> programming language that is especially suited to numeric computation and scientific computing. </a:t>
            </a:r>
          </a:p>
          <a:p>
            <a:pPr marL="182880" indent="-182880">
              <a:buNone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56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38AD1D-9BCD-4710-BB7C-0A7F8A3D33B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25607" name="Group 5"/>
          <p:cNvGrpSpPr>
            <a:grpSpLocks/>
          </p:cNvGrpSpPr>
          <p:nvPr/>
        </p:nvGrpSpPr>
        <p:grpSpPr bwMode="auto">
          <a:xfrm>
            <a:off x="7823201" y="1541464"/>
            <a:ext cx="2143125" cy="2751911"/>
            <a:chOff x="6317200" y="1717434"/>
            <a:chExt cx="2143232" cy="2752108"/>
          </a:xfrm>
        </p:grpSpPr>
        <p:pic>
          <p:nvPicPr>
            <p:cNvPr id="16388" name="Picture 4" descr="C:\Users\paquet\Desktop\New folder (2)\JohnBackus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717434"/>
              <a:ext cx="2088232" cy="24956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6317200" y="4192523"/>
              <a:ext cx="944216" cy="2770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John Backus</a:t>
              </a:r>
              <a:endParaRPr lang="en-US" sz="1200" dirty="0"/>
            </a:p>
          </p:txBody>
        </p:sp>
      </p:grpSp>
      <p:sp>
        <p:nvSpPr>
          <p:cNvPr id="25608" name="Content Placeholder 2"/>
          <p:cNvSpPr txBox="1">
            <a:spLocks/>
          </p:cNvSpPr>
          <p:nvPr/>
        </p:nvSpPr>
        <p:spPr bwMode="auto">
          <a:xfrm>
            <a:off x="1946275" y="5084764"/>
            <a:ext cx="80200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/>
              <a:t>Originally designed to improve on the </a:t>
            </a:r>
            <a:r>
              <a:rPr lang="en-CA" altLang="en-US" sz="2000" b="1"/>
              <a:t>economics of programming</a:t>
            </a:r>
            <a:r>
              <a:rPr lang="en-CA" altLang="en-US" sz="2000"/>
              <a:t>, as programming using low level languages had become to be more costly than the time it actually saved. </a:t>
            </a:r>
            <a:endParaRPr lang="en-US" altLang="en-US" sz="2000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5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CA" altLang="en-US" sz="2000"/>
              <a:t>History of the early programming languages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CA" altLang="en-US" sz="2000"/>
              <a:t>Influential programming languages</a:t>
            </a:r>
            <a:endParaRPr lang="en-US" altLang="en-US" sz="2000"/>
          </a:p>
          <a:p>
            <a:pPr eaLnBrk="1" hangingPunct="1"/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939E60-B7F8-4D50-B146-E88B282875B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2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smtClean="0"/>
              <a:t>Fortran</a:t>
            </a:r>
            <a:endParaRPr lang="en-US" b="1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sz="2000"/>
              <a:t>The solution was to design a </a:t>
            </a:r>
            <a:r>
              <a:rPr lang="en-CA" altLang="en-US" sz="2000" b="1"/>
              <a:t>higher level</a:t>
            </a:r>
            <a:r>
              <a:rPr lang="en-CA" altLang="en-US" sz="2000"/>
              <a:t> programming language enabling scientists to write programs using a </a:t>
            </a:r>
            <a:r>
              <a:rPr lang="en-CA" altLang="en-US" sz="2000" b="1"/>
              <a:t>mathematical notation/language</a:t>
            </a:r>
            <a:r>
              <a:rPr lang="en-CA" altLang="en-US" sz="2000"/>
              <a:t>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Great emphasis was put on the </a:t>
            </a:r>
            <a:r>
              <a:rPr lang="en-CA" altLang="en-US" sz="2000" b="1"/>
              <a:t>efficiency</a:t>
            </a:r>
            <a:r>
              <a:rPr lang="en-CA" altLang="en-US" sz="2000"/>
              <a:t> of the translated machine code, which is still the case today, explaining why Fortran programs are still considered as a </a:t>
            </a:r>
            <a:r>
              <a:rPr lang="en-CA" altLang="en-US" sz="2000" b="1"/>
              <a:t>benchmark</a:t>
            </a:r>
            <a:r>
              <a:rPr lang="en-CA" altLang="en-US" sz="2000"/>
              <a:t> for execution speed.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Emphasis was put on </a:t>
            </a:r>
            <a:r>
              <a:rPr lang="en-CA" altLang="en-US" sz="2000" b="1"/>
              <a:t>number computations</a:t>
            </a:r>
            <a:r>
              <a:rPr lang="en-CA" altLang="en-US" sz="2000"/>
              <a:t>. Only much later was it possible to have Fortran programs manipulate characters or strings.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66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A7852-F031-4E47-BE8C-6C0530A0374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smtClean="0"/>
              <a:t>Fortran</a:t>
            </a:r>
            <a:endParaRPr lang="en-US" b="1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82880" indent="-182880">
              <a:defRPr/>
            </a:pPr>
            <a:r>
              <a:rPr lang="en-CA" sz="2000" b="1" dirty="0"/>
              <a:t>Features</a:t>
            </a:r>
            <a:r>
              <a:rPr lang="en-CA" sz="2000" dirty="0"/>
              <a:t> introduced by earlier versions of Fortran:</a:t>
            </a:r>
          </a:p>
          <a:p>
            <a:pPr lvl="1" indent="-182880">
              <a:defRPr/>
            </a:pPr>
            <a:r>
              <a:rPr lang="en-CA" sz="1800" dirty="0"/>
              <a:t>Comments</a:t>
            </a:r>
          </a:p>
          <a:p>
            <a:pPr lvl="1" indent="-182880">
              <a:defRPr/>
            </a:pPr>
            <a:r>
              <a:rPr lang="en-CA" sz="1800" dirty="0"/>
              <a:t>Assignment statement using complex expressions</a:t>
            </a:r>
          </a:p>
          <a:p>
            <a:pPr lvl="1" indent="-182880">
              <a:defRPr/>
            </a:pPr>
            <a:r>
              <a:rPr lang="en-CA" sz="1800" dirty="0"/>
              <a:t>Control structures (conditional, loop)</a:t>
            </a:r>
          </a:p>
          <a:p>
            <a:pPr lvl="1" indent="-182880">
              <a:defRPr/>
            </a:pPr>
            <a:r>
              <a:rPr lang="en-CA" sz="1800" dirty="0"/>
              <a:t>Subroutines and functions used similarly to the mathematical notion of function</a:t>
            </a:r>
          </a:p>
          <a:p>
            <a:pPr lvl="1" indent="-182880">
              <a:defRPr/>
            </a:pPr>
            <a:r>
              <a:rPr lang="en-CA" sz="1800" dirty="0"/>
              <a:t>Formatting of input/output</a:t>
            </a:r>
          </a:p>
          <a:p>
            <a:pPr lvl="1" indent="-182880">
              <a:defRPr/>
            </a:pPr>
            <a:r>
              <a:rPr lang="en-CA" sz="1800" dirty="0"/>
              <a:t>Machine independent code</a:t>
            </a:r>
          </a:p>
          <a:p>
            <a:pPr lvl="1" indent="-182880">
              <a:defRPr/>
            </a:pPr>
            <a:r>
              <a:rPr lang="en-CA" sz="1800" dirty="0"/>
              <a:t>Procedural programming</a:t>
            </a:r>
          </a:p>
          <a:p>
            <a:pPr lvl="1" indent="-182880">
              <a:defRPr/>
            </a:pPr>
            <a:r>
              <a:rPr lang="en-CA" sz="1800" dirty="0"/>
              <a:t>Arrays</a:t>
            </a:r>
          </a:p>
          <a:p>
            <a:pPr lvl="1" indent="-182880">
              <a:defRPr/>
            </a:pPr>
            <a:r>
              <a:rPr lang="en-CA" sz="1800" dirty="0"/>
              <a:t>Early development of compilers</a:t>
            </a:r>
          </a:p>
          <a:p>
            <a:pPr lvl="1" indent="-182880">
              <a:defRPr/>
            </a:pPr>
            <a:r>
              <a:rPr lang="en-CA" sz="1800" dirty="0"/>
              <a:t>Showed the importance/possibility/relevance of higher-level programming languages</a:t>
            </a:r>
          </a:p>
          <a:p>
            <a:pPr lvl="1" indent="-182880">
              <a:defRPr/>
            </a:pPr>
            <a:r>
              <a:rPr lang="en-CA" sz="1800" dirty="0"/>
              <a:t>Compiler development tools/techniques</a:t>
            </a:r>
          </a:p>
          <a:p>
            <a:pPr lvl="1" indent="-182880">
              <a:defRPr/>
            </a:pPr>
            <a:r>
              <a:rPr lang="en-CA" sz="1800" dirty="0"/>
              <a:t>Optimizing compiler</a:t>
            </a:r>
          </a:p>
          <a:p>
            <a:pPr lvl="1" indent="-182880"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784155-187D-44E6-A842-8E756C07870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smtClean="0"/>
              <a:t>Fortran</a:t>
            </a:r>
            <a:endParaRPr lang="en-US" b="1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altLang="en-US" sz="2000"/>
              <a:t>Reasons explaining Fortran’s early </a:t>
            </a:r>
            <a:r>
              <a:rPr lang="en-CA" altLang="en-US" sz="2000" b="1"/>
              <a:t>success</a:t>
            </a:r>
            <a:r>
              <a:rPr lang="en-CA" altLang="en-US" sz="2000"/>
              <a:t>:</a:t>
            </a:r>
          </a:p>
          <a:p>
            <a:pPr lvl="1" eaLnBrk="1" hangingPunct="1"/>
            <a:r>
              <a:rPr lang="en-CA" altLang="en-US" sz="1800"/>
              <a:t>Made efficient use of programmer’s time</a:t>
            </a:r>
          </a:p>
          <a:p>
            <a:pPr lvl="1" eaLnBrk="1" hangingPunct="1"/>
            <a:r>
              <a:rPr lang="en-CA" altLang="en-US" sz="1800"/>
              <a:t>Easy to learn and use by scientists</a:t>
            </a:r>
          </a:p>
          <a:p>
            <a:pPr lvl="1" eaLnBrk="1" hangingPunct="1"/>
            <a:r>
              <a:rPr lang="en-CA" altLang="en-US" sz="1800"/>
              <a:t>Was fully supported by IBM for many years</a:t>
            </a:r>
          </a:p>
          <a:p>
            <a:pPr lvl="1" eaLnBrk="1" hangingPunct="1"/>
            <a:r>
              <a:rPr lang="en-CA" altLang="en-US" sz="1800"/>
              <a:t>At the time, most applications and users were scientific</a:t>
            </a:r>
          </a:p>
          <a:p>
            <a:pPr lvl="1" eaLnBrk="1" hangingPunct="1"/>
            <a:r>
              <a:rPr lang="en-CA" altLang="en-US" sz="1800"/>
              <a:t>Simplified many tedious tasks such as input/output formatting</a:t>
            </a:r>
          </a:p>
          <a:p>
            <a:pPr lvl="1" eaLnBrk="1" hangingPunct="1"/>
            <a:r>
              <a:rPr lang="en-CA" altLang="en-US" sz="1800"/>
              <a:t>Compiler was generating very well optimized code</a:t>
            </a:r>
          </a:p>
          <a:p>
            <a:pPr lvl="1" eaLnBrk="1" hangingPunct="1"/>
            <a:endParaRPr lang="en-CA" altLang="en-US" sz="1800"/>
          </a:p>
          <a:p>
            <a:pPr eaLnBrk="1" hangingPunct="1"/>
            <a:r>
              <a:rPr lang="en-US" altLang="en-US" sz="2000"/>
              <a:t>Fortran is still one of the most popular languages in the area of high-performance computing and is the language used for programs that benchmark and rank the world's fastest supercomputers. 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038F7-8603-43F6-91B5-1BB5F3BDCB7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9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 smtClean="0"/>
              <a:t>Fortran</a:t>
            </a:r>
            <a:endParaRPr lang="en-US" b="1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000"/>
              <a:t>Fortran 0 (1954): </a:t>
            </a:r>
          </a:p>
          <a:p>
            <a:pPr lvl="1" eaLnBrk="1" hangingPunct="1"/>
            <a:r>
              <a:rPr lang="en-US" altLang="en-US" sz="1800"/>
              <a:t>assignment, if, goto, do loop, formatted/unformatted I/O, pause, stop, continue, notion of basic block (entry/exit point)</a:t>
            </a:r>
          </a:p>
          <a:p>
            <a:pPr eaLnBrk="1" hangingPunct="1"/>
            <a:r>
              <a:rPr lang="en-CA" altLang="en-US" sz="2000"/>
              <a:t>Fortran I (1955-1957)</a:t>
            </a:r>
          </a:p>
          <a:p>
            <a:pPr lvl="1" eaLnBrk="1" hangingPunct="1"/>
            <a:r>
              <a:rPr lang="en-CA" altLang="en-US" sz="1800"/>
              <a:t>First implemented compiler </a:t>
            </a:r>
            <a:endParaRPr lang="en-US" altLang="en-US" sz="1800"/>
          </a:p>
          <a:p>
            <a:pPr eaLnBrk="1" hangingPunct="1"/>
            <a:r>
              <a:rPr lang="en-US" altLang="en-US" sz="2000"/>
              <a:t>Fortran II (1958): </a:t>
            </a:r>
          </a:p>
          <a:p>
            <a:pPr lvl="1" eaLnBrk="1" hangingPunct="1"/>
            <a:r>
              <a:rPr lang="en-US" altLang="en-US" sz="1800"/>
              <a:t>procedural programming, pass by reference, return statement, independent compilation of subroutines</a:t>
            </a:r>
          </a:p>
          <a:p>
            <a:pPr eaLnBrk="1" hangingPunct="1"/>
            <a:r>
              <a:rPr lang="en-US" altLang="en-US" sz="2000"/>
              <a:t>Fortran IV (1961-62): </a:t>
            </a:r>
          </a:p>
          <a:p>
            <a:pPr lvl="1" eaLnBrk="1" hangingPunct="1"/>
            <a:r>
              <a:rPr lang="en-US" altLang="en-US" sz="1800"/>
              <a:t>machine-independence, boolean expressions, logical operations, explicit type declarations, subroutines as parameters. </a:t>
            </a:r>
          </a:p>
          <a:p>
            <a:pPr eaLnBrk="1" hangingPunct="1"/>
            <a:r>
              <a:rPr lang="en-US" altLang="en-US" sz="2000"/>
              <a:t>Fortran 66 (1966): </a:t>
            </a:r>
          </a:p>
          <a:p>
            <a:pPr lvl="1" eaLnBrk="1" hangingPunct="1"/>
            <a:r>
              <a:rPr lang="en-US" altLang="en-US" sz="1800"/>
              <a:t>first standard, based on Fortran 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2970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4BF66-EC7C-4953-8946-3B973732F3D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9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Fortran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82880" indent="-182880">
              <a:defRPr/>
            </a:pPr>
            <a:r>
              <a:rPr lang="en-US" sz="2200" dirty="0"/>
              <a:t>Fortran 77 (1977-78): </a:t>
            </a:r>
          </a:p>
          <a:p>
            <a:pPr lvl="1" indent="-182880">
              <a:defRPr/>
            </a:pPr>
            <a:r>
              <a:rPr lang="en-US" sz="1900" dirty="0"/>
              <a:t>Fixed problems in Fortran 66, string handling. Historically most important dialect. </a:t>
            </a:r>
          </a:p>
          <a:p>
            <a:pPr marL="182880" indent="-182880">
              <a:defRPr/>
            </a:pPr>
            <a:r>
              <a:rPr lang="en-US" sz="2200" dirty="0"/>
              <a:t>Fortran 90 (1991-92): </a:t>
            </a:r>
          </a:p>
          <a:p>
            <a:pPr lvl="1" indent="-182880">
              <a:defRPr/>
            </a:pPr>
            <a:r>
              <a:rPr lang="en-US" sz="1900" dirty="0"/>
              <a:t>Includes many features of modern programming languages: recursion, modules, generic procedures, operator overloading, abstract data types, dynamic memory allocation, dynamic data structures, case statement. Also removed many obsolescent features/constructs. </a:t>
            </a:r>
          </a:p>
          <a:p>
            <a:pPr marL="182880" indent="-182880">
              <a:defRPr/>
            </a:pPr>
            <a:r>
              <a:rPr lang="en-US" sz="2200" dirty="0"/>
              <a:t>Fortran 95 (1995): </a:t>
            </a:r>
          </a:p>
          <a:p>
            <a:pPr lvl="1" indent="-182880">
              <a:defRPr/>
            </a:pPr>
            <a:r>
              <a:rPr lang="en-US" sz="1900" dirty="0"/>
              <a:t>minor revisions, but most notably included many features of High Performance Fortran, a data-parallel version of Fortran.</a:t>
            </a:r>
          </a:p>
          <a:p>
            <a:pPr marL="182880" indent="-182880">
              <a:defRPr/>
            </a:pPr>
            <a:r>
              <a:rPr lang="en-US" sz="2200" dirty="0"/>
              <a:t>Fortran 2003 (2003): </a:t>
            </a:r>
          </a:p>
          <a:p>
            <a:pPr lvl="1" indent="-182880">
              <a:defRPr/>
            </a:pPr>
            <a:r>
              <a:rPr lang="en-US" sz="1900" dirty="0"/>
              <a:t>Major revision. object-orientation, constructors, </a:t>
            </a:r>
            <a:r>
              <a:rPr lang="en-US" sz="1900" dirty="0" err="1"/>
              <a:t>finalizers</a:t>
            </a:r>
            <a:r>
              <a:rPr lang="en-US" sz="1900" dirty="0"/>
              <a:t>, asynchronous I/O, procedures pointers, interoperability with C, enhanced modularity features.</a:t>
            </a:r>
          </a:p>
          <a:p>
            <a:pPr marL="182880" indent="-182880">
              <a:defRPr/>
            </a:pPr>
            <a:r>
              <a:rPr lang="en-US" sz="2200" dirty="0"/>
              <a:t>Fortran 2008 (2010): </a:t>
            </a:r>
          </a:p>
          <a:p>
            <a:pPr lvl="1" indent="-182880">
              <a:defRPr/>
            </a:pPr>
            <a:r>
              <a:rPr lang="en-US" sz="1900" dirty="0"/>
              <a:t>Minor upgrade </a:t>
            </a:r>
            <a:r>
              <a:rPr lang="en-US" sz="1900" dirty="0" err="1"/>
              <a:t>vs</a:t>
            </a:r>
            <a:r>
              <a:rPr lang="en-US" sz="1900" dirty="0"/>
              <a:t> Fortran 2003, added more constructs for parallel execution.</a:t>
            </a:r>
          </a:p>
          <a:p>
            <a:pPr marL="182880" indent="-182880"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A194C-5C1C-407B-BD99-A2EDA23EA05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7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 err="1" smtClean="0"/>
              <a:t>cobol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058E25-29BE-4F74-A7EE-088627AE640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9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smtClean="0"/>
              <a:t>Cobol</a:t>
            </a:r>
            <a:endParaRPr lang="en-US" b="1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92314" y="2852739"/>
            <a:ext cx="3400425" cy="35766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/>
              <a:t>A specification of COBOL was initially created during the second half of 1959 by </a:t>
            </a:r>
            <a:r>
              <a:rPr lang="en-US" altLang="en-US" sz="2000" b="1"/>
              <a:t>Grace Hopper</a:t>
            </a:r>
            <a:r>
              <a:rPr lang="en-US" altLang="en-US" sz="2000"/>
              <a:t>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specifications were to a great extent inspired by the Grace Hopper’s FLOW-MATIC and IBM’s COMTRAN languages.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0471F-B7DE-4158-AAD3-142E2D61027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5446713" y="2852738"/>
            <a:ext cx="4743286" cy="3754656"/>
            <a:chOff x="3589465" y="1362697"/>
            <a:chExt cx="5024291" cy="3971919"/>
          </a:xfrm>
        </p:grpSpPr>
        <p:pic>
          <p:nvPicPr>
            <p:cNvPr id="26628" name="Picture 4" descr="C:\Users\paquet\Desktop\New folder (2)\cobol.25th_anniversary.102622705.l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1362697"/>
              <a:ext cx="4675301" cy="32532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8" name="TextBox 7"/>
            <p:cNvSpPr txBox="1"/>
            <p:nvPr/>
          </p:nvSpPr>
          <p:spPr>
            <a:xfrm>
              <a:off x="3589465" y="4650885"/>
              <a:ext cx="5024291" cy="6837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Left to right: Ron Hamm, John L. Jones, Dr. Jan </a:t>
              </a:r>
              <a:r>
                <a:rPr lang="en-US" sz="1200" dirty="0" err="1"/>
                <a:t>Prokop</a:t>
              </a:r>
              <a:r>
                <a:rPr lang="en-US" sz="1200" dirty="0"/>
                <a:t>,  Oliver Smoot, </a:t>
              </a:r>
            </a:p>
            <a:p>
              <a:pPr>
                <a:defRPr/>
              </a:pPr>
              <a:r>
                <a:rPr lang="en-US" sz="1200" dirty="0"/>
                <a:t>Tom Rice, Donald Nelson,  Commodore Grace M. Hopper, </a:t>
              </a:r>
            </a:p>
            <a:p>
              <a:pPr>
                <a:defRPr/>
              </a:pPr>
              <a:r>
                <a:rPr lang="en-US" sz="1200" dirty="0"/>
                <a:t>Michael O'Connell  and Howard Bromberg. © Computer History Museum</a:t>
              </a:r>
            </a:p>
          </p:txBody>
        </p:sp>
      </p:grpSp>
      <p:sp>
        <p:nvSpPr>
          <p:cNvPr id="32776" name="Content Placeholder 2"/>
          <p:cNvSpPr txBox="1">
            <a:spLocks/>
          </p:cNvSpPr>
          <p:nvPr/>
        </p:nvSpPr>
        <p:spPr bwMode="auto">
          <a:xfrm>
            <a:off x="1992313" y="1574801"/>
            <a:ext cx="78533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Acronym for </a:t>
            </a:r>
            <a:r>
              <a:rPr lang="en-US" altLang="en-US" sz="2000" b="1"/>
              <a:t>CO</a:t>
            </a:r>
            <a:r>
              <a:rPr lang="en-US" altLang="en-US" sz="2000"/>
              <a:t>mmon </a:t>
            </a:r>
            <a:r>
              <a:rPr lang="en-US" altLang="en-US" sz="2000" b="1"/>
              <a:t>B</a:t>
            </a:r>
            <a:r>
              <a:rPr lang="en-US" altLang="en-US" sz="2000"/>
              <a:t>usiness-</a:t>
            </a:r>
            <a:r>
              <a:rPr lang="en-US" altLang="en-US" sz="2000" b="1"/>
              <a:t>O</a:t>
            </a:r>
            <a:r>
              <a:rPr lang="en-US" altLang="en-US" sz="2000"/>
              <a:t>riented </a:t>
            </a:r>
            <a:r>
              <a:rPr lang="en-US" altLang="en-US" sz="2000" b="1"/>
              <a:t>L</a:t>
            </a:r>
            <a:r>
              <a:rPr lang="en-US" altLang="en-US" sz="2000"/>
              <a:t>anguage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Primary domain in business, finance, and administrative systems. </a:t>
            </a:r>
          </a:p>
        </p:txBody>
      </p:sp>
    </p:spTree>
    <p:extLst>
      <p:ext uri="{BB962C8B-B14F-4D97-AF65-F5344CB8AC3E}">
        <p14:creationId xmlns:p14="http://schemas.microsoft.com/office/powerpoint/2010/main" val="141107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 smtClean="0"/>
              <a:t>Cobol</a:t>
            </a:r>
            <a:endParaRPr lang="en-US" b="1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altLang="en-US" sz="2000"/>
              <a:t>Initial meeting for the creation of COBOL (then named CBL) was held at the Pentagon in May 1959. </a:t>
            </a:r>
          </a:p>
          <a:p>
            <a:pPr eaLnBrk="1" hangingPunct="1"/>
            <a:r>
              <a:rPr lang="en-CA" altLang="en-US" sz="2000"/>
              <a:t>The meeting agreed to the following requirements: </a:t>
            </a:r>
          </a:p>
          <a:p>
            <a:pPr lvl="1" eaLnBrk="1" hangingPunct="1"/>
            <a:r>
              <a:rPr lang="en-CA" altLang="en-US" sz="1800"/>
              <a:t>Use of English (as business is in English)</a:t>
            </a:r>
          </a:p>
          <a:p>
            <a:pPr lvl="1" eaLnBrk="1" hangingPunct="1"/>
            <a:r>
              <a:rPr lang="en-CA" altLang="en-US" sz="1800"/>
              <a:t>Ease of use (even at expense of performance)</a:t>
            </a:r>
          </a:p>
          <a:p>
            <a:pPr lvl="1" eaLnBrk="1" hangingPunct="1"/>
            <a:r>
              <a:rPr lang="en-CA" altLang="en-US" sz="1800"/>
              <a:t>Both these requirements aimed at its use by business people</a:t>
            </a:r>
          </a:p>
          <a:p>
            <a:pPr eaLnBrk="1" hangingPunct="1"/>
            <a:r>
              <a:rPr lang="en-CA" altLang="en-US" sz="2000"/>
              <a:t>Emphasis was put on immediate action, as many other such languages/systems were attempted at the time. </a:t>
            </a:r>
          </a:p>
          <a:p>
            <a:pPr eaLnBrk="1" hangingPunct="1"/>
            <a:r>
              <a:rPr lang="en-CA" altLang="en-US" sz="2000"/>
              <a:t>By December 1959, a first version was defined, which was refined in 1961 and 1962. </a:t>
            </a:r>
          </a:p>
          <a:p>
            <a:pPr eaLnBrk="1" hangingPunct="1"/>
            <a:r>
              <a:rPr lang="en-CA" altLang="en-US" sz="2000"/>
              <a:t>A standard version was defined in 1968. Further standardized evolutions were defined in 1974, 1985 and 2002.  </a:t>
            </a:r>
            <a:endParaRPr lang="en-US" altLang="en-US" sz="2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5C635F-FF60-4CB6-9FC2-69A39EAABE1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7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smtClean="0"/>
              <a:t>Cobol</a:t>
            </a:r>
            <a:endParaRPr lang="en-US" b="1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182880" indent="-182880">
              <a:defRPr/>
            </a:pPr>
            <a:r>
              <a:rPr lang="en-CA" sz="2000" dirty="0"/>
              <a:t>First programming language advocated by the United States Department of Defense, which contributed to its success.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CA" sz="2000" dirty="0"/>
              <a:t>The development of Cobol paralleled that of Fortran. </a:t>
            </a:r>
          </a:p>
          <a:p>
            <a:pPr marL="182880" indent="-182880">
              <a:defRPr/>
            </a:pPr>
            <a:endParaRPr lang="en-CA" sz="2000" dirty="0"/>
          </a:p>
          <a:p>
            <a:pPr marL="182880" indent="-182880">
              <a:defRPr/>
            </a:pPr>
            <a:r>
              <a:rPr lang="en-CA" sz="2000" dirty="0"/>
              <a:t>It is a data processing language, making it different from Fortran and </a:t>
            </a:r>
            <a:r>
              <a:rPr lang="en-CA" sz="2000" dirty="0" err="1"/>
              <a:t>Algol</a:t>
            </a:r>
            <a:r>
              <a:rPr lang="en-CA" sz="2000" dirty="0"/>
              <a:t>. </a:t>
            </a:r>
          </a:p>
          <a:p>
            <a:pPr marL="182880" indent="-182880">
              <a:defRPr/>
            </a:pPr>
            <a:endParaRPr lang="en-CA" sz="2000" dirty="0"/>
          </a:p>
          <a:p>
            <a:pPr marL="182880" indent="-182880">
              <a:defRPr/>
            </a:pPr>
            <a:r>
              <a:rPr lang="en-CA" sz="2000" dirty="0"/>
              <a:t>Puts explicit emphasis on the </a:t>
            </a:r>
            <a:r>
              <a:rPr lang="en-CA" sz="2000" b="1" dirty="0"/>
              <a:t>description of the manipulated data </a:t>
            </a:r>
            <a:r>
              <a:rPr lang="en-CA" sz="2000" dirty="0"/>
              <a:t>at two levels: </a:t>
            </a:r>
          </a:p>
          <a:p>
            <a:pPr lvl="1" indent="-182880">
              <a:defRPr/>
            </a:pPr>
            <a:r>
              <a:rPr lang="en-CA" sz="1800" b="1" dirty="0"/>
              <a:t>Machine-dependent</a:t>
            </a:r>
            <a:r>
              <a:rPr lang="en-CA" sz="1800" dirty="0"/>
              <a:t> description (environment division) providing a connection between the Cobol program and the data files as stored on a specific media.</a:t>
            </a:r>
          </a:p>
          <a:p>
            <a:pPr lvl="1" indent="-182880">
              <a:defRPr/>
            </a:pPr>
            <a:r>
              <a:rPr lang="en-CA" sz="1800" b="1" dirty="0"/>
              <a:t>Machine-independent logical</a:t>
            </a:r>
            <a:r>
              <a:rPr lang="en-CA" sz="1800" dirty="0"/>
              <a:t> description of data as manipulated by procedures.</a:t>
            </a:r>
            <a:endParaRPr lang="en-CA" dirty="0" smtClean="0"/>
          </a:p>
          <a:p>
            <a:pPr marL="182880" indent="-182880">
              <a:defRPr/>
            </a:pPr>
            <a:endParaRPr lang="en-CA" sz="2000" dirty="0"/>
          </a:p>
          <a:p>
            <a:pPr marL="0" indent="0">
              <a:buNone/>
              <a:defRPr/>
            </a:pPr>
            <a:endParaRPr lang="en-CA" sz="2000" dirty="0"/>
          </a:p>
          <a:p>
            <a:pPr marL="182880" indent="-182880">
              <a:defRPr/>
            </a:pPr>
            <a:endParaRPr lang="en-C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67939B-53B5-47BE-97B4-E05093C3543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 smtClean="0"/>
              <a:t>Cobol</a:t>
            </a:r>
            <a:endParaRPr lang="en-US" b="1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82880" indent="-182880">
              <a:defRPr/>
            </a:pPr>
            <a:r>
              <a:rPr lang="en-CA" sz="2000" b="1" dirty="0"/>
              <a:t>Positive:</a:t>
            </a:r>
          </a:p>
          <a:p>
            <a:pPr lvl="1" indent="-182880">
              <a:defRPr/>
            </a:pPr>
            <a:r>
              <a:rPr lang="en-CA" sz="1800" dirty="0"/>
              <a:t>Macros</a:t>
            </a:r>
          </a:p>
          <a:p>
            <a:pPr lvl="1" indent="-182880">
              <a:defRPr/>
            </a:pPr>
            <a:r>
              <a:rPr lang="en-CA" sz="1800" dirty="0"/>
              <a:t>Hierarchical data structures </a:t>
            </a:r>
          </a:p>
          <a:p>
            <a:pPr lvl="1" indent="-182880">
              <a:defRPr/>
            </a:pPr>
            <a:r>
              <a:rPr lang="en-CA" sz="1800" dirty="0"/>
              <a:t>Descriptive variable names</a:t>
            </a:r>
          </a:p>
          <a:p>
            <a:pPr lvl="1" indent="-182880">
              <a:defRPr/>
            </a:pPr>
            <a:r>
              <a:rPr lang="en-CA" sz="1800" dirty="0"/>
              <a:t>Elaborated </a:t>
            </a:r>
            <a:r>
              <a:rPr lang="en-CA" sz="1800" dirty="0" err="1"/>
              <a:t>Input/Output</a:t>
            </a:r>
            <a:r>
              <a:rPr lang="en-CA" sz="1800" dirty="0"/>
              <a:t> formatting</a:t>
            </a:r>
          </a:p>
          <a:p>
            <a:pPr lvl="1" indent="-182880">
              <a:defRPr/>
            </a:pPr>
            <a:r>
              <a:rPr lang="en-CA" sz="1800" dirty="0"/>
              <a:t>Built-in searching/sorting procedures</a:t>
            </a:r>
          </a:p>
          <a:p>
            <a:pPr lvl="1" indent="-182880">
              <a:defRPr/>
            </a:pPr>
            <a:r>
              <a:rPr lang="en-CA" sz="1800" dirty="0"/>
              <a:t>Backed-up by Department of Defense</a:t>
            </a:r>
          </a:p>
          <a:p>
            <a:pPr lvl="1" indent="-182880">
              <a:defRPr/>
            </a:pPr>
            <a:endParaRPr lang="en-CA" sz="1800" dirty="0"/>
          </a:p>
          <a:p>
            <a:pPr marL="182880" indent="-182880">
              <a:defRPr/>
            </a:pPr>
            <a:r>
              <a:rPr lang="en-CA" sz="2000" b="1" dirty="0"/>
              <a:t>Negative:</a:t>
            </a:r>
          </a:p>
          <a:p>
            <a:pPr lvl="1" indent="-182880">
              <a:defRPr/>
            </a:pPr>
            <a:r>
              <a:rPr lang="en-CA" sz="1800" dirty="0"/>
              <a:t>Poor performance of early compilers </a:t>
            </a:r>
          </a:p>
          <a:p>
            <a:pPr lvl="1" indent="-182880">
              <a:defRPr/>
            </a:pPr>
            <a:r>
              <a:rPr lang="en-CA" sz="1800" dirty="0"/>
              <a:t>Restricted to business data applications</a:t>
            </a:r>
          </a:p>
          <a:p>
            <a:pPr lvl="1" indent="-182880">
              <a:defRPr/>
            </a:pPr>
            <a:endParaRPr lang="en-CA" sz="1800" dirty="0"/>
          </a:p>
          <a:p>
            <a:pPr lvl="1" indent="-182880">
              <a:defRPr/>
            </a:pPr>
            <a:endParaRPr lang="en-CA" sz="1800" dirty="0"/>
          </a:p>
          <a:p>
            <a:pPr marL="0" indent="0">
              <a:buNone/>
              <a:defRPr/>
            </a:pPr>
            <a:endParaRPr lang="en-CA" sz="2000" dirty="0"/>
          </a:p>
          <a:p>
            <a:pPr marL="182880" indent="-182880">
              <a:defRPr/>
            </a:pPr>
            <a:endParaRPr lang="en-CA" dirty="0" smtClean="0"/>
          </a:p>
          <a:p>
            <a:pPr marL="182880" indent="-182880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1CB732-643B-4CBE-8349-F3ABF3D23AF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9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Pre-History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B8398-3580-4B92-99F1-05D829DAE42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3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Cobol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CA" altLang="en-US" sz="2000"/>
              <a:t>Was never intended as an innovative language. It had very </a:t>
            </a:r>
            <a:r>
              <a:rPr lang="en-CA" altLang="en-US" sz="2000" b="1"/>
              <a:t>limited influence</a:t>
            </a:r>
            <a:r>
              <a:rPr lang="en-CA" altLang="en-US" sz="2000"/>
              <a:t> on subsequent languages.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Cobol was much more </a:t>
            </a:r>
            <a:r>
              <a:rPr lang="en-CA" altLang="en-US" sz="2000" b="1"/>
              <a:t>standardized</a:t>
            </a:r>
            <a:r>
              <a:rPr lang="en-CA" altLang="en-US" sz="2000"/>
              <a:t> compared to Fortran and Algol</a:t>
            </a:r>
          </a:p>
          <a:p>
            <a:pPr lvl="1" eaLnBrk="1" hangingPunct="1"/>
            <a:r>
              <a:rPr lang="en-CA" altLang="en-US" sz="1800" u="sng"/>
              <a:t>Goal</a:t>
            </a:r>
            <a:r>
              <a:rPr lang="en-CA" altLang="en-US" sz="1800"/>
              <a:t>: orderly wide use of the same language in business data processing.</a:t>
            </a:r>
          </a:p>
          <a:p>
            <a:pPr lvl="1" eaLnBrk="1" hangingPunct="1"/>
            <a:r>
              <a:rPr lang="en-CA" altLang="en-US" sz="1800" u="sng"/>
              <a:t>Adverse effect</a:t>
            </a:r>
            <a:r>
              <a:rPr lang="en-CA" altLang="en-US" sz="1800"/>
              <a:t>: language was limited in its evolution, and stayed mostly the same throughout the most part of its lifetime.</a:t>
            </a:r>
            <a:endParaRPr lang="en-CA" altLang="en-US" smtClean="0"/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Newest standard (1990s) includes object-orientation and garbage collection.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Despite being more than 50 years old, </a:t>
            </a:r>
            <a:r>
              <a:rPr lang="en-CA" altLang="en-US" sz="2000" b="1"/>
              <a:t>tens of</a:t>
            </a:r>
            <a:r>
              <a:rPr lang="en-CA" altLang="en-US" sz="2000"/>
              <a:t> </a:t>
            </a:r>
            <a:r>
              <a:rPr lang="en-CA" altLang="en-US" sz="2000" b="1"/>
              <a:t>billions</a:t>
            </a:r>
            <a:r>
              <a:rPr lang="en-CA" altLang="en-US" sz="2000"/>
              <a:t> of lines of Cobol code are still in use behind the scenes in the applications of many businesses and government systems worldwide.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84A212-55F5-4110-8A43-9E791134401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5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 smtClean="0"/>
              <a:t>lisp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789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8D88C-BC16-46E3-BBD8-C1D1DD7B464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7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 smtClean="0"/>
              <a:t>Lisp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187575" y="5487988"/>
            <a:ext cx="7869238" cy="1325562"/>
          </a:xfrm>
        </p:spPr>
        <p:txBody>
          <a:bodyPr/>
          <a:lstStyle/>
          <a:p>
            <a:pPr eaLnBrk="1" hangingPunct="1"/>
            <a:r>
              <a:rPr lang="en-CA" altLang="en-US" sz="2000"/>
              <a:t>The name LISP derives from "</a:t>
            </a:r>
            <a:r>
              <a:rPr lang="en-CA" altLang="en-US" sz="2000" b="1"/>
              <a:t>LIS</a:t>
            </a:r>
            <a:r>
              <a:rPr lang="en-CA" altLang="en-US" sz="2000"/>
              <a:t>t </a:t>
            </a:r>
            <a:r>
              <a:rPr lang="en-CA" altLang="en-US" sz="2000" b="1"/>
              <a:t>P</a:t>
            </a:r>
            <a:r>
              <a:rPr lang="en-CA" altLang="en-US" sz="2000"/>
              <a:t>rocessing“, as linked lists are one of Lisp language's major data structures, and Lisp source code is itself made up of lists.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AE0BB-53ED-43A8-9B0A-50E216E441A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38919" name="Group 6"/>
          <p:cNvGrpSpPr>
            <a:grpSpLocks/>
          </p:cNvGrpSpPr>
          <p:nvPr/>
        </p:nvGrpSpPr>
        <p:grpSpPr bwMode="auto">
          <a:xfrm>
            <a:off x="8223251" y="2781300"/>
            <a:ext cx="1833563" cy="2716988"/>
            <a:chOff x="5515240" y="476672"/>
            <a:chExt cx="2229589" cy="3303758"/>
          </a:xfrm>
        </p:grpSpPr>
        <p:pic>
          <p:nvPicPr>
            <p:cNvPr id="89090" name="Picture 2" descr="C:\Users\paquet\Desktop\New folder (2)\JohnMcCarthy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5635" y="476672"/>
              <a:ext cx="2169194" cy="294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8" name="TextBox 7"/>
            <p:cNvSpPr txBox="1"/>
            <p:nvPr/>
          </p:nvSpPr>
          <p:spPr>
            <a:xfrm>
              <a:off x="5515240" y="3443609"/>
              <a:ext cx="1355496" cy="336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John McCarthy</a:t>
              </a:r>
              <a:endParaRPr lang="en-US" sz="1200" dirty="0"/>
            </a:p>
          </p:txBody>
        </p:sp>
      </p:grp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935663" y="2781300"/>
            <a:ext cx="1960562" cy="2751912"/>
            <a:chOff x="3131840" y="3310199"/>
            <a:chExt cx="2295823" cy="3221568"/>
          </a:xfrm>
        </p:grpSpPr>
        <p:pic>
          <p:nvPicPr>
            <p:cNvPr id="89091" name="Picture 3" descr="C:\Users\paquet\Desktop\New folder (2)\AlonzoChurch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617" y="3310199"/>
              <a:ext cx="2242046" cy="28551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1" name="TextBox 10"/>
            <p:cNvSpPr txBox="1"/>
            <p:nvPr/>
          </p:nvSpPr>
          <p:spPr>
            <a:xfrm>
              <a:off x="3131840" y="6207494"/>
              <a:ext cx="1270211" cy="324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Alonzo Church</a:t>
              </a:r>
              <a:endParaRPr lang="en-US" sz="1200" dirty="0"/>
            </a:p>
          </p:txBody>
        </p:sp>
      </p:grpSp>
      <p:sp>
        <p:nvSpPr>
          <p:cNvPr id="38921" name="Content Placeholder 2"/>
          <p:cNvSpPr txBox="1">
            <a:spLocks/>
          </p:cNvSpPr>
          <p:nvPr/>
        </p:nvSpPr>
        <p:spPr bwMode="auto">
          <a:xfrm>
            <a:off x="2108200" y="2852738"/>
            <a:ext cx="38608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/>
              <a:t>Lisp pioneered many ideas in computer science, including:</a:t>
            </a:r>
          </a:p>
          <a:p>
            <a:pPr lvl="1" eaLnBrk="1" hangingPunct="1"/>
            <a:r>
              <a:rPr lang="en-CA" altLang="en-US" sz="1800"/>
              <a:t>functional programming</a:t>
            </a:r>
          </a:p>
          <a:p>
            <a:pPr lvl="1" eaLnBrk="1" hangingPunct="1"/>
            <a:r>
              <a:rPr lang="en-CA" altLang="en-US" sz="1800"/>
              <a:t>tree data structures</a:t>
            </a:r>
          </a:p>
          <a:p>
            <a:pPr lvl="1" eaLnBrk="1" hangingPunct="1"/>
            <a:r>
              <a:rPr lang="en-CA" altLang="en-US" sz="1800"/>
              <a:t>automatic storage management</a:t>
            </a:r>
          </a:p>
          <a:p>
            <a:pPr lvl="1" eaLnBrk="1" hangingPunct="1"/>
            <a:r>
              <a:rPr lang="en-CA" altLang="en-US" sz="1800"/>
              <a:t>dynamic typing</a:t>
            </a:r>
          </a:p>
          <a:p>
            <a:pPr lvl="1" eaLnBrk="1" hangingPunct="1"/>
            <a:r>
              <a:rPr lang="en-CA" altLang="en-US" sz="1800"/>
              <a:t>self-hosting compiler</a:t>
            </a:r>
          </a:p>
          <a:p>
            <a:pPr eaLnBrk="1" hangingPunct="1"/>
            <a:endParaRPr lang="en-CA" altLang="en-US"/>
          </a:p>
        </p:txBody>
      </p:sp>
      <p:sp>
        <p:nvSpPr>
          <p:cNvPr id="38922" name="Content Placeholder 2"/>
          <p:cNvSpPr txBox="1">
            <a:spLocks/>
          </p:cNvSpPr>
          <p:nvPr/>
        </p:nvSpPr>
        <p:spPr bwMode="auto">
          <a:xfrm>
            <a:off x="2133600" y="1752601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/>
              <a:t>Lisp was created by </a:t>
            </a:r>
            <a:r>
              <a:rPr lang="en-CA" altLang="en-US" sz="2000" b="1"/>
              <a:t>John McCarthy </a:t>
            </a:r>
            <a:r>
              <a:rPr lang="en-CA" altLang="en-US" sz="2000"/>
              <a:t>in 1958 as a practical mathematical notation for computer programs, influenced by the notation of </a:t>
            </a:r>
            <a:r>
              <a:rPr lang="en-CA" altLang="en-US" sz="2000" b="1"/>
              <a:t>Alonzo Church</a:t>
            </a:r>
            <a:r>
              <a:rPr lang="en-CA" altLang="en-US" sz="2000"/>
              <a:t>'s </a:t>
            </a:r>
            <a:r>
              <a:rPr lang="en-CA" altLang="en-US" sz="2000" b="1"/>
              <a:t>lambda calculus</a:t>
            </a:r>
            <a:r>
              <a:rPr lang="en-CA" alt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26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 sz="2000"/>
              <a:t>LISP was designed by McCarthy as a language to express </a:t>
            </a:r>
            <a:r>
              <a:rPr lang="en-CA" altLang="en-US" sz="2000" b="1"/>
              <a:t>symbolic computations</a:t>
            </a:r>
            <a:r>
              <a:rPr lang="en-CA" altLang="en-US" sz="2000"/>
              <a:t>, i.e. programs that aim at manipulating mathematical expressions, for example: </a:t>
            </a:r>
          </a:p>
          <a:p>
            <a:pPr lvl="1" eaLnBrk="1" hangingPunct="1"/>
            <a:r>
              <a:rPr lang="en-CA" altLang="en-US" sz="1800"/>
              <a:t>simplification of expressions </a:t>
            </a:r>
          </a:p>
          <a:p>
            <a:pPr lvl="1" eaLnBrk="1" hangingPunct="1"/>
            <a:r>
              <a:rPr lang="en-CA" altLang="en-US" sz="1800"/>
              <a:t>differentiation and integration </a:t>
            </a:r>
          </a:p>
          <a:p>
            <a:pPr lvl="1" eaLnBrk="1" hangingPunct="1"/>
            <a:r>
              <a:rPr lang="en-CA" altLang="en-US" sz="1800"/>
              <a:t>polynomial factorization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Some of the requirements for such a language was the availability of: </a:t>
            </a:r>
          </a:p>
          <a:p>
            <a:pPr lvl="1" eaLnBrk="1" hangingPunct="1"/>
            <a:r>
              <a:rPr lang="en-CA" altLang="en-US" sz="1800" b="1"/>
              <a:t>recursion: </a:t>
            </a:r>
            <a:r>
              <a:rPr lang="en-CA" altLang="en-US" sz="1800"/>
              <a:t>lambda calculus uses recursion pervasively</a:t>
            </a:r>
          </a:p>
          <a:p>
            <a:pPr lvl="1" eaLnBrk="1" hangingPunct="1"/>
            <a:r>
              <a:rPr lang="en-CA" altLang="en-US" sz="1800" b="1"/>
              <a:t>linked lists: </a:t>
            </a:r>
            <a:r>
              <a:rPr lang="en-CA" altLang="en-US" sz="1800"/>
              <a:t>to implement lambda calculus, which implied dynamic memory allocation and deallocation. </a:t>
            </a:r>
            <a:endParaRPr lang="en-US" altLang="en-US" sz="1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88DA3-388A-4D1F-8BB8-35B25BF4C67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5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CA" altLang="en-US" sz="2000"/>
              <a:t>Lisp implementation relies on a self-hosting compiler (</a:t>
            </a:r>
            <a:r>
              <a:rPr lang="en-CA" altLang="en-US" sz="2000" i="1"/>
              <a:t>eval</a:t>
            </a:r>
            <a:r>
              <a:rPr lang="en-CA" altLang="en-US" sz="2000"/>
              <a:t> function). As a result, a Lisp program can manipulate its own source code as a data structure, giving rise to the macro systems that allow programmers to create new syntax or even new domain-specific languages embedded in Lisp.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This feature is a part of what is now called “reflective programming”.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Lisp has been used extensively for artificial intelligence. It has been the subject of many revisions and expansions, the latest and most common ones being </a:t>
            </a:r>
            <a:r>
              <a:rPr lang="en-CA" altLang="en-US" sz="2000" b="1"/>
              <a:t>Scheme</a:t>
            </a:r>
            <a:r>
              <a:rPr lang="en-CA" altLang="en-US" sz="2000"/>
              <a:t> and </a:t>
            </a:r>
            <a:r>
              <a:rPr lang="en-CA" altLang="en-US" sz="2000" b="1"/>
              <a:t>Common Lisp</a:t>
            </a:r>
            <a:r>
              <a:rPr lang="en-CA" altLang="en-US" sz="2000"/>
              <a:t>.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Common Lisp includes the Common Lisp Object System (</a:t>
            </a:r>
            <a:r>
              <a:rPr lang="en-CA" altLang="en-US" sz="2000" b="1"/>
              <a:t>CLOS</a:t>
            </a:r>
            <a:r>
              <a:rPr lang="en-CA" altLang="en-US" sz="2000"/>
              <a:t>), a very original implementation of object-oriented programming.  </a:t>
            </a:r>
            <a:endParaRPr lang="en-US" altLang="en-US" sz="2000"/>
          </a:p>
          <a:p>
            <a:pPr eaLnBrk="1" hangingPunct="1"/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218C1-C699-4F45-8E2D-D5D643EE8CC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altLang="en-US" sz="2000"/>
              <a:t>Lisp pioneered the notion of </a:t>
            </a:r>
            <a:r>
              <a:rPr lang="en-CA" altLang="en-US" sz="2000" b="1"/>
              <a:t>functional</a:t>
            </a:r>
            <a:r>
              <a:rPr lang="en-CA" altLang="en-US" sz="2000"/>
              <a:t> programming language. </a:t>
            </a:r>
          </a:p>
          <a:p>
            <a:pPr lvl="1" eaLnBrk="1" hangingPunct="1"/>
            <a:r>
              <a:rPr lang="en-CA" altLang="en-US" sz="1600"/>
              <a:t>All computations are done by applying functions to arguments. </a:t>
            </a:r>
          </a:p>
          <a:p>
            <a:pPr lvl="1" eaLnBrk="1" hangingPunct="1"/>
            <a:r>
              <a:rPr lang="en-CA" altLang="en-US" sz="1600"/>
              <a:t>Does not have variables or assignment operator. </a:t>
            </a:r>
          </a:p>
          <a:p>
            <a:pPr lvl="1" eaLnBrk="1" hangingPunct="1"/>
            <a:r>
              <a:rPr lang="en-CA" altLang="en-US" sz="1600"/>
              <a:t>Repetitive processes are achieved by recursion.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Other functional programming languages include: </a:t>
            </a:r>
          </a:p>
          <a:p>
            <a:pPr lvl="1" eaLnBrk="1" hangingPunct="1"/>
            <a:r>
              <a:rPr lang="en-CA" altLang="en-US" sz="1800" b="1"/>
              <a:t>ML</a:t>
            </a:r>
            <a:r>
              <a:rPr lang="en-CA" altLang="en-US" sz="1800"/>
              <a:t>: Robin Milner, University of Edinburgh, 1980s, including many other variants. </a:t>
            </a:r>
          </a:p>
          <a:p>
            <a:pPr lvl="1" eaLnBrk="1" hangingPunct="1"/>
            <a:r>
              <a:rPr lang="en-CA" altLang="en-US" sz="1800" b="1"/>
              <a:t>Miranda</a:t>
            </a:r>
            <a:r>
              <a:rPr lang="en-CA" altLang="en-US" sz="1800"/>
              <a:t>: David Turner, University of Kent, 1980s. </a:t>
            </a:r>
          </a:p>
          <a:p>
            <a:pPr lvl="1" eaLnBrk="1" hangingPunct="1"/>
            <a:r>
              <a:rPr lang="en-CA" altLang="en-US" sz="1800" b="1"/>
              <a:t>Haskell</a:t>
            </a:r>
            <a:r>
              <a:rPr lang="en-CA" altLang="en-US" sz="1800"/>
              <a:t>: Evolution of Miranda, 1990s.</a:t>
            </a:r>
          </a:p>
          <a:p>
            <a:pPr lvl="1" eaLnBrk="1" hangingPunct="1"/>
            <a:r>
              <a:rPr lang="en-CA" altLang="en-US" sz="1800" b="1"/>
              <a:t>F#</a:t>
            </a:r>
            <a:r>
              <a:rPr lang="en-CA" altLang="en-US" sz="1800"/>
              <a:t>: .NET language that provides functional and object-oriented imperative language features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710E6-E1EA-4140-AAF3-0E10B588943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8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Analytical engine (1837)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92" y="4038600"/>
            <a:ext cx="2439785" cy="1828800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DAAB8-B06F-49CE-A884-BEB8D665994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0246" name="Rectangle 3"/>
          <p:cNvSpPr txBox="1">
            <a:spLocks noChangeArrowheads="1"/>
          </p:cNvSpPr>
          <p:nvPr/>
        </p:nvSpPr>
        <p:spPr bwMode="auto">
          <a:xfrm>
            <a:off x="2453539" y="1335474"/>
            <a:ext cx="66464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Important step in the history of computers. </a:t>
            </a:r>
          </a:p>
          <a:p>
            <a:pPr eaLnBrk="1" hangingPunct="1"/>
            <a:r>
              <a:rPr lang="en-US" altLang="en-US" sz="2000" b="1" dirty="0"/>
              <a:t>Mechanical</a:t>
            </a:r>
            <a:r>
              <a:rPr lang="en-US" altLang="en-US" sz="2000" dirty="0"/>
              <a:t> general-purpose computer.</a:t>
            </a:r>
          </a:p>
          <a:p>
            <a:pPr eaLnBrk="1" hangingPunct="1"/>
            <a:r>
              <a:rPr lang="en-US" altLang="en-US" sz="2000" dirty="0"/>
              <a:t>Developed by the British mathematician </a:t>
            </a:r>
            <a:r>
              <a:rPr lang="en-US" altLang="en-US" sz="2000" b="1" dirty="0"/>
              <a:t>Charles Babbage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000" b="1" dirty="0"/>
              <a:t>Ada Lovelace </a:t>
            </a:r>
            <a:r>
              <a:rPr lang="en-US" altLang="en-US" sz="2000" dirty="0"/>
              <a:t>has been credited with the first “program” to be executed by the machine.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dirty="0"/>
          </a:p>
        </p:txBody>
      </p:sp>
      <p:grpSp>
        <p:nvGrpSpPr>
          <p:cNvPr id="10247" name="Group 16"/>
          <p:cNvGrpSpPr>
            <a:grpSpLocks/>
          </p:cNvGrpSpPr>
          <p:nvPr/>
        </p:nvGrpSpPr>
        <p:grpSpPr bwMode="auto">
          <a:xfrm>
            <a:off x="2239964" y="3702050"/>
            <a:ext cx="1735137" cy="2648724"/>
            <a:chOff x="716606" y="3701932"/>
            <a:chExt cx="1734420" cy="2648102"/>
          </a:xfrm>
        </p:grpSpPr>
        <p:pic>
          <p:nvPicPr>
            <p:cNvPr id="83971" name="Picture 3" descr="C:\Users\paquet\Desktop\New folder (2)\Ada_Lovela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701932"/>
              <a:ext cx="1695450" cy="23717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6" name="TextBox 15"/>
            <p:cNvSpPr txBox="1"/>
            <p:nvPr/>
          </p:nvSpPr>
          <p:spPr>
            <a:xfrm>
              <a:off x="716606" y="6073100"/>
              <a:ext cx="1004412" cy="2769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Ada Lovelace</a:t>
              </a:r>
              <a:endParaRPr lang="en-US" sz="1200" dirty="0"/>
            </a:p>
          </p:txBody>
        </p:sp>
      </p:grpSp>
      <p:grpSp>
        <p:nvGrpSpPr>
          <p:cNvPr id="10248" name="Group 20"/>
          <p:cNvGrpSpPr>
            <a:grpSpLocks/>
          </p:cNvGrpSpPr>
          <p:nvPr/>
        </p:nvGrpSpPr>
        <p:grpSpPr bwMode="auto">
          <a:xfrm>
            <a:off x="4249738" y="3716339"/>
            <a:ext cx="1846262" cy="2650311"/>
            <a:chOff x="2726080" y="3717032"/>
            <a:chExt cx="1845920" cy="2650345"/>
          </a:xfrm>
        </p:grpSpPr>
        <p:pic>
          <p:nvPicPr>
            <p:cNvPr id="83970" name="Picture 2" descr="C:\Users\paquet\Desktop\New folder (2)\220px-Charles_Babbage_-_186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717032"/>
              <a:ext cx="1800200" cy="23566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9" name="TextBox 18"/>
            <p:cNvSpPr txBox="1"/>
            <p:nvPr/>
          </p:nvSpPr>
          <p:spPr>
            <a:xfrm>
              <a:off x="2726080" y="6090374"/>
              <a:ext cx="1220301" cy="277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Charles Babbage</a:t>
              </a:r>
              <a:endParaRPr lang="en-US" sz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09794" y="6004518"/>
            <a:ext cx="1250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dirty="0"/>
              <a:t>Analytical engine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572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673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Analytical engine (1837)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In its logical design the machine was essentially </a:t>
            </a:r>
            <a:r>
              <a:rPr lang="en-US" altLang="en-US" sz="2000" b="1"/>
              <a:t>modern</a:t>
            </a:r>
            <a:r>
              <a:rPr lang="en-US" altLang="en-US" sz="2000"/>
              <a:t>, anticipating the first completed general-purpose computers by about 100 years.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</a:t>
            </a:r>
            <a:r>
              <a:rPr lang="en-US" altLang="en-US" sz="2000" b="1"/>
              <a:t>input</a:t>
            </a:r>
            <a:r>
              <a:rPr lang="en-US" altLang="en-US" sz="2000"/>
              <a:t> (programs and data) was to be provided via punched cards, a method being used at the time to direct mechanical looms such as the Jacquard loom.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For </a:t>
            </a:r>
            <a:r>
              <a:rPr lang="en-US" altLang="en-US" sz="2000" b="1"/>
              <a:t>output</a:t>
            </a:r>
            <a:r>
              <a:rPr lang="en-US" altLang="en-US" sz="2000"/>
              <a:t>, the machine would have a printer, a curve plotter and a bell. The machine would also be able to punch numbers onto cards to be read in later. </a:t>
            </a:r>
          </a:p>
          <a:p>
            <a:pPr eaLnBrk="1" hangingPunct="1"/>
            <a:endParaRPr lang="en-US" altLang="en-US" sz="2000"/>
          </a:p>
          <a:p>
            <a:pPr lvl="1" eaLnBrk="1" hangingPunct="1"/>
            <a:endParaRPr lang="en-US" altLang="en-US" smtClean="0"/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7159D-E179-4FCF-8DDE-6372C2AFFCF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6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Analytical engine (1837)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82880" indent="-182880">
              <a:defRPr/>
            </a:pPr>
            <a:r>
              <a:rPr lang="en-US" sz="2000" dirty="0"/>
              <a:t>It employed base-10 fixed-point arithmetic. There was to be a store (i.e., a </a:t>
            </a:r>
            <a:r>
              <a:rPr lang="en-US" sz="2000" b="1" dirty="0"/>
              <a:t>memory</a:t>
            </a:r>
            <a:r>
              <a:rPr lang="en-US" sz="2000" dirty="0"/>
              <a:t>) capable of holding 1,000 numbers of 50 decimal digits each, for a total capacity of 20.7KB.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An </a:t>
            </a:r>
            <a:r>
              <a:rPr lang="en-US" sz="2000" b="1" dirty="0"/>
              <a:t>arithmetical unit </a:t>
            </a:r>
            <a:r>
              <a:rPr lang="en-US" sz="2000" dirty="0"/>
              <a:t>(the "mill") would be able to perform all four arithmetic operations, plus comparisons and optionally square roots.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Like the central processing unit (CPU) in a modern computer, the mill would rely upon its own hard-coded internal </a:t>
            </a:r>
            <a:r>
              <a:rPr lang="en-US" sz="2000" b="1" dirty="0"/>
              <a:t>procedures</a:t>
            </a:r>
            <a:r>
              <a:rPr lang="en-US" sz="2000" dirty="0"/>
              <a:t>, to be stored in the form of pegs inserted into rotating drums called "barrels," in order to carry out some of the more complex instructions the user's program might specify. </a:t>
            </a:r>
          </a:p>
          <a:p>
            <a:pPr marL="0" indent="0">
              <a:buNone/>
              <a:defRPr/>
            </a:pPr>
            <a:r>
              <a:rPr lang="en-US" sz="20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22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55B30-F5B1-440B-8FEA-7CC701206F5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4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Analytical engine (1837)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410200" cy="4876800"/>
          </a:xfrm>
        </p:spPr>
        <p:txBody>
          <a:bodyPr/>
          <a:lstStyle/>
          <a:p>
            <a:pPr eaLnBrk="1" hangingPunct="1"/>
            <a:r>
              <a:rPr lang="en-US" altLang="en-US" sz="2000"/>
              <a:t>The programming language to be employed by users was akin to modern day </a:t>
            </a:r>
            <a:r>
              <a:rPr lang="en-US" altLang="en-US" sz="2000" b="1"/>
              <a:t>assembly languages</a:t>
            </a:r>
            <a:r>
              <a:rPr lang="en-US" altLang="en-US" sz="2000"/>
              <a:t>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Loops and conditional branching were possible and so the language as conceived would have been </a:t>
            </a:r>
            <a:r>
              <a:rPr lang="en-US" altLang="en-US" sz="2000" b="1"/>
              <a:t>Turing-complete</a:t>
            </a:r>
            <a:r>
              <a:rPr lang="en-US" altLang="en-US" sz="2000"/>
              <a:t>, one hundred years before Alan Turing's concept of </a:t>
            </a:r>
            <a:r>
              <a:rPr lang="en-US" altLang="en-US" sz="2000" b="1"/>
              <a:t>Turing Machine </a:t>
            </a:r>
            <a:r>
              <a:rPr lang="en-US" altLang="en-US" sz="2000"/>
              <a:t>and </a:t>
            </a:r>
            <a:r>
              <a:rPr lang="en-US" altLang="en-US" sz="2000" b="1"/>
              <a:t>Turing Completeness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F3B00-4627-4867-B68F-908A9743720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13318" name="Group 3"/>
          <p:cNvGrpSpPr>
            <a:grpSpLocks/>
          </p:cNvGrpSpPr>
          <p:nvPr/>
        </p:nvGrpSpPr>
        <p:grpSpPr bwMode="auto">
          <a:xfrm>
            <a:off x="7632701" y="3068639"/>
            <a:ext cx="2308225" cy="2307411"/>
            <a:chOff x="1138569" y="4046538"/>
            <a:chExt cx="2307894" cy="2306680"/>
          </a:xfrm>
        </p:grpSpPr>
        <p:pic>
          <p:nvPicPr>
            <p:cNvPr id="8196" name="Picture 4" descr="C:\Users\paquet\Desktop\New folder (2)\AlanTur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513" y="4046538"/>
              <a:ext cx="2266950" cy="2019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1138569" y="6076307"/>
              <a:ext cx="885115" cy="276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Alan Turing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15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Birth of Programming languages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43042-EF59-441E-98AE-A93FA910D22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Plankalkül (1941)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5483225" cy="2692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/>
              <a:t>Plankalkül is a computer language developed for engineering purposes by </a:t>
            </a:r>
            <a:r>
              <a:rPr lang="en-US" altLang="en-US" sz="2000" b="1"/>
              <a:t>Konrad Zuse</a:t>
            </a:r>
            <a:r>
              <a:rPr lang="en-US" altLang="en-US" sz="2000"/>
              <a:t>, a German Civil Engineer and inventor.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CA" altLang="en-US" sz="2000"/>
              <a:t>It was invented as the programming language for the Z3, the first </a:t>
            </a:r>
            <a:r>
              <a:rPr lang="en-CA" altLang="en-US" sz="2000" b="1"/>
              <a:t>programmable</a:t>
            </a:r>
            <a:r>
              <a:rPr lang="en-CA" altLang="en-US" sz="2000"/>
              <a:t> electromechanical computing machine, which Zuse built on his own in 1941.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BHU</a:t>
            </a:r>
            <a:endParaRPr lang="en-US"/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EA922A-BFBC-4E68-834C-45B90C9012F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7464426" y="1700214"/>
            <a:ext cx="2339975" cy="2550299"/>
            <a:chOff x="6104049" y="836712"/>
            <a:chExt cx="2340285" cy="2549378"/>
          </a:xfrm>
        </p:grpSpPr>
        <p:pic>
          <p:nvPicPr>
            <p:cNvPr id="9220" name="Picture 4" descr="C:\Users\paquet\Desktop\New folder (2)\KonradZus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836712"/>
              <a:ext cx="2288158" cy="22881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8" name="TextBox 7"/>
            <p:cNvSpPr txBox="1"/>
            <p:nvPr/>
          </p:nvSpPr>
          <p:spPr>
            <a:xfrm>
              <a:off x="6104049" y="3109191"/>
              <a:ext cx="953144" cy="2768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 err="1"/>
                <a:t>Konrad</a:t>
              </a:r>
              <a:r>
                <a:rPr lang="en-CA" sz="1200" dirty="0"/>
                <a:t> </a:t>
              </a:r>
              <a:r>
                <a:rPr lang="en-CA" sz="1200" dirty="0" err="1"/>
                <a:t>Zuse</a:t>
              </a:r>
              <a:endParaRPr lang="en-US" sz="1200" dirty="0"/>
            </a:p>
          </p:txBody>
        </p:sp>
      </p:grpSp>
      <p:sp>
        <p:nvSpPr>
          <p:cNvPr id="15368" name="Content Placeholder 2"/>
          <p:cNvSpPr txBox="1">
            <a:spLocks/>
          </p:cNvSpPr>
          <p:nvPr/>
        </p:nvSpPr>
        <p:spPr bwMode="auto">
          <a:xfrm>
            <a:off x="1992313" y="4221163"/>
            <a:ext cx="79756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 sz="2000"/>
          </a:p>
        </p:txBody>
      </p:sp>
      <p:sp>
        <p:nvSpPr>
          <p:cNvPr id="15369" name="Content Placeholder 2"/>
          <p:cNvSpPr txBox="1">
            <a:spLocks/>
          </p:cNvSpPr>
          <p:nvPr/>
        </p:nvSpPr>
        <p:spPr bwMode="auto">
          <a:xfrm>
            <a:off x="1992313" y="4464050"/>
            <a:ext cx="80073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It was the </a:t>
            </a:r>
            <a:r>
              <a:rPr lang="en-US" altLang="en-US" sz="2000" b="1"/>
              <a:t>first high-level </a:t>
            </a:r>
            <a:r>
              <a:rPr lang="en-US" altLang="en-US" sz="2000"/>
              <a:t>non-von Neumann programming language to be designed for a computer and was designed between 1943 and 1945.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It was </a:t>
            </a:r>
            <a:r>
              <a:rPr lang="en-US" altLang="en-US" sz="2000" b="1"/>
              <a:t>not known </a:t>
            </a:r>
            <a:r>
              <a:rPr lang="en-US" altLang="en-US" sz="2000"/>
              <a:t>for a long time owing to a combination of factors such as conditions in wartime and postwar Nazi Germany. </a:t>
            </a:r>
          </a:p>
          <a:p>
            <a:pPr eaLnBrk="1" hangingPunct="1"/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322256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2469</Words>
  <Application>Microsoft Office PowerPoint</Application>
  <PresentationFormat>Widescreen</PresentationFormat>
  <Paragraphs>346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Symbol</vt:lpstr>
      <vt:lpstr>Wingdings 3</vt:lpstr>
      <vt:lpstr>Wisp</vt:lpstr>
      <vt:lpstr>HISTORY of  Programming Languages</vt:lpstr>
      <vt:lpstr>Learning Objectives</vt:lpstr>
      <vt:lpstr>Pre-History</vt:lpstr>
      <vt:lpstr>Analytical engine (1837)</vt:lpstr>
      <vt:lpstr>Analytical engine (1837)</vt:lpstr>
      <vt:lpstr>Analytical engine (1837)</vt:lpstr>
      <vt:lpstr>Analytical engine (1837)</vt:lpstr>
      <vt:lpstr>Birth of Programming languages</vt:lpstr>
      <vt:lpstr>Plankalkül (1941)</vt:lpstr>
      <vt:lpstr>Plankalkül (1941)</vt:lpstr>
      <vt:lpstr>Plankalkül (1941)</vt:lpstr>
      <vt:lpstr>Short Code (1949)</vt:lpstr>
      <vt:lpstr>Short Code (1949)</vt:lpstr>
      <vt:lpstr>A-0 (1951)</vt:lpstr>
      <vt:lpstr>A-0 (1951)</vt:lpstr>
      <vt:lpstr>A-0 (1951)</vt:lpstr>
      <vt:lpstr>Evolution of Programming languages</vt:lpstr>
      <vt:lpstr>Fortran</vt:lpstr>
      <vt:lpstr>Fortran</vt:lpstr>
      <vt:lpstr>Fortran</vt:lpstr>
      <vt:lpstr>Fortran</vt:lpstr>
      <vt:lpstr>Fortran</vt:lpstr>
      <vt:lpstr>Fortran</vt:lpstr>
      <vt:lpstr>Fortran</vt:lpstr>
      <vt:lpstr>cobol</vt:lpstr>
      <vt:lpstr>Cobol</vt:lpstr>
      <vt:lpstr>Cobol</vt:lpstr>
      <vt:lpstr>Cobol</vt:lpstr>
      <vt:lpstr>Cobol</vt:lpstr>
      <vt:lpstr>Cobol</vt:lpstr>
      <vt:lpstr>lisp</vt:lpstr>
      <vt:lpstr>Lisp</vt:lpstr>
      <vt:lpstr>Lisp</vt:lpstr>
      <vt:lpstr>Lisp</vt:lpstr>
      <vt:lpstr>Lisp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Programming Languages</dc:title>
  <dc:creator>Adamu Usman</dc:creator>
  <cp:lastModifiedBy>Adamu Usman</cp:lastModifiedBy>
  <cp:revision>2</cp:revision>
  <dcterms:created xsi:type="dcterms:W3CDTF">2019-10-14T13:55:09Z</dcterms:created>
  <dcterms:modified xsi:type="dcterms:W3CDTF">2019-10-14T14:38:53Z</dcterms:modified>
</cp:coreProperties>
</file>