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72665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06300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121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0972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760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039092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117682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26370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35277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18604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212265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A0FF88-8BAD-49BB-8087-4A35DC16AC0E}" type="datetimeFigureOut">
              <a:rPr lang="en-GB" smtClean="0"/>
              <a:t>14/10/2019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65003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A0FF88-8BAD-49BB-8087-4A35DC16AC0E}" type="datetimeFigureOut">
              <a:rPr lang="en-GB" smtClean="0"/>
              <a:t>14/10/2019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52286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0FF88-8BAD-49BB-8087-4A35DC16AC0E}" type="datetimeFigureOut">
              <a:rPr lang="en-GB" smtClean="0"/>
              <a:t>14/10/2019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13524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24907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126037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A0FF88-8BAD-49BB-8087-4A35DC16AC0E}" type="datetimeFigureOut">
              <a:rPr lang="en-GB" smtClean="0"/>
              <a:t>14/10/2019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B17C92-5C55-471E-80A6-6552E8B99BD0}" type="slidenum">
              <a:rPr lang="en-GB" smtClean="0"/>
              <a:t>‹#›</a:t>
            </a:fld>
            <a:endParaRPr lang="en-GB"/>
          </a:p>
        </p:txBody>
      </p:sp>
    </p:spTree>
    <p:extLst>
      <p:ext uri="{BB962C8B-B14F-4D97-AF65-F5344CB8AC3E}">
        <p14:creationId xmlns:p14="http://schemas.microsoft.com/office/powerpoint/2010/main" val="1256945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smtClean="0"/>
              <a:t>algol</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430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F4E490D-C0E1-4AA7-93E8-2414636A99B2}" type="slidenum">
              <a:rPr lang="en-US" altLang="en-US" sz="1400">
                <a:solidFill>
                  <a:srgbClr val="FFFFFF"/>
                </a:solidFill>
              </a:rPr>
              <a:pPr>
                <a:spcBef>
                  <a:spcPct val="0"/>
                </a:spcBef>
                <a:buClrTx/>
                <a:buSzTx/>
                <a:buFontTx/>
                <a:buNone/>
              </a:pPr>
              <a:t>1</a:t>
            </a:fld>
            <a:endParaRPr lang="en-US" altLang="en-US" sz="1400">
              <a:solidFill>
                <a:srgbClr val="FFFFFF"/>
              </a:solidFill>
            </a:endParaRPr>
          </a:p>
        </p:txBody>
      </p:sp>
    </p:spTree>
    <p:extLst>
      <p:ext uri="{BB962C8B-B14F-4D97-AF65-F5344CB8AC3E}">
        <p14:creationId xmlns:p14="http://schemas.microsoft.com/office/powerpoint/2010/main" val="1437998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2227" name="Content Placeholder 2"/>
          <p:cNvSpPr>
            <a:spLocks noGrp="1"/>
          </p:cNvSpPr>
          <p:nvPr>
            <p:ph idx="1"/>
          </p:nvPr>
        </p:nvSpPr>
        <p:spPr/>
        <p:txBody>
          <a:bodyPr>
            <a:normAutofit fontScale="77500" lnSpcReduction="20000"/>
          </a:bodyPr>
          <a:lstStyle/>
          <a:p>
            <a:pPr eaLnBrk="1" hangingPunct="1"/>
            <a:r>
              <a:rPr lang="en-CA" altLang="en-US" sz="2000"/>
              <a:t>Some reasons why Algol did not become more popular than Fortran:</a:t>
            </a:r>
          </a:p>
          <a:p>
            <a:pPr eaLnBrk="1" hangingPunct="1"/>
            <a:endParaRPr lang="en-CA" altLang="en-US" sz="2000"/>
          </a:p>
          <a:p>
            <a:pPr lvl="1" eaLnBrk="1" hangingPunct="1"/>
            <a:r>
              <a:rPr lang="en-CA" altLang="en-US" sz="1800"/>
              <a:t>Fortran was already established as Algol was under development.</a:t>
            </a:r>
          </a:p>
          <a:p>
            <a:pPr lvl="1" eaLnBrk="1" hangingPunct="1"/>
            <a:endParaRPr lang="en-CA" altLang="en-US" sz="1800"/>
          </a:p>
          <a:p>
            <a:pPr lvl="1" eaLnBrk="1" hangingPunct="1"/>
            <a:r>
              <a:rPr lang="en-CA" altLang="en-US" sz="1800"/>
              <a:t>IBM initially supported Algol, but later stopped supporting it.</a:t>
            </a:r>
          </a:p>
          <a:p>
            <a:pPr lvl="1" eaLnBrk="1" hangingPunct="1"/>
            <a:endParaRPr lang="en-CA" altLang="en-US" sz="1800"/>
          </a:p>
          <a:p>
            <a:pPr lvl="1" eaLnBrk="1" hangingPunct="1"/>
            <a:r>
              <a:rPr lang="en-CA" altLang="en-US" sz="1800"/>
              <a:t>Language adoption follows “</a:t>
            </a:r>
            <a:r>
              <a:rPr lang="en-CA" altLang="en-US" sz="1800" b="1"/>
              <a:t>snowball effect</a:t>
            </a:r>
            <a:r>
              <a:rPr lang="en-CA" altLang="en-US" sz="1800"/>
              <a:t>”. </a:t>
            </a:r>
          </a:p>
          <a:p>
            <a:pPr lvl="1" eaLnBrk="1" hangingPunct="1"/>
            <a:endParaRPr lang="en-CA" altLang="en-US" sz="1800"/>
          </a:p>
          <a:p>
            <a:pPr lvl="1" eaLnBrk="1" hangingPunct="1"/>
            <a:r>
              <a:rPr lang="en-CA" altLang="en-US" sz="1800"/>
              <a:t>Algol had more syntax features, with the following consequences: </a:t>
            </a:r>
          </a:p>
          <a:p>
            <a:pPr lvl="2" eaLnBrk="1" hangingPunct="1"/>
            <a:r>
              <a:rPr lang="en-CA" altLang="en-US" sz="1600"/>
              <a:t>Harder to learn than Fortran.</a:t>
            </a:r>
          </a:p>
          <a:p>
            <a:pPr lvl="2" eaLnBrk="1" hangingPunct="1"/>
            <a:r>
              <a:rPr lang="en-CA" altLang="en-US" sz="1600"/>
              <a:t>Compilers were much more complex to develop. Advanced compiler design methods and tools were not available at the time.  </a:t>
            </a:r>
          </a:p>
          <a:p>
            <a:pPr lvl="2" eaLnBrk="1" hangingPunct="1"/>
            <a:r>
              <a:rPr lang="en-CA" altLang="en-US" sz="1600"/>
              <a:t>Complexity led to less efficient generated machine code.</a:t>
            </a:r>
          </a:p>
          <a:p>
            <a:pPr lvl="2" eaLnBrk="1" hangingPunct="1"/>
            <a:endParaRPr lang="en-CA" altLang="en-US" sz="1600"/>
          </a:p>
          <a:p>
            <a:pPr lvl="1" eaLnBrk="1" hangingPunct="1"/>
            <a:endParaRPr lang="en-US" altLang="en-US" sz="1800"/>
          </a:p>
          <a:p>
            <a:pPr eaLnBrk="1" hangingPunct="1"/>
            <a:endParaRPr lang="en-US" altLang="en-US"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8C4FDF7-6ECA-4FB7-BF34-F5967937C217}" type="slidenum">
              <a:rPr lang="en-US" altLang="en-US" sz="1400">
                <a:solidFill>
                  <a:srgbClr val="FFFFFF"/>
                </a:solidFill>
              </a:rPr>
              <a:pPr>
                <a:spcBef>
                  <a:spcPct val="0"/>
                </a:spcBef>
                <a:buClrTx/>
                <a:buSzTx/>
                <a:buFontTx/>
                <a:buNone/>
              </a:pPr>
              <a:t>10</a:t>
            </a:fld>
            <a:endParaRPr lang="en-US" altLang="en-US" sz="1400">
              <a:solidFill>
                <a:srgbClr val="FFFFFF"/>
              </a:solidFill>
            </a:endParaRPr>
          </a:p>
        </p:txBody>
      </p:sp>
    </p:spTree>
    <p:extLst>
      <p:ext uri="{BB962C8B-B14F-4D97-AF65-F5344CB8AC3E}">
        <p14:creationId xmlns:p14="http://schemas.microsoft.com/office/powerpoint/2010/main" val="2327391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3" name="Content Placeholder 2"/>
          <p:cNvSpPr>
            <a:spLocks noGrp="1"/>
          </p:cNvSpPr>
          <p:nvPr>
            <p:ph idx="1"/>
          </p:nvPr>
        </p:nvSpPr>
        <p:spPr/>
        <p:txBody>
          <a:bodyPr rtlCol="0">
            <a:normAutofit fontScale="92500"/>
          </a:bodyPr>
          <a:lstStyle/>
          <a:p>
            <a:pPr marL="182880" lvl="1" indent="-182880">
              <a:defRPr/>
            </a:pPr>
            <a:r>
              <a:rPr lang="en-CA" dirty="0"/>
              <a:t>Some reasons why </a:t>
            </a:r>
            <a:r>
              <a:rPr lang="en-CA" dirty="0" err="1"/>
              <a:t>Algol</a:t>
            </a:r>
            <a:r>
              <a:rPr lang="en-CA" dirty="0"/>
              <a:t> did not become more popular than Fortran</a:t>
            </a:r>
            <a:r>
              <a:rPr lang="en-CA" dirty="0" smtClean="0"/>
              <a:t>:</a:t>
            </a:r>
          </a:p>
          <a:p>
            <a:pPr marL="182880" lvl="1" indent="-182880">
              <a:defRPr/>
            </a:pPr>
            <a:endParaRPr lang="en-CA" dirty="0"/>
          </a:p>
          <a:p>
            <a:pPr marL="457200" lvl="2" indent="-182880">
              <a:defRPr/>
            </a:pPr>
            <a:r>
              <a:rPr lang="en-CA" dirty="0" smtClean="0"/>
              <a:t>Fortran was seen as a </a:t>
            </a:r>
            <a:r>
              <a:rPr lang="en-CA" b="1" dirty="0" smtClean="0"/>
              <a:t>stable</a:t>
            </a:r>
            <a:r>
              <a:rPr lang="en-CA" dirty="0"/>
              <a:t>,</a:t>
            </a:r>
            <a:r>
              <a:rPr lang="en-CA" dirty="0" smtClean="0"/>
              <a:t> </a:t>
            </a:r>
            <a:r>
              <a:rPr lang="en-CA" b="1" dirty="0" smtClean="0"/>
              <a:t>practical</a:t>
            </a:r>
            <a:r>
              <a:rPr lang="en-CA" dirty="0" smtClean="0"/>
              <a:t> and very </a:t>
            </a:r>
            <a:r>
              <a:rPr lang="en-CA" b="1" dirty="0" smtClean="0"/>
              <a:t>efficient</a:t>
            </a:r>
            <a:r>
              <a:rPr lang="en-CA" dirty="0" smtClean="0"/>
              <a:t> tool.</a:t>
            </a:r>
          </a:p>
          <a:p>
            <a:pPr marL="457200" lvl="2" indent="-182880">
              <a:defRPr/>
            </a:pPr>
            <a:endParaRPr lang="en-CA" dirty="0" smtClean="0"/>
          </a:p>
          <a:p>
            <a:pPr marL="457200" lvl="2" indent="-182880">
              <a:defRPr/>
            </a:pPr>
            <a:r>
              <a:rPr lang="en-CA" dirty="0" err="1" smtClean="0"/>
              <a:t>Algol</a:t>
            </a:r>
            <a:r>
              <a:rPr lang="en-CA" dirty="0" smtClean="0"/>
              <a:t> was introducing more and more advanced “intellectual” features, whose implementation was </a:t>
            </a:r>
            <a:r>
              <a:rPr lang="en-CA" b="1" dirty="0" smtClean="0"/>
              <a:t>problematic for performance</a:t>
            </a:r>
            <a:r>
              <a:rPr lang="en-CA" dirty="0" smtClean="0"/>
              <a:t>.</a:t>
            </a:r>
          </a:p>
          <a:p>
            <a:pPr marL="457200" lvl="2" indent="-182880">
              <a:defRPr/>
            </a:pPr>
            <a:endParaRPr lang="en-CA" dirty="0" smtClean="0"/>
          </a:p>
          <a:p>
            <a:pPr marL="457200" lvl="2" indent="-182880">
              <a:defRPr/>
            </a:pPr>
            <a:r>
              <a:rPr lang="en-CA" dirty="0" smtClean="0"/>
              <a:t>Fortran was developed by people who were all focused on the </a:t>
            </a:r>
            <a:r>
              <a:rPr lang="en-CA" b="1" dirty="0" smtClean="0"/>
              <a:t>practical</a:t>
            </a:r>
            <a:r>
              <a:rPr lang="en-CA" dirty="0" smtClean="0"/>
              <a:t> aspects of its use, and concentrated on making a stable version of Fortran work on the new hardware as it became available. </a:t>
            </a:r>
          </a:p>
          <a:p>
            <a:pPr marL="457200" lvl="2" indent="-182880">
              <a:defRPr/>
            </a:pPr>
            <a:endParaRPr lang="en-CA" dirty="0" smtClean="0"/>
          </a:p>
          <a:p>
            <a:pPr marL="457200" lvl="2" indent="-182880">
              <a:defRPr/>
            </a:pPr>
            <a:r>
              <a:rPr lang="en-CA" dirty="0" err="1" smtClean="0"/>
              <a:t>Algol</a:t>
            </a:r>
            <a:r>
              <a:rPr lang="en-CA" dirty="0" smtClean="0"/>
              <a:t> was developed by scientists that were concerned with the </a:t>
            </a:r>
            <a:r>
              <a:rPr lang="en-CA" b="1" dirty="0" smtClean="0"/>
              <a:t>theoretical</a:t>
            </a:r>
            <a:r>
              <a:rPr lang="en-CA" dirty="0" smtClean="0"/>
              <a:t> definition of the language, developing new translation techniques, and exploring new avenues for programming. These endeavors were not seen as immediately practical by many computer users.   </a:t>
            </a:r>
          </a:p>
          <a:p>
            <a:pPr marL="457200" lvl="2" indent="-182880">
              <a:defRPr/>
            </a:pPr>
            <a:endParaRPr lang="en-CA" dirty="0" smtClean="0"/>
          </a:p>
          <a:p>
            <a:pPr marL="182880" indent="-182880">
              <a:defRPr/>
            </a:pPr>
            <a:endParaRPr lang="en-US" dirty="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B8DFF73-CBEB-4CE0-863D-77CE31A54FC8}" type="slidenum">
              <a:rPr lang="en-US" altLang="en-US" sz="1400">
                <a:solidFill>
                  <a:srgbClr val="FFFFFF"/>
                </a:solidFill>
              </a:rPr>
              <a:pPr>
                <a:spcBef>
                  <a:spcPct val="0"/>
                </a:spcBef>
                <a:buClrTx/>
                <a:buSzTx/>
                <a:buFontTx/>
                <a:buNone/>
              </a:pPr>
              <a:t>11</a:t>
            </a:fld>
            <a:endParaRPr lang="en-US" altLang="en-US" sz="1400">
              <a:solidFill>
                <a:srgbClr val="FFFFFF"/>
              </a:solidFill>
            </a:endParaRPr>
          </a:p>
        </p:txBody>
      </p:sp>
    </p:spTree>
    <p:extLst>
      <p:ext uri="{BB962C8B-B14F-4D97-AF65-F5344CB8AC3E}">
        <p14:creationId xmlns:p14="http://schemas.microsoft.com/office/powerpoint/2010/main" val="3121952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4275" name="Content Placeholder 2"/>
          <p:cNvSpPr>
            <a:spLocks noGrp="1"/>
          </p:cNvSpPr>
          <p:nvPr>
            <p:ph idx="1"/>
          </p:nvPr>
        </p:nvSpPr>
        <p:spPr/>
        <p:txBody>
          <a:bodyPr>
            <a:normAutofit fontScale="85000" lnSpcReduction="20000"/>
          </a:bodyPr>
          <a:lstStyle/>
          <a:p>
            <a:pPr eaLnBrk="1" hangingPunct="1"/>
            <a:r>
              <a:rPr lang="en-CA" altLang="en-US" sz="2000"/>
              <a:t>Some reasons why Algol was more influential than Fortran</a:t>
            </a:r>
          </a:p>
          <a:p>
            <a:pPr eaLnBrk="1" hangingPunct="1"/>
            <a:endParaRPr lang="en-CA" altLang="en-US" sz="2000"/>
          </a:p>
          <a:p>
            <a:pPr lvl="1" eaLnBrk="1" hangingPunct="1"/>
            <a:r>
              <a:rPr lang="en-CA" altLang="en-US" sz="1800"/>
              <a:t>Algol was a landmark in the development of programming language theory and implementation, including the </a:t>
            </a:r>
            <a:r>
              <a:rPr lang="en-CA" altLang="en-US" sz="1800" b="1"/>
              <a:t>Backus-Naur form</a:t>
            </a:r>
            <a:r>
              <a:rPr lang="en-CA" altLang="en-US" sz="1800"/>
              <a:t>, </a:t>
            </a:r>
            <a:r>
              <a:rPr lang="en-CA" altLang="en-US" sz="1800" b="1"/>
              <a:t>syntax-directed translation</a:t>
            </a:r>
            <a:r>
              <a:rPr lang="en-CA" altLang="en-US" sz="1800"/>
              <a:t>, and </a:t>
            </a:r>
            <a:r>
              <a:rPr lang="en-CA" altLang="en-US" sz="1800" b="1"/>
              <a:t>dynamic memory allocation</a:t>
            </a:r>
            <a:r>
              <a:rPr lang="en-CA" altLang="en-US" sz="1800"/>
              <a:t>. </a:t>
            </a:r>
          </a:p>
          <a:p>
            <a:pPr lvl="1" eaLnBrk="1" hangingPunct="1"/>
            <a:endParaRPr lang="en-CA" altLang="en-US" sz="1800"/>
          </a:p>
          <a:p>
            <a:pPr lvl="1" eaLnBrk="1" hangingPunct="1"/>
            <a:r>
              <a:rPr lang="en-CA" altLang="en-US" sz="1800"/>
              <a:t>Algol was a direct descendent of </a:t>
            </a:r>
            <a:r>
              <a:rPr lang="en-CA" altLang="en-US" sz="1800" b="1"/>
              <a:t>Pascal</a:t>
            </a:r>
            <a:r>
              <a:rPr lang="en-CA" altLang="en-US" sz="1800"/>
              <a:t>, which soon became one of the main language used to teach programming all over the world.</a:t>
            </a:r>
          </a:p>
          <a:p>
            <a:pPr lvl="1" eaLnBrk="1" hangingPunct="1"/>
            <a:endParaRPr lang="en-CA" altLang="en-US" sz="1800"/>
          </a:p>
          <a:p>
            <a:pPr lvl="1" eaLnBrk="1" hangingPunct="1"/>
            <a:r>
              <a:rPr lang="en-CA" altLang="en-US" sz="1800"/>
              <a:t>Another direct descendent of Algol was </a:t>
            </a:r>
            <a:r>
              <a:rPr lang="en-CA" altLang="en-US" sz="1800" b="1"/>
              <a:t>Ada</a:t>
            </a:r>
            <a:r>
              <a:rPr lang="en-CA" altLang="en-US" sz="1800"/>
              <a:t>, which was adopted as mandatory language by the United States Department of Defence. </a:t>
            </a:r>
          </a:p>
          <a:p>
            <a:pPr lvl="1" eaLnBrk="1" hangingPunct="1"/>
            <a:endParaRPr lang="en-CA" altLang="en-US" sz="1800"/>
          </a:p>
          <a:p>
            <a:pPr lvl="1" eaLnBrk="1" hangingPunct="1"/>
            <a:r>
              <a:rPr lang="en-CA" altLang="en-US" sz="1800"/>
              <a:t>Algol was used for more than 30 years in scientific publications for the expression of algorithms.</a:t>
            </a:r>
          </a:p>
          <a:p>
            <a:pPr lvl="1" eaLnBrk="1" hangingPunct="1"/>
            <a:endParaRPr lang="en-US" altLang="en-US" sz="160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2998D64-074C-46E7-AA94-758EDE04974A}" type="slidenum">
              <a:rPr lang="en-US" altLang="en-US" sz="1400">
                <a:solidFill>
                  <a:srgbClr val="FFFFFF"/>
                </a:solidFill>
              </a:rPr>
              <a:pPr>
                <a:spcBef>
                  <a:spcPct val="0"/>
                </a:spcBef>
                <a:buClrTx/>
                <a:buSzTx/>
                <a:buFontTx/>
                <a:buNone/>
              </a:pPr>
              <a:t>12</a:t>
            </a:fld>
            <a:endParaRPr lang="en-US" altLang="en-US" sz="1400">
              <a:solidFill>
                <a:srgbClr val="FFFFFF"/>
              </a:solidFill>
            </a:endParaRPr>
          </a:p>
        </p:txBody>
      </p:sp>
    </p:spTree>
    <p:extLst>
      <p:ext uri="{BB962C8B-B14F-4D97-AF65-F5344CB8AC3E}">
        <p14:creationId xmlns:p14="http://schemas.microsoft.com/office/powerpoint/2010/main" val="946798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5299" name="Content Placeholder 2"/>
          <p:cNvSpPr>
            <a:spLocks noGrp="1"/>
          </p:cNvSpPr>
          <p:nvPr>
            <p:ph idx="1"/>
          </p:nvPr>
        </p:nvSpPr>
        <p:spPr/>
        <p:txBody>
          <a:bodyPr>
            <a:normAutofit fontScale="85000" lnSpcReduction="10000"/>
          </a:bodyPr>
          <a:lstStyle/>
          <a:p>
            <a:pPr eaLnBrk="1" hangingPunct="1"/>
            <a:r>
              <a:rPr lang="en-CA" altLang="en-US" sz="2000"/>
              <a:t>Most influential original contributions of Algol: </a:t>
            </a:r>
          </a:p>
          <a:p>
            <a:pPr eaLnBrk="1" hangingPunct="1"/>
            <a:endParaRPr lang="en-CA" altLang="en-US" sz="2000"/>
          </a:p>
          <a:p>
            <a:pPr lvl="1" eaLnBrk="1" hangingPunct="1"/>
            <a:r>
              <a:rPr lang="en-CA" altLang="en-US" sz="1800"/>
              <a:t>User-defined data structures</a:t>
            </a:r>
          </a:p>
          <a:p>
            <a:pPr lvl="1" eaLnBrk="1" hangingPunct="1"/>
            <a:r>
              <a:rPr lang="en-CA" altLang="en-US" sz="1800"/>
              <a:t>Reference types</a:t>
            </a:r>
          </a:p>
          <a:p>
            <a:pPr lvl="1" eaLnBrk="1" hangingPunct="1"/>
            <a:r>
              <a:rPr lang="en-CA" altLang="en-US" sz="1800"/>
              <a:t>Compound statement, code block, scoping</a:t>
            </a:r>
          </a:p>
          <a:p>
            <a:pPr lvl="1" eaLnBrk="1" hangingPunct="1"/>
            <a:r>
              <a:rPr lang="en-CA" altLang="en-US" sz="1800"/>
              <a:t>Concurrency</a:t>
            </a:r>
          </a:p>
          <a:p>
            <a:pPr lvl="1" eaLnBrk="1" hangingPunct="1"/>
            <a:r>
              <a:rPr lang="en-CA" altLang="en-US" sz="1800"/>
              <a:t>Type casting</a:t>
            </a:r>
          </a:p>
          <a:p>
            <a:pPr lvl="1" eaLnBrk="1" hangingPunct="1"/>
            <a:r>
              <a:rPr lang="en-CA" altLang="en-US" sz="1800"/>
              <a:t>Dynamic arrays </a:t>
            </a:r>
            <a:endParaRPr lang="en-US" altLang="en-US" sz="1800"/>
          </a:p>
          <a:p>
            <a:pPr lvl="1" eaLnBrk="1" hangingPunct="1"/>
            <a:r>
              <a:rPr lang="en-CA" altLang="en-US" sz="1800"/>
              <a:t>Operator overloading</a:t>
            </a:r>
          </a:p>
          <a:p>
            <a:pPr lvl="1" eaLnBrk="1" hangingPunct="1"/>
            <a:endParaRPr lang="en-CA" altLang="en-US" sz="1800"/>
          </a:p>
          <a:p>
            <a:pPr eaLnBrk="1" hangingPunct="1"/>
            <a:r>
              <a:rPr lang="en-CA" altLang="en-US" sz="2000"/>
              <a:t>All of these language features are used in modern programming languages. </a:t>
            </a:r>
          </a:p>
          <a:p>
            <a:pPr lvl="2" eaLnBrk="1" hangingPunct="1"/>
            <a:endParaRPr lang="en-CA" altLang="en-US"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55251F8-2CA8-4C62-B799-69B36BB4E22D}" type="slidenum">
              <a:rPr lang="en-US" altLang="en-US" sz="1400">
                <a:solidFill>
                  <a:srgbClr val="FFFFFF"/>
                </a:solidFill>
              </a:rPr>
              <a:pPr>
                <a:spcBef>
                  <a:spcPct val="0"/>
                </a:spcBef>
                <a:buClrTx/>
                <a:buSzTx/>
                <a:buFontTx/>
                <a:buNone/>
              </a:pPr>
              <a:t>13</a:t>
            </a:fld>
            <a:endParaRPr lang="en-US" altLang="en-US" sz="1400">
              <a:solidFill>
                <a:srgbClr val="FFFFFF"/>
              </a:solidFill>
            </a:endParaRPr>
          </a:p>
        </p:txBody>
      </p:sp>
    </p:spTree>
    <p:extLst>
      <p:ext uri="{BB962C8B-B14F-4D97-AF65-F5344CB8AC3E}">
        <p14:creationId xmlns:p14="http://schemas.microsoft.com/office/powerpoint/2010/main" val="373632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smtClean="0"/>
              <a:t>Pl/</a:t>
            </a:r>
            <a:r>
              <a:rPr lang="en-CA" dirty="0" err="1" smtClean="0"/>
              <a:t>i</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563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B828082-ABF8-4BB7-A8CE-EF31F8CFD507}" type="slidenum">
              <a:rPr lang="en-US" altLang="en-US" sz="1400">
                <a:solidFill>
                  <a:srgbClr val="FFFFFF"/>
                </a:solidFill>
              </a:rPr>
              <a:pPr>
                <a:spcBef>
                  <a:spcPct val="0"/>
                </a:spcBef>
                <a:buClrTx/>
                <a:buSzTx/>
                <a:buFontTx/>
                <a:buNone/>
              </a:pPr>
              <a:t>14</a:t>
            </a:fld>
            <a:endParaRPr lang="en-US" altLang="en-US" sz="1400">
              <a:solidFill>
                <a:srgbClr val="FFFFFF"/>
              </a:solidFill>
            </a:endParaRPr>
          </a:p>
        </p:txBody>
      </p:sp>
    </p:spTree>
    <p:extLst>
      <p:ext uri="{BB962C8B-B14F-4D97-AF65-F5344CB8AC3E}">
        <p14:creationId xmlns:p14="http://schemas.microsoft.com/office/powerpoint/2010/main" val="721761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CA" b="1" dirty="0" smtClean="0"/>
              <a:t>PL/I</a:t>
            </a:r>
            <a:endParaRPr lang="en-US" b="1" dirty="0" smtClean="0"/>
          </a:p>
        </p:txBody>
      </p:sp>
      <p:sp>
        <p:nvSpPr>
          <p:cNvPr id="57347" name="Content Placeholder 2"/>
          <p:cNvSpPr>
            <a:spLocks noGrp="1"/>
          </p:cNvSpPr>
          <p:nvPr>
            <p:ph idx="1"/>
          </p:nvPr>
        </p:nvSpPr>
        <p:spPr>
          <a:xfrm>
            <a:off x="1981200" y="1600201"/>
            <a:ext cx="8229600" cy="2405063"/>
          </a:xfrm>
        </p:spPr>
        <p:txBody>
          <a:bodyPr/>
          <a:lstStyle/>
          <a:p>
            <a:pPr eaLnBrk="1" hangingPunct="1"/>
            <a:r>
              <a:rPr lang="en-CA" altLang="en-US" sz="2000"/>
              <a:t>With </a:t>
            </a:r>
            <a:r>
              <a:rPr lang="en-CA" altLang="en-US" sz="2000" b="1"/>
              <a:t>Fortran</a:t>
            </a:r>
            <a:r>
              <a:rPr lang="en-CA" altLang="en-US" sz="2000"/>
              <a:t> and </a:t>
            </a:r>
            <a:r>
              <a:rPr lang="en-CA" altLang="en-US" sz="2000" b="1"/>
              <a:t>Cobol</a:t>
            </a:r>
            <a:r>
              <a:rPr lang="en-CA" altLang="en-US" sz="2000"/>
              <a:t>, there were two distinct “kinds” of programmers. Fortran emphasized floating point arithmetic, arrays, procedures, fast computation. Cobol emphasized decimal arithmetic, fast asynchronous input/output, string handling, efficient search/sort routines. </a:t>
            </a:r>
          </a:p>
          <a:p>
            <a:pPr eaLnBrk="1" hangingPunct="1"/>
            <a:r>
              <a:rPr lang="en-CA" altLang="en-US" sz="2000"/>
              <a:t>More and more, there came a need for all these features to be incorporated in a single language.</a:t>
            </a:r>
          </a:p>
          <a:p>
            <a:pPr eaLnBrk="1" hangingPunct="1"/>
            <a:endParaRPr lang="en-CA"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573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5F4407B3-7C6F-441E-90BC-FE362C66143D}" type="slidenum">
              <a:rPr lang="en-US" altLang="en-US" sz="1400">
                <a:solidFill>
                  <a:srgbClr val="FFFFFF"/>
                </a:solidFill>
              </a:rPr>
              <a:pPr>
                <a:spcBef>
                  <a:spcPct val="0"/>
                </a:spcBef>
                <a:buClrTx/>
                <a:buSzTx/>
                <a:buFontTx/>
                <a:buNone/>
              </a:pPr>
              <a:t>15</a:t>
            </a:fld>
            <a:endParaRPr lang="en-US" altLang="en-US" sz="1400">
              <a:solidFill>
                <a:srgbClr val="FFFFFF"/>
              </a:solidFill>
            </a:endParaRPr>
          </a:p>
        </p:txBody>
      </p:sp>
      <p:grpSp>
        <p:nvGrpSpPr>
          <p:cNvPr id="57351" name="Group 4"/>
          <p:cNvGrpSpPr>
            <a:grpSpLocks/>
          </p:cNvGrpSpPr>
          <p:nvPr/>
        </p:nvGrpSpPr>
        <p:grpSpPr bwMode="auto">
          <a:xfrm>
            <a:off x="6721476" y="3933826"/>
            <a:ext cx="3408363" cy="2620149"/>
            <a:chOff x="4336214" y="3284984"/>
            <a:chExt cx="4270093" cy="3283666"/>
          </a:xfrm>
        </p:grpSpPr>
        <p:pic>
          <p:nvPicPr>
            <p:cNvPr id="29700" name="Picture 4" descr="C:\Users\paquet\Desktop\New folder (2)\ibm3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20" y="3284984"/>
              <a:ext cx="4245187" cy="2908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4336214" y="6221505"/>
              <a:ext cx="888065" cy="347145"/>
            </a:xfrm>
            <a:prstGeom prst="rect">
              <a:avLst/>
            </a:prstGeom>
            <a:noFill/>
          </p:spPr>
          <p:txBody>
            <a:bodyPr wrap="none">
              <a:spAutoFit/>
            </a:bodyPr>
            <a:lstStyle/>
            <a:p>
              <a:pPr>
                <a:defRPr/>
              </a:pPr>
              <a:r>
                <a:rPr lang="en-CA" sz="1200" dirty="0"/>
                <a:t>IBM 360</a:t>
              </a:r>
              <a:endParaRPr lang="en-US" sz="1200" dirty="0"/>
            </a:p>
          </p:txBody>
        </p:sp>
      </p:grpSp>
      <p:sp>
        <p:nvSpPr>
          <p:cNvPr id="11" name="Content Placeholder 2"/>
          <p:cNvSpPr txBox="1">
            <a:spLocks/>
          </p:cNvSpPr>
          <p:nvPr/>
        </p:nvSpPr>
        <p:spPr>
          <a:xfrm>
            <a:off x="1992314" y="4097338"/>
            <a:ext cx="4535487" cy="2438400"/>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CA" sz="2000" dirty="0"/>
              <a:t>When IBM designed the famous IBM360 computer, it saw the opportunity to design a new </a:t>
            </a:r>
            <a:r>
              <a:rPr lang="en-CA" sz="2000" b="1" dirty="0"/>
              <a:t>general-purpose language</a:t>
            </a:r>
            <a:r>
              <a:rPr lang="en-CA" sz="2000" dirty="0"/>
              <a:t> designed specifically for it.</a:t>
            </a:r>
          </a:p>
          <a:p>
            <a:pPr>
              <a:defRPr/>
            </a:pPr>
            <a:r>
              <a:rPr lang="en-CA" sz="2000" dirty="0"/>
              <a:t>This language was named PL/I (Programming Language 1). It was originally developed in 1964-1966.</a:t>
            </a:r>
            <a:endParaRPr lang="en-US" sz="2000" dirty="0"/>
          </a:p>
        </p:txBody>
      </p:sp>
    </p:spTree>
    <p:extLst>
      <p:ext uri="{BB962C8B-B14F-4D97-AF65-F5344CB8AC3E}">
        <p14:creationId xmlns:p14="http://schemas.microsoft.com/office/powerpoint/2010/main" val="172409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CA" b="1" dirty="0" smtClean="0"/>
              <a:t>PL/I</a:t>
            </a:r>
            <a:endParaRPr lang="en-US" b="1" dirty="0" smtClean="0"/>
          </a:p>
        </p:txBody>
      </p:sp>
      <p:sp>
        <p:nvSpPr>
          <p:cNvPr id="58371" name="Content Placeholder 2"/>
          <p:cNvSpPr>
            <a:spLocks noGrp="1"/>
          </p:cNvSpPr>
          <p:nvPr>
            <p:ph idx="1"/>
          </p:nvPr>
        </p:nvSpPr>
        <p:spPr/>
        <p:txBody>
          <a:bodyPr/>
          <a:lstStyle/>
          <a:p>
            <a:pPr eaLnBrk="1" hangingPunct="1"/>
            <a:r>
              <a:rPr lang="en-CA" altLang="en-US" sz="2000"/>
              <a:t>Goals of PL/I: </a:t>
            </a:r>
          </a:p>
          <a:p>
            <a:pPr lvl="1" eaLnBrk="1" hangingPunct="1"/>
            <a:r>
              <a:rPr lang="en-CA" altLang="en-US" sz="1800"/>
              <a:t>Provide features of Fortran, augmented with the capacities of Cobol. </a:t>
            </a:r>
          </a:p>
          <a:p>
            <a:pPr lvl="1" eaLnBrk="1" hangingPunct="1"/>
            <a:r>
              <a:rPr lang="en-CA" altLang="en-US" sz="1800"/>
              <a:t>Clarity of language. </a:t>
            </a:r>
          </a:p>
          <a:p>
            <a:pPr lvl="1" eaLnBrk="1" hangingPunct="1"/>
            <a:r>
              <a:rPr lang="en-CA" altLang="en-US" sz="1800"/>
              <a:t>Incorporating current programming languages </a:t>
            </a:r>
            <a:r>
              <a:rPr lang="en-CA" altLang="en-US" sz="1800" b="1"/>
              <a:t>innovations</a:t>
            </a:r>
            <a:r>
              <a:rPr lang="en-CA" altLang="en-US" sz="1800"/>
              <a:t>.</a:t>
            </a:r>
          </a:p>
          <a:p>
            <a:pPr lvl="1" eaLnBrk="1" hangingPunct="1"/>
            <a:r>
              <a:rPr lang="en-CA" altLang="en-US" sz="1800"/>
              <a:t>Performance of compiled code competitive with that of Fortran.</a:t>
            </a:r>
          </a:p>
          <a:p>
            <a:pPr lvl="1" eaLnBrk="1" hangingPunct="1"/>
            <a:r>
              <a:rPr lang="en-CA" altLang="en-US" sz="1800"/>
              <a:t>Extensibility to new hardware and other </a:t>
            </a:r>
            <a:r>
              <a:rPr lang="en-CA" altLang="en-US" sz="1800" b="1"/>
              <a:t>application areas</a:t>
            </a:r>
            <a:r>
              <a:rPr lang="en-CA" altLang="en-US" sz="1800"/>
              <a:t>.</a:t>
            </a:r>
          </a:p>
          <a:p>
            <a:pPr lvl="1" eaLnBrk="1" hangingPunct="1"/>
            <a:r>
              <a:rPr lang="en-CA" altLang="en-US" sz="1800"/>
              <a:t>Improve programming productivity - transferring effort from programmer to compiler. </a:t>
            </a:r>
          </a:p>
          <a:p>
            <a:pPr lvl="1" eaLnBrk="1" hangingPunct="1"/>
            <a:r>
              <a:rPr lang="en-CA" altLang="en-US" sz="1800"/>
              <a:t>Machine and operating system independence. </a:t>
            </a:r>
          </a:p>
          <a:p>
            <a:pPr lvl="1" eaLnBrk="1" hangingPunct="1"/>
            <a:endParaRPr lang="en-CA" altLang="en-US" sz="1600"/>
          </a:p>
          <a:p>
            <a:pPr eaLnBrk="1" hangingPunct="1"/>
            <a:endParaRPr lang="en-CA"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583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DCBE4B7-D91D-4D71-B242-E3A6E2F33A0E}" type="slidenum">
              <a:rPr lang="en-US" altLang="en-US" sz="1400">
                <a:solidFill>
                  <a:srgbClr val="FFFFFF"/>
                </a:solidFill>
              </a:rPr>
              <a:pPr>
                <a:spcBef>
                  <a:spcPct val="0"/>
                </a:spcBef>
                <a:buClrTx/>
                <a:buSzTx/>
                <a:buFontTx/>
                <a:buNone/>
              </a:pPr>
              <a:t>16</a:t>
            </a:fld>
            <a:endParaRPr lang="en-US" altLang="en-US" sz="1400">
              <a:solidFill>
                <a:srgbClr val="FFFFFF"/>
              </a:solidFill>
            </a:endParaRPr>
          </a:p>
        </p:txBody>
      </p:sp>
    </p:spTree>
    <p:extLst>
      <p:ext uri="{BB962C8B-B14F-4D97-AF65-F5344CB8AC3E}">
        <p14:creationId xmlns:p14="http://schemas.microsoft.com/office/powerpoint/2010/main" val="3325236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PL/I</a:t>
            </a:r>
            <a:endParaRPr lang="en-US" dirty="0"/>
          </a:p>
        </p:txBody>
      </p:sp>
      <p:sp>
        <p:nvSpPr>
          <p:cNvPr id="59395" name="Content Placeholder 2"/>
          <p:cNvSpPr>
            <a:spLocks noGrp="1"/>
          </p:cNvSpPr>
          <p:nvPr>
            <p:ph idx="1"/>
          </p:nvPr>
        </p:nvSpPr>
        <p:spPr/>
        <p:txBody>
          <a:bodyPr>
            <a:normAutofit fontScale="62500" lnSpcReduction="20000"/>
          </a:bodyPr>
          <a:lstStyle/>
          <a:p>
            <a:pPr eaLnBrk="1" hangingPunct="1"/>
            <a:r>
              <a:rPr lang="en-CA" altLang="en-US" sz="2000"/>
              <a:t>This created a language with very numerous features and requirements, including many innovative ones:</a:t>
            </a:r>
          </a:p>
          <a:p>
            <a:pPr lvl="1" eaLnBrk="1" hangingPunct="1"/>
            <a:r>
              <a:rPr lang="en-CA" altLang="en-US" sz="1800"/>
              <a:t>Reference data types </a:t>
            </a:r>
          </a:p>
          <a:p>
            <a:pPr lvl="1" eaLnBrk="1" hangingPunct="1"/>
            <a:r>
              <a:rPr lang="en-CA" altLang="en-US" sz="1800"/>
              <a:t>User-defined data types</a:t>
            </a:r>
          </a:p>
          <a:p>
            <a:pPr lvl="1" eaLnBrk="1" hangingPunct="1"/>
            <a:r>
              <a:rPr lang="en-CA" altLang="en-US" sz="1800"/>
              <a:t>Concurrency</a:t>
            </a:r>
          </a:p>
          <a:p>
            <a:pPr lvl="1" eaLnBrk="1" hangingPunct="1"/>
            <a:r>
              <a:rPr lang="en-CA" altLang="en-US" sz="1800"/>
              <a:t>Dynamic arrays</a:t>
            </a:r>
          </a:p>
          <a:p>
            <a:pPr lvl="1" eaLnBrk="1" hangingPunct="1"/>
            <a:r>
              <a:rPr lang="en-CA" altLang="en-US" sz="1800"/>
              <a:t>Auto-correcting compiler</a:t>
            </a:r>
          </a:p>
          <a:p>
            <a:pPr lvl="1" eaLnBrk="1" hangingPunct="1"/>
            <a:r>
              <a:rPr lang="en-CA" altLang="en-US" sz="1800"/>
              <a:t>String handling</a:t>
            </a:r>
          </a:p>
          <a:p>
            <a:pPr lvl="1" eaLnBrk="1" hangingPunct="1"/>
            <a:r>
              <a:rPr lang="en-CA" altLang="en-US" sz="1800"/>
              <a:t>Machine independence</a:t>
            </a:r>
          </a:p>
          <a:p>
            <a:pPr lvl="1" eaLnBrk="1" hangingPunct="1"/>
            <a:r>
              <a:rPr lang="en-CA" altLang="en-US" sz="1800"/>
              <a:t>Efficiency</a:t>
            </a:r>
          </a:p>
          <a:p>
            <a:pPr lvl="1" eaLnBrk="1" hangingPunct="1"/>
            <a:r>
              <a:rPr lang="en-CA" altLang="en-US" sz="1800"/>
              <a:t>Exception handling</a:t>
            </a:r>
          </a:p>
          <a:p>
            <a:pPr lvl="1" eaLnBrk="1" hangingPunct="1"/>
            <a:r>
              <a:rPr lang="en-CA" altLang="en-US" sz="1800"/>
              <a:t>I/O control system</a:t>
            </a:r>
          </a:p>
          <a:p>
            <a:pPr lvl="1" eaLnBrk="1" hangingPunct="1"/>
            <a:r>
              <a:rPr lang="en-CA" altLang="en-US" sz="1800"/>
              <a:t>Report-generation</a:t>
            </a:r>
          </a:p>
          <a:p>
            <a:pPr lvl="1" eaLnBrk="1" hangingPunct="1"/>
            <a:r>
              <a:rPr lang="en-CA" altLang="en-US" sz="1800"/>
              <a:t>Recursion</a:t>
            </a:r>
          </a:p>
          <a:p>
            <a:pPr lvl="1" eaLnBrk="1" hangingPunct="1"/>
            <a:endParaRPr lang="en-CA" altLang="en-US" sz="1800"/>
          </a:p>
          <a:p>
            <a:pPr eaLnBrk="1" hangingPunct="1"/>
            <a:endParaRPr lang="en-US" altLang="en-US"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593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266F25E-59EC-454C-8698-93F62C07FD79}" type="slidenum">
              <a:rPr lang="en-US" altLang="en-US" sz="1400">
                <a:solidFill>
                  <a:srgbClr val="FFFFFF"/>
                </a:solidFill>
              </a:rPr>
              <a:pPr>
                <a:spcBef>
                  <a:spcPct val="0"/>
                </a:spcBef>
                <a:buClrTx/>
                <a:buSzTx/>
                <a:buFontTx/>
                <a:buNone/>
              </a:pPr>
              <a:t>17</a:t>
            </a:fld>
            <a:endParaRPr lang="en-US" altLang="en-US" sz="1400">
              <a:solidFill>
                <a:srgbClr val="FFFFFF"/>
              </a:solidFill>
            </a:endParaRPr>
          </a:p>
        </p:txBody>
      </p:sp>
    </p:spTree>
    <p:extLst>
      <p:ext uri="{BB962C8B-B14F-4D97-AF65-F5344CB8AC3E}">
        <p14:creationId xmlns:p14="http://schemas.microsoft.com/office/powerpoint/2010/main" val="947656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CA" b="1" dirty="0" smtClean="0"/>
              <a:t>PL/I</a:t>
            </a:r>
            <a:endParaRPr lang="en-US" b="1" dirty="0" smtClean="0"/>
          </a:p>
        </p:txBody>
      </p:sp>
      <p:sp>
        <p:nvSpPr>
          <p:cNvPr id="31747" name="Content Placeholder 2"/>
          <p:cNvSpPr>
            <a:spLocks noGrp="1"/>
          </p:cNvSpPr>
          <p:nvPr>
            <p:ph idx="1"/>
          </p:nvPr>
        </p:nvSpPr>
        <p:spPr/>
        <p:txBody>
          <a:bodyPr rtlCol="0">
            <a:normAutofit fontScale="85000" lnSpcReduction="20000"/>
          </a:bodyPr>
          <a:lstStyle/>
          <a:p>
            <a:pPr marL="182880" indent="-182880">
              <a:defRPr/>
            </a:pPr>
            <a:r>
              <a:rPr lang="en-CA" sz="2000" dirty="0"/>
              <a:t>The first attempts at meeting these goals was mostly based on an evolution of Fortran (name Fortran VI). </a:t>
            </a:r>
          </a:p>
          <a:p>
            <a:pPr marL="182880" indent="-182880">
              <a:defRPr/>
            </a:pPr>
            <a:endParaRPr lang="en-CA" sz="2000" dirty="0"/>
          </a:p>
          <a:p>
            <a:pPr marL="182880" indent="-182880">
              <a:defRPr/>
            </a:pPr>
            <a:r>
              <a:rPr lang="en-CA" sz="2000" dirty="0"/>
              <a:t>It was quickly realised to be infeasible, and a new language was designed and named </a:t>
            </a:r>
            <a:r>
              <a:rPr lang="en-CA" sz="2000" b="1" dirty="0"/>
              <a:t>NPL</a:t>
            </a:r>
            <a:r>
              <a:rPr lang="en-CA" sz="2000" dirty="0"/>
              <a:t> (New Programming Language), defined in 1964, implemented in the UK IBM </a:t>
            </a:r>
            <a:r>
              <a:rPr lang="en-CA" sz="2000" dirty="0" err="1"/>
              <a:t>Hursley</a:t>
            </a:r>
            <a:r>
              <a:rPr lang="en-CA" sz="2000" dirty="0"/>
              <a:t> Laboratory, then renamed PL/I in 1965.  </a:t>
            </a:r>
            <a:endParaRPr lang="en-US" sz="2000" dirty="0"/>
          </a:p>
          <a:p>
            <a:pPr marL="0" indent="0">
              <a:buNone/>
              <a:defRPr/>
            </a:pPr>
            <a:endParaRPr lang="en-CA" sz="2000" dirty="0"/>
          </a:p>
          <a:p>
            <a:pPr marL="182880" indent="-182880">
              <a:defRPr/>
            </a:pPr>
            <a:r>
              <a:rPr lang="en-CA" sz="2000" dirty="0"/>
              <a:t>Although the idea of creating a general-purpose language was a noble idea, the PL/I experience now serves as an example as to the difficulties involved in designing a general-purpose language.</a:t>
            </a:r>
          </a:p>
          <a:p>
            <a:pPr marL="182880" indent="-182880">
              <a:defRPr/>
            </a:pPr>
            <a:endParaRPr lang="en-US" sz="2000" dirty="0"/>
          </a:p>
          <a:p>
            <a:pPr marL="182880" indent="-182880">
              <a:defRPr/>
            </a:pPr>
            <a:r>
              <a:rPr lang="en-US" sz="2000" dirty="0"/>
              <a:t>Though the language was easy to learn and use, implementing a PL/I compiler was difficult and time-consuming.</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0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1E84776-9F88-41B1-8578-A432EE47C89F}" type="slidenum">
              <a:rPr lang="en-US" altLang="en-US" sz="1400">
                <a:solidFill>
                  <a:srgbClr val="FFFFFF"/>
                </a:solidFill>
              </a:rPr>
              <a:pPr>
                <a:spcBef>
                  <a:spcPct val="0"/>
                </a:spcBef>
                <a:buClrTx/>
                <a:buSzTx/>
                <a:buFontTx/>
                <a:buNone/>
              </a:pPr>
              <a:t>18</a:t>
            </a:fld>
            <a:endParaRPr lang="en-US" altLang="en-US" sz="1400">
              <a:solidFill>
                <a:srgbClr val="FFFFFF"/>
              </a:solidFill>
            </a:endParaRPr>
          </a:p>
        </p:txBody>
      </p:sp>
    </p:spTree>
    <p:extLst>
      <p:ext uri="{BB962C8B-B14F-4D97-AF65-F5344CB8AC3E}">
        <p14:creationId xmlns:p14="http://schemas.microsoft.com/office/powerpoint/2010/main" val="1174790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CA" b="1" dirty="0" smtClean="0"/>
              <a:t>PL/I</a:t>
            </a:r>
            <a:endParaRPr lang="en-US" b="1" dirty="0" smtClean="0"/>
          </a:p>
        </p:txBody>
      </p:sp>
      <p:sp>
        <p:nvSpPr>
          <p:cNvPr id="61443" name="Content Placeholder 2"/>
          <p:cNvSpPr>
            <a:spLocks noGrp="1"/>
          </p:cNvSpPr>
          <p:nvPr>
            <p:ph idx="1"/>
          </p:nvPr>
        </p:nvSpPr>
        <p:spPr/>
        <p:txBody>
          <a:bodyPr>
            <a:normAutofit fontScale="92500" lnSpcReduction="10000"/>
          </a:bodyPr>
          <a:lstStyle/>
          <a:p>
            <a:pPr eaLnBrk="1" hangingPunct="1"/>
            <a:r>
              <a:rPr lang="en-US" altLang="en-US" sz="2000"/>
              <a:t>It has been claimed that a PL/I compiler was two to four times as </a:t>
            </a:r>
            <a:r>
              <a:rPr lang="en-US" altLang="en-US" sz="2000" b="1"/>
              <a:t>large</a:t>
            </a:r>
            <a:r>
              <a:rPr lang="en-US" altLang="en-US" sz="2000"/>
              <a:t> as comparable Fortran or COBOL compilers, and also that much </a:t>
            </a:r>
            <a:r>
              <a:rPr lang="en-US" altLang="en-US" sz="2000" b="1"/>
              <a:t>slower</a:t>
            </a:r>
            <a:r>
              <a:rPr lang="en-US" altLang="en-US" sz="2000"/>
              <a:t> - fortunately offset by gains in programmer productivity. This was anticipated in IBM before the first compilers were written.</a:t>
            </a:r>
          </a:p>
          <a:p>
            <a:pPr eaLnBrk="1" hangingPunct="1"/>
            <a:endParaRPr lang="en-US" altLang="en-US" sz="2000"/>
          </a:p>
          <a:p>
            <a:pPr eaLnBrk="1" hangingPunct="1"/>
            <a:r>
              <a:rPr lang="en-US" altLang="en-US" sz="2000"/>
              <a:t>The effort needed to produce good and </a:t>
            </a:r>
            <a:r>
              <a:rPr lang="en-US" altLang="en-US" sz="2000" b="1"/>
              <a:t>efficient</a:t>
            </a:r>
            <a:r>
              <a:rPr lang="en-US" altLang="en-US" sz="2000"/>
              <a:t> </a:t>
            </a:r>
            <a:r>
              <a:rPr lang="en-US" altLang="en-US" sz="2000" b="1"/>
              <a:t>object code </a:t>
            </a:r>
            <a:r>
              <a:rPr lang="en-US" altLang="en-US" sz="2000"/>
              <a:t>was underestimated during the initial design of the language. </a:t>
            </a:r>
          </a:p>
          <a:p>
            <a:pPr eaLnBrk="1" hangingPunct="1"/>
            <a:endParaRPr lang="en-US" altLang="en-US" sz="2000"/>
          </a:p>
          <a:p>
            <a:pPr eaLnBrk="1" hangingPunct="1"/>
            <a:r>
              <a:rPr lang="en-US" altLang="en-US" sz="2000"/>
              <a:t>It contained many rarely used features, such as multitasking and exception handling, which added cost and complexity to the compiler, for features seldom used.</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1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565BFE6-8D28-4E14-A4CA-ABB233B05ED3}" type="slidenum">
              <a:rPr lang="en-US" altLang="en-US" sz="1400">
                <a:solidFill>
                  <a:srgbClr val="FFFFFF"/>
                </a:solidFill>
              </a:rPr>
              <a:pPr>
                <a:spcBef>
                  <a:spcPct val="0"/>
                </a:spcBef>
                <a:buClrTx/>
                <a:buSzTx/>
                <a:buFontTx/>
                <a:buNone/>
              </a:pPr>
              <a:t>19</a:t>
            </a:fld>
            <a:endParaRPr lang="en-US" altLang="en-US" sz="1400">
              <a:solidFill>
                <a:srgbClr val="FFFFFF"/>
              </a:solidFill>
            </a:endParaRPr>
          </a:p>
        </p:txBody>
      </p:sp>
    </p:spTree>
    <p:extLst>
      <p:ext uri="{BB962C8B-B14F-4D97-AF65-F5344CB8AC3E}">
        <p14:creationId xmlns:p14="http://schemas.microsoft.com/office/powerpoint/2010/main" val="838713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b="1" dirty="0" err="1" smtClean="0"/>
              <a:t>Algol</a:t>
            </a:r>
            <a:endParaRPr lang="en-US" b="1" dirty="0" smtClean="0"/>
          </a:p>
        </p:txBody>
      </p:sp>
      <p:sp>
        <p:nvSpPr>
          <p:cNvPr id="44035" name="Content Placeholder 2"/>
          <p:cNvSpPr>
            <a:spLocks noGrp="1"/>
          </p:cNvSpPr>
          <p:nvPr>
            <p:ph idx="1"/>
          </p:nvPr>
        </p:nvSpPr>
        <p:spPr>
          <a:xfrm>
            <a:off x="1981200" y="1600200"/>
            <a:ext cx="8229600" cy="1036638"/>
          </a:xfrm>
        </p:spPr>
        <p:txBody>
          <a:bodyPr>
            <a:normAutofit fontScale="92500" lnSpcReduction="20000"/>
          </a:bodyPr>
          <a:lstStyle/>
          <a:p>
            <a:pPr eaLnBrk="1" hangingPunct="1"/>
            <a:r>
              <a:rPr lang="en-US" altLang="en-US" sz="2000"/>
              <a:t>ALGOL (ALGOrithmic Language) is a family of imperative computer programming languages originally developed in the mid 1950s that </a:t>
            </a:r>
            <a:r>
              <a:rPr lang="en-US" altLang="en-US" sz="2000" b="1"/>
              <a:t>greatly influenced </a:t>
            </a:r>
            <a:r>
              <a:rPr lang="en-US" altLang="en-US" sz="2000"/>
              <a:t>many other programming languages.</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44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9825BE4-74DB-4EBD-8C82-1468E254A530}" type="slidenum">
              <a:rPr lang="en-US" altLang="en-US" sz="1400">
                <a:solidFill>
                  <a:srgbClr val="FFFFFF"/>
                </a:solidFill>
              </a:rPr>
              <a:pPr>
                <a:spcBef>
                  <a:spcPct val="0"/>
                </a:spcBef>
                <a:buClrTx/>
                <a:buSzTx/>
                <a:buFontTx/>
                <a:buNone/>
              </a:pPr>
              <a:t>2</a:t>
            </a:fld>
            <a:endParaRPr lang="en-US" altLang="en-US" sz="1400">
              <a:solidFill>
                <a:srgbClr val="FFFFFF"/>
              </a:solidFill>
            </a:endParaRPr>
          </a:p>
        </p:txBody>
      </p:sp>
      <p:grpSp>
        <p:nvGrpSpPr>
          <p:cNvPr id="44039" name="Group 4"/>
          <p:cNvGrpSpPr>
            <a:grpSpLocks/>
          </p:cNvGrpSpPr>
          <p:nvPr/>
        </p:nvGrpSpPr>
        <p:grpSpPr bwMode="auto">
          <a:xfrm>
            <a:off x="5519739" y="2800351"/>
            <a:ext cx="4745037" cy="3359369"/>
            <a:chOff x="3869335" y="1628800"/>
            <a:chExt cx="4745109" cy="3359770"/>
          </a:xfrm>
        </p:grpSpPr>
        <p:pic>
          <p:nvPicPr>
            <p:cNvPr id="21508" name="Picture 4" descr="C:\Users\paquet\Desktop\New folder (2)\algol-hopl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7" y="1628800"/>
              <a:ext cx="4690517" cy="2723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3869335" y="4342162"/>
              <a:ext cx="3387581" cy="646408"/>
            </a:xfrm>
            <a:prstGeom prst="rect">
              <a:avLst/>
            </a:prstGeom>
            <a:noFill/>
          </p:spPr>
          <p:txBody>
            <a:bodyPr wrap="none">
              <a:spAutoFit/>
            </a:bodyPr>
            <a:lstStyle/>
            <a:p>
              <a:pPr>
                <a:defRPr/>
              </a:pPr>
              <a:r>
                <a:rPr lang="en-US" sz="1200" dirty="0"/>
                <a:t>Some of the original designers or </a:t>
              </a:r>
              <a:r>
                <a:rPr lang="en-US" sz="1200" dirty="0" err="1"/>
                <a:t>Algol</a:t>
              </a:r>
              <a:r>
                <a:rPr lang="en-US" sz="1200" dirty="0"/>
                <a:t>.</a:t>
              </a:r>
            </a:p>
            <a:p>
              <a:pPr>
                <a:defRPr/>
              </a:pPr>
              <a:r>
                <a:rPr lang="en-US" sz="1200" dirty="0"/>
                <a:t>Top row: John McCarthy, Fritz Bauer, Joe </a:t>
              </a:r>
              <a:r>
                <a:rPr lang="en-US" sz="1200" dirty="0" err="1"/>
                <a:t>Wegstein</a:t>
              </a:r>
              <a:r>
                <a:rPr lang="en-US" sz="1200" dirty="0"/>
                <a:t>. </a:t>
              </a:r>
            </a:p>
            <a:p>
              <a:pPr>
                <a:defRPr/>
              </a:pPr>
              <a:r>
                <a:rPr lang="en-US" sz="1200" dirty="0"/>
                <a:t>Bottom row: John Backus, Peter </a:t>
              </a:r>
              <a:r>
                <a:rPr lang="en-US" sz="1200" dirty="0" err="1"/>
                <a:t>Naur</a:t>
              </a:r>
              <a:r>
                <a:rPr lang="en-US" sz="1200" dirty="0"/>
                <a:t>, Alan Perlis.</a:t>
              </a:r>
            </a:p>
          </p:txBody>
        </p:sp>
      </p:grpSp>
      <p:sp>
        <p:nvSpPr>
          <p:cNvPr id="10" name="Content Placeholder 2"/>
          <p:cNvSpPr txBox="1">
            <a:spLocks/>
          </p:cNvSpPr>
          <p:nvPr/>
        </p:nvSpPr>
        <p:spPr>
          <a:xfrm>
            <a:off x="1963739" y="2439989"/>
            <a:ext cx="3635375" cy="3868737"/>
          </a:xfrm>
          <a:prstGeom prst="rect">
            <a:avLst/>
          </a:prstGeom>
        </p:spPr>
        <p:txBody>
          <a:bodyPr>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endParaRPr lang="en-CA" sz="2000" dirty="0"/>
          </a:p>
          <a:p>
            <a:pPr>
              <a:defRPr/>
            </a:pPr>
            <a:r>
              <a:rPr lang="en-CA" sz="2000" dirty="0"/>
              <a:t>Introduced by a joint committee of </a:t>
            </a:r>
            <a:r>
              <a:rPr lang="en-CA" sz="2000" b="1" dirty="0"/>
              <a:t>American</a:t>
            </a:r>
            <a:r>
              <a:rPr lang="en-CA" sz="2000" dirty="0"/>
              <a:t> (ACM) and </a:t>
            </a:r>
            <a:r>
              <a:rPr lang="en-CA" sz="2000" b="1" dirty="0"/>
              <a:t>European</a:t>
            </a:r>
            <a:r>
              <a:rPr lang="en-CA" sz="2000" dirty="0"/>
              <a:t> (GAMM) experts . </a:t>
            </a:r>
          </a:p>
          <a:p>
            <a:pPr>
              <a:defRPr/>
            </a:pPr>
            <a:endParaRPr lang="en-CA" sz="2000" dirty="0"/>
          </a:p>
          <a:p>
            <a:pPr>
              <a:defRPr/>
            </a:pPr>
            <a:r>
              <a:rPr lang="de-DE" sz="2000" dirty="0"/>
              <a:t>GAMM: Gesellschaft für Angewandte Mathematik und Mechanik ("Society </a:t>
            </a:r>
            <a:r>
              <a:rPr lang="de-DE" sz="2000" dirty="0" err="1"/>
              <a:t>of</a:t>
            </a:r>
            <a:r>
              <a:rPr lang="de-DE" sz="2000" dirty="0"/>
              <a:t> Applied </a:t>
            </a:r>
            <a:r>
              <a:rPr lang="de-DE" sz="2000" dirty="0" err="1"/>
              <a:t>Mathematics</a:t>
            </a:r>
            <a:r>
              <a:rPr lang="de-DE" sz="2000" dirty="0"/>
              <a:t> </a:t>
            </a:r>
            <a:r>
              <a:rPr lang="de-DE" sz="2000" dirty="0" err="1"/>
              <a:t>and</a:t>
            </a:r>
            <a:r>
              <a:rPr lang="de-DE" sz="2000" dirty="0"/>
              <a:t> </a:t>
            </a:r>
            <a:r>
              <a:rPr lang="de-DE" sz="2000" dirty="0" err="1"/>
              <a:t>Mechanics</a:t>
            </a:r>
            <a:r>
              <a:rPr lang="de-DE" sz="2000" dirty="0"/>
              <a:t>")</a:t>
            </a:r>
          </a:p>
          <a:p>
            <a:pPr>
              <a:defRPr/>
            </a:pPr>
            <a:endParaRPr lang="de-DE" sz="2000" dirty="0"/>
          </a:p>
          <a:p>
            <a:pPr>
              <a:defRPr/>
            </a:pPr>
            <a:r>
              <a:rPr lang="de-DE" sz="2000" dirty="0"/>
              <a:t>ACM: </a:t>
            </a:r>
            <a:r>
              <a:rPr lang="de-DE" sz="2000" dirty="0" err="1"/>
              <a:t>Association</a:t>
            </a:r>
            <a:r>
              <a:rPr lang="de-DE" sz="2000" dirty="0"/>
              <a:t> </a:t>
            </a:r>
            <a:r>
              <a:rPr lang="de-DE" sz="2000" dirty="0" err="1"/>
              <a:t>for</a:t>
            </a:r>
            <a:r>
              <a:rPr lang="de-DE" sz="2000" dirty="0"/>
              <a:t> Computing </a:t>
            </a:r>
            <a:r>
              <a:rPr lang="de-DE" sz="2000" dirty="0" err="1"/>
              <a:t>Machinery</a:t>
            </a:r>
            <a:endParaRPr lang="de-DE" sz="2000" dirty="0"/>
          </a:p>
          <a:p>
            <a:pPr>
              <a:defRPr/>
            </a:pPr>
            <a:endParaRPr lang="de-DE" sz="2000" dirty="0"/>
          </a:p>
          <a:p>
            <a:pPr>
              <a:defRPr/>
            </a:pPr>
            <a:endParaRPr lang="en-CA" sz="2000" dirty="0"/>
          </a:p>
          <a:p>
            <a:pPr>
              <a:defRPr/>
            </a:pPr>
            <a:endParaRPr lang="en-CA" sz="2000" dirty="0"/>
          </a:p>
          <a:p>
            <a:pPr>
              <a:defRPr/>
            </a:pPr>
            <a:endParaRPr lang="en-US" sz="2000" dirty="0"/>
          </a:p>
        </p:txBody>
      </p:sp>
    </p:spTree>
    <p:extLst>
      <p:ext uri="{BB962C8B-B14F-4D97-AF65-F5344CB8AC3E}">
        <p14:creationId xmlns:p14="http://schemas.microsoft.com/office/powerpoint/2010/main" val="3868060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CA" b="1" dirty="0" smtClean="0"/>
              <a:t>PL/I</a:t>
            </a:r>
            <a:endParaRPr lang="en-US" b="1" dirty="0" smtClean="0"/>
          </a:p>
        </p:txBody>
      </p:sp>
      <p:sp>
        <p:nvSpPr>
          <p:cNvPr id="62467" name="Content Placeholder 2"/>
          <p:cNvSpPr>
            <a:spLocks noGrp="1"/>
          </p:cNvSpPr>
          <p:nvPr>
            <p:ph idx="1"/>
          </p:nvPr>
        </p:nvSpPr>
        <p:spPr/>
        <p:txBody>
          <a:bodyPr/>
          <a:lstStyle/>
          <a:p>
            <a:pPr eaLnBrk="1" hangingPunct="1"/>
            <a:r>
              <a:rPr lang="en-US" altLang="en-US" sz="2000"/>
              <a:t>On the positive side, full support for pointers to all data types (including pointers to structures), recursion, multitasking, string handling, and extensive built-in functions PL/I was indeed quite a leap forward compared to the programming languages of its time. </a:t>
            </a:r>
          </a:p>
          <a:p>
            <a:pPr eaLnBrk="1" hangingPunct="1"/>
            <a:endParaRPr lang="en-US" altLang="en-US" sz="2000"/>
          </a:p>
          <a:p>
            <a:pPr eaLnBrk="1" hangingPunct="1"/>
            <a:r>
              <a:rPr lang="en-US" altLang="en-US" sz="2000"/>
              <a:t>However, these were not enough to convince a majority of programmers or companies/organizations to switch to PL/I.</a:t>
            </a:r>
          </a:p>
          <a:p>
            <a:pPr eaLnBrk="1" hangingPunct="1"/>
            <a:endParaRPr lang="en-CA" altLang="en-US" sz="2000"/>
          </a:p>
          <a:p>
            <a:pPr eaLnBrk="1" hangingPunct="1"/>
            <a:r>
              <a:rPr lang="en-CA" altLang="en-US" sz="2000"/>
              <a:t>Despite all this, PL/I was both a significant advance in programming languages and a good commercial and academic success. </a:t>
            </a:r>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24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20DB00-81B9-49D5-A14A-6DE7DDB15894}" type="slidenum">
              <a:rPr lang="en-US" altLang="en-US" sz="1400">
                <a:solidFill>
                  <a:srgbClr val="FFFFFF"/>
                </a:solidFill>
              </a:rPr>
              <a:pPr>
                <a:spcBef>
                  <a:spcPct val="0"/>
                </a:spcBef>
                <a:buClrTx/>
                <a:buSzTx/>
                <a:buFontTx/>
                <a:buNone/>
              </a:pPr>
              <a:t>20</a:t>
            </a:fld>
            <a:endParaRPr lang="en-US" altLang="en-US" sz="1400">
              <a:solidFill>
                <a:srgbClr val="FFFFFF"/>
              </a:solidFill>
            </a:endParaRPr>
          </a:p>
        </p:txBody>
      </p:sp>
    </p:spTree>
    <p:extLst>
      <p:ext uri="{BB962C8B-B14F-4D97-AF65-F5344CB8AC3E}">
        <p14:creationId xmlns:p14="http://schemas.microsoft.com/office/powerpoint/2010/main" val="3202488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smtClean="0"/>
              <a:t>Pascal</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34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8091088-3A17-47C8-8C88-EE462C351946}" type="slidenum">
              <a:rPr lang="en-US" altLang="en-US" sz="1400">
                <a:solidFill>
                  <a:srgbClr val="FFFFFF"/>
                </a:solidFill>
              </a:rPr>
              <a:pPr>
                <a:spcBef>
                  <a:spcPct val="0"/>
                </a:spcBef>
                <a:buClrTx/>
                <a:buSzTx/>
                <a:buFontTx/>
                <a:buNone/>
              </a:pPr>
              <a:t>21</a:t>
            </a:fld>
            <a:endParaRPr lang="en-US" altLang="en-US" sz="1400">
              <a:solidFill>
                <a:srgbClr val="FFFFFF"/>
              </a:solidFill>
            </a:endParaRPr>
          </a:p>
        </p:txBody>
      </p:sp>
    </p:spTree>
    <p:extLst>
      <p:ext uri="{BB962C8B-B14F-4D97-AF65-F5344CB8AC3E}">
        <p14:creationId xmlns:p14="http://schemas.microsoft.com/office/powerpoint/2010/main" val="1733660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CA" b="1" dirty="0" smtClean="0"/>
              <a:t>Pascal</a:t>
            </a:r>
            <a:endParaRPr lang="en-US" b="1" dirty="0" smtClean="0"/>
          </a:p>
        </p:txBody>
      </p:sp>
      <p:sp>
        <p:nvSpPr>
          <p:cNvPr id="64515" name="Content Placeholder 2"/>
          <p:cNvSpPr>
            <a:spLocks noGrp="1"/>
          </p:cNvSpPr>
          <p:nvPr>
            <p:ph idx="1"/>
          </p:nvPr>
        </p:nvSpPr>
        <p:spPr>
          <a:xfrm>
            <a:off x="1981200" y="1600200"/>
            <a:ext cx="5951538" cy="3557588"/>
          </a:xfrm>
        </p:spPr>
        <p:txBody>
          <a:bodyPr/>
          <a:lstStyle/>
          <a:p>
            <a:pPr eaLnBrk="1" hangingPunct="1"/>
            <a:r>
              <a:rPr lang="en-US" altLang="en-US" sz="2000"/>
              <a:t>Pascal is a very influential imperative and procedural programming language, designed in 1968-1969 and published in 1970 by </a:t>
            </a:r>
            <a:r>
              <a:rPr lang="en-US" altLang="en-US" sz="2000" b="1"/>
              <a:t>Niklaus Wirth</a:t>
            </a:r>
            <a:r>
              <a:rPr lang="en-US" altLang="en-US" sz="2000"/>
              <a:t>.</a:t>
            </a:r>
          </a:p>
          <a:p>
            <a:pPr eaLnBrk="1" hangingPunct="1"/>
            <a:endParaRPr lang="en-US" altLang="en-US" sz="2000"/>
          </a:p>
          <a:p>
            <a:pPr eaLnBrk="1" hangingPunct="1"/>
            <a:r>
              <a:rPr lang="en-US" altLang="en-US" sz="2000"/>
              <a:t>Small and efficient language intended to encourage </a:t>
            </a:r>
            <a:r>
              <a:rPr lang="en-US" altLang="en-US" sz="2000" b="1"/>
              <a:t>good programming practices </a:t>
            </a:r>
            <a:r>
              <a:rPr lang="en-US" altLang="en-US" sz="2000"/>
              <a:t>using structured programming and data structuring.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45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E2EA139-3245-429D-8C1A-D07BE28DD33A}" type="slidenum">
              <a:rPr lang="en-US" altLang="en-US" sz="1400">
                <a:solidFill>
                  <a:srgbClr val="FFFFFF"/>
                </a:solidFill>
              </a:rPr>
              <a:pPr>
                <a:spcBef>
                  <a:spcPct val="0"/>
                </a:spcBef>
                <a:buClrTx/>
                <a:buSzTx/>
                <a:buFontTx/>
                <a:buNone/>
              </a:pPr>
              <a:t>22</a:t>
            </a:fld>
            <a:endParaRPr lang="en-US" altLang="en-US" sz="1400">
              <a:solidFill>
                <a:srgbClr val="FFFFFF"/>
              </a:solidFill>
            </a:endParaRPr>
          </a:p>
        </p:txBody>
      </p:sp>
      <p:grpSp>
        <p:nvGrpSpPr>
          <p:cNvPr id="64519" name="Group 4"/>
          <p:cNvGrpSpPr>
            <a:grpSpLocks/>
          </p:cNvGrpSpPr>
          <p:nvPr/>
        </p:nvGrpSpPr>
        <p:grpSpPr bwMode="auto">
          <a:xfrm>
            <a:off x="7932739" y="1484314"/>
            <a:ext cx="2124075" cy="3128149"/>
            <a:chOff x="6210840" y="1772816"/>
            <a:chExt cx="2123922" cy="3128182"/>
          </a:xfrm>
        </p:grpSpPr>
        <p:pic>
          <p:nvPicPr>
            <p:cNvPr id="35845" name="Picture 5" descr="C:\Users\paquet\Desktop\New folder (2)\NiklausWir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450" y="1772816"/>
              <a:ext cx="2060312" cy="28095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Box 8"/>
            <p:cNvSpPr txBox="1"/>
            <p:nvPr/>
          </p:nvSpPr>
          <p:spPr>
            <a:xfrm>
              <a:off x="6210840" y="4623996"/>
              <a:ext cx="1096696" cy="277002"/>
            </a:xfrm>
            <a:prstGeom prst="rect">
              <a:avLst/>
            </a:prstGeom>
            <a:noFill/>
          </p:spPr>
          <p:txBody>
            <a:bodyPr wrap="none">
              <a:spAutoFit/>
            </a:bodyPr>
            <a:lstStyle/>
            <a:p>
              <a:pPr>
                <a:defRPr/>
              </a:pPr>
              <a:r>
                <a:rPr lang="en-CA" sz="1200" dirty="0"/>
                <a:t>Nicklaus Wirth</a:t>
              </a:r>
              <a:endParaRPr lang="en-US" sz="1200" dirty="0"/>
            </a:p>
          </p:txBody>
        </p:sp>
      </p:grpSp>
      <p:sp>
        <p:nvSpPr>
          <p:cNvPr id="64520" name="Content Placeholder 2"/>
          <p:cNvSpPr txBox="1">
            <a:spLocks/>
          </p:cNvSpPr>
          <p:nvPr/>
        </p:nvSpPr>
        <p:spPr bwMode="auto">
          <a:xfrm>
            <a:off x="1970088" y="4797425"/>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Pascal is based on the ALGOL-60 programming language and named in honor of the French mathematician and philosopher Blaise Pascal. </a:t>
            </a:r>
            <a:endParaRPr lang="en-US" altLang="en-US"/>
          </a:p>
        </p:txBody>
      </p:sp>
    </p:spTree>
    <p:extLst>
      <p:ext uri="{BB962C8B-B14F-4D97-AF65-F5344CB8AC3E}">
        <p14:creationId xmlns:p14="http://schemas.microsoft.com/office/powerpoint/2010/main" val="1581759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Pascal</a:t>
            </a:r>
            <a:endParaRPr lang="en-US" dirty="0"/>
          </a:p>
        </p:txBody>
      </p:sp>
      <p:sp>
        <p:nvSpPr>
          <p:cNvPr id="65539" name="Content Placeholder 2"/>
          <p:cNvSpPr>
            <a:spLocks noGrp="1"/>
          </p:cNvSpPr>
          <p:nvPr>
            <p:ph idx="1"/>
          </p:nvPr>
        </p:nvSpPr>
        <p:spPr/>
        <p:txBody>
          <a:bodyPr>
            <a:normAutofit fontScale="70000" lnSpcReduction="20000"/>
          </a:bodyPr>
          <a:lstStyle/>
          <a:p>
            <a:pPr eaLnBrk="1" hangingPunct="1"/>
            <a:r>
              <a:rPr lang="en-CA" altLang="en-US" sz="2000"/>
              <a:t>Pascal, in its original form, is a purely procedural language and includes the traditional array of ALGOL-60 control structures.</a:t>
            </a:r>
          </a:p>
          <a:p>
            <a:pPr eaLnBrk="1" hangingPunct="1"/>
            <a:endParaRPr lang="en-CA" altLang="en-US" sz="2000"/>
          </a:p>
          <a:p>
            <a:pPr eaLnBrk="1" hangingPunct="1"/>
            <a:r>
              <a:rPr lang="en-CA" altLang="en-US" sz="2000"/>
              <a:t>Pascal also has many data structuring facilities and other abstractions which were not included in the original ALGOL 60, such as: </a:t>
            </a:r>
          </a:p>
          <a:p>
            <a:pPr lvl="1" eaLnBrk="1" hangingPunct="1"/>
            <a:r>
              <a:rPr lang="en-CA" altLang="en-US" sz="1800"/>
              <a:t>user-defined type definitions </a:t>
            </a:r>
          </a:p>
          <a:p>
            <a:pPr lvl="1" eaLnBrk="1" hangingPunct="1"/>
            <a:r>
              <a:rPr lang="en-CA" altLang="en-US" sz="1800"/>
              <a:t>records</a:t>
            </a:r>
          </a:p>
          <a:p>
            <a:pPr lvl="1" eaLnBrk="1" hangingPunct="1"/>
            <a:r>
              <a:rPr lang="en-CA" altLang="en-US" sz="1800"/>
              <a:t>case statement</a:t>
            </a:r>
          </a:p>
          <a:p>
            <a:pPr lvl="1" eaLnBrk="1" hangingPunct="1"/>
            <a:r>
              <a:rPr lang="en-CA" altLang="en-US" sz="1800"/>
              <a:t>pointers </a:t>
            </a:r>
          </a:p>
          <a:p>
            <a:pPr lvl="1" eaLnBrk="1" hangingPunct="1"/>
            <a:r>
              <a:rPr lang="en-CA" altLang="en-US" sz="1800"/>
              <a:t>enumerations</a:t>
            </a:r>
          </a:p>
          <a:p>
            <a:pPr lvl="1" eaLnBrk="1" hangingPunct="1"/>
            <a:r>
              <a:rPr lang="en-CA" altLang="en-US" sz="1800"/>
              <a:t>sets</a:t>
            </a:r>
          </a:p>
          <a:p>
            <a:pPr lvl="1" eaLnBrk="1" hangingPunct="1"/>
            <a:endParaRPr lang="en-CA" altLang="en-US" sz="1800"/>
          </a:p>
          <a:p>
            <a:pPr eaLnBrk="1" hangingPunct="1"/>
            <a:r>
              <a:rPr lang="en-CA" altLang="en-US" sz="2000"/>
              <a:t>Such constructs were inspired from Simula 67, ALGOL 68, and Wirth and Hoare’s ALGOL W.</a:t>
            </a:r>
            <a:endParaRPr lang="en-US" altLang="en-US" sz="200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85FFB89-B2C5-4C48-9A3B-66F3E9266312}" type="slidenum">
              <a:rPr lang="en-US" altLang="en-US" sz="1400">
                <a:solidFill>
                  <a:srgbClr val="FFFFFF"/>
                </a:solidFill>
              </a:rPr>
              <a:pPr>
                <a:spcBef>
                  <a:spcPct val="0"/>
                </a:spcBef>
                <a:buClrTx/>
                <a:buSzTx/>
                <a:buFontTx/>
                <a:buNone/>
              </a:pPr>
              <a:t>23</a:t>
            </a:fld>
            <a:endParaRPr lang="en-US" altLang="en-US" sz="1400">
              <a:solidFill>
                <a:srgbClr val="FFFFFF"/>
              </a:solidFill>
            </a:endParaRPr>
          </a:p>
        </p:txBody>
      </p:sp>
    </p:spTree>
    <p:extLst>
      <p:ext uri="{BB962C8B-B14F-4D97-AF65-F5344CB8AC3E}">
        <p14:creationId xmlns:p14="http://schemas.microsoft.com/office/powerpoint/2010/main" val="597781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CA" b="1" smtClean="0"/>
              <a:t>Pascal</a:t>
            </a:r>
            <a:endParaRPr lang="en-US" b="1" smtClean="0"/>
          </a:p>
        </p:txBody>
      </p:sp>
      <p:sp>
        <p:nvSpPr>
          <p:cNvPr id="36867" name="Content Placeholder 2"/>
          <p:cNvSpPr>
            <a:spLocks noGrp="1"/>
          </p:cNvSpPr>
          <p:nvPr>
            <p:ph idx="1"/>
          </p:nvPr>
        </p:nvSpPr>
        <p:spPr/>
        <p:txBody>
          <a:bodyPr rtlCol="0">
            <a:normAutofit fontScale="70000" lnSpcReduction="20000"/>
          </a:bodyPr>
          <a:lstStyle/>
          <a:p>
            <a:pPr marL="182880" indent="-182880">
              <a:defRPr/>
            </a:pPr>
            <a:r>
              <a:rPr lang="en-US" sz="2000" dirty="0"/>
              <a:t>Before, and leading up to Pascal, Wirth developed the language </a:t>
            </a:r>
            <a:r>
              <a:rPr lang="en-US" sz="2000" b="1" dirty="0"/>
              <a:t>Euler</a:t>
            </a:r>
            <a:r>
              <a:rPr lang="en-US" sz="2000" dirty="0"/>
              <a:t>, followed by </a:t>
            </a:r>
            <a:r>
              <a:rPr lang="en-US" sz="2000" b="1" dirty="0" err="1"/>
              <a:t>Algol</a:t>
            </a:r>
            <a:r>
              <a:rPr lang="en-US" sz="2000" b="1" dirty="0"/>
              <a:t>-W</a:t>
            </a:r>
            <a:r>
              <a:rPr lang="en-US" sz="2000" dirty="0"/>
              <a:t>. </a:t>
            </a:r>
          </a:p>
          <a:p>
            <a:pPr marL="182880" indent="-182880">
              <a:defRPr/>
            </a:pPr>
            <a:endParaRPr lang="en-CA" sz="2000" dirty="0"/>
          </a:p>
          <a:p>
            <a:pPr marL="182880" indent="-182880">
              <a:defRPr/>
            </a:pPr>
            <a:r>
              <a:rPr lang="en-US" sz="2000" dirty="0"/>
              <a:t>Wirth subsequently developed the </a:t>
            </a:r>
            <a:r>
              <a:rPr lang="en-US" sz="2000" b="1" dirty="0"/>
              <a:t>Modula-2</a:t>
            </a:r>
            <a:r>
              <a:rPr lang="en-US" sz="2000" dirty="0"/>
              <a:t> and </a:t>
            </a:r>
            <a:r>
              <a:rPr lang="en-US" sz="2000" b="1" dirty="0"/>
              <a:t>Oberon</a:t>
            </a:r>
            <a:r>
              <a:rPr lang="en-US" sz="2000" dirty="0"/>
              <a:t>, languages similar to Pascal. </a:t>
            </a:r>
          </a:p>
          <a:p>
            <a:pPr marL="182880" indent="-182880">
              <a:defRPr/>
            </a:pPr>
            <a:endParaRPr lang="en-US" sz="2000" dirty="0"/>
          </a:p>
          <a:p>
            <a:pPr marL="182880" indent="-182880">
              <a:defRPr/>
            </a:pPr>
            <a:r>
              <a:rPr lang="en-US" sz="2000" dirty="0"/>
              <a:t>Initially, Pascal was largely, but not exclusively, intended to teach students </a:t>
            </a:r>
            <a:r>
              <a:rPr lang="en-US" sz="2000" b="1" dirty="0"/>
              <a:t>structured programming</a:t>
            </a:r>
            <a:r>
              <a:rPr lang="en-US" sz="2000" dirty="0"/>
              <a:t>, due to a great combination of </a:t>
            </a:r>
            <a:r>
              <a:rPr lang="en-US" sz="2000" b="1" dirty="0"/>
              <a:t>simplicity</a:t>
            </a:r>
            <a:r>
              <a:rPr lang="en-US" sz="2000" dirty="0"/>
              <a:t> and </a:t>
            </a:r>
            <a:r>
              <a:rPr lang="en-US" sz="2000" b="1" dirty="0"/>
              <a:t>expressivity</a:t>
            </a:r>
            <a:r>
              <a:rPr lang="en-US" sz="2000" dirty="0"/>
              <a:t>. </a:t>
            </a:r>
          </a:p>
          <a:p>
            <a:pPr marL="182880" indent="-182880">
              <a:defRPr/>
            </a:pPr>
            <a:endParaRPr lang="en-US" sz="2000" dirty="0"/>
          </a:p>
          <a:p>
            <a:pPr marL="182880" indent="-182880">
              <a:defRPr/>
            </a:pPr>
            <a:r>
              <a:rPr lang="en-US" sz="2000" dirty="0"/>
              <a:t>Generations of students worldwide have used Pascal as an introductory language in undergraduate courses, lasting from ~1975 to ~1995. </a:t>
            </a:r>
          </a:p>
          <a:p>
            <a:pPr marL="182880" indent="-182880">
              <a:defRPr/>
            </a:pPr>
            <a:endParaRPr lang="en-US" sz="2000" dirty="0"/>
          </a:p>
          <a:p>
            <a:pPr marL="182880" indent="-182880">
              <a:defRPr/>
            </a:pPr>
            <a:r>
              <a:rPr lang="en-US" sz="2000" dirty="0"/>
              <a:t>A derivative known as Object Pascal was designed for object oriented programming. </a:t>
            </a:r>
            <a:r>
              <a:rPr lang="en-CA" sz="2000" dirty="0"/>
              <a:t>Object Pascal is the main programming language used in the </a:t>
            </a:r>
            <a:r>
              <a:rPr lang="en-CA" sz="2000" b="1" dirty="0"/>
              <a:t>Delphi</a:t>
            </a:r>
            <a:r>
              <a:rPr lang="en-CA" sz="2000" dirty="0"/>
              <a:t> programming environment.  </a:t>
            </a:r>
            <a:endParaRPr lang="en-US" sz="2000" dirty="0"/>
          </a:p>
          <a:p>
            <a:pPr marL="182880" indent="-182880">
              <a:defRPr/>
            </a:pPr>
            <a:endParaRPr lang="en-US" dirty="0" smtClean="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65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EB5C66-6A01-4F37-9271-0798530CCFCD}" type="slidenum">
              <a:rPr lang="en-US" altLang="en-US" sz="1400">
                <a:solidFill>
                  <a:srgbClr val="FFFFFF"/>
                </a:solidFill>
              </a:rPr>
              <a:pPr>
                <a:spcBef>
                  <a:spcPct val="0"/>
                </a:spcBef>
                <a:buClrTx/>
                <a:buSzTx/>
                <a:buFontTx/>
                <a:buNone/>
              </a:pPr>
              <a:t>24</a:t>
            </a:fld>
            <a:endParaRPr lang="en-US" altLang="en-US" sz="1400">
              <a:solidFill>
                <a:srgbClr val="FFFFFF"/>
              </a:solidFill>
            </a:endParaRPr>
          </a:p>
        </p:txBody>
      </p:sp>
    </p:spTree>
    <p:extLst>
      <p:ext uri="{BB962C8B-B14F-4D97-AF65-F5344CB8AC3E}">
        <p14:creationId xmlns:p14="http://schemas.microsoft.com/office/powerpoint/2010/main" val="4135182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smtClean="0"/>
              <a:t>simula</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75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9986D27-D522-4E81-97A9-11FB551F284D}" type="slidenum">
              <a:rPr lang="en-US" altLang="en-US" sz="1400">
                <a:solidFill>
                  <a:srgbClr val="FFFFFF"/>
                </a:solidFill>
              </a:rPr>
              <a:pPr>
                <a:spcBef>
                  <a:spcPct val="0"/>
                </a:spcBef>
                <a:buClrTx/>
                <a:buSzTx/>
                <a:buFontTx/>
                <a:buNone/>
              </a:pPr>
              <a:t>25</a:t>
            </a:fld>
            <a:endParaRPr lang="en-US" altLang="en-US" sz="1400">
              <a:solidFill>
                <a:srgbClr val="FFFFFF"/>
              </a:solidFill>
            </a:endParaRPr>
          </a:p>
        </p:txBody>
      </p:sp>
    </p:spTree>
    <p:extLst>
      <p:ext uri="{BB962C8B-B14F-4D97-AF65-F5344CB8AC3E}">
        <p14:creationId xmlns:p14="http://schemas.microsoft.com/office/powerpoint/2010/main" val="3735064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CA" b="1" smtClean="0"/>
              <a:t>Simula</a:t>
            </a:r>
            <a:endParaRPr lang="en-US" b="1" smtClean="0"/>
          </a:p>
        </p:txBody>
      </p:sp>
      <p:sp>
        <p:nvSpPr>
          <p:cNvPr id="68611" name="Content Placeholder 2"/>
          <p:cNvSpPr>
            <a:spLocks noGrp="1"/>
          </p:cNvSpPr>
          <p:nvPr>
            <p:ph idx="1"/>
          </p:nvPr>
        </p:nvSpPr>
        <p:spPr>
          <a:xfrm>
            <a:off x="1946275" y="4413250"/>
            <a:ext cx="8229600" cy="2039938"/>
          </a:xfrm>
        </p:spPr>
        <p:txBody>
          <a:bodyPr>
            <a:normAutofit lnSpcReduction="10000"/>
          </a:bodyPr>
          <a:lstStyle/>
          <a:p>
            <a:pPr eaLnBrk="1" hangingPunct="1"/>
            <a:r>
              <a:rPr lang="en-US" altLang="en-US" sz="2000"/>
              <a:t>Simula 67 introduced </a:t>
            </a:r>
            <a:r>
              <a:rPr lang="en-US" altLang="en-US" sz="2000" b="1"/>
              <a:t>objects</a:t>
            </a:r>
            <a:r>
              <a:rPr lang="en-US" altLang="en-US" sz="2000"/>
              <a:t>, </a:t>
            </a:r>
            <a:r>
              <a:rPr lang="en-US" altLang="en-US" sz="2000" b="1"/>
              <a:t>classes</a:t>
            </a:r>
            <a:r>
              <a:rPr lang="en-US" altLang="en-US" sz="2000"/>
              <a:t>, </a:t>
            </a:r>
            <a:r>
              <a:rPr lang="en-US" altLang="en-US" sz="2000" b="1"/>
              <a:t>subclasses</a:t>
            </a:r>
            <a:r>
              <a:rPr lang="en-US" altLang="en-US" sz="2000"/>
              <a:t>, </a:t>
            </a:r>
            <a:r>
              <a:rPr lang="en-US" altLang="en-US" sz="2000" b="1"/>
              <a:t>virtual methods</a:t>
            </a:r>
            <a:r>
              <a:rPr lang="en-US" altLang="en-US" sz="2000"/>
              <a:t>, </a:t>
            </a:r>
            <a:r>
              <a:rPr lang="en-US" altLang="en-US" sz="2000" b="1"/>
              <a:t>coroutines</a:t>
            </a:r>
            <a:r>
              <a:rPr lang="en-US" altLang="en-US" sz="2000"/>
              <a:t>, </a:t>
            </a:r>
            <a:r>
              <a:rPr lang="en-US" altLang="en-US" sz="2000" b="1"/>
              <a:t>discrete event simulation</a:t>
            </a:r>
            <a:r>
              <a:rPr lang="en-US" altLang="en-US" sz="2000"/>
              <a:t>, and featured </a:t>
            </a:r>
            <a:r>
              <a:rPr lang="en-US" altLang="en-US" sz="2000" b="1"/>
              <a:t>garbage collection</a:t>
            </a:r>
            <a:r>
              <a:rPr lang="en-US" altLang="en-US" sz="2000"/>
              <a:t>.</a:t>
            </a:r>
          </a:p>
          <a:p>
            <a:pPr eaLnBrk="1" hangingPunct="1"/>
            <a:endParaRPr lang="en-US" altLang="en-US" sz="2000"/>
          </a:p>
          <a:p>
            <a:pPr eaLnBrk="1" hangingPunct="1"/>
            <a:r>
              <a:rPr lang="en-US" altLang="en-US" sz="2000"/>
              <a:t>Simula is considered the first </a:t>
            </a:r>
            <a:r>
              <a:rPr lang="en-US" altLang="en-US" sz="2000" b="1"/>
              <a:t>object-oriented</a:t>
            </a:r>
            <a:r>
              <a:rPr lang="en-US" altLang="en-US" sz="2000"/>
              <a:t> programming language.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31C1CBD-AF89-4863-8470-23AA9B628C65}" type="slidenum">
              <a:rPr lang="en-US" altLang="en-US" sz="1400">
                <a:solidFill>
                  <a:srgbClr val="FFFFFF"/>
                </a:solidFill>
              </a:rPr>
              <a:pPr>
                <a:spcBef>
                  <a:spcPct val="0"/>
                </a:spcBef>
                <a:buClrTx/>
                <a:buSzTx/>
                <a:buFontTx/>
                <a:buNone/>
              </a:pPr>
              <a:t>26</a:t>
            </a:fld>
            <a:endParaRPr lang="en-US" altLang="en-US" sz="1400">
              <a:solidFill>
                <a:srgbClr val="FFFFFF"/>
              </a:solidFill>
            </a:endParaRPr>
          </a:p>
        </p:txBody>
      </p:sp>
      <p:grpSp>
        <p:nvGrpSpPr>
          <p:cNvPr id="68615" name="Group 4"/>
          <p:cNvGrpSpPr>
            <a:grpSpLocks/>
          </p:cNvGrpSpPr>
          <p:nvPr/>
        </p:nvGrpSpPr>
        <p:grpSpPr bwMode="auto">
          <a:xfrm>
            <a:off x="5880101" y="1557338"/>
            <a:ext cx="4176713" cy="2769374"/>
            <a:chOff x="4760728" y="3140967"/>
            <a:chExt cx="3667441" cy="2431523"/>
          </a:xfrm>
        </p:grpSpPr>
        <p:pic>
          <p:nvPicPr>
            <p:cNvPr id="37892" name="Picture 4" descr="C:\Users\paquet\Desktop\New folder (2)\DahlAndNyg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167" y="3140967"/>
              <a:ext cx="3575002" cy="2164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4760728" y="5329284"/>
              <a:ext cx="2121511" cy="243206"/>
            </a:xfrm>
            <a:prstGeom prst="rect">
              <a:avLst/>
            </a:prstGeom>
            <a:noFill/>
          </p:spPr>
          <p:txBody>
            <a:bodyPr wrap="none">
              <a:spAutoFit/>
            </a:bodyPr>
            <a:lstStyle/>
            <a:p>
              <a:pPr>
                <a:defRPr/>
              </a:pPr>
              <a:r>
                <a:rPr lang="en-CA" sz="1200" dirty="0"/>
                <a:t>Ole-Johan Dahl and Kristen </a:t>
              </a:r>
              <a:r>
                <a:rPr lang="en-CA" sz="1200" dirty="0" err="1"/>
                <a:t>Nygaard</a:t>
              </a:r>
              <a:endParaRPr lang="en-US" sz="1200" dirty="0"/>
            </a:p>
          </p:txBody>
        </p:sp>
      </p:grpSp>
      <p:sp>
        <p:nvSpPr>
          <p:cNvPr id="10" name="Content Placeholder 2"/>
          <p:cNvSpPr txBox="1">
            <a:spLocks/>
          </p:cNvSpPr>
          <p:nvPr/>
        </p:nvSpPr>
        <p:spPr>
          <a:xfrm>
            <a:off x="1992314" y="1466851"/>
            <a:ext cx="4175125" cy="2466975"/>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sz="2200" dirty="0" err="1"/>
              <a:t>Simula</a:t>
            </a:r>
            <a:r>
              <a:rPr lang="en-US" sz="2200" dirty="0"/>
              <a:t> was developed in the 1960s at the Norwegian Computing Center in Oslo, by </a:t>
            </a:r>
            <a:r>
              <a:rPr lang="en-US" sz="2200" b="1" dirty="0"/>
              <a:t>Ole-Johan Dahl </a:t>
            </a:r>
            <a:r>
              <a:rPr lang="en-US" sz="2200" dirty="0"/>
              <a:t>and </a:t>
            </a:r>
            <a:r>
              <a:rPr lang="en-US" sz="2200" b="1" dirty="0"/>
              <a:t>Kristen </a:t>
            </a:r>
            <a:r>
              <a:rPr lang="en-US" sz="2200" b="1" dirty="0" err="1"/>
              <a:t>Nygaard</a:t>
            </a:r>
            <a:r>
              <a:rPr lang="en-US" sz="2200" dirty="0"/>
              <a:t>. </a:t>
            </a:r>
          </a:p>
          <a:p>
            <a:pPr>
              <a:defRPr/>
            </a:pPr>
            <a:endParaRPr lang="en-US" sz="2200" dirty="0"/>
          </a:p>
          <a:p>
            <a:pPr>
              <a:defRPr/>
            </a:pPr>
            <a:r>
              <a:rPr lang="en-US" sz="2200" dirty="0"/>
              <a:t>Syntactically, it is a superset of </a:t>
            </a:r>
            <a:r>
              <a:rPr lang="en-US" sz="2200" dirty="0" err="1"/>
              <a:t>Algol</a:t>
            </a:r>
            <a:r>
              <a:rPr lang="en-US" sz="2200" dirty="0"/>
              <a:t> 60.</a:t>
            </a:r>
          </a:p>
        </p:txBody>
      </p:sp>
    </p:spTree>
    <p:extLst>
      <p:ext uri="{BB962C8B-B14F-4D97-AF65-F5344CB8AC3E}">
        <p14:creationId xmlns:p14="http://schemas.microsoft.com/office/powerpoint/2010/main" val="3944379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CA" b="1" smtClean="0"/>
              <a:t>Simula</a:t>
            </a:r>
            <a:endParaRPr lang="en-US" b="1" smtClean="0"/>
          </a:p>
        </p:txBody>
      </p:sp>
      <p:sp>
        <p:nvSpPr>
          <p:cNvPr id="69635" name="Content Placeholder 2"/>
          <p:cNvSpPr>
            <a:spLocks noGrp="1"/>
          </p:cNvSpPr>
          <p:nvPr>
            <p:ph idx="1"/>
          </p:nvPr>
        </p:nvSpPr>
        <p:spPr/>
        <p:txBody>
          <a:bodyPr>
            <a:normAutofit fontScale="77500" lnSpcReduction="20000"/>
          </a:bodyPr>
          <a:lstStyle/>
          <a:p>
            <a:pPr eaLnBrk="1" hangingPunct="1"/>
            <a:r>
              <a:rPr lang="en-US" altLang="en-US" sz="2000"/>
              <a:t>As its name implies, Simula was designed for doing simulation. </a:t>
            </a:r>
          </a:p>
          <a:p>
            <a:pPr eaLnBrk="1" hangingPunct="1"/>
            <a:endParaRPr lang="en-US" altLang="en-US" sz="2000"/>
          </a:p>
          <a:p>
            <a:pPr eaLnBrk="1" hangingPunct="1"/>
            <a:r>
              <a:rPr lang="en-CA" altLang="en-US" sz="2000"/>
              <a:t>Simulation systems are modelled by a series of </a:t>
            </a:r>
            <a:r>
              <a:rPr lang="en-CA" altLang="en-US" sz="2000" b="1"/>
              <a:t>state changes</a:t>
            </a:r>
            <a:r>
              <a:rPr lang="en-CA" altLang="en-US" sz="2000"/>
              <a:t> that occur in </a:t>
            </a:r>
            <a:r>
              <a:rPr lang="en-CA" altLang="en-US" sz="2000" b="1"/>
              <a:t>parallel</a:t>
            </a:r>
            <a:r>
              <a:rPr lang="en-CA" altLang="en-US" sz="2000"/>
              <a:t> through the </a:t>
            </a:r>
            <a:r>
              <a:rPr lang="en-CA" altLang="en-US" sz="2000" b="1"/>
              <a:t>interaction</a:t>
            </a:r>
            <a:r>
              <a:rPr lang="en-CA" altLang="en-US" sz="2000"/>
              <a:t> of the </a:t>
            </a:r>
            <a:r>
              <a:rPr lang="en-CA" altLang="en-US" sz="2000" b="1"/>
              <a:t>elements</a:t>
            </a:r>
            <a:r>
              <a:rPr lang="en-CA" altLang="en-US" sz="2000"/>
              <a:t> of the system as they compete for restricted system resources. </a:t>
            </a:r>
          </a:p>
          <a:p>
            <a:pPr eaLnBrk="1" hangingPunct="1"/>
            <a:endParaRPr lang="en-CA" altLang="en-US" sz="2000"/>
          </a:p>
          <a:p>
            <a:pPr eaLnBrk="1" hangingPunct="1"/>
            <a:r>
              <a:rPr lang="en-CA" altLang="en-US" sz="2000"/>
              <a:t>Each type of element of the system is composed of its internal state, as well as a set of procedures that define its own behaviour.</a:t>
            </a:r>
          </a:p>
          <a:p>
            <a:pPr eaLnBrk="1" hangingPunct="1"/>
            <a:endParaRPr lang="en-CA" altLang="en-US" sz="2000"/>
          </a:p>
          <a:p>
            <a:pPr eaLnBrk="1" hangingPunct="1"/>
            <a:r>
              <a:rPr lang="en-CA" altLang="en-US" sz="2000"/>
              <a:t>Elements interact with one another as a system by calling some of the other elements’ procedures.  </a:t>
            </a:r>
          </a:p>
          <a:p>
            <a:pPr eaLnBrk="1" hangingPunct="1"/>
            <a:endParaRPr lang="en-CA" altLang="en-US" sz="2000"/>
          </a:p>
          <a:p>
            <a:pPr eaLnBrk="1" hangingPunct="1"/>
            <a:r>
              <a:rPr lang="en-CA" altLang="en-US" sz="2000"/>
              <a:t>This is the baseline of what we now call object-oriented programming. </a:t>
            </a:r>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D7260B3-8914-4C37-8DED-FCE05B9AFAA7}" type="slidenum">
              <a:rPr lang="en-US" altLang="en-US" sz="1400">
                <a:solidFill>
                  <a:srgbClr val="FFFFFF"/>
                </a:solidFill>
              </a:rPr>
              <a:pPr>
                <a:spcBef>
                  <a:spcPct val="0"/>
                </a:spcBef>
                <a:buClrTx/>
                <a:buSzTx/>
                <a:buFontTx/>
                <a:buNone/>
              </a:pPr>
              <a:t>27</a:t>
            </a:fld>
            <a:endParaRPr lang="en-US" altLang="en-US" sz="1400">
              <a:solidFill>
                <a:srgbClr val="FFFFFF"/>
              </a:solidFill>
            </a:endParaRPr>
          </a:p>
        </p:txBody>
      </p:sp>
    </p:spTree>
    <p:extLst>
      <p:ext uri="{BB962C8B-B14F-4D97-AF65-F5344CB8AC3E}">
        <p14:creationId xmlns:p14="http://schemas.microsoft.com/office/powerpoint/2010/main" val="24344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CA" b="1" smtClean="0"/>
              <a:t>Simula</a:t>
            </a:r>
            <a:endParaRPr lang="en-US" b="1" smtClean="0"/>
          </a:p>
        </p:txBody>
      </p:sp>
      <p:sp>
        <p:nvSpPr>
          <p:cNvPr id="70659" name="Content Placeholder 2"/>
          <p:cNvSpPr>
            <a:spLocks noGrp="1"/>
          </p:cNvSpPr>
          <p:nvPr>
            <p:ph idx="1"/>
          </p:nvPr>
        </p:nvSpPr>
        <p:spPr/>
        <p:txBody>
          <a:bodyPr>
            <a:normAutofit fontScale="85000" lnSpcReduction="10000"/>
          </a:bodyPr>
          <a:lstStyle/>
          <a:p>
            <a:pPr eaLnBrk="1" hangingPunct="1"/>
            <a:r>
              <a:rPr lang="en-CA" altLang="en-US" sz="2000"/>
              <a:t>Simula was based on Algol 60 with the addition of the concept of </a:t>
            </a:r>
            <a:r>
              <a:rPr lang="en-CA" altLang="en-US" sz="2000" b="1"/>
              <a:t>class</a:t>
            </a:r>
            <a:r>
              <a:rPr lang="en-CA" altLang="en-US" sz="2000"/>
              <a:t>.</a:t>
            </a:r>
          </a:p>
          <a:p>
            <a:pPr eaLnBrk="1" hangingPunct="1"/>
            <a:endParaRPr lang="en-CA" altLang="en-US" sz="2000"/>
          </a:p>
          <a:p>
            <a:pPr eaLnBrk="1" hangingPunct="1"/>
            <a:r>
              <a:rPr lang="en-CA" altLang="en-US" sz="2000"/>
              <a:t>Simula allowed to declare </a:t>
            </a:r>
            <a:r>
              <a:rPr lang="en-CA" altLang="en-US" sz="2000" b="1"/>
              <a:t>classes</a:t>
            </a:r>
            <a:r>
              <a:rPr lang="en-CA" altLang="en-US" sz="2000"/>
              <a:t> of objects, create </a:t>
            </a:r>
            <a:r>
              <a:rPr lang="en-CA" altLang="en-US" sz="2000" b="1"/>
              <a:t>instances</a:t>
            </a:r>
            <a:r>
              <a:rPr lang="en-CA" altLang="en-US" sz="2000"/>
              <a:t> of these classes, name the instances, and even form a </a:t>
            </a:r>
            <a:r>
              <a:rPr lang="en-CA" altLang="en-US" sz="2000" b="1"/>
              <a:t>hierarchical structure </a:t>
            </a:r>
            <a:r>
              <a:rPr lang="en-CA" altLang="en-US" sz="2000"/>
              <a:t>of class declarations.</a:t>
            </a:r>
          </a:p>
          <a:p>
            <a:pPr eaLnBrk="1" hangingPunct="1"/>
            <a:endParaRPr lang="en-CA" altLang="en-US" sz="2000"/>
          </a:p>
          <a:p>
            <a:pPr eaLnBrk="1" hangingPunct="1"/>
            <a:r>
              <a:rPr lang="en-CA" altLang="en-US" sz="2000"/>
              <a:t>Simula was designed solely as a language to be used for simulations. However, in retrospect, its concept can clearly be used as a general-purpose language. </a:t>
            </a:r>
          </a:p>
          <a:p>
            <a:pPr eaLnBrk="1" hangingPunct="1"/>
            <a:endParaRPr lang="en-CA" altLang="en-US" sz="2000"/>
          </a:p>
          <a:p>
            <a:pPr eaLnBrk="1" hangingPunct="1"/>
            <a:r>
              <a:rPr lang="en-CA" altLang="en-US" sz="2000"/>
              <a:t>The impact of Simula on subsequent languages is great but little recognized, as most people think that object-oriented programming is a relatively new concept.</a:t>
            </a:r>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06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747391C-1783-4F07-B6C6-52D301AD2D71}" type="slidenum">
              <a:rPr lang="en-US" altLang="en-US" sz="1400">
                <a:solidFill>
                  <a:srgbClr val="FFFFFF"/>
                </a:solidFill>
              </a:rPr>
              <a:pPr>
                <a:spcBef>
                  <a:spcPct val="0"/>
                </a:spcBef>
                <a:buClrTx/>
                <a:buSzTx/>
                <a:buFontTx/>
                <a:buNone/>
              </a:pPr>
              <a:t>28</a:t>
            </a:fld>
            <a:endParaRPr lang="en-US" altLang="en-US" sz="1400">
              <a:solidFill>
                <a:srgbClr val="FFFFFF"/>
              </a:solidFill>
            </a:endParaRPr>
          </a:p>
        </p:txBody>
      </p:sp>
    </p:spTree>
    <p:extLst>
      <p:ext uri="{BB962C8B-B14F-4D97-AF65-F5344CB8AC3E}">
        <p14:creationId xmlns:p14="http://schemas.microsoft.com/office/powerpoint/2010/main" val="1436391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smtClean="0"/>
              <a:t>ISWIM</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16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DFCEEC7-2F1E-43E5-8E5E-39AEA60A3F05}" type="slidenum">
              <a:rPr lang="en-US" altLang="en-US" sz="1400">
                <a:solidFill>
                  <a:srgbClr val="FFFFFF"/>
                </a:solidFill>
              </a:rPr>
              <a:pPr>
                <a:spcBef>
                  <a:spcPct val="0"/>
                </a:spcBef>
                <a:buClrTx/>
                <a:buSzTx/>
                <a:buFontTx/>
                <a:buNone/>
              </a:pPr>
              <a:t>29</a:t>
            </a:fld>
            <a:endParaRPr lang="en-US" altLang="en-US" sz="1400">
              <a:solidFill>
                <a:srgbClr val="FFFFFF"/>
              </a:solidFill>
            </a:endParaRPr>
          </a:p>
        </p:txBody>
      </p:sp>
    </p:spTree>
    <p:extLst>
      <p:ext uri="{BB962C8B-B14F-4D97-AF65-F5344CB8AC3E}">
        <p14:creationId xmlns:p14="http://schemas.microsoft.com/office/powerpoint/2010/main" val="4050041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err="1"/>
              <a:t>Algol</a:t>
            </a:r>
            <a:endParaRPr lang="en-US" dirty="0"/>
          </a:p>
        </p:txBody>
      </p:sp>
      <p:sp>
        <p:nvSpPr>
          <p:cNvPr id="45059" name="Content Placeholder 2"/>
          <p:cNvSpPr>
            <a:spLocks noGrp="1"/>
          </p:cNvSpPr>
          <p:nvPr>
            <p:ph idx="1"/>
          </p:nvPr>
        </p:nvSpPr>
        <p:spPr/>
        <p:txBody>
          <a:bodyPr>
            <a:normAutofit fontScale="77500" lnSpcReduction="20000"/>
          </a:bodyPr>
          <a:lstStyle/>
          <a:p>
            <a:pPr eaLnBrk="1" hangingPunct="1"/>
            <a:r>
              <a:rPr lang="en-CA" altLang="en-US" sz="2000"/>
              <a:t>According to John Backus, the original goals of the original meeting in ETH Zurich were:</a:t>
            </a:r>
          </a:p>
          <a:p>
            <a:pPr lvl="1" eaLnBrk="1" hangingPunct="1"/>
            <a:r>
              <a:rPr lang="en-CA" altLang="en-US" sz="1800"/>
              <a:t>To provide a means of </a:t>
            </a:r>
            <a:r>
              <a:rPr lang="en-CA" altLang="en-US" sz="1800" b="1"/>
              <a:t>communicating</a:t>
            </a:r>
            <a:r>
              <a:rPr lang="en-CA" altLang="en-US" sz="1800"/>
              <a:t> numerical methods and other procedures between people</a:t>
            </a:r>
          </a:p>
          <a:p>
            <a:pPr lvl="1" eaLnBrk="1" hangingPunct="1"/>
            <a:r>
              <a:rPr lang="en-CA" altLang="en-US" sz="1800"/>
              <a:t>To provide a means of realizing a </a:t>
            </a:r>
            <a:r>
              <a:rPr lang="en-CA" altLang="en-US" sz="1800" b="1"/>
              <a:t>stated process</a:t>
            </a:r>
            <a:r>
              <a:rPr lang="en-CA" altLang="en-US" sz="1800"/>
              <a:t> on a </a:t>
            </a:r>
            <a:r>
              <a:rPr lang="en-CA" altLang="en-US" sz="1800" b="1"/>
              <a:t>variety of machines</a:t>
            </a:r>
            <a:r>
              <a:rPr lang="en-CA" altLang="en-US" sz="1800"/>
              <a:t>.</a:t>
            </a:r>
          </a:p>
          <a:p>
            <a:pPr lvl="1" eaLnBrk="1" hangingPunct="1"/>
            <a:endParaRPr lang="en-CA" altLang="en-US" smtClean="0"/>
          </a:p>
          <a:p>
            <a:pPr eaLnBrk="1" hangingPunct="1"/>
            <a:r>
              <a:rPr lang="en-CA" altLang="en-US" sz="2000"/>
              <a:t>Original objectives of Algol:</a:t>
            </a:r>
          </a:p>
          <a:p>
            <a:pPr lvl="1" eaLnBrk="1" hangingPunct="1"/>
            <a:r>
              <a:rPr lang="en-CA" altLang="en-US" sz="1800"/>
              <a:t>Machine independence</a:t>
            </a:r>
          </a:p>
          <a:p>
            <a:pPr lvl="1" eaLnBrk="1" hangingPunct="1"/>
            <a:r>
              <a:rPr lang="en-CA" altLang="en-US" sz="1800"/>
              <a:t>As close as possible to mathematical notation</a:t>
            </a:r>
            <a:endParaRPr lang="en-US" altLang="en-US" sz="1800"/>
          </a:p>
          <a:p>
            <a:pPr lvl="1" eaLnBrk="1" hangingPunct="1"/>
            <a:r>
              <a:rPr lang="en-CA" altLang="en-US" sz="1800"/>
              <a:t>Usable for the description of algorithms in publications</a:t>
            </a:r>
          </a:p>
          <a:p>
            <a:pPr lvl="1" eaLnBrk="1" hangingPunct="1"/>
            <a:r>
              <a:rPr lang="en-CA" altLang="en-US" sz="1800"/>
              <a:t>Easily translatable to machine instructions</a:t>
            </a:r>
          </a:p>
          <a:p>
            <a:pPr lvl="1" eaLnBrk="1" hangingPunct="1"/>
            <a:r>
              <a:rPr lang="en-US" altLang="en-US" sz="1800"/>
              <a:t>Avoid some of the perceived problems with FORTRAN</a:t>
            </a:r>
          </a:p>
          <a:p>
            <a:pPr lvl="1" eaLnBrk="1" hangingPunct="1"/>
            <a:r>
              <a:rPr lang="en-CA" altLang="en-US" sz="1800"/>
              <a:t>Language simplicity</a:t>
            </a:r>
            <a:endParaRPr lang="en-US" altLang="en-US" sz="1800"/>
          </a:p>
          <a:p>
            <a:pPr eaLnBrk="1" hangingPunct="1"/>
            <a:endParaRPr lang="en-US" altLang="en-US"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5D5CFF1-CC45-4A89-8D38-33D2F5E585EA}" type="slidenum">
              <a:rPr lang="en-US" altLang="en-US" sz="1400">
                <a:solidFill>
                  <a:srgbClr val="FFFFFF"/>
                </a:solidFill>
              </a:rPr>
              <a:pPr>
                <a:spcBef>
                  <a:spcPct val="0"/>
                </a:spcBef>
                <a:buClrTx/>
                <a:buSzTx/>
                <a:buFontTx/>
                <a:buNone/>
              </a:pPr>
              <a:t>3</a:t>
            </a:fld>
            <a:endParaRPr lang="en-US" altLang="en-US" sz="1400">
              <a:solidFill>
                <a:srgbClr val="FFFFFF"/>
              </a:solidFill>
            </a:endParaRPr>
          </a:p>
        </p:txBody>
      </p:sp>
    </p:spTree>
    <p:extLst>
      <p:ext uri="{BB962C8B-B14F-4D97-AF65-F5344CB8AC3E}">
        <p14:creationId xmlns:p14="http://schemas.microsoft.com/office/powerpoint/2010/main" val="2972828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defRPr/>
            </a:pPr>
            <a:r>
              <a:rPr lang="en-CA" b="1" dirty="0" smtClean="0"/>
              <a:t>ISWIM</a:t>
            </a:r>
            <a:endParaRPr lang="en-US" b="1" dirty="0" smtClean="0"/>
          </a:p>
        </p:txBody>
      </p:sp>
      <p:sp>
        <p:nvSpPr>
          <p:cNvPr id="72707" name="Content Placeholder 2"/>
          <p:cNvSpPr>
            <a:spLocks noGrp="1"/>
          </p:cNvSpPr>
          <p:nvPr>
            <p:ph idx="1"/>
          </p:nvPr>
        </p:nvSpPr>
        <p:spPr>
          <a:xfrm>
            <a:off x="1981200" y="1600200"/>
            <a:ext cx="4402138" cy="2908300"/>
          </a:xfrm>
        </p:spPr>
        <p:txBody>
          <a:bodyPr/>
          <a:lstStyle/>
          <a:p>
            <a:pPr eaLnBrk="1" hangingPunct="1"/>
            <a:r>
              <a:rPr lang="en-US" altLang="en-US" sz="2000"/>
              <a:t>ISWIM is an abstract computer programming language devised by </a:t>
            </a:r>
            <a:r>
              <a:rPr lang="en-US" altLang="en-US" sz="2000" b="1"/>
              <a:t>Peter J. Landin</a:t>
            </a:r>
            <a:r>
              <a:rPr lang="en-US" altLang="en-US" sz="2000"/>
              <a:t> and first described in his article, </a:t>
            </a:r>
            <a:r>
              <a:rPr lang="en-US" altLang="en-US" sz="2000" i="1"/>
              <a:t>The Next 700 Programming Languages</a:t>
            </a:r>
            <a:r>
              <a:rPr lang="en-US" altLang="en-US" sz="2000"/>
              <a:t>, published in the Communications of the ACM in 1966.</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27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C9944BF-8F6F-4BBC-AC8C-E81B476F4586}" type="slidenum">
              <a:rPr lang="en-US" altLang="en-US" sz="1400">
                <a:solidFill>
                  <a:srgbClr val="FFFFFF"/>
                </a:solidFill>
              </a:rPr>
              <a:pPr>
                <a:spcBef>
                  <a:spcPct val="0"/>
                </a:spcBef>
                <a:buClrTx/>
                <a:buSzTx/>
                <a:buFontTx/>
                <a:buNone/>
              </a:pPr>
              <a:t>30</a:t>
            </a:fld>
            <a:endParaRPr lang="en-US" altLang="en-US" sz="1400">
              <a:solidFill>
                <a:srgbClr val="FFFFFF"/>
              </a:solidFill>
            </a:endParaRPr>
          </a:p>
        </p:txBody>
      </p:sp>
      <p:sp>
        <p:nvSpPr>
          <p:cNvPr id="72711" name="Content Placeholder 2"/>
          <p:cNvSpPr txBox="1">
            <a:spLocks/>
          </p:cNvSpPr>
          <p:nvPr/>
        </p:nvSpPr>
        <p:spPr bwMode="auto">
          <a:xfrm>
            <a:off x="1992313" y="4240214"/>
            <a:ext cx="82296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The acronym stands for "</a:t>
            </a:r>
            <a:r>
              <a:rPr lang="en-US" altLang="en-US" sz="2000" b="1"/>
              <a:t>I</a:t>
            </a:r>
            <a:r>
              <a:rPr lang="en-US" altLang="en-US" sz="2000"/>
              <a:t>f you </a:t>
            </a:r>
            <a:r>
              <a:rPr lang="en-US" altLang="en-US" sz="2000" b="1"/>
              <a:t>S</a:t>
            </a:r>
            <a:r>
              <a:rPr lang="en-US" altLang="en-US" sz="2000"/>
              <a:t>ee </a:t>
            </a:r>
            <a:r>
              <a:rPr lang="en-US" altLang="en-US" sz="2000" b="1"/>
              <a:t>W</a:t>
            </a:r>
            <a:r>
              <a:rPr lang="en-US" altLang="en-US" sz="2000"/>
              <a:t>hat </a:t>
            </a:r>
            <a:r>
              <a:rPr lang="en-US" altLang="en-US" sz="2000" b="1"/>
              <a:t>I</a:t>
            </a:r>
            <a:r>
              <a:rPr lang="en-US" altLang="en-US" sz="2000"/>
              <a:t> </a:t>
            </a:r>
            <a:r>
              <a:rPr lang="en-US" altLang="en-US" sz="2000" b="1"/>
              <a:t>M</a:t>
            </a:r>
            <a:r>
              <a:rPr lang="en-US" altLang="en-US" sz="2000"/>
              <a:t>ean".</a:t>
            </a:r>
          </a:p>
          <a:p>
            <a:pPr eaLnBrk="1" hangingPunct="1"/>
            <a:endParaRPr lang="en-US" altLang="en-US" sz="2000"/>
          </a:p>
          <a:p>
            <a:pPr eaLnBrk="1" hangingPunct="1"/>
            <a:r>
              <a:rPr lang="en-US" altLang="en-US" sz="2000"/>
              <a:t>Although not implemented, it has proved very influential in the development of subsequent programming languages, especially functional programming languages such as SASL, Miranda, ML, Haskell and their successors. </a:t>
            </a:r>
          </a:p>
          <a:p>
            <a:pPr eaLnBrk="1" hangingPunct="1"/>
            <a:endParaRPr lang="en-US" altLang="en-US" sz="2000"/>
          </a:p>
        </p:txBody>
      </p:sp>
      <p:grpSp>
        <p:nvGrpSpPr>
          <p:cNvPr id="72712" name="Group 4"/>
          <p:cNvGrpSpPr>
            <a:grpSpLocks/>
          </p:cNvGrpSpPr>
          <p:nvPr/>
        </p:nvGrpSpPr>
        <p:grpSpPr bwMode="auto">
          <a:xfrm>
            <a:off x="6357939" y="1584326"/>
            <a:ext cx="3698875" cy="2423299"/>
            <a:chOff x="4834041" y="1584624"/>
            <a:chExt cx="3698399" cy="2422241"/>
          </a:xfrm>
        </p:grpSpPr>
        <p:pic>
          <p:nvPicPr>
            <p:cNvPr id="40964" name="Picture 4" descr="C:\Users\paquet\Desktop\New folder (2)\PeterLand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26" y="1584624"/>
              <a:ext cx="3554014" cy="2132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Box 8"/>
            <p:cNvSpPr txBox="1"/>
            <p:nvPr/>
          </p:nvSpPr>
          <p:spPr>
            <a:xfrm>
              <a:off x="4834041" y="3729987"/>
              <a:ext cx="966038" cy="276878"/>
            </a:xfrm>
            <a:prstGeom prst="rect">
              <a:avLst/>
            </a:prstGeom>
            <a:noFill/>
          </p:spPr>
          <p:txBody>
            <a:bodyPr wrap="none">
              <a:spAutoFit/>
            </a:bodyPr>
            <a:lstStyle/>
            <a:p>
              <a:pPr>
                <a:defRPr/>
              </a:pPr>
              <a:r>
                <a:rPr lang="en-CA" sz="1200" dirty="0"/>
                <a:t>Peter </a:t>
              </a:r>
              <a:r>
                <a:rPr lang="en-CA" sz="1200" dirty="0" err="1"/>
                <a:t>Landin</a:t>
              </a:r>
              <a:endParaRPr lang="en-US" sz="1200" dirty="0"/>
            </a:p>
          </p:txBody>
        </p:sp>
      </p:grpSp>
    </p:spTree>
    <p:extLst>
      <p:ext uri="{BB962C8B-B14F-4D97-AF65-F5344CB8AC3E}">
        <p14:creationId xmlns:p14="http://schemas.microsoft.com/office/powerpoint/2010/main" val="707176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defRPr/>
            </a:pPr>
            <a:r>
              <a:rPr lang="en-CA" b="1" smtClean="0"/>
              <a:t>ISWIM</a:t>
            </a:r>
            <a:endParaRPr lang="en-US" b="1" smtClean="0"/>
          </a:p>
        </p:txBody>
      </p:sp>
      <p:sp>
        <p:nvSpPr>
          <p:cNvPr id="73731" name="Content Placeholder 2"/>
          <p:cNvSpPr>
            <a:spLocks noGrp="1"/>
          </p:cNvSpPr>
          <p:nvPr>
            <p:ph idx="1"/>
          </p:nvPr>
        </p:nvSpPr>
        <p:spPr/>
        <p:txBody>
          <a:bodyPr>
            <a:normAutofit fontScale="92500" lnSpcReduction="20000"/>
          </a:bodyPr>
          <a:lstStyle/>
          <a:p>
            <a:pPr eaLnBrk="1" hangingPunct="1"/>
            <a:r>
              <a:rPr lang="en-CA" altLang="en-US" sz="1900"/>
              <a:t>Landin was inspired by LISP’s relationship with Lambda Calculus for the creation of ISWIM. </a:t>
            </a:r>
          </a:p>
          <a:p>
            <a:pPr eaLnBrk="1" hangingPunct="1"/>
            <a:endParaRPr lang="en-CA" altLang="en-US" sz="1900"/>
          </a:p>
          <a:p>
            <a:pPr eaLnBrk="1" hangingPunct="1"/>
            <a:r>
              <a:rPr lang="en-US" altLang="en-US" sz="1900"/>
              <a:t>An ISWIM program is a single expression qualified by '</a:t>
            </a:r>
            <a:r>
              <a:rPr lang="en-US" altLang="en-US" sz="1900" b="1"/>
              <a:t>where</a:t>
            </a:r>
            <a:r>
              <a:rPr lang="en-US" altLang="en-US" sz="1900"/>
              <a:t>' clauses (auxiliary definitions including equations among variables), conditional expressions and function definitions.  ‘Where' clauses are now used widely in functional and declarative programming languages.</a:t>
            </a:r>
          </a:p>
          <a:p>
            <a:pPr eaLnBrk="1" hangingPunct="1"/>
            <a:endParaRPr lang="en-CA" altLang="en-US" sz="1900"/>
          </a:p>
          <a:p>
            <a:pPr eaLnBrk="1" hangingPunct="1"/>
            <a:r>
              <a:rPr lang="en-CA" altLang="en-US" sz="1900"/>
              <a:t>Peter Landin was also involved in the creation of Algol. </a:t>
            </a:r>
          </a:p>
          <a:p>
            <a:pPr eaLnBrk="1" hangingPunct="1"/>
            <a:endParaRPr lang="en-CA" altLang="en-US" sz="1900"/>
          </a:p>
          <a:p>
            <a:pPr eaLnBrk="1" hangingPunct="1"/>
            <a:r>
              <a:rPr lang="en-CA" altLang="en-US" sz="1900"/>
              <a:t>In his Turing Award lecture, Tony Hoare credited John Backus, Edsger Dijkstra and Peter Landin with introducing him to Algol and recursion, which led him to invent his famous </a:t>
            </a:r>
            <a:r>
              <a:rPr lang="en-CA" altLang="en-US" sz="1900" b="1"/>
              <a:t>Quicksort</a:t>
            </a:r>
            <a:r>
              <a:rPr lang="en-CA" altLang="en-US" sz="1900"/>
              <a:t> algorithm. </a:t>
            </a:r>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37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D5DB668-5433-4737-83A9-F0D4896A1A24}" type="slidenum">
              <a:rPr lang="en-US" altLang="en-US" sz="1400">
                <a:solidFill>
                  <a:srgbClr val="FFFFFF"/>
                </a:solidFill>
              </a:rPr>
              <a:pPr>
                <a:spcBef>
                  <a:spcPct val="0"/>
                </a:spcBef>
                <a:buClrTx/>
                <a:buSzTx/>
                <a:buFontTx/>
                <a:buNone/>
              </a:pPr>
              <a:t>31</a:t>
            </a:fld>
            <a:endParaRPr lang="en-US" altLang="en-US" sz="1400">
              <a:solidFill>
                <a:srgbClr val="FFFFFF"/>
              </a:solidFill>
            </a:endParaRPr>
          </a:p>
        </p:txBody>
      </p:sp>
    </p:spTree>
    <p:extLst>
      <p:ext uri="{BB962C8B-B14F-4D97-AF65-F5344CB8AC3E}">
        <p14:creationId xmlns:p14="http://schemas.microsoft.com/office/powerpoint/2010/main" val="374555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a:t>C</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47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A4D6F8D-6A77-4F75-8DF5-32FC09714926}" type="slidenum">
              <a:rPr lang="en-US" altLang="en-US" sz="1400">
                <a:solidFill>
                  <a:srgbClr val="FFFFFF"/>
                </a:solidFill>
              </a:rPr>
              <a:pPr>
                <a:spcBef>
                  <a:spcPct val="0"/>
                </a:spcBef>
                <a:buClrTx/>
                <a:buSzTx/>
                <a:buFontTx/>
                <a:buNone/>
              </a:pPr>
              <a:t>32</a:t>
            </a:fld>
            <a:endParaRPr lang="en-US" altLang="en-US" sz="1400">
              <a:solidFill>
                <a:srgbClr val="FFFFFF"/>
              </a:solidFill>
            </a:endParaRPr>
          </a:p>
        </p:txBody>
      </p:sp>
    </p:spTree>
    <p:extLst>
      <p:ext uri="{BB962C8B-B14F-4D97-AF65-F5344CB8AC3E}">
        <p14:creationId xmlns:p14="http://schemas.microsoft.com/office/powerpoint/2010/main" val="1846955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defRPr/>
            </a:pPr>
            <a:r>
              <a:rPr lang="en-CA" b="1" smtClean="0"/>
              <a:t>C</a:t>
            </a:r>
            <a:endParaRPr lang="en-US" b="1" smtClean="0"/>
          </a:p>
        </p:txBody>
      </p:sp>
      <p:sp>
        <p:nvSpPr>
          <p:cNvPr id="43011" name="Content Placeholder 2"/>
          <p:cNvSpPr>
            <a:spLocks noGrp="1"/>
          </p:cNvSpPr>
          <p:nvPr>
            <p:ph idx="1"/>
          </p:nvPr>
        </p:nvSpPr>
        <p:spPr>
          <a:xfrm>
            <a:off x="1981200" y="1600201"/>
            <a:ext cx="5684838" cy="2773363"/>
          </a:xfrm>
        </p:spPr>
        <p:txBody>
          <a:bodyPr rtlCol="0">
            <a:normAutofit fontScale="92500" lnSpcReduction="10000"/>
          </a:bodyPr>
          <a:lstStyle/>
          <a:p>
            <a:pPr marL="182880" indent="-182880">
              <a:defRPr/>
            </a:pPr>
            <a:r>
              <a:rPr lang="en-US" sz="2000" dirty="0"/>
              <a:t>C is a general-purpose programming language developed between 1969 and 1973 by </a:t>
            </a:r>
            <a:r>
              <a:rPr lang="en-US" sz="2000" b="1" dirty="0"/>
              <a:t>Dennis Ritchie </a:t>
            </a:r>
            <a:r>
              <a:rPr lang="en-US" sz="2000" dirty="0"/>
              <a:t>at the Bell Telephone Laboratories for use with the Unix operating system.</a:t>
            </a:r>
          </a:p>
          <a:p>
            <a:pPr marL="0" indent="0">
              <a:buNone/>
              <a:defRPr/>
            </a:pPr>
            <a:r>
              <a:rPr lang="en-US" sz="2000" dirty="0"/>
              <a:t> </a:t>
            </a:r>
          </a:p>
          <a:p>
            <a:pPr marL="182880" indent="-182880">
              <a:defRPr/>
            </a:pPr>
            <a:r>
              <a:rPr lang="en-US" sz="2000" dirty="0"/>
              <a:t>Although C was designed for implementing </a:t>
            </a:r>
            <a:r>
              <a:rPr lang="en-US" sz="2000" b="1" dirty="0"/>
              <a:t>system software</a:t>
            </a:r>
            <a:r>
              <a:rPr lang="en-US" sz="2000" dirty="0"/>
              <a:t>, it is also widely used for developing portable application software.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24A0D3A-A48C-4E07-A51E-8C6650860D1C}" type="slidenum">
              <a:rPr lang="en-US" altLang="en-US" sz="1400">
                <a:solidFill>
                  <a:srgbClr val="FFFFFF"/>
                </a:solidFill>
              </a:rPr>
              <a:pPr>
                <a:spcBef>
                  <a:spcPct val="0"/>
                </a:spcBef>
                <a:buClrTx/>
                <a:buSzTx/>
                <a:buFontTx/>
                <a:buNone/>
              </a:pPr>
              <a:t>33</a:t>
            </a:fld>
            <a:endParaRPr lang="en-US" altLang="en-US" sz="1400">
              <a:solidFill>
                <a:srgbClr val="FFFFFF"/>
              </a:solidFill>
            </a:endParaRPr>
          </a:p>
        </p:txBody>
      </p:sp>
      <p:grpSp>
        <p:nvGrpSpPr>
          <p:cNvPr id="75783" name="Group 4"/>
          <p:cNvGrpSpPr>
            <a:grpSpLocks/>
          </p:cNvGrpSpPr>
          <p:nvPr/>
        </p:nvGrpSpPr>
        <p:grpSpPr bwMode="auto">
          <a:xfrm>
            <a:off x="7666039" y="1116013"/>
            <a:ext cx="2332037" cy="3517086"/>
            <a:chOff x="6255196" y="857491"/>
            <a:chExt cx="2875311" cy="4336278"/>
          </a:xfrm>
        </p:grpSpPr>
        <p:pic>
          <p:nvPicPr>
            <p:cNvPr id="43012" name="Picture 4" descr="C:\Users\paquet\Desktop\New folder (2)\DennisRitch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005" y="857491"/>
              <a:ext cx="2857502" cy="394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6255196" y="4852252"/>
              <a:ext cx="1324295" cy="341517"/>
            </a:xfrm>
            <a:prstGeom prst="rect">
              <a:avLst/>
            </a:prstGeom>
            <a:noFill/>
          </p:spPr>
          <p:txBody>
            <a:bodyPr wrap="none">
              <a:spAutoFit/>
            </a:bodyPr>
            <a:lstStyle/>
            <a:p>
              <a:pPr>
                <a:defRPr/>
              </a:pPr>
              <a:r>
                <a:rPr lang="en-CA" sz="1200" dirty="0"/>
                <a:t>Dennis Ritchie</a:t>
              </a:r>
              <a:endParaRPr lang="en-US" sz="1200" dirty="0"/>
            </a:p>
          </p:txBody>
        </p:sp>
      </p:grpSp>
      <p:sp>
        <p:nvSpPr>
          <p:cNvPr id="75784" name="Content Placeholder 2"/>
          <p:cNvSpPr txBox="1">
            <a:spLocks/>
          </p:cNvSpPr>
          <p:nvPr/>
        </p:nvSpPr>
        <p:spPr bwMode="auto">
          <a:xfrm>
            <a:off x="1957388" y="4652963"/>
            <a:ext cx="82296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C has become one of the most </a:t>
            </a:r>
            <a:r>
              <a:rPr lang="en-US" altLang="en-US" sz="2000" b="1"/>
              <a:t>popular</a:t>
            </a:r>
            <a:r>
              <a:rPr lang="en-US" altLang="en-US" sz="2000"/>
              <a:t> programming languages. It is widely used on many different software platforms, and there are few computer architectures for which a C compiler does not exist. C has greatly </a:t>
            </a:r>
            <a:r>
              <a:rPr lang="en-US" altLang="en-US" sz="2000" b="1"/>
              <a:t>influenced</a:t>
            </a:r>
            <a:r>
              <a:rPr lang="en-US" altLang="en-US" sz="2000"/>
              <a:t> many other programming languages, most notably C++, which originally began as an extension to C. </a:t>
            </a:r>
          </a:p>
        </p:txBody>
      </p:sp>
    </p:spTree>
    <p:extLst>
      <p:ext uri="{BB962C8B-B14F-4D97-AF65-F5344CB8AC3E}">
        <p14:creationId xmlns:p14="http://schemas.microsoft.com/office/powerpoint/2010/main" val="117324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defRPr/>
            </a:pPr>
            <a:r>
              <a:rPr lang="en-CA" b="1" smtClean="0"/>
              <a:t>C</a:t>
            </a:r>
            <a:endParaRPr lang="en-US" b="1" smtClean="0"/>
          </a:p>
        </p:txBody>
      </p:sp>
      <p:sp>
        <p:nvSpPr>
          <p:cNvPr id="44035" name="Content Placeholder 2"/>
          <p:cNvSpPr>
            <a:spLocks noGrp="1"/>
          </p:cNvSpPr>
          <p:nvPr>
            <p:ph idx="1"/>
          </p:nvPr>
        </p:nvSpPr>
        <p:spPr>
          <a:xfrm>
            <a:off x="1981201" y="1600200"/>
            <a:ext cx="8272463" cy="749300"/>
          </a:xfrm>
        </p:spPr>
        <p:txBody>
          <a:bodyPr rtlCol="0">
            <a:normAutofit/>
          </a:bodyPr>
          <a:lstStyle/>
          <a:p>
            <a:pPr marL="182880" indent="-182880">
              <a:defRPr/>
            </a:pPr>
            <a:r>
              <a:rPr lang="en-CA" sz="2000" dirty="0"/>
              <a:t>C was influenced by the languages BCPL and B (systems languages), who were influenced by </a:t>
            </a:r>
            <a:r>
              <a:rPr lang="en-CA" sz="2000" dirty="0" err="1"/>
              <a:t>Algol</a:t>
            </a:r>
            <a:r>
              <a:rPr lang="en-CA" sz="2000" dirty="0"/>
              <a:t> and Fortran.</a:t>
            </a:r>
          </a:p>
          <a:p>
            <a:pPr marL="182880" indent="-182880">
              <a:defRPr/>
            </a:pPr>
            <a:endParaRPr lang="en-CA" sz="2000" dirty="0"/>
          </a:p>
          <a:p>
            <a:pPr marL="182880" indent="-182880">
              <a:defRPr/>
            </a:pPr>
            <a:endParaRPr lang="en-CA" sz="2000" dirty="0"/>
          </a:p>
          <a:p>
            <a:pPr marL="182880" indent="-182880">
              <a:defRPr/>
            </a:pPr>
            <a:endParaRPr lang="en-CA" sz="2000" dirty="0"/>
          </a:p>
          <a:p>
            <a:pPr marL="0" indent="0">
              <a:buNone/>
              <a:defRPr/>
            </a:pPr>
            <a:endParaRPr lang="en-US" sz="2000" dirty="0"/>
          </a:p>
          <a:p>
            <a:pPr marL="182880" indent="-182880">
              <a:defRPr/>
            </a:pPr>
            <a:endParaRPr lang="en-US" dirty="0" smtClean="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6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D5477EB-474D-493D-86EF-14E7123C960E}" type="slidenum">
              <a:rPr lang="en-US" altLang="en-US" sz="1400">
                <a:solidFill>
                  <a:srgbClr val="FFFFFF"/>
                </a:solidFill>
              </a:rPr>
              <a:pPr>
                <a:spcBef>
                  <a:spcPct val="0"/>
                </a:spcBef>
                <a:buClrTx/>
                <a:buSzTx/>
                <a:buFontTx/>
                <a:buNone/>
              </a:pPr>
              <a:t>34</a:t>
            </a:fld>
            <a:endParaRPr lang="en-US" altLang="en-US" sz="1400">
              <a:solidFill>
                <a:srgbClr val="FFFFFF"/>
              </a:solidFill>
            </a:endParaRPr>
          </a:p>
        </p:txBody>
      </p:sp>
      <p:pic>
        <p:nvPicPr>
          <p:cNvPr id="44037" name="Picture 5" descr="C:\Users\paquet\Desktop\New folder (2)\the-c-programming-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582" y="2204864"/>
            <a:ext cx="2428875" cy="3295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Content Placeholder 2"/>
          <p:cNvSpPr txBox="1">
            <a:spLocks/>
          </p:cNvSpPr>
          <p:nvPr/>
        </p:nvSpPr>
        <p:spPr>
          <a:xfrm>
            <a:off x="1987551" y="2492376"/>
            <a:ext cx="5764213" cy="3313113"/>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sz="2000" dirty="0"/>
              <a:t>C was originally designed in 1969-1972 with the following goals in mind:</a:t>
            </a:r>
          </a:p>
          <a:p>
            <a:pPr lvl="1">
              <a:defRPr/>
            </a:pPr>
            <a:r>
              <a:rPr lang="en-US" sz="1600" dirty="0"/>
              <a:t>to be compiled using a relatively </a:t>
            </a:r>
            <a:r>
              <a:rPr lang="en-US" sz="1600" b="1" dirty="0"/>
              <a:t>straightforward compiler</a:t>
            </a:r>
          </a:p>
          <a:p>
            <a:pPr lvl="1">
              <a:defRPr/>
            </a:pPr>
            <a:r>
              <a:rPr lang="en-US" sz="1600" dirty="0"/>
              <a:t>to provide </a:t>
            </a:r>
            <a:r>
              <a:rPr lang="en-US" sz="1600" b="1" dirty="0"/>
              <a:t>low-level</a:t>
            </a:r>
            <a:r>
              <a:rPr lang="en-US" sz="1600" dirty="0"/>
              <a:t> access to memory</a:t>
            </a:r>
          </a:p>
          <a:p>
            <a:pPr lvl="1">
              <a:defRPr/>
            </a:pPr>
            <a:r>
              <a:rPr lang="en-US" sz="1600" dirty="0"/>
              <a:t>to provide language constructs that map efficiently to </a:t>
            </a:r>
            <a:r>
              <a:rPr lang="en-US" sz="1600" b="1" dirty="0"/>
              <a:t>machine</a:t>
            </a:r>
            <a:r>
              <a:rPr lang="en-US" sz="1600" dirty="0"/>
              <a:t> instructions</a:t>
            </a:r>
          </a:p>
          <a:p>
            <a:pPr lvl="1">
              <a:defRPr/>
            </a:pPr>
            <a:r>
              <a:rPr lang="en-US" sz="1600" dirty="0"/>
              <a:t>to require </a:t>
            </a:r>
            <a:r>
              <a:rPr lang="en-US" sz="1600" b="1" dirty="0"/>
              <a:t>minimal run-time </a:t>
            </a:r>
            <a:r>
              <a:rPr lang="en-US" sz="1600" dirty="0"/>
              <a:t>support</a:t>
            </a:r>
          </a:p>
          <a:p>
            <a:pPr>
              <a:defRPr/>
            </a:pPr>
            <a:endParaRPr lang="en-CA" sz="2000" dirty="0"/>
          </a:p>
          <a:p>
            <a:pPr>
              <a:defRPr/>
            </a:pPr>
            <a:r>
              <a:rPr lang="en-CA" sz="2000" dirty="0"/>
              <a:t>In 1977-1979, portability emerged when portability of the Unix operating system was being demonstrated. </a:t>
            </a:r>
          </a:p>
        </p:txBody>
      </p:sp>
      <p:sp>
        <p:nvSpPr>
          <p:cNvPr id="76809" name="Content Placeholder 2"/>
          <p:cNvSpPr txBox="1">
            <a:spLocks/>
          </p:cNvSpPr>
          <p:nvPr/>
        </p:nvSpPr>
        <p:spPr bwMode="auto">
          <a:xfrm>
            <a:off x="2000251" y="5805488"/>
            <a:ext cx="82724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CA" altLang="en-US" sz="2000"/>
              <a:t>In 1978, the famous book </a:t>
            </a:r>
            <a:r>
              <a:rPr lang="en-US" altLang="en-US" sz="2000" b="1" i="1"/>
              <a:t>The C Programming Language</a:t>
            </a:r>
            <a:r>
              <a:rPr lang="en-US" altLang="en-US" sz="2000" b="1"/>
              <a:t> </a:t>
            </a:r>
            <a:r>
              <a:rPr lang="en-US" altLang="en-US" sz="2000"/>
              <a:t>was published, written by Brian Kernigan and Dennis Ritchie. </a:t>
            </a:r>
            <a:r>
              <a:rPr lang="en-US" altLang="en-US" sz="2000" i="1"/>
              <a:t> </a:t>
            </a:r>
            <a:endParaRPr lang="en-US" altLang="en-US" sz="2000"/>
          </a:p>
          <a:p>
            <a:pPr eaLnBrk="1" hangingPunct="1"/>
            <a:endParaRPr lang="en-US" altLang="en-US"/>
          </a:p>
        </p:txBody>
      </p:sp>
    </p:spTree>
    <p:extLst>
      <p:ext uri="{BB962C8B-B14F-4D97-AF65-F5344CB8AC3E}">
        <p14:creationId xmlns:p14="http://schemas.microsoft.com/office/powerpoint/2010/main" val="3618457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defRPr/>
            </a:pPr>
            <a:r>
              <a:rPr lang="en-CA" b="1" smtClean="0"/>
              <a:t>C</a:t>
            </a:r>
            <a:endParaRPr lang="en-US" b="1" smtClean="0"/>
          </a:p>
        </p:txBody>
      </p:sp>
      <p:sp>
        <p:nvSpPr>
          <p:cNvPr id="77827" name="Content Placeholder 2"/>
          <p:cNvSpPr>
            <a:spLocks noGrp="1"/>
          </p:cNvSpPr>
          <p:nvPr>
            <p:ph idx="1"/>
          </p:nvPr>
        </p:nvSpPr>
        <p:spPr/>
        <p:txBody>
          <a:bodyPr/>
          <a:lstStyle/>
          <a:p>
            <a:pPr eaLnBrk="1" hangingPunct="1"/>
            <a:r>
              <a:rPr lang="en-CA" altLang="en-US" sz="2000"/>
              <a:t>The </a:t>
            </a:r>
            <a:r>
              <a:rPr lang="en-CA" altLang="en-US" sz="2000" b="1"/>
              <a:t>Unix</a:t>
            </a:r>
            <a:r>
              <a:rPr lang="en-CA" altLang="en-US" sz="2000"/>
              <a:t> operating system was and is still widely used on many computers. </a:t>
            </a:r>
          </a:p>
          <a:p>
            <a:pPr eaLnBrk="1" hangingPunct="1"/>
            <a:r>
              <a:rPr lang="en-CA" altLang="en-US" sz="2000"/>
              <a:t>All Unix operating systems included a C compiler and was itself developed using the C language. </a:t>
            </a:r>
          </a:p>
          <a:p>
            <a:pPr eaLnBrk="1" hangingPunct="1"/>
            <a:r>
              <a:rPr lang="en-CA" altLang="en-US" sz="2000"/>
              <a:t>Thus, C was readily </a:t>
            </a:r>
            <a:r>
              <a:rPr lang="en-CA" altLang="en-US" sz="2000" b="1"/>
              <a:t>available</a:t>
            </a:r>
            <a:r>
              <a:rPr lang="en-CA" altLang="en-US" sz="2000"/>
              <a:t> on virtually all machines and was proven to be powerful enough to create an operating system.</a:t>
            </a:r>
          </a:p>
          <a:p>
            <a:pPr eaLnBrk="1" hangingPunct="1"/>
            <a:r>
              <a:rPr lang="en-CA" altLang="en-US" sz="2000"/>
              <a:t>Thus, many programmers started using it, creating an ever-growing code base and libraries and tools written in C.</a:t>
            </a:r>
          </a:p>
          <a:p>
            <a:pPr eaLnBrk="1" hangingPunct="1"/>
            <a:r>
              <a:rPr lang="en-CA" altLang="en-US" sz="2000"/>
              <a:t>C is a typical example of “</a:t>
            </a:r>
            <a:r>
              <a:rPr lang="en-CA" altLang="en-US" sz="2000" b="1"/>
              <a:t>snowball-effect</a:t>
            </a:r>
            <a:r>
              <a:rPr lang="en-CA" altLang="en-US" sz="2000"/>
              <a:t>” programming language popularity.</a:t>
            </a:r>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65267EE-D4D6-40D7-9460-2BB6DF7ED38F}" type="slidenum">
              <a:rPr lang="en-US" altLang="en-US" sz="1400">
                <a:solidFill>
                  <a:srgbClr val="FFFFFF"/>
                </a:solidFill>
              </a:rPr>
              <a:pPr>
                <a:spcBef>
                  <a:spcPct val="0"/>
                </a:spcBef>
                <a:buClrTx/>
                <a:buSzTx/>
                <a:buFontTx/>
                <a:buNone/>
              </a:pPr>
              <a:t>35</a:t>
            </a:fld>
            <a:endParaRPr lang="en-US" altLang="en-US" sz="1400">
              <a:solidFill>
                <a:srgbClr val="FFFFFF"/>
              </a:solidFill>
            </a:endParaRPr>
          </a:p>
        </p:txBody>
      </p:sp>
    </p:spTree>
    <p:extLst>
      <p:ext uri="{BB962C8B-B14F-4D97-AF65-F5344CB8AC3E}">
        <p14:creationId xmlns:p14="http://schemas.microsoft.com/office/powerpoint/2010/main" val="3867104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defRPr/>
            </a:pPr>
            <a:r>
              <a:rPr lang="en-CA" b="1" smtClean="0"/>
              <a:t>C</a:t>
            </a:r>
            <a:endParaRPr lang="en-US" b="1" smtClean="0"/>
          </a:p>
        </p:txBody>
      </p:sp>
      <p:sp>
        <p:nvSpPr>
          <p:cNvPr id="78851" name="Content Placeholder 2"/>
          <p:cNvSpPr>
            <a:spLocks noGrp="1"/>
          </p:cNvSpPr>
          <p:nvPr>
            <p:ph idx="1"/>
          </p:nvPr>
        </p:nvSpPr>
        <p:spPr/>
        <p:txBody>
          <a:bodyPr/>
          <a:lstStyle/>
          <a:p>
            <a:pPr eaLnBrk="1" hangingPunct="1"/>
            <a:r>
              <a:rPr lang="en-US" altLang="en-US" sz="2000"/>
              <a:t>C exhibits the following specific characteristics: </a:t>
            </a:r>
          </a:p>
          <a:p>
            <a:pPr lvl="1" eaLnBrk="1" hangingPunct="1"/>
            <a:r>
              <a:rPr lang="en-US" altLang="en-US" sz="1600"/>
              <a:t>variables may be hidden in nested blocks </a:t>
            </a:r>
          </a:p>
          <a:p>
            <a:pPr lvl="1" eaLnBrk="1" hangingPunct="1"/>
            <a:r>
              <a:rPr lang="en-US" altLang="en-US" sz="1600"/>
              <a:t>partially weak typing</a:t>
            </a:r>
          </a:p>
          <a:p>
            <a:pPr lvl="1" eaLnBrk="1" hangingPunct="1"/>
            <a:r>
              <a:rPr lang="en-US" altLang="en-US" sz="1600"/>
              <a:t>low-level access to computer memory using typed pointers </a:t>
            </a:r>
          </a:p>
          <a:p>
            <a:pPr lvl="1" eaLnBrk="1" hangingPunct="1"/>
            <a:r>
              <a:rPr lang="en-US" altLang="en-US" sz="1600"/>
              <a:t>function and data pointers supporting ad hoc run-time polymorphism </a:t>
            </a:r>
          </a:p>
          <a:p>
            <a:pPr lvl="1" eaLnBrk="1" hangingPunct="1"/>
            <a:r>
              <a:rPr lang="en-US" altLang="en-US" sz="1600"/>
              <a:t>array indexing as a secondary notion, defined in terms of pointer arithmetic </a:t>
            </a:r>
          </a:p>
          <a:p>
            <a:pPr lvl="1" eaLnBrk="1" hangingPunct="1"/>
            <a:r>
              <a:rPr lang="en-US" altLang="en-US" sz="1600"/>
              <a:t>a preprocessor for macro definition, source code file inclusion, and conditional compilation </a:t>
            </a:r>
          </a:p>
          <a:p>
            <a:pPr lvl="1" eaLnBrk="1" hangingPunct="1"/>
            <a:r>
              <a:rPr lang="en-US" altLang="en-US" sz="1600"/>
              <a:t>complex functionality such as I/O, string manipulation, and mathematical functions consistently delegated to library routines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88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FF90EA2-5205-4B4B-8083-31FB958BEE92}" type="slidenum">
              <a:rPr lang="en-US" altLang="en-US" sz="1400">
                <a:solidFill>
                  <a:srgbClr val="FFFFFF"/>
                </a:solidFill>
              </a:rPr>
              <a:pPr>
                <a:spcBef>
                  <a:spcPct val="0"/>
                </a:spcBef>
                <a:buClrTx/>
                <a:buSzTx/>
                <a:buFontTx/>
                <a:buNone/>
              </a:pPr>
              <a:t>36</a:t>
            </a:fld>
            <a:endParaRPr lang="en-US" altLang="en-US" sz="1400">
              <a:solidFill>
                <a:srgbClr val="FFFFFF"/>
              </a:solidFill>
            </a:endParaRPr>
          </a:p>
        </p:txBody>
      </p:sp>
    </p:spTree>
    <p:extLst>
      <p:ext uri="{BB962C8B-B14F-4D97-AF65-F5344CB8AC3E}">
        <p14:creationId xmlns:p14="http://schemas.microsoft.com/office/powerpoint/2010/main" val="2350003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defRPr/>
            </a:pPr>
            <a:r>
              <a:rPr lang="en-CA" b="1" smtClean="0"/>
              <a:t>C</a:t>
            </a:r>
            <a:endParaRPr lang="en-US" b="1" smtClean="0"/>
          </a:p>
        </p:txBody>
      </p:sp>
      <p:sp>
        <p:nvSpPr>
          <p:cNvPr id="79875" name="Content Placeholder 2"/>
          <p:cNvSpPr>
            <a:spLocks noGrp="1"/>
          </p:cNvSpPr>
          <p:nvPr>
            <p:ph idx="1"/>
          </p:nvPr>
        </p:nvSpPr>
        <p:spPr/>
        <p:txBody>
          <a:bodyPr>
            <a:normAutofit fontScale="77500" lnSpcReduction="20000"/>
          </a:bodyPr>
          <a:lstStyle/>
          <a:p>
            <a:pPr eaLnBrk="1" hangingPunct="1"/>
            <a:r>
              <a:rPr lang="en-US" altLang="en-US" sz="2000"/>
              <a:t>C does not have some features that are available in some other programming languages: </a:t>
            </a:r>
          </a:p>
          <a:p>
            <a:pPr lvl="1" eaLnBrk="1" hangingPunct="1"/>
            <a:r>
              <a:rPr lang="en-US" altLang="en-US" sz="1600"/>
              <a:t>No direct assignment of arrays or strings</a:t>
            </a:r>
          </a:p>
          <a:p>
            <a:pPr lvl="1" eaLnBrk="1" hangingPunct="1"/>
            <a:r>
              <a:rPr lang="en-US" altLang="en-US" sz="1600"/>
              <a:t>No automatic garbage collection </a:t>
            </a:r>
          </a:p>
          <a:p>
            <a:pPr lvl="1" eaLnBrk="1" hangingPunct="1"/>
            <a:r>
              <a:rPr lang="en-US" altLang="en-US" sz="1600"/>
              <a:t>No requirement for bounds checking of arrays </a:t>
            </a:r>
          </a:p>
          <a:p>
            <a:pPr lvl="1" eaLnBrk="1" hangingPunct="1"/>
            <a:r>
              <a:rPr lang="en-US" altLang="en-US" sz="1600"/>
              <a:t>No operations on whole arrays </a:t>
            </a:r>
          </a:p>
          <a:p>
            <a:pPr lvl="1" eaLnBrk="1" hangingPunct="1"/>
            <a:r>
              <a:rPr lang="en-US" altLang="en-US" sz="1600"/>
              <a:t>No syntax for ranges, such as the A..B notation used in several languages </a:t>
            </a:r>
          </a:p>
          <a:p>
            <a:pPr lvl="1" eaLnBrk="1" hangingPunct="1"/>
            <a:r>
              <a:rPr lang="en-US" altLang="en-US" sz="1600"/>
              <a:t>No functions as parameters (only function and variable pointers) </a:t>
            </a:r>
          </a:p>
          <a:p>
            <a:pPr lvl="1" eaLnBrk="1" hangingPunct="1"/>
            <a:r>
              <a:rPr lang="en-US" altLang="en-US" sz="1600"/>
              <a:t>No exception handling</a:t>
            </a:r>
          </a:p>
          <a:p>
            <a:pPr lvl="1" eaLnBrk="1" hangingPunct="1"/>
            <a:r>
              <a:rPr lang="en-US" altLang="en-US" sz="1600"/>
              <a:t>Only rudimentary support for modular programming </a:t>
            </a:r>
          </a:p>
          <a:p>
            <a:pPr lvl="1" eaLnBrk="1" hangingPunct="1"/>
            <a:r>
              <a:rPr lang="en-US" altLang="en-US" sz="1600"/>
              <a:t>No compile-time polymorphism</a:t>
            </a:r>
          </a:p>
          <a:p>
            <a:pPr lvl="1" eaLnBrk="1" hangingPunct="1"/>
            <a:r>
              <a:rPr lang="en-US" altLang="en-US" sz="1600"/>
              <a:t>Only rudimentary support for generic programming (using macros)</a:t>
            </a:r>
          </a:p>
          <a:p>
            <a:pPr lvl="1" eaLnBrk="1" hangingPunct="1"/>
            <a:r>
              <a:rPr lang="en-US" altLang="en-US" sz="1600"/>
              <a:t>Limited support for encapsulation </a:t>
            </a:r>
          </a:p>
          <a:p>
            <a:pPr lvl="1" eaLnBrk="1" hangingPunct="1"/>
            <a:r>
              <a:rPr lang="en-US" altLang="en-US" sz="1600"/>
              <a:t>No native support for multithreading and networking </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79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7EAAF5C5-B90F-401D-AB51-54D6BCF8B1B5}" type="slidenum">
              <a:rPr lang="en-US" altLang="en-US" sz="1400">
                <a:solidFill>
                  <a:srgbClr val="FFFFFF"/>
                </a:solidFill>
              </a:rPr>
              <a:pPr>
                <a:spcBef>
                  <a:spcPct val="0"/>
                </a:spcBef>
                <a:buClrTx/>
                <a:buSzTx/>
                <a:buFontTx/>
                <a:buNone/>
              </a:pPr>
              <a:t>37</a:t>
            </a:fld>
            <a:endParaRPr lang="en-US" altLang="en-US" sz="1400">
              <a:solidFill>
                <a:srgbClr val="FFFFFF"/>
              </a:solidFill>
            </a:endParaRPr>
          </a:p>
        </p:txBody>
      </p:sp>
    </p:spTree>
    <p:extLst>
      <p:ext uri="{BB962C8B-B14F-4D97-AF65-F5344CB8AC3E}">
        <p14:creationId xmlns:p14="http://schemas.microsoft.com/office/powerpoint/2010/main" val="762566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smtClean="0"/>
              <a:t>C</a:t>
            </a:r>
            <a:endParaRPr lang="en-US" b="1" dirty="0"/>
          </a:p>
        </p:txBody>
      </p:sp>
      <p:sp>
        <p:nvSpPr>
          <p:cNvPr id="80899" name="Content Placeholder 2"/>
          <p:cNvSpPr>
            <a:spLocks noGrp="1"/>
          </p:cNvSpPr>
          <p:nvPr>
            <p:ph idx="1"/>
          </p:nvPr>
        </p:nvSpPr>
        <p:spPr/>
        <p:txBody>
          <a:bodyPr>
            <a:normAutofit fontScale="92500" lnSpcReduction="20000"/>
          </a:bodyPr>
          <a:lstStyle/>
          <a:p>
            <a:pPr eaLnBrk="1" hangingPunct="1"/>
            <a:r>
              <a:rPr lang="en-US" altLang="en-US" sz="2000"/>
              <a:t>At the time of its creation, C was useful for many applications that had formerly been coded in assembly language. </a:t>
            </a:r>
          </a:p>
          <a:p>
            <a:pPr eaLnBrk="1" hangingPunct="1"/>
            <a:endParaRPr lang="en-US" altLang="en-US" sz="2000"/>
          </a:p>
          <a:p>
            <a:pPr eaLnBrk="1" hangingPunct="1"/>
            <a:r>
              <a:rPr lang="en-US" altLang="en-US" sz="2000"/>
              <a:t>Despite its </a:t>
            </a:r>
            <a:r>
              <a:rPr lang="en-US" altLang="en-US" sz="2000" b="1"/>
              <a:t>low-leve</a:t>
            </a:r>
            <a:r>
              <a:rPr lang="en-US" altLang="en-US" sz="2000"/>
              <a:t>l programming capabilities, the language was designed to encourage </a:t>
            </a:r>
            <a:r>
              <a:rPr lang="en-US" altLang="en-US" sz="2000" b="1"/>
              <a:t>machine-independent</a:t>
            </a:r>
            <a:r>
              <a:rPr lang="en-US" altLang="en-US" sz="2000"/>
              <a:t> programming. </a:t>
            </a:r>
          </a:p>
          <a:p>
            <a:pPr eaLnBrk="1" hangingPunct="1"/>
            <a:endParaRPr lang="en-US" altLang="en-US" sz="2000"/>
          </a:p>
          <a:p>
            <a:pPr eaLnBrk="1" hangingPunct="1"/>
            <a:r>
              <a:rPr lang="en-US" altLang="en-US" sz="2000"/>
              <a:t>A standards-compliant and portably written C program can be compiled for a very wide variety of computer platforms and operating systems with little or no change to its source code.</a:t>
            </a:r>
          </a:p>
          <a:p>
            <a:pPr eaLnBrk="1" hangingPunct="1"/>
            <a:endParaRPr lang="en-US" altLang="en-US" sz="2000"/>
          </a:p>
          <a:p>
            <a:pPr eaLnBrk="1" hangingPunct="1"/>
            <a:r>
              <a:rPr lang="en-US" altLang="en-US" sz="2000"/>
              <a:t>C has become </a:t>
            </a:r>
            <a:r>
              <a:rPr lang="en-US" altLang="en-US" sz="2000" b="1"/>
              <a:t>available</a:t>
            </a:r>
            <a:r>
              <a:rPr lang="en-US" altLang="en-US" sz="2000"/>
              <a:t> on virtually any computing platform: from embedded microcontrollers to supercomputers. </a:t>
            </a:r>
          </a:p>
          <a:p>
            <a:pPr eaLnBrk="1" hangingPunct="1"/>
            <a:endParaRPr lang="en-US" altLang="en-US" sz="200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80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1B2766F-AF0C-4DE6-B8B5-C3A8B5B5E956}" type="slidenum">
              <a:rPr lang="en-US" altLang="en-US" sz="1400">
                <a:solidFill>
                  <a:srgbClr val="FFFFFF"/>
                </a:solidFill>
              </a:rPr>
              <a:pPr>
                <a:spcBef>
                  <a:spcPct val="0"/>
                </a:spcBef>
                <a:buClrTx/>
                <a:buSzTx/>
                <a:buFontTx/>
                <a:buNone/>
              </a:pPr>
              <a:t>38</a:t>
            </a:fld>
            <a:endParaRPr lang="en-US" altLang="en-US" sz="1400">
              <a:solidFill>
                <a:srgbClr val="FFFFFF"/>
              </a:solidFill>
            </a:endParaRPr>
          </a:p>
        </p:txBody>
      </p:sp>
    </p:spTree>
    <p:extLst>
      <p:ext uri="{BB962C8B-B14F-4D97-AF65-F5344CB8AC3E}">
        <p14:creationId xmlns:p14="http://schemas.microsoft.com/office/powerpoint/2010/main" val="725703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smtClean="0"/>
              <a:t>smalltalk</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819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7BF638A-12B1-43F5-9408-2E4EEDBAAA04}" type="slidenum">
              <a:rPr lang="en-US" altLang="en-US" sz="1400">
                <a:solidFill>
                  <a:srgbClr val="FFFFFF"/>
                </a:solidFill>
              </a:rPr>
              <a:pPr>
                <a:spcBef>
                  <a:spcPct val="0"/>
                </a:spcBef>
                <a:buClrTx/>
                <a:buSzTx/>
                <a:buFontTx/>
                <a:buNone/>
              </a:pPr>
              <a:t>39</a:t>
            </a:fld>
            <a:endParaRPr lang="en-US" altLang="en-US" sz="1400">
              <a:solidFill>
                <a:srgbClr val="FFFFFF"/>
              </a:solidFill>
            </a:endParaRPr>
          </a:p>
        </p:txBody>
      </p:sp>
    </p:spTree>
    <p:extLst>
      <p:ext uri="{BB962C8B-B14F-4D97-AF65-F5344CB8AC3E}">
        <p14:creationId xmlns:p14="http://schemas.microsoft.com/office/powerpoint/2010/main" val="581225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CA" b="1" smtClean="0"/>
              <a:t>Algol</a:t>
            </a:r>
            <a:endParaRPr lang="en-US" b="1" smtClean="0"/>
          </a:p>
        </p:txBody>
      </p:sp>
      <p:sp>
        <p:nvSpPr>
          <p:cNvPr id="46083" name="Content Placeholder 2"/>
          <p:cNvSpPr>
            <a:spLocks noGrp="1"/>
          </p:cNvSpPr>
          <p:nvPr>
            <p:ph idx="1"/>
          </p:nvPr>
        </p:nvSpPr>
        <p:spPr/>
        <p:txBody>
          <a:bodyPr>
            <a:normAutofit fontScale="62500" lnSpcReduction="20000"/>
          </a:bodyPr>
          <a:lstStyle/>
          <a:p>
            <a:pPr eaLnBrk="1" hangingPunct="1"/>
            <a:r>
              <a:rPr lang="en-CA" altLang="en-US" sz="2000"/>
              <a:t>Original contributions of the various versions of Algol:</a:t>
            </a:r>
            <a:endParaRPr lang="en-CA" altLang="en-US" sz="1800"/>
          </a:p>
          <a:p>
            <a:pPr lvl="1" eaLnBrk="1" hangingPunct="1"/>
            <a:r>
              <a:rPr lang="en-CA" altLang="en-US" sz="1800"/>
              <a:t>C</a:t>
            </a:r>
            <a:r>
              <a:rPr lang="en-US" altLang="en-US" sz="1800"/>
              <a:t>ode blocks, local variables, static scoping</a:t>
            </a:r>
          </a:p>
          <a:p>
            <a:pPr lvl="1" eaLnBrk="1" hangingPunct="1"/>
            <a:r>
              <a:rPr lang="en-CA" altLang="en-US" sz="1800"/>
              <a:t>Compound statement</a:t>
            </a:r>
            <a:endParaRPr lang="en-US" altLang="en-US" sz="1800"/>
          </a:p>
          <a:p>
            <a:pPr lvl="1" eaLnBrk="1" hangingPunct="1"/>
            <a:r>
              <a:rPr lang="en-CA" altLang="en-US" sz="1800"/>
              <a:t>Structured control statements improved from Fortran (for, do, if, switch)</a:t>
            </a:r>
          </a:p>
          <a:p>
            <a:pPr lvl="1" eaLnBrk="1" hangingPunct="1"/>
            <a:r>
              <a:rPr lang="en-CA" altLang="en-US" sz="1800"/>
              <a:t>Recursion</a:t>
            </a:r>
          </a:p>
          <a:p>
            <a:pPr lvl="1" eaLnBrk="1" hangingPunct="1"/>
            <a:r>
              <a:rPr lang="en-US" altLang="en-US" sz="1800"/>
              <a:t>Multidimensional and dynamic arrays</a:t>
            </a:r>
          </a:p>
          <a:p>
            <a:pPr lvl="1" eaLnBrk="1" hangingPunct="1"/>
            <a:r>
              <a:rPr lang="en-US" altLang="en-US" sz="1800"/>
              <a:t>Dynamic memory allocation (stack)</a:t>
            </a:r>
          </a:p>
          <a:p>
            <a:pPr lvl="1" eaLnBrk="1" hangingPunct="1"/>
            <a:r>
              <a:rPr lang="en-US" altLang="en-US" sz="1800"/>
              <a:t>Pass by name, pass by value parameter passing </a:t>
            </a:r>
          </a:p>
          <a:p>
            <a:pPr lvl="1" eaLnBrk="1" hangingPunct="1"/>
            <a:r>
              <a:rPr lang="en-US" altLang="en-US" sz="1800"/>
              <a:t>Nested functions</a:t>
            </a:r>
          </a:p>
          <a:p>
            <a:pPr lvl="1" eaLnBrk="1" hangingPunct="1"/>
            <a:r>
              <a:rPr lang="en-US" altLang="en-US" sz="1800"/>
              <a:t>User-defined data types</a:t>
            </a:r>
          </a:p>
          <a:p>
            <a:pPr lvl="1" eaLnBrk="1" hangingPunct="1"/>
            <a:r>
              <a:rPr lang="en-US" altLang="en-US" sz="1800"/>
              <a:t>Parallelism/concurrency/semaphores</a:t>
            </a:r>
          </a:p>
          <a:p>
            <a:pPr lvl="1" eaLnBrk="1" hangingPunct="1"/>
            <a:r>
              <a:rPr lang="en-US" altLang="en-US" sz="1800"/>
              <a:t>Type casting </a:t>
            </a:r>
          </a:p>
          <a:p>
            <a:pPr lvl="1" eaLnBrk="1" hangingPunct="1"/>
            <a:r>
              <a:rPr lang="en-US" altLang="en-US" sz="1800"/>
              <a:t>Language translation techniques such as syntax-directed translation</a:t>
            </a:r>
          </a:p>
          <a:p>
            <a:pPr lvl="1" eaLnBrk="1" hangingPunct="1"/>
            <a:r>
              <a:rPr lang="en-CA" altLang="en-US" sz="1800"/>
              <a:t>First language to be defined using a formal notation (BNF)</a:t>
            </a:r>
          </a:p>
          <a:p>
            <a:pPr lvl="1" eaLnBrk="1" hangingPunct="1"/>
            <a:endParaRPr lang="en-CA" altLang="en-US" sz="1800"/>
          </a:p>
          <a:p>
            <a:pPr lvl="1" eaLnBrk="1" hangingPunct="1"/>
            <a:endParaRPr lang="en-US" altLang="en-US" smtClean="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460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5E66056-C2AC-4C8F-87BC-7F5D287781A0}" type="slidenum">
              <a:rPr lang="en-US" altLang="en-US" sz="1400">
                <a:solidFill>
                  <a:srgbClr val="FFFFFF"/>
                </a:solidFill>
              </a:rPr>
              <a:pPr>
                <a:spcBef>
                  <a:spcPct val="0"/>
                </a:spcBef>
                <a:buClrTx/>
                <a:buSzTx/>
                <a:buFontTx/>
                <a:buNone/>
              </a:pPr>
              <a:t>4</a:t>
            </a:fld>
            <a:endParaRPr lang="en-US" altLang="en-US" sz="1400">
              <a:solidFill>
                <a:srgbClr val="FFFFFF"/>
              </a:solidFill>
            </a:endParaRPr>
          </a:p>
        </p:txBody>
      </p:sp>
    </p:spTree>
    <p:extLst>
      <p:ext uri="{BB962C8B-B14F-4D97-AF65-F5344CB8AC3E}">
        <p14:creationId xmlns:p14="http://schemas.microsoft.com/office/powerpoint/2010/main" val="4254499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defRPr/>
            </a:pPr>
            <a:r>
              <a:rPr lang="en-CA" b="1" smtClean="0"/>
              <a:t>Smalltalk</a:t>
            </a:r>
            <a:endParaRPr lang="en-US" b="1" smtClean="0"/>
          </a:p>
        </p:txBody>
      </p:sp>
      <p:sp>
        <p:nvSpPr>
          <p:cNvPr id="82947" name="Content Placeholder 2"/>
          <p:cNvSpPr>
            <a:spLocks noGrp="1"/>
          </p:cNvSpPr>
          <p:nvPr>
            <p:ph idx="1"/>
          </p:nvPr>
        </p:nvSpPr>
        <p:spPr>
          <a:xfrm>
            <a:off x="1981200" y="1600200"/>
            <a:ext cx="6059488" cy="2692400"/>
          </a:xfrm>
        </p:spPr>
        <p:txBody>
          <a:bodyPr>
            <a:normAutofit lnSpcReduction="10000"/>
          </a:bodyPr>
          <a:lstStyle/>
          <a:p>
            <a:pPr eaLnBrk="1" hangingPunct="1"/>
            <a:r>
              <a:rPr lang="en-US" altLang="en-US" sz="2000"/>
              <a:t>Smalltalk is an object-oriented, dynamically typed, reflective programming language. </a:t>
            </a:r>
          </a:p>
          <a:p>
            <a:pPr eaLnBrk="1" hangingPunct="1"/>
            <a:endParaRPr lang="en-US" altLang="en-US" sz="2000"/>
          </a:p>
          <a:p>
            <a:pPr eaLnBrk="1" hangingPunct="1"/>
            <a:r>
              <a:rPr lang="en-US" altLang="en-US" sz="2000"/>
              <a:t>It was designed and created in part for educational use at the Learning Research Group of </a:t>
            </a:r>
            <a:r>
              <a:rPr lang="en-US" altLang="en-US" sz="2000" b="1"/>
              <a:t>Xerox PARC </a:t>
            </a:r>
            <a:r>
              <a:rPr lang="en-US" altLang="en-US" sz="2000"/>
              <a:t>by </a:t>
            </a:r>
            <a:r>
              <a:rPr lang="en-US" altLang="en-US" sz="2000" b="1"/>
              <a:t>Alan Kay</a:t>
            </a:r>
            <a:r>
              <a:rPr lang="en-US" altLang="en-US" sz="2000"/>
              <a:t>, </a:t>
            </a:r>
            <a:r>
              <a:rPr lang="en-US" altLang="en-US" sz="2000" b="1"/>
              <a:t>Dan Ingalls</a:t>
            </a:r>
            <a:r>
              <a:rPr lang="en-US" altLang="en-US" sz="2000"/>
              <a:t>, </a:t>
            </a:r>
            <a:r>
              <a:rPr lang="en-US" altLang="en-US" sz="2000" b="1"/>
              <a:t>Adele Goldberg</a:t>
            </a:r>
            <a:r>
              <a:rPr lang="en-US" altLang="en-US" sz="2000"/>
              <a:t>, Ted Kaehler, Scott Wallace, and others during the 1970s. </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82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1F7BA6A-D578-46E1-B331-8860C63DCFE3}" type="slidenum">
              <a:rPr lang="en-US" altLang="en-US" sz="1400">
                <a:solidFill>
                  <a:srgbClr val="FFFFFF"/>
                </a:solidFill>
              </a:rPr>
              <a:pPr>
                <a:spcBef>
                  <a:spcPct val="0"/>
                </a:spcBef>
                <a:buClrTx/>
                <a:buSzTx/>
                <a:buFontTx/>
                <a:buNone/>
              </a:pPr>
              <a:t>40</a:t>
            </a:fld>
            <a:endParaRPr lang="en-US" altLang="en-US" sz="1400">
              <a:solidFill>
                <a:srgbClr val="FFFFFF"/>
              </a:solidFill>
            </a:endParaRPr>
          </a:p>
        </p:txBody>
      </p:sp>
      <p:grpSp>
        <p:nvGrpSpPr>
          <p:cNvPr id="82951" name="Group 5"/>
          <p:cNvGrpSpPr>
            <a:grpSpLocks/>
          </p:cNvGrpSpPr>
          <p:nvPr/>
        </p:nvGrpSpPr>
        <p:grpSpPr bwMode="auto">
          <a:xfrm>
            <a:off x="8029576" y="4108451"/>
            <a:ext cx="1755775" cy="2113737"/>
            <a:chOff x="6474480" y="4725144"/>
            <a:chExt cx="1756104" cy="2114073"/>
          </a:xfrm>
        </p:grpSpPr>
        <p:pic>
          <p:nvPicPr>
            <p:cNvPr id="99330" name="Picture 2" descr="C:\Users\paquet\Desktop\New folder (2)\Dan_Ingal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725144"/>
              <a:ext cx="1714368" cy="1815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TextBox 9"/>
            <p:cNvSpPr txBox="1"/>
            <p:nvPr/>
          </p:nvSpPr>
          <p:spPr>
            <a:xfrm>
              <a:off x="6474480" y="6562174"/>
              <a:ext cx="861615" cy="277043"/>
            </a:xfrm>
            <a:prstGeom prst="rect">
              <a:avLst/>
            </a:prstGeom>
            <a:noFill/>
          </p:spPr>
          <p:txBody>
            <a:bodyPr wrap="none">
              <a:spAutoFit/>
            </a:bodyPr>
            <a:lstStyle/>
            <a:p>
              <a:pPr>
                <a:defRPr/>
              </a:pPr>
              <a:r>
                <a:rPr lang="en-CA" sz="1200" dirty="0"/>
                <a:t>Dan Ingalls</a:t>
              </a:r>
              <a:endParaRPr lang="en-US" sz="1200" dirty="0"/>
            </a:p>
          </p:txBody>
        </p:sp>
      </p:grpSp>
      <p:grpSp>
        <p:nvGrpSpPr>
          <p:cNvPr id="82952" name="Group 6"/>
          <p:cNvGrpSpPr>
            <a:grpSpLocks/>
          </p:cNvGrpSpPr>
          <p:nvPr/>
        </p:nvGrpSpPr>
        <p:grpSpPr bwMode="auto">
          <a:xfrm>
            <a:off x="2279650" y="4581527"/>
            <a:ext cx="4679950" cy="1624787"/>
            <a:chOff x="539552" y="5212980"/>
            <a:chExt cx="4680520" cy="1625122"/>
          </a:xfrm>
        </p:grpSpPr>
        <p:pic>
          <p:nvPicPr>
            <p:cNvPr id="62468" name="Picture 4" descr="C:\Users\paquet\Desktop\New folder (2)\AlanK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212980"/>
              <a:ext cx="4608512" cy="1327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TextBox 10"/>
            <p:cNvSpPr txBox="1"/>
            <p:nvPr/>
          </p:nvSpPr>
          <p:spPr>
            <a:xfrm>
              <a:off x="539552" y="6561046"/>
              <a:ext cx="716309" cy="277056"/>
            </a:xfrm>
            <a:prstGeom prst="rect">
              <a:avLst/>
            </a:prstGeom>
            <a:noFill/>
          </p:spPr>
          <p:txBody>
            <a:bodyPr wrap="none">
              <a:spAutoFit/>
            </a:bodyPr>
            <a:lstStyle/>
            <a:p>
              <a:pPr>
                <a:defRPr/>
              </a:pPr>
              <a:r>
                <a:rPr lang="en-CA" sz="1200" dirty="0"/>
                <a:t>Alan Kay</a:t>
              </a:r>
              <a:endParaRPr lang="en-US" sz="1200" dirty="0"/>
            </a:p>
          </p:txBody>
        </p:sp>
      </p:grpSp>
      <p:grpSp>
        <p:nvGrpSpPr>
          <p:cNvPr id="82953" name="Group 4"/>
          <p:cNvGrpSpPr>
            <a:grpSpLocks/>
          </p:cNvGrpSpPr>
          <p:nvPr/>
        </p:nvGrpSpPr>
        <p:grpSpPr bwMode="auto">
          <a:xfrm>
            <a:off x="7970838" y="1628775"/>
            <a:ext cx="1797050" cy="2307412"/>
            <a:chOff x="6446536" y="1700808"/>
            <a:chExt cx="1797872" cy="2307645"/>
          </a:xfrm>
        </p:grpSpPr>
        <p:pic>
          <p:nvPicPr>
            <p:cNvPr id="62469" name="Picture 5" descr="C:\Users\paquet\Desktop\New folder (2)\AdeleGoldber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700808"/>
              <a:ext cx="1728192" cy="2018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2" name="TextBox 11"/>
            <p:cNvSpPr txBox="1"/>
            <p:nvPr/>
          </p:nvSpPr>
          <p:spPr>
            <a:xfrm>
              <a:off x="6446536" y="3731426"/>
              <a:ext cx="1154498" cy="277027"/>
            </a:xfrm>
            <a:prstGeom prst="rect">
              <a:avLst/>
            </a:prstGeom>
            <a:noFill/>
          </p:spPr>
          <p:txBody>
            <a:bodyPr wrap="none">
              <a:spAutoFit/>
            </a:bodyPr>
            <a:lstStyle/>
            <a:p>
              <a:pPr>
                <a:defRPr/>
              </a:pPr>
              <a:r>
                <a:rPr lang="en-CA" sz="1200" dirty="0"/>
                <a:t>Adele Goldberg</a:t>
              </a:r>
              <a:endParaRPr lang="en-US" sz="1200" dirty="0"/>
            </a:p>
          </p:txBody>
        </p:sp>
      </p:grpSp>
    </p:spTree>
    <p:extLst>
      <p:ext uri="{BB962C8B-B14F-4D97-AF65-F5344CB8AC3E}">
        <p14:creationId xmlns:p14="http://schemas.microsoft.com/office/powerpoint/2010/main" val="3229362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3971" name="Content Placeholder 2"/>
          <p:cNvSpPr>
            <a:spLocks noGrp="1"/>
          </p:cNvSpPr>
          <p:nvPr>
            <p:ph idx="1"/>
          </p:nvPr>
        </p:nvSpPr>
        <p:spPr/>
        <p:txBody>
          <a:bodyPr>
            <a:normAutofit fontScale="92500" lnSpcReduction="20000"/>
          </a:bodyPr>
          <a:lstStyle/>
          <a:p>
            <a:pPr eaLnBrk="1" hangingPunct="1">
              <a:buFont typeface="Arial" charset="0"/>
              <a:buChar char="•"/>
              <a:defRPr/>
            </a:pPr>
            <a:r>
              <a:rPr lang="en-CA" sz="2000" dirty="0"/>
              <a:t>Smalltalk emerged with Alan Kay’s great “</a:t>
            </a:r>
            <a:r>
              <a:rPr lang="en-CA" sz="2000" dirty="0" err="1"/>
              <a:t>Dynabook</a:t>
            </a:r>
            <a:r>
              <a:rPr lang="en-CA" sz="2000" dirty="0"/>
              <a:t>” insight,  predicting the creation of desktop and portable computers, and their availability to everyone. </a:t>
            </a:r>
          </a:p>
          <a:p>
            <a:pPr marL="0" indent="0">
              <a:buNone/>
              <a:defRPr/>
            </a:pPr>
            <a:r>
              <a:rPr lang="en-CA" sz="2000" dirty="0"/>
              <a:t> </a:t>
            </a:r>
          </a:p>
          <a:p>
            <a:pPr eaLnBrk="1" hangingPunct="1">
              <a:buFont typeface="Arial" charset="0"/>
              <a:buChar char="•"/>
              <a:defRPr/>
            </a:pPr>
            <a:r>
              <a:rPr lang="en-CA" sz="2000" dirty="0"/>
              <a:t>Kay envisioned that such computers would need to have very intuitive graphics-oriented human-interface capabilities. </a:t>
            </a:r>
          </a:p>
          <a:p>
            <a:pPr marL="0" indent="0">
              <a:buNone/>
              <a:defRPr/>
            </a:pPr>
            <a:endParaRPr lang="en-CA" sz="2000" dirty="0"/>
          </a:p>
          <a:p>
            <a:pPr eaLnBrk="1" hangingPunct="1">
              <a:buFont typeface="Arial" charset="0"/>
              <a:buChar char="•"/>
              <a:defRPr/>
            </a:pPr>
            <a:r>
              <a:rPr lang="en-CA" sz="2000" dirty="0"/>
              <a:t>Smalltalk was a programming environment developed following this vision.</a:t>
            </a:r>
          </a:p>
          <a:p>
            <a:pPr marL="0" indent="0">
              <a:buNone/>
              <a:defRPr/>
            </a:pPr>
            <a:endParaRPr lang="en-CA" sz="2000" dirty="0"/>
          </a:p>
          <a:p>
            <a:pPr eaLnBrk="1" hangingPunct="1">
              <a:buFont typeface="Arial" charset="0"/>
              <a:buChar char="•"/>
              <a:defRPr/>
            </a:pPr>
            <a:r>
              <a:rPr lang="en-CA" sz="2000" dirty="0"/>
              <a:t>The first operational computer resulting from Kay’s vision was the Xerox Alto.   </a:t>
            </a:r>
            <a:endParaRPr lang="en-US" sz="2000" dirty="0"/>
          </a:p>
          <a:p>
            <a:pPr eaLnBrk="1" hangingPunct="1">
              <a:buFont typeface="Arial" charset="0"/>
              <a:buChar char="•"/>
              <a:defRPr/>
            </a:pPr>
            <a:endParaRPr lang="en-US" sz="2000" dirty="0"/>
          </a:p>
          <a:p>
            <a:pPr eaLnBrk="1" hangingPunct="1">
              <a:buFont typeface="Arial" charset="0"/>
              <a:buChar char="•"/>
              <a:defRPr/>
            </a:pPr>
            <a:endParaRPr lang="en-US" dirty="0"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8C3DFBA-4E68-494D-B189-C6D047FBD18F}" type="slidenum">
              <a:rPr lang="en-US" altLang="en-US" sz="1400">
                <a:solidFill>
                  <a:srgbClr val="FFFFFF"/>
                </a:solidFill>
              </a:rPr>
              <a:pPr>
                <a:spcBef>
                  <a:spcPct val="0"/>
                </a:spcBef>
                <a:buClrTx/>
                <a:buSzTx/>
                <a:buFontTx/>
                <a:buNone/>
              </a:pPr>
              <a:t>41</a:t>
            </a:fld>
            <a:endParaRPr lang="en-US" altLang="en-US" sz="1400">
              <a:solidFill>
                <a:srgbClr val="FFFFFF"/>
              </a:solidFill>
            </a:endParaRPr>
          </a:p>
        </p:txBody>
      </p:sp>
    </p:spTree>
    <p:extLst>
      <p:ext uri="{BB962C8B-B14F-4D97-AF65-F5344CB8AC3E}">
        <p14:creationId xmlns:p14="http://schemas.microsoft.com/office/powerpoint/2010/main" val="217072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defRPr/>
            </a:pPr>
            <a:r>
              <a:rPr lang="en-CA" b="1" dirty="0" smtClean="0"/>
              <a:t>Smalltalk</a:t>
            </a:r>
            <a:endParaRPr lang="en-US" dirty="0" smtClean="0"/>
          </a:p>
        </p:txBody>
      </p:sp>
      <p:sp>
        <p:nvSpPr>
          <p:cNvPr id="84995" name="Content Placeholder 2"/>
          <p:cNvSpPr>
            <a:spLocks noGrp="1"/>
          </p:cNvSpPr>
          <p:nvPr>
            <p:ph idx="1"/>
          </p:nvPr>
        </p:nvSpPr>
        <p:spPr/>
        <p:txBody>
          <a:bodyPr>
            <a:normAutofit lnSpcReduction="10000"/>
          </a:bodyPr>
          <a:lstStyle/>
          <a:p>
            <a:pPr eaLnBrk="1" hangingPunct="1"/>
            <a:r>
              <a:rPr lang="en-US" altLang="en-US" sz="2000"/>
              <a:t>After the preliminary research versions Smalltalk-71, Smalltalk-72 and Smalltalk-76, Smalltalk was publicly released as Smalltalk-80 and has been widely used since.  </a:t>
            </a:r>
          </a:p>
          <a:p>
            <a:pPr eaLnBrk="1" hangingPunct="1"/>
            <a:endParaRPr lang="en-US" altLang="en-US" sz="2000"/>
          </a:p>
          <a:p>
            <a:pPr eaLnBrk="1" hangingPunct="1"/>
            <a:r>
              <a:rPr lang="en-US" altLang="en-US" sz="2000"/>
              <a:t>One of the early versions, Smalltalk-76, was one of the first programming languages to be implemented along with a </a:t>
            </a:r>
            <a:r>
              <a:rPr lang="en-US" altLang="en-US" sz="2000" b="1"/>
              <a:t>development environment</a:t>
            </a:r>
            <a:r>
              <a:rPr lang="en-US" altLang="en-US" sz="2000"/>
              <a:t> featuring most of the now familiar tools, including a class library code browser/editor. </a:t>
            </a:r>
          </a:p>
          <a:p>
            <a:pPr eaLnBrk="1" hangingPunct="1"/>
            <a:endParaRPr lang="en-US" altLang="en-US" sz="2000"/>
          </a:p>
          <a:p>
            <a:pPr eaLnBrk="1" hangingPunct="1"/>
            <a:r>
              <a:rPr lang="en-US" altLang="en-US" sz="2000"/>
              <a:t>Smalltalk-like languages are in continuing active development, and have gathered loyal communities of users.  </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84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9D02579-4A31-40CA-B2A9-94C518BB70B5}" type="slidenum">
              <a:rPr lang="en-US" altLang="en-US" sz="1400">
                <a:solidFill>
                  <a:srgbClr val="FFFFFF"/>
                </a:solidFill>
              </a:rPr>
              <a:pPr>
                <a:spcBef>
                  <a:spcPct val="0"/>
                </a:spcBef>
                <a:buClrTx/>
                <a:buSzTx/>
                <a:buFontTx/>
                <a:buNone/>
              </a:pPr>
              <a:t>42</a:t>
            </a:fld>
            <a:endParaRPr lang="en-US" altLang="en-US" sz="1400">
              <a:solidFill>
                <a:srgbClr val="FFFFFF"/>
              </a:solidFill>
            </a:endParaRPr>
          </a:p>
        </p:txBody>
      </p:sp>
    </p:spTree>
    <p:extLst>
      <p:ext uri="{BB962C8B-B14F-4D97-AF65-F5344CB8AC3E}">
        <p14:creationId xmlns:p14="http://schemas.microsoft.com/office/powerpoint/2010/main" val="1432311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6019" name="Content Placeholder 2"/>
          <p:cNvSpPr>
            <a:spLocks noGrp="1"/>
          </p:cNvSpPr>
          <p:nvPr>
            <p:ph idx="1"/>
          </p:nvPr>
        </p:nvSpPr>
        <p:spPr>
          <a:xfrm>
            <a:off x="1981200" y="1600201"/>
            <a:ext cx="8229600" cy="1108075"/>
          </a:xfrm>
        </p:spPr>
        <p:txBody>
          <a:bodyPr/>
          <a:lstStyle/>
          <a:p>
            <a:pPr eaLnBrk="1" hangingPunct="1"/>
            <a:r>
              <a:rPr lang="en-CA" altLang="en-US" sz="2000"/>
              <a:t>Smalltalk was the first programming environment based on a </a:t>
            </a:r>
            <a:r>
              <a:rPr lang="en-CA" altLang="en-US" sz="2000" b="1"/>
              <a:t>WIMP </a:t>
            </a:r>
            <a:r>
              <a:rPr lang="en-CA" altLang="en-US" sz="2000"/>
              <a:t>system. WIMP interaction was developed at Xerox PARC with the Xerox Alto in 1973 :</a:t>
            </a:r>
          </a:p>
          <a:p>
            <a:pPr eaLnBrk="1" hangingPunct="1"/>
            <a:endParaRPr lang="en-CA" altLang="en-US" sz="200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710D8764-F6A3-48F0-8885-D387320C2DFC}" type="slidenum">
              <a:rPr lang="en-US" altLang="en-US" sz="1400">
                <a:solidFill>
                  <a:srgbClr val="FFFFFF"/>
                </a:solidFill>
              </a:rPr>
              <a:pPr>
                <a:spcBef>
                  <a:spcPct val="0"/>
                </a:spcBef>
                <a:buClrTx/>
                <a:buSzTx/>
                <a:buFontTx/>
                <a:buNone/>
              </a:pPr>
              <a:t>43</a:t>
            </a:fld>
            <a:endParaRPr lang="en-US" altLang="en-US" sz="1400">
              <a:solidFill>
                <a:srgbClr val="FFFFFF"/>
              </a:solidFill>
            </a:endParaRPr>
          </a:p>
        </p:txBody>
      </p:sp>
      <p:sp>
        <p:nvSpPr>
          <p:cNvPr id="86023" name="Content Placeholder 2"/>
          <p:cNvSpPr txBox="1">
            <a:spLocks/>
          </p:cNvSpPr>
          <p:nvPr/>
        </p:nvSpPr>
        <p:spPr bwMode="auto">
          <a:xfrm>
            <a:off x="1992313" y="2565401"/>
            <a:ext cx="5389562"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lvl="1" eaLnBrk="1" hangingPunct="1"/>
            <a:r>
              <a:rPr lang="en-CA" altLang="en-US" sz="1800"/>
              <a:t>A </a:t>
            </a:r>
            <a:r>
              <a:rPr lang="en-CA" altLang="en-US" sz="1800" b="1"/>
              <a:t>window</a:t>
            </a:r>
            <a:r>
              <a:rPr lang="en-CA" altLang="en-US" sz="1800"/>
              <a:t> runs a self-contained program, isolated from other programs that run at the same time in other windows.</a:t>
            </a:r>
          </a:p>
          <a:p>
            <a:pPr lvl="1" eaLnBrk="1" hangingPunct="1"/>
            <a:r>
              <a:rPr lang="en-CA" altLang="en-US" sz="1800"/>
              <a:t>An </a:t>
            </a:r>
            <a:r>
              <a:rPr lang="en-CA" altLang="en-US" sz="1800" b="1"/>
              <a:t>icon</a:t>
            </a:r>
            <a:r>
              <a:rPr lang="en-CA" altLang="en-US" sz="1800"/>
              <a:t> acts as a shortcut to an action the computer performs.</a:t>
            </a:r>
          </a:p>
          <a:p>
            <a:pPr lvl="1" eaLnBrk="1" hangingPunct="1"/>
            <a:r>
              <a:rPr lang="en-CA" altLang="en-US" sz="1800"/>
              <a:t>A </a:t>
            </a:r>
            <a:r>
              <a:rPr lang="en-CA" altLang="en-US" sz="1800" b="1"/>
              <a:t>menu</a:t>
            </a:r>
            <a:r>
              <a:rPr lang="en-CA" altLang="en-US" sz="1800"/>
              <a:t> is a selection system that allows the user to execute programs or tasks associated with a window or icon.</a:t>
            </a:r>
          </a:p>
          <a:p>
            <a:pPr lvl="1" eaLnBrk="1" hangingPunct="1"/>
            <a:r>
              <a:rPr lang="en-CA" altLang="en-US" sz="1800"/>
              <a:t>The </a:t>
            </a:r>
            <a:r>
              <a:rPr lang="en-CA" altLang="en-US" sz="1800" b="1"/>
              <a:t>pointer</a:t>
            </a:r>
            <a:r>
              <a:rPr lang="en-CA" altLang="en-US" sz="1800"/>
              <a:t> is an onscreen symbol that represents movement of a physical device that the user controls to select windows, icons, and menu items. </a:t>
            </a:r>
          </a:p>
        </p:txBody>
      </p:sp>
      <p:grpSp>
        <p:nvGrpSpPr>
          <p:cNvPr id="86024" name="Group 6"/>
          <p:cNvGrpSpPr>
            <a:grpSpLocks/>
          </p:cNvGrpSpPr>
          <p:nvPr/>
        </p:nvGrpSpPr>
        <p:grpSpPr bwMode="auto">
          <a:xfrm>
            <a:off x="7408864" y="2633663"/>
            <a:ext cx="2574925" cy="3891736"/>
            <a:chOff x="5812156" y="2420888"/>
            <a:chExt cx="2576268" cy="3891821"/>
          </a:xfrm>
        </p:grpSpPr>
        <p:pic>
          <p:nvPicPr>
            <p:cNvPr id="100354" name="Picture 2" descr="C:\Users\paquet\Desktop\New folder (2)\XeroxAlt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443" y="2420888"/>
              <a:ext cx="2530981" cy="3605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Box 8"/>
            <p:cNvSpPr txBox="1"/>
            <p:nvPr/>
          </p:nvSpPr>
          <p:spPr>
            <a:xfrm>
              <a:off x="5812156" y="6035704"/>
              <a:ext cx="827581" cy="277005"/>
            </a:xfrm>
            <a:prstGeom prst="rect">
              <a:avLst/>
            </a:prstGeom>
            <a:noFill/>
          </p:spPr>
          <p:txBody>
            <a:bodyPr wrap="none">
              <a:spAutoFit/>
            </a:bodyPr>
            <a:lstStyle/>
            <a:p>
              <a:pPr>
                <a:defRPr/>
              </a:pPr>
              <a:r>
                <a:rPr lang="en-CA" sz="1200" dirty="0"/>
                <a:t>Xerox Alto</a:t>
              </a:r>
              <a:endParaRPr lang="en-US" sz="1200" dirty="0"/>
            </a:p>
          </p:txBody>
        </p:sp>
      </p:grpSp>
    </p:spTree>
    <p:extLst>
      <p:ext uri="{BB962C8B-B14F-4D97-AF65-F5344CB8AC3E}">
        <p14:creationId xmlns:p14="http://schemas.microsoft.com/office/powerpoint/2010/main" val="1064511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smtClean="0"/>
              <a:t>Smalltalk</a:t>
            </a:r>
            <a:endParaRPr lang="en-US" b="1" dirty="0"/>
          </a:p>
        </p:txBody>
      </p:sp>
      <p:sp>
        <p:nvSpPr>
          <p:cNvPr id="3" name="Content Placeholder 2"/>
          <p:cNvSpPr>
            <a:spLocks noGrp="1"/>
          </p:cNvSpPr>
          <p:nvPr>
            <p:ph idx="1"/>
          </p:nvPr>
        </p:nvSpPr>
        <p:spPr/>
        <p:txBody>
          <a:bodyPr rtlCol="0">
            <a:normAutofit fontScale="77500" lnSpcReduction="20000"/>
          </a:bodyPr>
          <a:lstStyle/>
          <a:p>
            <a:pPr marL="182880" indent="-182880">
              <a:defRPr/>
            </a:pPr>
            <a:r>
              <a:rPr lang="en-CA" sz="2200" dirty="0"/>
              <a:t>In Smalltalk, </a:t>
            </a:r>
            <a:r>
              <a:rPr lang="en-CA" sz="2200" b="1" dirty="0"/>
              <a:t>everything is an object</a:t>
            </a:r>
            <a:r>
              <a:rPr lang="en-CA" sz="2200" dirty="0"/>
              <a:t>: from integer constants to entire software systems. </a:t>
            </a:r>
          </a:p>
          <a:p>
            <a:pPr marL="182880" indent="-182880">
              <a:defRPr/>
            </a:pPr>
            <a:r>
              <a:rPr lang="en-CA" sz="2200" dirty="0"/>
              <a:t>All computing in Smalltalk is done using the same principle: message passing. </a:t>
            </a:r>
          </a:p>
          <a:p>
            <a:pPr marL="182880" indent="-182880">
              <a:defRPr/>
            </a:pPr>
            <a:r>
              <a:rPr lang="en-CA" sz="2200" dirty="0"/>
              <a:t>A Smalltalk object is a data structure holding a state (through object composition), and containing methods that can be used to reply to messages sent to the object. </a:t>
            </a:r>
          </a:p>
          <a:p>
            <a:pPr marL="182880" indent="-182880">
              <a:defRPr/>
            </a:pPr>
            <a:r>
              <a:rPr lang="en-CA" sz="2200" dirty="0"/>
              <a:t>A message is sent from an object sent to another object, and a reply to a message is itself also and object. </a:t>
            </a:r>
          </a:p>
          <a:p>
            <a:pPr marL="182880" indent="-182880">
              <a:defRPr/>
            </a:pPr>
            <a:r>
              <a:rPr lang="en-CA" sz="2200" dirty="0"/>
              <a:t>The main difference with a procedure call is that a message is sent to a data object, who then decides with which method to reply to the received message. </a:t>
            </a:r>
          </a:p>
          <a:p>
            <a:pPr marL="182880" indent="-182880">
              <a:defRPr/>
            </a:pPr>
            <a:r>
              <a:rPr lang="en-CA" sz="2200" dirty="0"/>
              <a:t>Message passing can be implemented asynchronously.</a:t>
            </a:r>
          </a:p>
          <a:p>
            <a:pPr marL="182880" indent="-182880">
              <a:defRPr/>
            </a:pPr>
            <a:r>
              <a:rPr lang="en-CA" sz="2200" dirty="0"/>
              <a:t>The message passing model developed for Smalltalk was an inspiration for the development of the </a:t>
            </a:r>
            <a:r>
              <a:rPr lang="en-CA" sz="2200" b="1" dirty="0"/>
              <a:t>Actor Model </a:t>
            </a:r>
            <a:r>
              <a:rPr lang="en-CA" sz="2200" dirty="0"/>
              <a:t>of concurrent computing. </a:t>
            </a:r>
          </a:p>
          <a:p>
            <a:pPr marL="182880" indent="-182880">
              <a:defRPr/>
            </a:pPr>
            <a:endParaRPr lang="en-US" dirty="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870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CDD0C51-A098-4C07-9610-609EF92C5FFA}" type="slidenum">
              <a:rPr lang="en-US" altLang="en-US" sz="1400">
                <a:solidFill>
                  <a:srgbClr val="FFFFFF"/>
                </a:solidFill>
              </a:rPr>
              <a:pPr>
                <a:spcBef>
                  <a:spcPct val="0"/>
                </a:spcBef>
                <a:buClrTx/>
                <a:buSzTx/>
                <a:buFontTx/>
                <a:buNone/>
              </a:pPr>
              <a:t>44</a:t>
            </a:fld>
            <a:endParaRPr lang="en-US" altLang="en-US" sz="1400">
              <a:solidFill>
                <a:srgbClr val="FFFFFF"/>
              </a:solidFill>
            </a:endParaRPr>
          </a:p>
        </p:txBody>
      </p:sp>
    </p:spTree>
    <p:extLst>
      <p:ext uri="{BB962C8B-B14F-4D97-AF65-F5344CB8AC3E}">
        <p14:creationId xmlns:p14="http://schemas.microsoft.com/office/powerpoint/2010/main" val="1203944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a:defRPr/>
            </a:pPr>
            <a:r>
              <a:rPr lang="en-CA" b="1" smtClean="0"/>
              <a:t>Smalltalk</a:t>
            </a:r>
            <a:endParaRPr lang="en-US" smtClean="0"/>
          </a:p>
        </p:txBody>
      </p:sp>
      <p:sp>
        <p:nvSpPr>
          <p:cNvPr id="88067" name="Content Placeholder 2"/>
          <p:cNvSpPr>
            <a:spLocks noGrp="1"/>
          </p:cNvSpPr>
          <p:nvPr>
            <p:ph idx="1"/>
          </p:nvPr>
        </p:nvSpPr>
        <p:spPr/>
        <p:txBody>
          <a:bodyPr>
            <a:normAutofit fontScale="85000" lnSpcReduction="20000"/>
          </a:bodyPr>
          <a:lstStyle/>
          <a:p>
            <a:pPr eaLnBrk="1" hangingPunct="1"/>
            <a:r>
              <a:rPr lang="en-US" altLang="en-US" sz="2000"/>
              <a:t>A Smalltalk object can do exactly three things: </a:t>
            </a:r>
          </a:p>
          <a:p>
            <a:pPr lvl="1" eaLnBrk="1" hangingPunct="1"/>
            <a:r>
              <a:rPr lang="en-US" altLang="en-US" sz="1600"/>
              <a:t>Hold state (references to other objects). </a:t>
            </a:r>
          </a:p>
          <a:p>
            <a:pPr lvl="1" eaLnBrk="1" hangingPunct="1"/>
            <a:r>
              <a:rPr lang="en-US" altLang="en-US" sz="1600"/>
              <a:t>Receive a message from itself or another object. </a:t>
            </a:r>
          </a:p>
          <a:p>
            <a:pPr lvl="1" eaLnBrk="1" hangingPunct="1"/>
            <a:r>
              <a:rPr lang="en-US" altLang="en-US" sz="1600"/>
              <a:t>In the course of processing a message, send messages to itself or another object. </a:t>
            </a:r>
          </a:p>
          <a:p>
            <a:pPr eaLnBrk="1" hangingPunct="1"/>
            <a:endParaRPr lang="en-US" altLang="en-US" sz="2000"/>
          </a:p>
          <a:p>
            <a:pPr eaLnBrk="1" hangingPunct="1"/>
            <a:r>
              <a:rPr lang="en-US" altLang="en-US" sz="2000"/>
              <a:t>The state an object holds is always private to that object. </a:t>
            </a:r>
          </a:p>
          <a:p>
            <a:pPr eaLnBrk="1" hangingPunct="1"/>
            <a:endParaRPr lang="en-US" altLang="en-US" sz="2000"/>
          </a:p>
          <a:p>
            <a:pPr eaLnBrk="1" hangingPunct="1"/>
            <a:r>
              <a:rPr lang="en-US" altLang="en-US" sz="2000"/>
              <a:t>Other objects can query or change that state only by sending requests (messages) to the object to do so. </a:t>
            </a:r>
          </a:p>
          <a:p>
            <a:pPr eaLnBrk="1" hangingPunct="1"/>
            <a:endParaRPr lang="en-US" altLang="en-US" sz="2000"/>
          </a:p>
          <a:p>
            <a:pPr eaLnBrk="1" hangingPunct="1"/>
            <a:r>
              <a:rPr lang="en-US" altLang="en-US" sz="2000"/>
              <a:t>Alan Kay has commented that despite the attention given to objects, messaging is the most important concept in Smalltalk.</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880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1F3A32-0072-4CD6-BE09-34035C20237D}" type="slidenum">
              <a:rPr lang="en-US" altLang="en-US" sz="1400">
                <a:solidFill>
                  <a:srgbClr val="FFFFFF"/>
                </a:solidFill>
              </a:rPr>
              <a:pPr>
                <a:spcBef>
                  <a:spcPct val="0"/>
                </a:spcBef>
                <a:buClrTx/>
                <a:buSzTx/>
                <a:buFontTx/>
                <a:buNone/>
              </a:pPr>
              <a:t>45</a:t>
            </a:fld>
            <a:endParaRPr lang="en-US" altLang="en-US" sz="1400">
              <a:solidFill>
                <a:srgbClr val="FFFFFF"/>
              </a:solidFill>
            </a:endParaRPr>
          </a:p>
        </p:txBody>
      </p:sp>
    </p:spTree>
    <p:extLst>
      <p:ext uri="{BB962C8B-B14F-4D97-AF65-F5344CB8AC3E}">
        <p14:creationId xmlns:p14="http://schemas.microsoft.com/office/powerpoint/2010/main" val="3039122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9091" name="Content Placeholder 2"/>
          <p:cNvSpPr>
            <a:spLocks noGrp="1"/>
          </p:cNvSpPr>
          <p:nvPr>
            <p:ph idx="1"/>
          </p:nvPr>
        </p:nvSpPr>
        <p:spPr/>
        <p:txBody>
          <a:bodyPr>
            <a:normAutofit lnSpcReduction="10000"/>
          </a:bodyPr>
          <a:lstStyle/>
          <a:p>
            <a:pPr eaLnBrk="1" hangingPunct="1"/>
            <a:r>
              <a:rPr lang="en-US" altLang="en-US" sz="2000"/>
              <a:t>Smalltalk-80 added </a:t>
            </a:r>
            <a:r>
              <a:rPr lang="en-US" altLang="en-US" sz="2000" b="1"/>
              <a:t>metaclasses</a:t>
            </a:r>
            <a:r>
              <a:rPr lang="en-US" altLang="en-US" sz="2000"/>
              <a:t>, to help maintain the "everything is an object" paradigm by associating properties and behavior with individual classes.</a:t>
            </a:r>
          </a:p>
          <a:p>
            <a:pPr eaLnBrk="1" hangingPunct="1"/>
            <a:endParaRPr lang="en-US" altLang="en-US" sz="2000"/>
          </a:p>
          <a:p>
            <a:pPr eaLnBrk="1" hangingPunct="1"/>
            <a:r>
              <a:rPr lang="en-CA" altLang="en-US" sz="2000"/>
              <a:t>In this view, all values are objects, even the classes themselves are objects. Each class is an instance of the metaclass of that class. Metaclasses in turn are also objects, and are all instances of a class called Metaclass. Code blocks are also objects.</a:t>
            </a:r>
          </a:p>
          <a:p>
            <a:pPr eaLnBrk="1" hangingPunct="1"/>
            <a:endParaRPr lang="en-CA" altLang="en-US" sz="2000"/>
          </a:p>
          <a:p>
            <a:pPr eaLnBrk="1" hangingPunct="1"/>
            <a:r>
              <a:rPr lang="en-CA" altLang="en-US" sz="2000"/>
              <a:t>This makes Smalltalk one of the only “pure” object-oriented languages.</a:t>
            </a:r>
          </a:p>
          <a:p>
            <a:pPr eaLnBrk="1" hangingPunct="1"/>
            <a:endParaRPr lang="en-US" altLang="en-US" smtClean="0"/>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89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C32F86E-F196-4F7B-B32D-FE1007C929A6}" type="slidenum">
              <a:rPr lang="en-US" altLang="en-US" sz="1400">
                <a:solidFill>
                  <a:srgbClr val="FFFFFF"/>
                </a:solidFill>
              </a:rPr>
              <a:pPr>
                <a:spcBef>
                  <a:spcPct val="0"/>
                </a:spcBef>
                <a:buClrTx/>
                <a:buSzTx/>
                <a:buFontTx/>
                <a:buNone/>
              </a:pPr>
              <a:t>46</a:t>
            </a:fld>
            <a:endParaRPr lang="en-US" altLang="en-US" sz="1400">
              <a:solidFill>
                <a:srgbClr val="FFFFFF"/>
              </a:solidFill>
            </a:endParaRPr>
          </a:p>
        </p:txBody>
      </p:sp>
    </p:spTree>
    <p:extLst>
      <p:ext uri="{BB962C8B-B14F-4D97-AF65-F5344CB8AC3E}">
        <p14:creationId xmlns:p14="http://schemas.microsoft.com/office/powerpoint/2010/main" val="2849549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defRPr/>
            </a:pPr>
            <a:r>
              <a:rPr lang="en-CA" b="1" smtClean="0"/>
              <a:t>Smalltalk</a:t>
            </a:r>
            <a:endParaRPr lang="en-US" smtClean="0"/>
          </a:p>
        </p:txBody>
      </p:sp>
      <p:sp>
        <p:nvSpPr>
          <p:cNvPr id="90115" name="Content Placeholder 2"/>
          <p:cNvSpPr>
            <a:spLocks noGrp="1"/>
          </p:cNvSpPr>
          <p:nvPr>
            <p:ph idx="1"/>
          </p:nvPr>
        </p:nvSpPr>
        <p:spPr/>
        <p:txBody>
          <a:bodyPr>
            <a:normAutofit fontScale="77500" lnSpcReduction="20000"/>
          </a:bodyPr>
          <a:lstStyle/>
          <a:p>
            <a:pPr eaLnBrk="1" hangingPunct="1"/>
            <a:r>
              <a:rPr lang="en-US" altLang="en-US" sz="2000"/>
              <a:t>Smalltalk programs are usually compiled to bytecode, which is then interpreted by a virtual machine or dynamically translated into machine-native code as in just-in-time compilation. </a:t>
            </a:r>
          </a:p>
          <a:p>
            <a:pPr eaLnBrk="1" hangingPunct="1"/>
            <a:endParaRPr lang="en-US" altLang="en-US" sz="2000"/>
          </a:p>
          <a:p>
            <a:pPr eaLnBrk="1" hangingPunct="1"/>
            <a:r>
              <a:rPr lang="en-US" altLang="en-US" sz="2000"/>
              <a:t>Smalltalk has influenced the wider world of computer programming in four main areas. 	</a:t>
            </a:r>
          </a:p>
          <a:p>
            <a:pPr lvl="1" eaLnBrk="1" hangingPunct="1"/>
            <a:r>
              <a:rPr lang="en-US" altLang="en-US" sz="1600"/>
              <a:t>It inspired the syntax and semantics of other computer programming languages.</a:t>
            </a:r>
          </a:p>
          <a:p>
            <a:pPr lvl="1" eaLnBrk="1" hangingPunct="1"/>
            <a:r>
              <a:rPr lang="en-US" altLang="en-US" sz="1600"/>
              <a:t>It was a prototype for a model of computation known as message passing, who inspired the Actor Model of concurrent computing.</a:t>
            </a:r>
          </a:p>
          <a:p>
            <a:pPr lvl="1" eaLnBrk="1" hangingPunct="1"/>
            <a:r>
              <a:rPr lang="en-US" altLang="en-US" sz="1600"/>
              <a:t>Its WIMP GUI inspired the windowing environments of personal computers, so much so that the windows of the first Macintosh desktop looked almost identical to the windows of Smalltalk-80. </a:t>
            </a:r>
          </a:p>
          <a:p>
            <a:pPr lvl="1" eaLnBrk="1" hangingPunct="1"/>
            <a:r>
              <a:rPr lang="en-US" altLang="en-US" sz="1600"/>
              <a:t>Its integrated development environment was the model for a generation of visual programming tools that look like Smalltalk's code browsers and debuggers. </a:t>
            </a:r>
          </a:p>
          <a:p>
            <a:pPr lvl="1" eaLnBrk="1" hangingPunct="1"/>
            <a:r>
              <a:rPr lang="en-CA" altLang="en-US" sz="1600"/>
              <a:t>The architecture of the Smalltalk programming environment developed the Model-View-Controller architecture widely used nowadays in many applications. </a:t>
            </a:r>
            <a:endParaRPr lang="en-US" altLang="en-US" sz="16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59A5812-35EA-4F9F-9DC5-92D6C5FD48E1}" type="slidenum">
              <a:rPr lang="en-US" altLang="en-US" sz="1400">
                <a:solidFill>
                  <a:srgbClr val="FFFFFF"/>
                </a:solidFill>
              </a:rPr>
              <a:pPr>
                <a:spcBef>
                  <a:spcPct val="0"/>
                </a:spcBef>
                <a:buClrTx/>
                <a:buSzTx/>
                <a:buFontTx/>
                <a:buNone/>
              </a:pPr>
              <a:t>47</a:t>
            </a:fld>
            <a:endParaRPr lang="en-US" altLang="en-US" sz="1400">
              <a:solidFill>
                <a:srgbClr val="FFFFFF"/>
              </a:solidFill>
            </a:endParaRPr>
          </a:p>
        </p:txBody>
      </p:sp>
    </p:spTree>
    <p:extLst>
      <p:ext uri="{BB962C8B-B14F-4D97-AF65-F5344CB8AC3E}">
        <p14:creationId xmlns:p14="http://schemas.microsoft.com/office/powerpoint/2010/main" val="3742028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a:defRPr/>
            </a:pPr>
            <a:r>
              <a:rPr lang="en-CA" b="1" smtClean="0"/>
              <a:t>Smalltalk</a:t>
            </a:r>
            <a:endParaRPr lang="en-US" smtClean="0"/>
          </a:p>
        </p:txBody>
      </p:sp>
      <p:sp>
        <p:nvSpPr>
          <p:cNvPr id="69635" name="Content Placeholder 2"/>
          <p:cNvSpPr>
            <a:spLocks noGrp="1"/>
          </p:cNvSpPr>
          <p:nvPr>
            <p:ph idx="1"/>
          </p:nvPr>
        </p:nvSpPr>
        <p:spPr/>
        <p:txBody>
          <a:bodyPr rtlCol="0">
            <a:normAutofit fontScale="85000" lnSpcReduction="10000"/>
          </a:bodyPr>
          <a:lstStyle/>
          <a:p>
            <a:pPr marL="182880" indent="-182880">
              <a:defRPr/>
            </a:pPr>
            <a:r>
              <a:rPr lang="en-US" sz="2000" dirty="0"/>
              <a:t>Smalltalk-80 is a totally </a:t>
            </a:r>
            <a:r>
              <a:rPr lang="en-US" sz="2000" b="1" dirty="0"/>
              <a:t>reflective</a:t>
            </a:r>
            <a:r>
              <a:rPr lang="en-US" sz="2000" dirty="0"/>
              <a:t> system, implemented in Smalltalk-80 itself. Smalltalk-80 provides both </a:t>
            </a:r>
            <a:r>
              <a:rPr lang="en-US" sz="2000" b="1" dirty="0"/>
              <a:t>structural</a:t>
            </a:r>
            <a:r>
              <a:rPr lang="en-US" sz="2000" dirty="0"/>
              <a:t> and </a:t>
            </a:r>
            <a:r>
              <a:rPr lang="en-US" sz="2000" b="1" dirty="0"/>
              <a:t>computational</a:t>
            </a:r>
            <a:r>
              <a:rPr lang="en-US" sz="2000" dirty="0"/>
              <a:t> reflection. </a:t>
            </a:r>
          </a:p>
          <a:p>
            <a:pPr marL="182880" indent="-182880">
              <a:defRPr/>
            </a:pPr>
            <a:r>
              <a:rPr lang="en-US" sz="2000" dirty="0"/>
              <a:t>Smalltalk is a </a:t>
            </a:r>
            <a:r>
              <a:rPr lang="en-US" sz="2000" b="1" dirty="0"/>
              <a:t>structurally reflective </a:t>
            </a:r>
            <a:r>
              <a:rPr lang="en-US" sz="2000" dirty="0"/>
              <a:t>system whose structure is defined by Smalltalk-80 objects. </a:t>
            </a:r>
          </a:p>
          <a:p>
            <a:pPr marL="182880" indent="-182880">
              <a:defRPr/>
            </a:pPr>
            <a:r>
              <a:rPr lang="en-US" sz="2000" dirty="0"/>
              <a:t>The classes and methods that define the system are themselves objects and fully part of the system that they help define. </a:t>
            </a:r>
          </a:p>
          <a:p>
            <a:pPr marL="182880" indent="-182880">
              <a:defRPr/>
            </a:pPr>
            <a:r>
              <a:rPr lang="en-US" sz="2000" dirty="0"/>
              <a:t>The Smalltalk compiler compiles textual source code into method objects, typically instances of the </a:t>
            </a:r>
            <a:r>
              <a:rPr lang="en-US" sz="2000" dirty="0" err="1"/>
              <a:t>CompiledMethod</a:t>
            </a:r>
            <a:r>
              <a:rPr lang="en-US" sz="2000" dirty="0"/>
              <a:t> class. </a:t>
            </a:r>
          </a:p>
          <a:p>
            <a:pPr marL="182880" indent="-182880">
              <a:defRPr/>
            </a:pPr>
            <a:r>
              <a:rPr lang="en-US" sz="2000" dirty="0"/>
              <a:t>These get added to classes by storing them in a class's method dictionary. The part of the class hierarchy that defines classes can add new classes to the system. The system is extended by running Smalltalk-80 code that creates or defines classes and methods. In this way a Smalltalk-80 system is a "living" system, carrying around the ability to extend itself at run time.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91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72A6453-ED6E-4F96-A974-A8B906FA82D3}" type="slidenum">
              <a:rPr lang="en-US" altLang="en-US" sz="1400">
                <a:solidFill>
                  <a:srgbClr val="FFFFFF"/>
                </a:solidFill>
              </a:rPr>
              <a:pPr>
                <a:spcBef>
                  <a:spcPct val="0"/>
                </a:spcBef>
                <a:buClrTx/>
                <a:buSzTx/>
                <a:buFontTx/>
                <a:buNone/>
              </a:pPr>
              <a:t>48</a:t>
            </a:fld>
            <a:endParaRPr lang="en-US" altLang="en-US" sz="1400">
              <a:solidFill>
                <a:srgbClr val="FFFFFF"/>
              </a:solidFill>
            </a:endParaRPr>
          </a:p>
        </p:txBody>
      </p:sp>
    </p:spTree>
    <p:extLst>
      <p:ext uri="{BB962C8B-B14F-4D97-AF65-F5344CB8AC3E}">
        <p14:creationId xmlns:p14="http://schemas.microsoft.com/office/powerpoint/2010/main" val="540164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a:defRPr/>
            </a:pPr>
            <a:r>
              <a:rPr lang="en-CA" b="1" smtClean="0"/>
              <a:t>Smalltalk</a:t>
            </a:r>
            <a:endParaRPr lang="en-US" smtClean="0"/>
          </a:p>
        </p:txBody>
      </p:sp>
      <p:sp>
        <p:nvSpPr>
          <p:cNvPr id="92163" name="Content Placeholder 2"/>
          <p:cNvSpPr>
            <a:spLocks noGrp="1"/>
          </p:cNvSpPr>
          <p:nvPr>
            <p:ph idx="1"/>
          </p:nvPr>
        </p:nvSpPr>
        <p:spPr/>
        <p:txBody>
          <a:bodyPr>
            <a:normAutofit fontScale="92500" lnSpcReduction="20000"/>
          </a:bodyPr>
          <a:lstStyle/>
          <a:p>
            <a:pPr eaLnBrk="1" hangingPunct="1"/>
            <a:r>
              <a:rPr lang="en-US" altLang="en-US" sz="2000"/>
              <a:t>Since the classes are themselves objects, they can be asked questions such as "what methods do you implement?" or "what instance variables do you define?". </a:t>
            </a:r>
          </a:p>
          <a:p>
            <a:pPr eaLnBrk="1" hangingPunct="1"/>
            <a:r>
              <a:rPr lang="en-US" altLang="en-US" sz="2000"/>
              <a:t>So objects can easily be inspected, copied, (de)serialized and so on with generic code that applies to any object in the system. </a:t>
            </a:r>
          </a:p>
          <a:p>
            <a:pPr eaLnBrk="1" hangingPunct="1"/>
            <a:r>
              <a:rPr lang="en-US" altLang="en-US" sz="2000"/>
              <a:t>Smalltalk-80 also provides </a:t>
            </a:r>
            <a:r>
              <a:rPr lang="en-US" altLang="en-US" sz="2000" b="1"/>
              <a:t>computational reflection</a:t>
            </a:r>
            <a:r>
              <a:rPr lang="en-US" altLang="en-US" sz="2000"/>
              <a:t>, the ability to observe the computational state of the system. </a:t>
            </a:r>
          </a:p>
          <a:p>
            <a:pPr eaLnBrk="1" hangingPunct="1"/>
            <a:r>
              <a:rPr lang="en-US" altLang="en-US" sz="2000"/>
              <a:t>In languages derived from the original Smalltalk-80 the current activation of a method is accessible as an object named via a keyword: </a:t>
            </a:r>
            <a:r>
              <a:rPr lang="en-US" altLang="en-US" sz="2000" i="1"/>
              <a:t>thisContext</a:t>
            </a:r>
            <a:r>
              <a:rPr lang="en-US" altLang="en-US" sz="2000"/>
              <a:t>. By sending messages to </a:t>
            </a:r>
            <a:r>
              <a:rPr lang="en-US" altLang="en-US" sz="2000" i="1"/>
              <a:t>thisContext</a:t>
            </a:r>
            <a:r>
              <a:rPr lang="en-US" altLang="en-US" sz="2000"/>
              <a:t> a method activation can ask questions like "who sent this message to me". </a:t>
            </a:r>
          </a:p>
          <a:p>
            <a:pPr eaLnBrk="1" hangingPunct="1"/>
            <a:r>
              <a:rPr lang="en-US" altLang="en-US" sz="2000"/>
              <a:t>These facilities make it possible to implement co-routines or Prolog-like back-tracking without modifying the virtual machine. </a:t>
            </a:r>
          </a:p>
          <a:p>
            <a:pPr eaLnBrk="1" hangingPunct="1"/>
            <a:endParaRPr lang="en-US" altLang="en-US" sz="2000"/>
          </a:p>
          <a:p>
            <a:pPr eaLnBrk="1" hangingPunct="1"/>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92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62CBEBC-F209-4F58-9DE3-7191DFB5FD86}" type="slidenum">
              <a:rPr lang="en-US" altLang="en-US" sz="1400">
                <a:solidFill>
                  <a:srgbClr val="FFFFFF"/>
                </a:solidFill>
              </a:rPr>
              <a:pPr>
                <a:spcBef>
                  <a:spcPct val="0"/>
                </a:spcBef>
                <a:buClrTx/>
                <a:buSzTx/>
                <a:buFontTx/>
                <a:buNone/>
              </a:pPr>
              <a:t>49</a:t>
            </a:fld>
            <a:endParaRPr lang="en-US" altLang="en-US" sz="1400">
              <a:solidFill>
                <a:srgbClr val="FFFFFF"/>
              </a:solidFill>
            </a:endParaRPr>
          </a:p>
        </p:txBody>
      </p:sp>
    </p:spTree>
    <p:extLst>
      <p:ext uri="{BB962C8B-B14F-4D97-AF65-F5344CB8AC3E}">
        <p14:creationId xmlns:p14="http://schemas.microsoft.com/office/powerpoint/2010/main" val="3009530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CA" b="1" dirty="0" err="1" smtClean="0"/>
              <a:t>Algol</a:t>
            </a:r>
            <a:endParaRPr lang="en-US" b="1" dirty="0" smtClean="0"/>
          </a:p>
        </p:txBody>
      </p:sp>
      <p:sp>
        <p:nvSpPr>
          <p:cNvPr id="47107" name="Content Placeholder 2"/>
          <p:cNvSpPr>
            <a:spLocks noGrp="1"/>
          </p:cNvSpPr>
          <p:nvPr>
            <p:ph idx="1"/>
          </p:nvPr>
        </p:nvSpPr>
        <p:spPr>
          <a:xfrm>
            <a:off x="1981201" y="1600200"/>
            <a:ext cx="5770563" cy="2116138"/>
          </a:xfrm>
        </p:spPr>
        <p:txBody>
          <a:bodyPr>
            <a:normAutofit fontScale="92500"/>
          </a:bodyPr>
          <a:lstStyle/>
          <a:p>
            <a:pPr eaLnBrk="1" hangingPunct="1"/>
            <a:r>
              <a:rPr lang="en-US" altLang="en-US" sz="2000"/>
              <a:t>John Backus developed the Backus Normal Form method of describing programming languages syntax specifically for ALGOL 58. </a:t>
            </a:r>
          </a:p>
          <a:p>
            <a:pPr eaLnBrk="1" hangingPunct="1"/>
            <a:r>
              <a:rPr lang="en-US" altLang="en-US" sz="2000"/>
              <a:t>It was revised and expanded by Peter Naur for ALGOL 60, and at </a:t>
            </a:r>
            <a:r>
              <a:rPr lang="en-US" altLang="en-US" sz="2000" b="1"/>
              <a:t>Donald Knuth</a:t>
            </a:r>
            <a:r>
              <a:rPr lang="en-US" altLang="en-US" sz="2000"/>
              <a:t>'s suggestion renamed </a:t>
            </a:r>
            <a:r>
              <a:rPr lang="en-US" altLang="en-US" sz="2000" b="1"/>
              <a:t>Backus–Naur Form</a:t>
            </a:r>
            <a:r>
              <a:rPr lang="en-US" altLang="en-US" sz="2000"/>
              <a:t>. </a:t>
            </a:r>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47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C048118F-CE0F-4CDB-B7E3-DA20340A2864}" type="slidenum">
              <a:rPr lang="en-US" altLang="en-US" sz="1400">
                <a:solidFill>
                  <a:srgbClr val="FFFFFF"/>
                </a:solidFill>
              </a:rPr>
              <a:pPr>
                <a:spcBef>
                  <a:spcPct val="0"/>
                </a:spcBef>
                <a:buClrTx/>
                <a:buSzTx/>
                <a:buFontTx/>
                <a:buNone/>
              </a:pPr>
              <a:t>5</a:t>
            </a:fld>
            <a:endParaRPr lang="en-US" altLang="en-US" sz="1400">
              <a:solidFill>
                <a:srgbClr val="FFFFFF"/>
              </a:solidFill>
            </a:endParaRPr>
          </a:p>
        </p:txBody>
      </p:sp>
      <p:grpSp>
        <p:nvGrpSpPr>
          <p:cNvPr id="47111" name="Group 4"/>
          <p:cNvGrpSpPr>
            <a:grpSpLocks/>
          </p:cNvGrpSpPr>
          <p:nvPr/>
        </p:nvGrpSpPr>
        <p:grpSpPr bwMode="auto">
          <a:xfrm>
            <a:off x="7862889" y="1574800"/>
            <a:ext cx="2357437" cy="3067824"/>
            <a:chOff x="6339515" y="1574528"/>
            <a:chExt cx="2356525" cy="3068349"/>
          </a:xfrm>
        </p:grpSpPr>
        <p:pic>
          <p:nvPicPr>
            <p:cNvPr id="22532" name="Picture 4" descr="C:\Users\paquet\Desktop\New folder (2)\young-donald-knuth-ibm-650-19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574528"/>
              <a:ext cx="2323840" cy="2778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6339515" y="4365831"/>
              <a:ext cx="1034627" cy="277046"/>
            </a:xfrm>
            <a:prstGeom prst="rect">
              <a:avLst/>
            </a:prstGeom>
            <a:noFill/>
          </p:spPr>
          <p:txBody>
            <a:bodyPr wrap="none">
              <a:spAutoFit/>
            </a:bodyPr>
            <a:lstStyle/>
            <a:p>
              <a:pPr>
                <a:defRPr/>
              </a:pPr>
              <a:r>
                <a:rPr lang="en-US" sz="1200" dirty="0"/>
                <a:t>Donald Knuth</a:t>
              </a:r>
            </a:p>
          </p:txBody>
        </p:sp>
      </p:grpSp>
      <p:grpSp>
        <p:nvGrpSpPr>
          <p:cNvPr id="47112" name="Group 6"/>
          <p:cNvGrpSpPr>
            <a:grpSpLocks/>
          </p:cNvGrpSpPr>
          <p:nvPr/>
        </p:nvGrpSpPr>
        <p:grpSpPr bwMode="auto">
          <a:xfrm>
            <a:off x="2208214" y="3860800"/>
            <a:ext cx="2986087" cy="2682062"/>
            <a:chOff x="683568" y="3861048"/>
            <a:chExt cx="2985989" cy="2682486"/>
          </a:xfrm>
        </p:grpSpPr>
        <p:pic>
          <p:nvPicPr>
            <p:cNvPr id="22533" name="Picture 5" descr="C:\Users\paquet\Desktop\New folder (2)\PeterNau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61048"/>
              <a:ext cx="2913981" cy="2391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TextBox 10"/>
            <p:cNvSpPr txBox="1"/>
            <p:nvPr/>
          </p:nvSpPr>
          <p:spPr>
            <a:xfrm>
              <a:off x="683568" y="6266491"/>
              <a:ext cx="858733" cy="277043"/>
            </a:xfrm>
            <a:prstGeom prst="rect">
              <a:avLst/>
            </a:prstGeom>
            <a:noFill/>
          </p:spPr>
          <p:txBody>
            <a:bodyPr wrap="none">
              <a:spAutoFit/>
            </a:bodyPr>
            <a:lstStyle/>
            <a:p>
              <a:pPr>
                <a:defRPr/>
              </a:pPr>
              <a:r>
                <a:rPr lang="en-CA" sz="1200" dirty="0"/>
                <a:t>Peter </a:t>
              </a:r>
              <a:r>
                <a:rPr lang="en-CA" sz="1200" dirty="0" err="1"/>
                <a:t>Naur</a:t>
              </a:r>
              <a:endParaRPr lang="en-US" sz="1200" dirty="0"/>
            </a:p>
          </p:txBody>
        </p:sp>
      </p:grpSp>
      <p:sp>
        <p:nvSpPr>
          <p:cNvPr id="47113" name="Content Placeholder 2"/>
          <p:cNvSpPr txBox="1">
            <a:spLocks/>
          </p:cNvSpPr>
          <p:nvPr/>
        </p:nvSpPr>
        <p:spPr bwMode="auto">
          <a:xfrm>
            <a:off x="5448300" y="5013326"/>
            <a:ext cx="48958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The Backus-Naur Form has been used ever since in the design of programming languages.</a:t>
            </a:r>
          </a:p>
        </p:txBody>
      </p:sp>
    </p:spTree>
    <p:extLst>
      <p:ext uri="{BB962C8B-B14F-4D97-AF65-F5344CB8AC3E}">
        <p14:creationId xmlns:p14="http://schemas.microsoft.com/office/powerpoint/2010/main" val="2702986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a:defRPr/>
            </a:pPr>
            <a:r>
              <a:rPr lang="en-CA" b="1" smtClean="0"/>
              <a:t>Smalltalk</a:t>
            </a:r>
            <a:endParaRPr lang="en-US" smtClean="0"/>
          </a:p>
        </p:txBody>
      </p:sp>
      <p:sp>
        <p:nvSpPr>
          <p:cNvPr id="93187" name="Content Placeholder 2"/>
          <p:cNvSpPr>
            <a:spLocks noGrp="1"/>
          </p:cNvSpPr>
          <p:nvPr>
            <p:ph idx="1"/>
          </p:nvPr>
        </p:nvSpPr>
        <p:spPr/>
        <p:txBody>
          <a:bodyPr>
            <a:normAutofit lnSpcReduction="10000"/>
          </a:bodyPr>
          <a:lstStyle/>
          <a:p>
            <a:pPr eaLnBrk="1" hangingPunct="1"/>
            <a:r>
              <a:rPr lang="en-US" altLang="en-US" sz="2000"/>
              <a:t>When an object is sent a message that it does not implement, the virtual machine sends the object the </a:t>
            </a:r>
            <a:r>
              <a:rPr lang="en-US" altLang="en-US" sz="2000" i="1"/>
              <a:t>doesNotUnderstand</a:t>
            </a:r>
            <a:r>
              <a:rPr lang="en-US" altLang="en-US" sz="2000"/>
              <a:t> message with a reification of the message as an argument. </a:t>
            </a:r>
          </a:p>
          <a:p>
            <a:pPr eaLnBrk="1" hangingPunct="1"/>
            <a:r>
              <a:rPr lang="en-US" altLang="en-US" sz="2000"/>
              <a:t>The message (another object, an instance of Message) contains the selector of the message and an Array of its arguments. In an interactive Smalltalk system the default implementation of </a:t>
            </a:r>
            <a:r>
              <a:rPr lang="en-US" altLang="en-US" sz="2000" i="1"/>
              <a:t>doesNotUnderstand</a:t>
            </a:r>
            <a:r>
              <a:rPr lang="en-US" altLang="en-US" sz="2000"/>
              <a:t> is one that opens an error window reporting the error to the user. </a:t>
            </a:r>
          </a:p>
          <a:p>
            <a:pPr eaLnBrk="1" hangingPunct="1"/>
            <a:r>
              <a:rPr lang="en-US" altLang="en-US" sz="2000"/>
              <a:t>Through this and the reflective facilities the user can examine the context in which the error occurred, redefine the offending code, and continue, all within the system, using Smalltalk-80's reflective facilities.</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93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DFC5C75-9B56-4914-A2CF-E9D46A61CA0D}" type="slidenum">
              <a:rPr lang="en-US" altLang="en-US" sz="1400">
                <a:solidFill>
                  <a:srgbClr val="FFFFFF"/>
                </a:solidFill>
              </a:rPr>
              <a:pPr>
                <a:spcBef>
                  <a:spcPct val="0"/>
                </a:spcBef>
                <a:buClrTx/>
                <a:buSzTx/>
                <a:buFontTx/>
                <a:buNone/>
              </a:pPr>
              <a:t>50</a:t>
            </a:fld>
            <a:endParaRPr lang="en-US" altLang="en-US" sz="1400">
              <a:solidFill>
                <a:srgbClr val="FFFFFF"/>
              </a:solidFill>
            </a:endParaRPr>
          </a:p>
        </p:txBody>
      </p:sp>
    </p:spTree>
    <p:extLst>
      <p:ext uri="{BB962C8B-B14F-4D97-AF65-F5344CB8AC3E}">
        <p14:creationId xmlns:p14="http://schemas.microsoft.com/office/powerpoint/2010/main" val="4131715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endParaRPr lang="en-US" dirty="0"/>
          </a:p>
        </p:txBody>
      </p:sp>
      <p:sp>
        <p:nvSpPr>
          <p:cNvPr id="48131" name="Content Placeholder 2"/>
          <p:cNvSpPr>
            <a:spLocks noGrp="1"/>
          </p:cNvSpPr>
          <p:nvPr>
            <p:ph idx="1"/>
          </p:nvPr>
        </p:nvSpPr>
        <p:spPr>
          <a:xfrm>
            <a:off x="1981200" y="1600200"/>
            <a:ext cx="8229600" cy="2044700"/>
          </a:xfrm>
        </p:spPr>
        <p:txBody>
          <a:bodyPr>
            <a:normAutofit fontScale="92500" lnSpcReduction="10000"/>
          </a:bodyPr>
          <a:lstStyle/>
          <a:p>
            <a:pPr eaLnBrk="1" hangingPunct="1"/>
            <a:r>
              <a:rPr lang="en-CA" altLang="en-US" sz="2000"/>
              <a:t>Algol-58: </a:t>
            </a:r>
          </a:p>
          <a:p>
            <a:pPr lvl="1" eaLnBrk="1" hangingPunct="1"/>
            <a:r>
              <a:rPr lang="en-CA" altLang="en-US" sz="1800"/>
              <a:t>First version, originally named </a:t>
            </a:r>
            <a:r>
              <a:rPr lang="en-CA" altLang="en-US" sz="1800" b="1"/>
              <a:t>IAL</a:t>
            </a:r>
            <a:r>
              <a:rPr lang="en-CA" altLang="en-US" sz="1800"/>
              <a:t>: International Algorithmic Language.</a:t>
            </a:r>
          </a:p>
          <a:p>
            <a:pPr lvl="1" eaLnBrk="1" hangingPunct="1"/>
            <a:r>
              <a:rPr lang="en-CA" altLang="en-US" sz="1800"/>
              <a:t>Was implemented first in Europe, but met with some resistance in the United States due to the predominance of Fortran at IBM. </a:t>
            </a:r>
          </a:p>
          <a:p>
            <a:pPr lvl="1" eaLnBrk="1" hangingPunct="1"/>
            <a:r>
              <a:rPr lang="en-CA" altLang="en-US" sz="1800"/>
              <a:t>Starting in 1959 in Communications of the ACM, Algol was used to represent algorithms, and this for the next 30 years. </a:t>
            </a:r>
          </a:p>
        </p:txBody>
      </p:sp>
      <p:sp>
        <p:nvSpPr>
          <p:cNvPr id="6" name="Date Placeholder 5"/>
          <p:cNvSpPr>
            <a:spLocks noGrp="1"/>
          </p:cNvSpPr>
          <p:nvPr>
            <p:ph type="dt" sz="half" idx="10"/>
          </p:nvPr>
        </p:nvSpPr>
        <p:spPr/>
        <p:txBody>
          <a:bodyPr/>
          <a:lstStyle/>
          <a:p>
            <a:pPr>
              <a:defRPr/>
            </a:pPr>
            <a:r>
              <a:rPr lang="en-US" smtClean="0"/>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smtClean="0"/>
              <a:t>BHU</a:t>
            </a:r>
            <a:endParaRPr lang="en-US"/>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34FA782-9B1F-49D4-BD3A-E06303795B31}" type="slidenum">
              <a:rPr lang="en-US" altLang="en-US" sz="1400">
                <a:solidFill>
                  <a:srgbClr val="FFFFFF"/>
                </a:solidFill>
              </a:rPr>
              <a:pPr>
                <a:spcBef>
                  <a:spcPct val="0"/>
                </a:spcBef>
                <a:buClrTx/>
                <a:buSzTx/>
                <a:buFontTx/>
                <a:buNone/>
              </a:pPr>
              <a:t>6</a:t>
            </a:fld>
            <a:endParaRPr lang="en-US" altLang="en-US" sz="1400">
              <a:solidFill>
                <a:srgbClr val="FFFFFF"/>
              </a:solidFill>
            </a:endParaRPr>
          </a:p>
        </p:txBody>
      </p:sp>
      <p:sp>
        <p:nvSpPr>
          <p:cNvPr id="48135" name="Content Placeholder 2"/>
          <p:cNvSpPr txBox="1">
            <a:spLocks/>
          </p:cNvSpPr>
          <p:nvPr/>
        </p:nvSpPr>
        <p:spPr bwMode="auto">
          <a:xfrm>
            <a:off x="1992313" y="3573464"/>
            <a:ext cx="56880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CA" altLang="en-US" sz="2000"/>
              <a:t>Algol-60: </a:t>
            </a:r>
          </a:p>
          <a:p>
            <a:pPr lvl="1" eaLnBrk="1" hangingPunct="1"/>
            <a:r>
              <a:rPr lang="en-CA" altLang="en-US" sz="1800"/>
              <a:t>First language to include lexical scoping, pass by value and pass by name, recursion, dynamic arrays. </a:t>
            </a:r>
          </a:p>
          <a:p>
            <a:pPr lvl="1" eaLnBrk="1" hangingPunct="1"/>
            <a:r>
              <a:rPr lang="en-CA" altLang="en-US" sz="1800"/>
              <a:t>First language to be standardized (with COBOL)</a:t>
            </a:r>
          </a:p>
          <a:p>
            <a:pPr lvl="1" eaLnBrk="1" hangingPunct="1"/>
            <a:r>
              <a:rPr lang="en-US" altLang="en-US" sz="1800"/>
              <a:t>ALGOL 60 inspired many languages that followed it. </a:t>
            </a:r>
            <a:r>
              <a:rPr lang="en-US" altLang="en-US" sz="1800" b="1"/>
              <a:t>C. A. R. Hoare </a:t>
            </a:r>
            <a:r>
              <a:rPr lang="en-US" altLang="en-US" sz="1800"/>
              <a:t>remarked: </a:t>
            </a:r>
            <a:r>
              <a:rPr lang="en-US" altLang="en-US" sz="1800" i="1"/>
              <a:t>"Here is a language so far ahead of its time that it was not only an improvement on its predecessors but also on nearly all its successors."</a:t>
            </a:r>
          </a:p>
          <a:p>
            <a:pPr lvl="1" eaLnBrk="1" hangingPunct="1"/>
            <a:endParaRPr lang="en-CA" altLang="en-US" sz="1800"/>
          </a:p>
        </p:txBody>
      </p:sp>
      <p:grpSp>
        <p:nvGrpSpPr>
          <p:cNvPr id="48136" name="Group 7"/>
          <p:cNvGrpSpPr>
            <a:grpSpLocks/>
          </p:cNvGrpSpPr>
          <p:nvPr/>
        </p:nvGrpSpPr>
        <p:grpSpPr bwMode="auto">
          <a:xfrm>
            <a:off x="8240714" y="3702051"/>
            <a:ext cx="1639887" cy="2839225"/>
            <a:chOff x="6717264" y="3702823"/>
            <a:chExt cx="1639991" cy="2837971"/>
          </a:xfrm>
        </p:grpSpPr>
        <p:pic>
          <p:nvPicPr>
            <p:cNvPr id="84994" name="Picture 2" descr="C:\Users\paquet\Desktop\New folder (2)\TonyHo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208" y="3702823"/>
              <a:ext cx="1599047" cy="2534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Box 8"/>
            <p:cNvSpPr txBox="1"/>
            <p:nvPr/>
          </p:nvSpPr>
          <p:spPr>
            <a:xfrm>
              <a:off x="6717264" y="6263917"/>
              <a:ext cx="889082" cy="276877"/>
            </a:xfrm>
            <a:prstGeom prst="rect">
              <a:avLst/>
            </a:prstGeom>
            <a:noFill/>
          </p:spPr>
          <p:txBody>
            <a:bodyPr wrap="none">
              <a:spAutoFit/>
            </a:bodyPr>
            <a:lstStyle/>
            <a:p>
              <a:pPr>
                <a:defRPr/>
              </a:pPr>
              <a:r>
                <a:rPr lang="en-CA" sz="1200" dirty="0"/>
                <a:t>Tony Hoare</a:t>
              </a:r>
              <a:endParaRPr lang="en-US" sz="1200" dirty="0"/>
            </a:p>
          </p:txBody>
        </p:sp>
      </p:grpSp>
    </p:spTree>
    <p:extLst>
      <p:ext uri="{BB962C8B-B14F-4D97-AF65-F5344CB8AC3E}">
        <p14:creationId xmlns:p14="http://schemas.microsoft.com/office/powerpoint/2010/main" val="3823270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CA" b="1" smtClean="0"/>
              <a:t>Algol</a:t>
            </a:r>
            <a:endParaRPr lang="en-US" b="1" smtClean="0"/>
          </a:p>
        </p:txBody>
      </p:sp>
      <p:sp>
        <p:nvSpPr>
          <p:cNvPr id="49155" name="Content Placeholder 2"/>
          <p:cNvSpPr>
            <a:spLocks noGrp="1"/>
          </p:cNvSpPr>
          <p:nvPr>
            <p:ph idx="1"/>
          </p:nvPr>
        </p:nvSpPr>
        <p:spPr>
          <a:xfrm>
            <a:off x="1981201" y="1600200"/>
            <a:ext cx="5548313" cy="4876800"/>
          </a:xfrm>
        </p:spPr>
        <p:txBody>
          <a:bodyPr>
            <a:normAutofit fontScale="92500" lnSpcReduction="20000"/>
          </a:bodyPr>
          <a:lstStyle/>
          <a:p>
            <a:pPr eaLnBrk="1" hangingPunct="1"/>
            <a:r>
              <a:rPr lang="en-CA" altLang="en-US" sz="2000"/>
              <a:t>Algol-68: </a:t>
            </a:r>
          </a:p>
          <a:p>
            <a:pPr lvl="1" eaLnBrk="1" hangingPunct="1"/>
            <a:r>
              <a:rPr lang="en-CA" altLang="en-US" sz="1800"/>
              <a:t>Evolution of Algol-60 that incorporated many innovative and important features that became part of many other languages to come. </a:t>
            </a:r>
          </a:p>
          <a:p>
            <a:pPr lvl="2" eaLnBrk="1" hangingPunct="1"/>
            <a:r>
              <a:rPr lang="en-CA" altLang="en-US" sz="1600"/>
              <a:t>elaborated types (short, long, loc, heap, reference, etc), type casting, union type. </a:t>
            </a:r>
          </a:p>
          <a:p>
            <a:pPr lvl="2" eaLnBrk="1" hangingPunct="1"/>
            <a:r>
              <a:rPr lang="en-CA" altLang="en-US" sz="1600"/>
              <a:t>array slicing</a:t>
            </a:r>
          </a:p>
          <a:p>
            <a:pPr lvl="2" eaLnBrk="1" hangingPunct="1"/>
            <a:r>
              <a:rPr lang="en-CA" altLang="en-US" sz="1600"/>
              <a:t>operators</a:t>
            </a:r>
          </a:p>
          <a:p>
            <a:pPr lvl="2" eaLnBrk="1" hangingPunct="1"/>
            <a:r>
              <a:rPr lang="en-CA" altLang="en-US" sz="1600"/>
              <a:t>I/O formatting: “transput”</a:t>
            </a:r>
          </a:p>
          <a:p>
            <a:pPr lvl="2" eaLnBrk="1" hangingPunct="1"/>
            <a:r>
              <a:rPr lang="en-CA" altLang="en-US" sz="1600"/>
              <a:t>parallel processing</a:t>
            </a:r>
          </a:p>
          <a:p>
            <a:pPr lvl="1" eaLnBrk="1" hangingPunct="1"/>
            <a:r>
              <a:rPr lang="en-CA" altLang="en-US" sz="1800"/>
              <a:t>Resulted in a much more complex language, which eventually was detrimental to the success of Algol, as reported by C.A.R. Hoare, </a:t>
            </a:r>
            <a:r>
              <a:rPr lang="en-CA" altLang="en-US" sz="1800" b="1"/>
              <a:t>Edsger Dijkstra</a:t>
            </a:r>
            <a:r>
              <a:rPr lang="en-CA" altLang="en-US" sz="1800"/>
              <a:t> and </a:t>
            </a:r>
            <a:r>
              <a:rPr lang="en-CA" altLang="en-US" sz="1800" b="1"/>
              <a:t>Nicklaus Wirth</a:t>
            </a:r>
            <a:r>
              <a:rPr lang="en-CA" altLang="en-US" sz="1800"/>
              <a:t>.  </a:t>
            </a:r>
          </a:p>
          <a:p>
            <a:pPr eaLnBrk="1" hangingPunct="1"/>
            <a:r>
              <a:rPr lang="en-CA" altLang="en-US" sz="2000"/>
              <a:t>Algol-W (1966): </a:t>
            </a:r>
          </a:p>
          <a:p>
            <a:pPr lvl="1" eaLnBrk="1" hangingPunct="1"/>
            <a:r>
              <a:rPr lang="en-CA" altLang="en-US" sz="1800"/>
              <a:t>Nicklaus Wirth early development of </a:t>
            </a:r>
            <a:r>
              <a:rPr lang="en-CA" altLang="en-US" sz="1800" b="1"/>
              <a:t>Pascal</a:t>
            </a:r>
            <a:r>
              <a:rPr lang="en-CA" altLang="en-US" sz="1800"/>
              <a:t>. </a:t>
            </a:r>
            <a:endParaRPr lang="en-US" altLang="en-US" sz="1800"/>
          </a:p>
          <a:p>
            <a:pPr eaLnBrk="1" hangingPunct="1"/>
            <a:endParaRPr lang="en-CA" altLang="en-US" sz="180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49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6B2B497-99FF-4DD7-90BC-22E91EB608A6}" type="slidenum">
              <a:rPr lang="en-US" altLang="en-US" sz="1400">
                <a:solidFill>
                  <a:srgbClr val="FFFFFF"/>
                </a:solidFill>
              </a:rPr>
              <a:pPr>
                <a:spcBef>
                  <a:spcPct val="0"/>
                </a:spcBef>
                <a:buClrTx/>
                <a:buSzTx/>
                <a:buFontTx/>
                <a:buNone/>
              </a:pPr>
              <a:t>7</a:t>
            </a:fld>
            <a:endParaRPr lang="en-US" altLang="en-US" sz="1400">
              <a:solidFill>
                <a:srgbClr val="FFFFFF"/>
              </a:solidFill>
            </a:endParaRPr>
          </a:p>
        </p:txBody>
      </p:sp>
      <p:grpSp>
        <p:nvGrpSpPr>
          <p:cNvPr id="49159" name="Group 4"/>
          <p:cNvGrpSpPr>
            <a:grpSpLocks/>
          </p:cNvGrpSpPr>
          <p:nvPr/>
        </p:nvGrpSpPr>
        <p:grpSpPr bwMode="auto">
          <a:xfrm>
            <a:off x="7881938" y="765176"/>
            <a:ext cx="2317750" cy="3661549"/>
            <a:chOff x="5830982" y="1844825"/>
            <a:chExt cx="2319286" cy="3662148"/>
          </a:xfrm>
        </p:grpSpPr>
        <p:pic>
          <p:nvPicPr>
            <p:cNvPr id="23556" name="Picture 4" descr="C:\Users\paquet\Desktop\New folder (2)\Algol68RevisedReport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02" y="1844825"/>
              <a:ext cx="2283766"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TextBox 7"/>
            <p:cNvSpPr txBox="1"/>
            <p:nvPr/>
          </p:nvSpPr>
          <p:spPr>
            <a:xfrm>
              <a:off x="5830982" y="5229929"/>
              <a:ext cx="1664571" cy="277044"/>
            </a:xfrm>
            <a:prstGeom prst="rect">
              <a:avLst/>
            </a:prstGeom>
            <a:noFill/>
          </p:spPr>
          <p:txBody>
            <a:bodyPr wrap="none">
              <a:spAutoFit/>
            </a:bodyPr>
            <a:lstStyle/>
            <a:p>
              <a:pPr>
                <a:defRPr/>
              </a:pPr>
              <a:r>
                <a:rPr lang="en-CA" sz="1200" dirty="0" err="1"/>
                <a:t>Algol</a:t>
              </a:r>
              <a:r>
                <a:rPr lang="en-CA" sz="1200" dirty="0"/>
                <a:t> 68 Revised Report</a:t>
              </a:r>
              <a:endParaRPr lang="en-US" sz="1200" dirty="0"/>
            </a:p>
          </p:txBody>
        </p:sp>
      </p:grpSp>
      <p:grpSp>
        <p:nvGrpSpPr>
          <p:cNvPr id="49160" name="Group 5"/>
          <p:cNvGrpSpPr>
            <a:grpSpLocks/>
          </p:cNvGrpSpPr>
          <p:nvPr/>
        </p:nvGrpSpPr>
        <p:grpSpPr bwMode="auto">
          <a:xfrm>
            <a:off x="8975726" y="4637088"/>
            <a:ext cx="1223963" cy="2032000"/>
            <a:chOff x="4788024" y="4509120"/>
            <a:chExt cx="1224137" cy="2032487"/>
          </a:xfrm>
        </p:grpSpPr>
        <p:pic>
          <p:nvPicPr>
            <p:cNvPr id="23557" name="Picture 5" descr="C:\Users\paquet\Desktop\New folder (2)\Edsger Dijkstr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3" y="4509120"/>
              <a:ext cx="1152128" cy="1728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2" name="TextBox 11"/>
            <p:cNvSpPr txBox="1"/>
            <p:nvPr/>
          </p:nvSpPr>
          <p:spPr>
            <a:xfrm>
              <a:off x="4788024" y="6265316"/>
              <a:ext cx="1112996" cy="276291"/>
            </a:xfrm>
            <a:prstGeom prst="rect">
              <a:avLst/>
            </a:prstGeom>
            <a:noFill/>
          </p:spPr>
          <p:txBody>
            <a:bodyPr wrap="none">
              <a:spAutoFit/>
            </a:bodyPr>
            <a:lstStyle/>
            <a:p>
              <a:pPr>
                <a:defRPr/>
              </a:pPr>
              <a:r>
                <a:rPr lang="en-CA" sz="1200" dirty="0" err="1"/>
                <a:t>Edsger</a:t>
              </a:r>
              <a:r>
                <a:rPr lang="en-CA" sz="1200" dirty="0"/>
                <a:t> </a:t>
              </a:r>
              <a:r>
                <a:rPr lang="en-CA" sz="1200" dirty="0" err="1"/>
                <a:t>Dijkstra</a:t>
              </a:r>
              <a:endParaRPr lang="en-US" sz="1200" dirty="0"/>
            </a:p>
          </p:txBody>
        </p:sp>
      </p:grpSp>
      <p:grpSp>
        <p:nvGrpSpPr>
          <p:cNvPr id="49161" name="Group 8"/>
          <p:cNvGrpSpPr>
            <a:grpSpLocks/>
          </p:cNvGrpSpPr>
          <p:nvPr/>
        </p:nvGrpSpPr>
        <p:grpSpPr bwMode="auto">
          <a:xfrm>
            <a:off x="7529514" y="4646613"/>
            <a:ext cx="1303337" cy="2021662"/>
            <a:chOff x="3169560" y="4647181"/>
            <a:chExt cx="1302998" cy="2022140"/>
          </a:xfrm>
        </p:grpSpPr>
        <p:pic>
          <p:nvPicPr>
            <p:cNvPr id="23558" name="Picture 6" descr="C:\Users\paquet\Desktop\New folder (2)\NiklausWir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647181"/>
              <a:ext cx="1268710" cy="1730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3" name="TextBox 12"/>
            <p:cNvSpPr txBox="1"/>
            <p:nvPr/>
          </p:nvSpPr>
          <p:spPr>
            <a:xfrm>
              <a:off x="3169560" y="6392256"/>
              <a:ext cx="1096490" cy="277065"/>
            </a:xfrm>
            <a:prstGeom prst="rect">
              <a:avLst/>
            </a:prstGeom>
            <a:noFill/>
          </p:spPr>
          <p:txBody>
            <a:bodyPr wrap="none">
              <a:spAutoFit/>
            </a:bodyPr>
            <a:lstStyle/>
            <a:p>
              <a:pPr>
                <a:defRPr/>
              </a:pPr>
              <a:r>
                <a:rPr lang="en-CA" sz="1200" dirty="0"/>
                <a:t>Nicklaus Wirth</a:t>
              </a:r>
              <a:endParaRPr lang="en-US" sz="1200" dirty="0"/>
            </a:p>
          </p:txBody>
        </p:sp>
      </p:grpSp>
    </p:spTree>
    <p:extLst>
      <p:ext uri="{BB962C8B-B14F-4D97-AF65-F5344CB8AC3E}">
        <p14:creationId xmlns:p14="http://schemas.microsoft.com/office/powerpoint/2010/main" val="3751456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smtClean="0"/>
              <a:t>Algol</a:t>
            </a:r>
            <a:r>
              <a:rPr lang="en-CA" dirty="0" smtClean="0"/>
              <a:t> vs. </a:t>
            </a:r>
            <a:r>
              <a:rPr lang="en-CA" dirty="0" err="1" smtClean="0"/>
              <a:t>fortran</a:t>
            </a:r>
            <a:endParaRPr lang="en-US" dirty="0"/>
          </a:p>
        </p:txBody>
      </p:sp>
      <p:sp>
        <p:nvSpPr>
          <p:cNvPr id="5" name="Date Placeholder 4"/>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501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DCC9AB4-562D-4513-810E-530BBCF24B1E}" type="slidenum">
              <a:rPr lang="en-US" altLang="en-US" sz="1400">
                <a:solidFill>
                  <a:srgbClr val="FFFFFF"/>
                </a:solidFill>
              </a:rPr>
              <a:pPr>
                <a:spcBef>
                  <a:spcPct val="0"/>
                </a:spcBef>
                <a:buClrTx/>
                <a:buSzTx/>
                <a:buFontTx/>
                <a:buNone/>
              </a:pPr>
              <a:t>8</a:t>
            </a:fld>
            <a:endParaRPr lang="en-US" altLang="en-US" sz="1400">
              <a:solidFill>
                <a:srgbClr val="FFFFFF"/>
              </a:solidFill>
            </a:endParaRPr>
          </a:p>
        </p:txBody>
      </p:sp>
    </p:spTree>
    <p:extLst>
      <p:ext uri="{BB962C8B-B14F-4D97-AF65-F5344CB8AC3E}">
        <p14:creationId xmlns:p14="http://schemas.microsoft.com/office/powerpoint/2010/main" val="3905940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defRPr/>
            </a:pPr>
            <a:r>
              <a:rPr lang="en-CA" b="1" dirty="0" err="1" smtClean="0"/>
              <a:t>Algol</a:t>
            </a:r>
            <a:r>
              <a:rPr lang="en-CA" b="1" dirty="0" smtClean="0"/>
              <a:t> vs. Fortran</a:t>
            </a:r>
            <a:endParaRPr lang="en-US" b="1" dirty="0" smtClean="0"/>
          </a:p>
        </p:txBody>
      </p:sp>
      <p:sp>
        <p:nvSpPr>
          <p:cNvPr id="25603" name="Content Placeholder 2"/>
          <p:cNvSpPr>
            <a:spLocks noGrp="1"/>
          </p:cNvSpPr>
          <p:nvPr>
            <p:ph idx="1"/>
          </p:nvPr>
        </p:nvSpPr>
        <p:spPr/>
        <p:txBody>
          <a:bodyPr rtlCol="0">
            <a:normAutofit fontScale="85000" lnSpcReduction="20000"/>
          </a:bodyPr>
          <a:lstStyle/>
          <a:p>
            <a:pPr marL="182880" indent="-182880">
              <a:defRPr/>
            </a:pPr>
            <a:r>
              <a:rPr lang="en-CA" sz="2000" dirty="0" err="1"/>
              <a:t>Algol</a:t>
            </a:r>
            <a:r>
              <a:rPr lang="en-CA" sz="2000" dirty="0"/>
              <a:t> introduced many more </a:t>
            </a:r>
            <a:r>
              <a:rPr lang="en-CA" sz="2000" b="1" dirty="0"/>
              <a:t>innovative features </a:t>
            </a:r>
            <a:r>
              <a:rPr lang="en-CA" sz="2000" dirty="0"/>
              <a:t>than Fortran.</a:t>
            </a:r>
          </a:p>
          <a:p>
            <a:pPr marL="182880" indent="-182880">
              <a:defRPr/>
            </a:pPr>
            <a:r>
              <a:rPr lang="en-CA" sz="2000" dirty="0"/>
              <a:t>Yet, Fortran met with </a:t>
            </a:r>
            <a:r>
              <a:rPr lang="en-CA" sz="2000" b="1" dirty="0"/>
              <a:t>more success </a:t>
            </a:r>
            <a:r>
              <a:rPr lang="en-CA" sz="2000" dirty="0"/>
              <a:t>than </a:t>
            </a:r>
            <a:r>
              <a:rPr lang="en-CA" sz="2000" dirty="0" err="1"/>
              <a:t>Algol</a:t>
            </a:r>
            <a:r>
              <a:rPr lang="en-CA" sz="2000" dirty="0"/>
              <a:t>.</a:t>
            </a:r>
          </a:p>
          <a:p>
            <a:pPr marL="0" indent="0">
              <a:buNone/>
              <a:defRPr/>
            </a:pPr>
            <a:endParaRPr lang="en-CA" sz="2000" dirty="0"/>
          </a:p>
          <a:p>
            <a:pPr marL="182880" indent="-182880">
              <a:defRPr/>
            </a:pPr>
            <a:r>
              <a:rPr lang="en-CA" sz="2000" dirty="0"/>
              <a:t>But did it, really? </a:t>
            </a:r>
          </a:p>
          <a:p>
            <a:pPr lvl="1" indent="-182880">
              <a:defRPr/>
            </a:pPr>
            <a:r>
              <a:rPr lang="en-CA" sz="1600" dirty="0"/>
              <a:t>Success is very much subjective and multifaceted. </a:t>
            </a:r>
          </a:p>
          <a:p>
            <a:pPr lvl="1" indent="-182880">
              <a:defRPr/>
            </a:pPr>
            <a:r>
              <a:rPr lang="en-CA" sz="1600" dirty="0"/>
              <a:t>If we consider </a:t>
            </a:r>
            <a:r>
              <a:rPr lang="en-CA" sz="1600" b="1" dirty="0"/>
              <a:t>commercial</a:t>
            </a:r>
            <a:r>
              <a:rPr lang="en-CA" sz="1600" dirty="0"/>
              <a:t> success, Fortran was as huge success. </a:t>
            </a:r>
          </a:p>
          <a:p>
            <a:pPr lvl="1" indent="-182880">
              <a:defRPr/>
            </a:pPr>
            <a:r>
              <a:rPr lang="en-CA" sz="1600" dirty="0"/>
              <a:t>However, if we consider </a:t>
            </a:r>
            <a:r>
              <a:rPr lang="en-CA" sz="1600" b="1" dirty="0"/>
              <a:t>influential </a:t>
            </a:r>
            <a:r>
              <a:rPr lang="en-CA" sz="1600" dirty="0"/>
              <a:t>success, </a:t>
            </a:r>
            <a:r>
              <a:rPr lang="en-CA" sz="1600" dirty="0" err="1"/>
              <a:t>Algol</a:t>
            </a:r>
            <a:r>
              <a:rPr lang="en-CA" sz="1600" dirty="0"/>
              <a:t> was much more successful. </a:t>
            </a:r>
          </a:p>
          <a:p>
            <a:pPr marL="182880" indent="-182880">
              <a:defRPr/>
            </a:pPr>
            <a:endParaRPr lang="en-CA" sz="2000" dirty="0"/>
          </a:p>
          <a:p>
            <a:pPr marL="182880" indent="-182880">
              <a:defRPr/>
            </a:pPr>
            <a:r>
              <a:rPr lang="en-CA" sz="2000" dirty="0"/>
              <a:t>To make a parallel with spoken languages: </a:t>
            </a:r>
          </a:p>
          <a:p>
            <a:pPr lvl="1" indent="-182880">
              <a:defRPr/>
            </a:pPr>
            <a:r>
              <a:rPr lang="en-CA" sz="1600" b="1" dirty="0"/>
              <a:t>Latin</a:t>
            </a:r>
            <a:r>
              <a:rPr lang="en-CA" sz="1600" dirty="0"/>
              <a:t> is not used anymore. </a:t>
            </a:r>
          </a:p>
          <a:p>
            <a:pPr lvl="1" indent="-182880">
              <a:defRPr/>
            </a:pPr>
            <a:r>
              <a:rPr lang="en-CA" sz="1600" dirty="0"/>
              <a:t>However, many languages used now are based on Latin.</a:t>
            </a:r>
          </a:p>
          <a:p>
            <a:pPr lvl="1" indent="-182880">
              <a:defRPr/>
            </a:pPr>
            <a:r>
              <a:rPr lang="en-CA" sz="1600" dirty="0"/>
              <a:t>So, Latin itself is “dead”, but its </a:t>
            </a:r>
            <a:r>
              <a:rPr lang="en-CA" sz="1600" b="1" dirty="0"/>
              <a:t>successors</a:t>
            </a:r>
            <a:r>
              <a:rPr lang="en-CA" sz="1600" dirty="0"/>
              <a:t> are striving.  </a:t>
            </a:r>
          </a:p>
          <a:p>
            <a:pPr marL="182880" indent="-182880">
              <a:defRPr/>
            </a:pPr>
            <a:endParaRPr lang="en-CA" sz="2000" dirty="0"/>
          </a:p>
        </p:txBody>
      </p:sp>
      <p:sp>
        <p:nvSpPr>
          <p:cNvPr id="4" name="Date Placeholder 3"/>
          <p:cNvSpPr>
            <a:spLocks noGrp="1"/>
          </p:cNvSpPr>
          <p:nvPr>
            <p:ph type="dt" sz="half" idx="10"/>
          </p:nvPr>
        </p:nvSpPr>
        <p:spPr/>
        <p:txBody>
          <a:bodyPr/>
          <a:lstStyle/>
          <a:p>
            <a:pPr>
              <a:defRPr/>
            </a:pPr>
            <a:r>
              <a:rPr lang="en-US" smtClean="0"/>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smtClean="0"/>
              <a:t>BHU</a:t>
            </a:r>
            <a:endParaRPr lang="en-US"/>
          </a:p>
        </p:txBody>
      </p:sp>
      <p:sp>
        <p:nvSpPr>
          <p:cNvPr id="51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5690C27-9834-4128-978F-3DA0DB8C90FE}" type="slidenum">
              <a:rPr lang="en-US" altLang="en-US" sz="1400">
                <a:solidFill>
                  <a:srgbClr val="FFFFFF"/>
                </a:solidFill>
              </a:rPr>
              <a:pPr>
                <a:spcBef>
                  <a:spcPct val="0"/>
                </a:spcBef>
                <a:buClrTx/>
                <a:buSzTx/>
                <a:buFontTx/>
                <a:buNone/>
              </a:pPr>
              <a:t>9</a:t>
            </a:fld>
            <a:endParaRPr lang="en-US" altLang="en-US" sz="1400">
              <a:solidFill>
                <a:srgbClr val="FFFFFF"/>
              </a:solidFill>
            </a:endParaRPr>
          </a:p>
        </p:txBody>
      </p:sp>
    </p:spTree>
    <p:extLst>
      <p:ext uri="{BB962C8B-B14F-4D97-AF65-F5344CB8AC3E}">
        <p14:creationId xmlns:p14="http://schemas.microsoft.com/office/powerpoint/2010/main" val="1864921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4255</Words>
  <Application>Microsoft Office PowerPoint</Application>
  <PresentationFormat>Widescreen</PresentationFormat>
  <Paragraphs>541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Century Gothic</vt:lpstr>
      <vt:lpstr>Wingdings 3</vt:lpstr>
      <vt:lpstr>Wisp</vt:lpstr>
      <vt:lpstr>algol</vt:lpstr>
      <vt:lpstr>Algol</vt:lpstr>
      <vt:lpstr>Algol</vt:lpstr>
      <vt:lpstr>Algol</vt:lpstr>
      <vt:lpstr>Algol</vt:lpstr>
      <vt:lpstr>Algol</vt:lpstr>
      <vt:lpstr>Algol</vt:lpstr>
      <vt:lpstr>Algol vs. fortran</vt:lpstr>
      <vt:lpstr>Algol vs. Fortran</vt:lpstr>
      <vt:lpstr>Algol vs. Fortran</vt:lpstr>
      <vt:lpstr>Algol vs. Fortran</vt:lpstr>
      <vt:lpstr>Algol vs. Fortran</vt:lpstr>
      <vt:lpstr>Algol vs. Fortran</vt:lpstr>
      <vt:lpstr>Pl/i</vt:lpstr>
      <vt:lpstr>PL/I</vt:lpstr>
      <vt:lpstr>PL/I</vt:lpstr>
      <vt:lpstr>PL/I</vt:lpstr>
      <vt:lpstr>PL/I</vt:lpstr>
      <vt:lpstr>PL/I</vt:lpstr>
      <vt:lpstr>PL/I</vt:lpstr>
      <vt:lpstr>Pascal</vt:lpstr>
      <vt:lpstr>Pascal</vt:lpstr>
      <vt:lpstr>Pascal</vt:lpstr>
      <vt:lpstr>Pascal</vt:lpstr>
      <vt:lpstr>simula</vt:lpstr>
      <vt:lpstr>Simula</vt:lpstr>
      <vt:lpstr>Simula</vt:lpstr>
      <vt:lpstr>Simula</vt:lpstr>
      <vt:lpstr>ISWIM</vt:lpstr>
      <vt:lpstr>ISWIM</vt:lpstr>
      <vt:lpstr>ISWIM</vt:lpstr>
      <vt:lpstr>C</vt:lpstr>
      <vt:lpstr>C</vt:lpstr>
      <vt:lpstr>C</vt:lpstr>
      <vt:lpstr>C</vt:lpstr>
      <vt:lpstr>C</vt:lpstr>
      <vt:lpstr>C</vt:lpstr>
      <vt:lpstr>C</vt:lpstr>
      <vt:lpstr>smalltalk</vt:lpstr>
      <vt:lpstr>Smalltalk</vt:lpstr>
      <vt:lpstr>Smalltalk</vt:lpstr>
      <vt:lpstr>Smalltalk</vt:lpstr>
      <vt:lpstr>Smalltalk</vt:lpstr>
      <vt:lpstr>Smalltalk</vt:lpstr>
      <vt:lpstr>Smalltalk</vt:lpstr>
      <vt:lpstr>Smalltalk</vt:lpstr>
      <vt:lpstr>Smalltalk</vt:lpstr>
      <vt:lpstr>Smalltalk</vt:lpstr>
      <vt:lpstr>Smalltalk</vt:lpstr>
      <vt:lpstr>Smalltalk</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algol</dc:title>
  <dc:creator>Adamu Usman</dc:creator>
  <cp:lastModifiedBy>Adamu Usman</cp:lastModifiedBy>
  <cp:revision>1</cp:revision>
  <dcterms:created xsi:type="dcterms:W3CDTF">2019-10-14T14:39:41Z</dcterms:created>
  <dcterms:modified xsi:type="dcterms:W3CDTF">2019-10-14T14:40:16Z</dcterms:modified>
</cp:coreProperties>
</file>