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0" d="100"/>
          <a:sy n="70"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01C7E-3456-4AD4-B95A-EBDA7F6AD423}" type="datetimeFigureOut">
              <a:rPr lang="en-GB" smtClean="0"/>
              <a:t>14/10/2019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32A2A-7659-425C-AB7F-580B3E83078B}" type="slidenum">
              <a:rPr lang="en-GB" smtClean="0"/>
              <a:t>‹#›</a:t>
            </a:fld>
            <a:endParaRPr lang="en-GB"/>
          </a:p>
        </p:txBody>
      </p:sp>
    </p:spTree>
    <p:extLst>
      <p:ext uri="{BB962C8B-B14F-4D97-AF65-F5344CB8AC3E}">
        <p14:creationId xmlns:p14="http://schemas.microsoft.com/office/powerpoint/2010/main" val="8216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8462D1E-9D59-48B6-BCBD-F99FCCEF587C}" type="slidenum">
              <a:rPr lang="en-US" altLang="en-US" sz="1200" b="0" smtClean="0">
                <a:latin typeface="Times New Roman" panose="02020603050405020304" pitchFamily="18" charset="0"/>
              </a:rPr>
              <a:pPr/>
              <a:t>1</a:t>
            </a:fld>
            <a:endParaRPr lang="en-US" altLang="en-US" sz="1200" b="0" smtClean="0">
              <a:latin typeface="Times New Roman" panose="02020603050405020304" pitchFamily="18" charset="0"/>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8056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6A05166-8548-4D36-A782-FFE97340D06C}"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2978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B42C418-1F05-4ABD-8F34-CCD72C772F47}"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2123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4A60E5D-908E-4C67-8551-ABC079FEC523}" type="slidenum">
              <a:rPr lang="en-US" altLang="en-US" sz="1200" b="0" smtClean="0">
                <a:latin typeface="Times New Roman" panose="02020603050405020304" pitchFamily="18" charset="0"/>
              </a:rPr>
              <a:pPr/>
              <a:t>12</a:t>
            </a:fld>
            <a:endParaRPr lang="en-US" altLang="en-US" sz="1200" b="0" smtClean="0">
              <a:latin typeface="Times New Roman" panose="02020603050405020304" pitchFamily="18"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677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995505A-D929-4802-A847-EC433F1FC760}" type="slidenum">
              <a:rPr lang="en-US" altLang="en-US" sz="1200" b="0" smtClean="0">
                <a:latin typeface="Times New Roman" panose="02020603050405020304" pitchFamily="18" charset="0"/>
              </a:rPr>
              <a:pPr/>
              <a:t>13</a:t>
            </a:fld>
            <a:endParaRPr lang="en-US" altLang="en-US" sz="1200" b="0" smtClean="0">
              <a:latin typeface="Times New Roman" panose="02020603050405020304" pitchFamily="18"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8960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2ADDED8-06B3-4CF8-A0B7-24F9A7B504A1}"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2588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B1B9C6E-CF3C-4F86-8880-B93EB6945348}" type="slidenum">
              <a:rPr lang="en-US" altLang="en-US" sz="1200" b="0" smtClean="0">
                <a:latin typeface="Times New Roman" panose="02020603050405020304" pitchFamily="18" charset="0"/>
              </a:rPr>
              <a:pPr/>
              <a:t>15</a:t>
            </a:fld>
            <a:endParaRPr lang="en-US" altLang="en-US" sz="1200" b="0" smtClean="0">
              <a:latin typeface="Times New Roman" panose="02020603050405020304" pitchFamily="18"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5382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47BC8BD-30CC-4C16-8FAA-2322590E6430}"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59019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093964B-2EF4-4DEB-A8AC-C7FCD737449B}"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58301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0F310C0-D3C5-4DA7-BEF7-815995858082}" type="slidenum">
              <a:rPr lang="en-US" altLang="en-US" sz="1200" b="0" smtClean="0">
                <a:latin typeface="Times New Roman" panose="02020603050405020304" pitchFamily="18" charset="0"/>
              </a:rPr>
              <a:pPr/>
              <a:t>18</a:t>
            </a:fld>
            <a:endParaRPr lang="en-US" altLang="en-US" sz="1200" b="0" smtClean="0">
              <a:latin typeface="Times New Roman" panose="02020603050405020304" pitchFamily="18"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93579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2380943-5EE3-467C-8D6D-2378049D0A22}"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1296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9C5CB12-9249-442C-8E25-D7CCC8BFEAB6}"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57613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81D5B0E-CBD2-442C-8C49-5457E6E3C23E}" type="slidenum">
              <a:rPr lang="en-US" altLang="en-US" sz="1200" b="0" smtClean="0">
                <a:latin typeface="Times New Roman" panose="02020603050405020304" pitchFamily="18" charset="0"/>
              </a:rPr>
              <a:pPr/>
              <a:t>20</a:t>
            </a:fld>
            <a:endParaRPr lang="en-US" altLang="en-US" sz="1200" b="0" smtClean="0">
              <a:latin typeface="Times New Roman" panose="02020603050405020304" pitchFamily="18"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23892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0A5FBF-CE68-4DC6-949E-EA8344DC77F2}"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91292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95EB5E-B5F7-45EE-8A43-B441C1DA67C3}"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2734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913A60B-9465-46D4-9E50-6E02C5129C88}"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1188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8E36FCF-7E7E-468B-8345-6F9CFED04787}"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93323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BCBFDAE-7535-4864-962D-39F9496CF49F}"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34843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4B48610-1393-48EC-A8B2-AB7BFF124310}"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305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8DF23F0-DC2A-4D66-8E9A-DBBA385AC29E}"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8556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38F47A9-FBDA-43D4-8613-D2242CE4A01D}"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8734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1A0FE61-5341-488F-B559-983A4BEF9934}"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690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B47E4DF-B0AA-45C3-84EC-21F9EB865ECF}"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0018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32ADBDE-3AEB-481D-8EAC-F5AE4CF3B111}"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8709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FE6E74E-F6E5-40AB-8CBE-7E7FD272708A}" type="slidenum">
              <a:rPr lang="en-US" altLang="en-US" sz="1200" b="0" smtClean="0">
                <a:latin typeface="Times New Roman" panose="02020603050405020304" pitchFamily="18" charset="0"/>
              </a:rPr>
              <a:pPr/>
              <a:t>9</a:t>
            </a:fld>
            <a:endParaRPr lang="en-US" altLang="en-US" sz="1200" b="0" smtClean="0">
              <a:latin typeface="Times New Roman" panose="02020603050405020304" pitchFamily="18"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4175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35966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232645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AF93A8-045B-403F-9DEB-86B993ABF2D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4067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60CF46-E244-4133-A9A6-714F4A738D6A}"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101846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60CF46-E244-4133-A9A6-714F4A738D6A}"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AF93A8-045B-403F-9DEB-86B993ABF2D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2075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60CF46-E244-4133-A9A6-714F4A738D6A}"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28841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3955477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333062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169575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0CF46-E244-4133-A9A6-714F4A738D6A}"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135505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60CF46-E244-4133-A9A6-714F4A738D6A}"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349896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60CF46-E244-4133-A9A6-714F4A738D6A}" type="datetimeFigureOut">
              <a:rPr lang="en-GB" smtClean="0"/>
              <a:t>14/10/2019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248036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60CF46-E244-4133-A9A6-714F4A738D6A}" type="datetimeFigureOut">
              <a:rPr lang="en-GB" smtClean="0"/>
              <a:t>14/10/2019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75450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0CF46-E244-4133-A9A6-714F4A738D6A}" type="datetimeFigureOut">
              <a:rPr lang="en-GB" smtClean="0"/>
              <a:t>14/10/2019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133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0CF46-E244-4133-A9A6-714F4A738D6A}"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338444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0CF46-E244-4133-A9A6-714F4A738D6A}"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AF93A8-045B-403F-9DEB-86B993ABF2D7}" type="slidenum">
              <a:rPr lang="en-GB" smtClean="0"/>
              <a:t>‹#›</a:t>
            </a:fld>
            <a:endParaRPr lang="en-GB"/>
          </a:p>
        </p:txBody>
      </p:sp>
    </p:spTree>
    <p:extLst>
      <p:ext uri="{BB962C8B-B14F-4D97-AF65-F5344CB8AC3E}">
        <p14:creationId xmlns:p14="http://schemas.microsoft.com/office/powerpoint/2010/main" val="52928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60CF46-E244-4133-A9A6-714F4A738D6A}" type="datetimeFigureOut">
              <a:rPr lang="en-GB" smtClean="0"/>
              <a:t>14/10/2019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AF93A8-045B-403F-9DEB-86B993ABF2D7}" type="slidenum">
              <a:rPr lang="en-GB" smtClean="0"/>
              <a:t>‹#›</a:t>
            </a:fld>
            <a:endParaRPr lang="en-GB"/>
          </a:p>
        </p:txBody>
      </p:sp>
    </p:spTree>
    <p:extLst>
      <p:ext uri="{BB962C8B-B14F-4D97-AF65-F5344CB8AC3E}">
        <p14:creationId xmlns:p14="http://schemas.microsoft.com/office/powerpoint/2010/main" val="534799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7" name="Text Box 3"/>
          <p:cNvSpPr txBox="1">
            <a:spLocks noChangeArrowheads="1"/>
          </p:cNvSpPr>
          <p:nvPr/>
        </p:nvSpPr>
        <p:spPr bwMode="auto">
          <a:xfrm>
            <a:off x="2819401" y="2590800"/>
            <a:ext cx="6403975"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8000" dirty="0">
                <a:solidFill>
                  <a:schemeClr val="bg1"/>
                </a:solidFill>
                <a:effectLst>
                  <a:outerShdw blurRad="38100" dist="38100" dir="2700000" algn="tl">
                    <a:srgbClr val="000000"/>
                  </a:outerShdw>
                </a:effectLst>
                <a:latin typeface="Franklin Gothic Demi Cond" panose="020B0706030402020204" pitchFamily="34" charset="0"/>
              </a:rPr>
              <a:t>Programming</a:t>
            </a:r>
          </a:p>
          <a:p>
            <a:pPr>
              <a:defRPr/>
            </a:pPr>
            <a:r>
              <a:rPr lang="en-US" altLang="en-US" sz="8000" dirty="0">
                <a:solidFill>
                  <a:schemeClr val="bg1"/>
                </a:solidFill>
                <a:effectLst>
                  <a:outerShdw blurRad="38100" dist="38100" dir="2700000" algn="tl">
                    <a:srgbClr val="000000"/>
                  </a:outerShdw>
                </a:effectLst>
                <a:latin typeface="Franklin Gothic Demi Cond" panose="020B0706030402020204" pitchFamily="34" charset="0"/>
              </a:rPr>
              <a:t>Languages</a:t>
            </a:r>
          </a:p>
        </p:txBody>
      </p:sp>
      <p:sp>
        <p:nvSpPr>
          <p:cNvPr id="9219" name="Rectangle 6"/>
          <p:cNvSpPr>
            <a:spLocks noChangeArrowheads="1"/>
          </p:cNvSpPr>
          <p:nvPr/>
        </p:nvSpPr>
        <p:spPr bwMode="auto">
          <a:xfrm>
            <a:off x="3200400" y="63246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en-GB" altLang="en-US" sz="2400">
                <a:solidFill>
                  <a:schemeClr val="bg1"/>
                </a:solidFill>
                <a:latin typeface="Times New Roman" panose="02020603050405020304" pitchFamily="18" charset="0"/>
              </a:rPr>
              <a:t>Foundations of Computer Science </a:t>
            </a:r>
          </a:p>
        </p:txBody>
      </p:sp>
    </p:spTree>
    <p:extLst>
      <p:ext uri="{BB962C8B-B14F-4D97-AF65-F5344CB8AC3E}">
        <p14:creationId xmlns:p14="http://schemas.microsoft.com/office/powerpoint/2010/main" val="82618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2" name="Rectangle 2"/>
          <p:cNvSpPr>
            <a:spLocks noChangeArrowheads="1"/>
          </p:cNvSpPr>
          <p:nvPr/>
        </p:nvSpPr>
        <p:spPr bwMode="auto">
          <a:xfrm>
            <a:off x="1524000" y="0"/>
            <a:ext cx="9144000" cy="1371600"/>
          </a:xfrm>
          <a:prstGeom prst="rect">
            <a:avLst/>
          </a:prstGeom>
          <a:solidFill>
            <a:schemeClr val="accent5">
              <a:lumMod val="75000"/>
            </a:schemeClr>
          </a:solidFill>
          <a:ln w="9525">
            <a:solidFill>
              <a:schemeClr val="tx1"/>
            </a:solidFill>
            <a:miter lim="800000"/>
            <a:headEnd/>
            <a:tailEnd/>
          </a:ln>
          <a:effectLs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1377283" name="Text Box 3"/>
          <p:cNvSpPr txBox="1">
            <a:spLocks noChangeArrowheads="1"/>
          </p:cNvSpPr>
          <p:nvPr/>
        </p:nvSpPr>
        <p:spPr bwMode="auto">
          <a:xfrm>
            <a:off x="1752601" y="406400"/>
            <a:ext cx="1943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Times" panose="02020603050405020304" pitchFamily="18" charset="0"/>
              </a:rPr>
              <a:t>   TRANSLATION</a:t>
            </a:r>
          </a:p>
        </p:txBody>
      </p:sp>
      <p:sp>
        <p:nvSpPr>
          <p:cNvPr id="27653"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77285" name="Rectangle 5"/>
          <p:cNvSpPr>
            <a:spLocks noChangeArrowheads="1"/>
          </p:cNvSpPr>
          <p:nvPr/>
        </p:nvSpPr>
        <p:spPr bwMode="auto">
          <a:xfrm>
            <a:off x="1828800" y="1524001"/>
            <a:ext cx="822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a:effectLst>
                  <a:outerShdw blurRad="38100" dist="38100" dir="2700000" algn="tl">
                    <a:srgbClr val="C0C0C0"/>
                  </a:outerShdw>
                </a:effectLst>
                <a:latin typeface="Times New Roman" panose="02020603050405020304" pitchFamily="18" charset="0"/>
              </a:rPr>
              <a:t>Programs today are normally written in one of the high-level languages. To run the program on a computer, the program needs to be translated into the machine language of the computer on which it will run. The program in a high-level language is called the source program. The translated program in machine language is called the object program. Two methods are used for translation: </a:t>
            </a:r>
            <a:r>
              <a:rPr lang="en-US" altLang="en-US" sz="2800">
                <a:solidFill>
                  <a:schemeClr val="folHlink"/>
                </a:solidFill>
                <a:effectLst>
                  <a:outerShdw blurRad="38100" dist="38100" dir="2700000" algn="tl">
                    <a:srgbClr val="C0C0C0"/>
                  </a:outerShdw>
                </a:effectLst>
                <a:latin typeface="Times New Roman" panose="02020603050405020304" pitchFamily="18" charset="0"/>
              </a:rPr>
              <a:t>compilation </a:t>
            </a:r>
            <a:r>
              <a:rPr lang="en-US" altLang="en-US" sz="2800">
                <a:effectLst>
                  <a:outerShdw blurRad="38100" dist="38100" dir="2700000" algn="tl">
                    <a:srgbClr val="C0C0C0"/>
                  </a:outerShdw>
                </a:effectLst>
                <a:latin typeface="Times New Roman" panose="02020603050405020304" pitchFamily="18" charset="0"/>
              </a:rPr>
              <a:t>and </a:t>
            </a:r>
            <a:r>
              <a:rPr lang="en-US" altLang="en-US" sz="2800">
                <a:solidFill>
                  <a:schemeClr val="folHlink"/>
                </a:solidFill>
                <a:effectLst>
                  <a:outerShdw blurRad="38100" dist="38100" dir="2700000" algn="tl">
                    <a:srgbClr val="C0C0C0"/>
                  </a:outerShdw>
                </a:effectLst>
                <a:latin typeface="Times New Roman" panose="02020603050405020304" pitchFamily="18" charset="0"/>
              </a:rPr>
              <a:t>interpretation</a:t>
            </a:r>
            <a:r>
              <a:rPr lang="en-US" altLang="en-US" sz="2800">
                <a:effectLst>
                  <a:outerShdw blurRad="38100" dist="38100" dir="2700000" algn="tl">
                    <a:srgbClr val="C0C0C0"/>
                  </a:outerShdw>
                </a:effectLst>
                <a:latin typeface="Times New Roman" panose="02020603050405020304" pitchFamily="18" charset="0"/>
              </a:rPr>
              <a:t>.</a:t>
            </a:r>
          </a:p>
        </p:txBody>
      </p:sp>
    </p:spTree>
    <p:extLst>
      <p:ext uri="{BB962C8B-B14F-4D97-AF65-F5344CB8AC3E}">
        <p14:creationId xmlns:p14="http://schemas.microsoft.com/office/powerpoint/2010/main" val="2613920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1524000" y="0"/>
            <a:ext cx="2349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Compilation</a:t>
            </a:r>
          </a:p>
        </p:txBody>
      </p:sp>
      <p:sp>
        <p:nvSpPr>
          <p:cNvPr id="29700" name="Rectangle 3"/>
          <p:cNvSpPr>
            <a:spLocks noChangeArrowheads="1"/>
          </p:cNvSpPr>
          <p:nvPr/>
        </p:nvSpPr>
        <p:spPr bwMode="auto">
          <a:xfrm>
            <a:off x="1524000" y="6858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compiler normally translates the whole </a:t>
            </a:r>
            <a:r>
              <a:rPr lang="en-US" altLang="en-US" sz="2800">
                <a:solidFill>
                  <a:schemeClr val="folHlink"/>
                </a:solidFill>
                <a:latin typeface="Times New Roman" panose="02020603050405020304" pitchFamily="18" charset="0"/>
              </a:rPr>
              <a:t>source program</a:t>
            </a:r>
            <a:r>
              <a:rPr lang="en-US" altLang="en-US" sz="2800" b="0">
                <a:latin typeface="Times New Roman" panose="02020603050405020304" pitchFamily="18" charset="0"/>
              </a:rPr>
              <a:t> into the </a:t>
            </a:r>
            <a:r>
              <a:rPr lang="en-US" altLang="en-US" sz="2800">
                <a:solidFill>
                  <a:schemeClr val="folHlink"/>
                </a:solidFill>
                <a:latin typeface="Times New Roman" panose="02020603050405020304" pitchFamily="18" charset="0"/>
              </a:rPr>
              <a:t>object program</a:t>
            </a:r>
            <a:r>
              <a:rPr lang="en-US" altLang="en-US" sz="2800" b="0">
                <a:latin typeface="Times New Roman" panose="02020603050405020304" pitchFamily="18" charset="0"/>
              </a:rPr>
              <a:t>.</a:t>
            </a:r>
          </a:p>
        </p:txBody>
      </p:sp>
      <p:sp>
        <p:nvSpPr>
          <p:cNvPr id="29701" name="Text Box 4"/>
          <p:cNvSpPr txBox="1">
            <a:spLocks noChangeArrowheads="1"/>
          </p:cNvSpPr>
          <p:nvPr/>
        </p:nvSpPr>
        <p:spPr bwMode="auto">
          <a:xfrm>
            <a:off x="1524000" y="19050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Interpretation</a:t>
            </a:r>
          </a:p>
        </p:txBody>
      </p:sp>
      <p:sp>
        <p:nvSpPr>
          <p:cNvPr id="29702" name="Rectangle 5"/>
          <p:cNvSpPr>
            <a:spLocks noChangeArrowheads="1"/>
          </p:cNvSpPr>
          <p:nvPr/>
        </p:nvSpPr>
        <p:spPr bwMode="auto">
          <a:xfrm>
            <a:off x="1524000" y="25908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Some computer languages use an interpreter to translate the source program into the object program. Interpretation refers to the process of translating each line of the source program into the corresponding line of the object program and executing the line. However, we need to be aware of two trends in interpretation: that used by some languages before Java and the interpretation used by Java.</a:t>
            </a:r>
          </a:p>
        </p:txBody>
      </p:sp>
    </p:spTree>
    <p:extLst>
      <p:ext uri="{BB962C8B-B14F-4D97-AF65-F5344CB8AC3E}">
        <p14:creationId xmlns:p14="http://schemas.microsoft.com/office/powerpoint/2010/main" val="91900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1524000" y="0"/>
            <a:ext cx="360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Translation process</a:t>
            </a:r>
          </a:p>
        </p:txBody>
      </p:sp>
      <p:sp>
        <p:nvSpPr>
          <p:cNvPr id="31748" name="Rectangle 3"/>
          <p:cNvSpPr>
            <a:spLocks noChangeArrowheads="1"/>
          </p:cNvSpPr>
          <p:nvPr/>
        </p:nvSpPr>
        <p:spPr bwMode="auto">
          <a:xfrm>
            <a:off x="1524000" y="685801"/>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Compilation and interpretation differ in that the first translates the whole source code before executing it, while the second translates and executes the source code a line at a time. Both methods, however, follow the same translation process shown in the figure below.</a:t>
            </a:r>
          </a:p>
        </p:txBody>
      </p:sp>
      <p:sp>
        <p:nvSpPr>
          <p:cNvPr id="31749" name="Text Box 6"/>
          <p:cNvSpPr txBox="1">
            <a:spLocks noChangeArrowheads="1"/>
          </p:cNvSpPr>
          <p:nvPr/>
        </p:nvSpPr>
        <p:spPr bwMode="auto">
          <a:xfrm>
            <a:off x="3200400" y="5715000"/>
            <a:ext cx="3627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latin typeface="Times New Roman" panose="02020603050405020304" pitchFamily="18" charset="0"/>
              </a:rPr>
              <a:t>Source code translation process</a:t>
            </a:r>
          </a:p>
        </p:txBody>
      </p:sp>
      <p:pic>
        <p:nvPicPr>
          <p:cNvPr id="317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554414"/>
            <a:ext cx="8299450"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924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9330" name="Rectangle 2"/>
          <p:cNvSpPr>
            <a:spLocks noChangeArrowheads="1"/>
          </p:cNvSpPr>
          <p:nvPr/>
        </p:nvSpPr>
        <p:spPr bwMode="auto">
          <a:xfrm>
            <a:off x="1524000" y="0"/>
            <a:ext cx="9144000" cy="1371600"/>
          </a:xfrm>
          <a:prstGeom prst="rect">
            <a:avLst/>
          </a:prstGeom>
          <a:solidFill>
            <a:schemeClr val="accent5">
              <a:lumMod val="75000"/>
            </a:schemeClr>
          </a:solidFill>
          <a:ln w="9525">
            <a:solidFill>
              <a:schemeClr val="tx1"/>
            </a:solidFill>
            <a:miter lim="800000"/>
            <a:headEnd/>
            <a:tailEnd/>
          </a:ln>
          <a:effectLst/>
          <a:extLst/>
        </p:spPr>
        <p:txBody>
          <a:bodyPr wrap="none" anchor="ctr"/>
          <a:lstStyle/>
          <a:p>
            <a:pPr algn="ctr">
              <a:defRPr/>
            </a:pPr>
            <a:endParaRPr lang="en-GB" altLang="en-US">
              <a:effectLst>
                <a:outerShdw blurRad="38100" dist="38100" dir="2700000" algn="tl">
                  <a:srgbClr val="FFFFFF"/>
                </a:outerShdw>
              </a:effectLst>
              <a:latin typeface="Times New Roman" panose="02020603050405020304" pitchFamily="18" charset="0"/>
            </a:endParaRPr>
          </a:p>
        </p:txBody>
      </p:sp>
      <p:sp>
        <p:nvSpPr>
          <p:cNvPr id="1379331" name="Text Box 3"/>
          <p:cNvSpPr txBox="1">
            <a:spLocks noChangeArrowheads="1"/>
          </p:cNvSpPr>
          <p:nvPr/>
        </p:nvSpPr>
        <p:spPr bwMode="auto">
          <a:xfrm>
            <a:off x="1752600" y="406400"/>
            <a:ext cx="33374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Times" panose="02020603050405020304" pitchFamily="18" charset="0"/>
              </a:rPr>
              <a:t>PROGRAMMING </a:t>
            </a:r>
            <a:r>
              <a:rPr lang="en-US" altLang="en-US" dirty="0">
                <a:effectLst>
                  <a:outerShdw blurRad="38100" dist="38100" dir="2700000" algn="tl">
                    <a:srgbClr val="C0C0C0"/>
                  </a:outerShdw>
                </a:effectLst>
                <a:latin typeface="Times" panose="02020603050405020304" pitchFamily="18" charset="0"/>
              </a:rPr>
              <a:t>PARADIGMS</a:t>
            </a:r>
          </a:p>
        </p:txBody>
      </p:sp>
      <p:sp>
        <p:nvSpPr>
          <p:cNvPr id="33797"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GB" altLang="en-US" sz="1800">
              <a:latin typeface="Times New Roman" panose="02020603050405020304" pitchFamily="18" charset="0"/>
            </a:endParaRPr>
          </a:p>
        </p:txBody>
      </p:sp>
      <p:sp>
        <p:nvSpPr>
          <p:cNvPr id="1379333" name="Rectangle 5"/>
          <p:cNvSpPr>
            <a:spLocks noChangeArrowheads="1"/>
          </p:cNvSpPr>
          <p:nvPr/>
        </p:nvSpPr>
        <p:spPr bwMode="auto">
          <a:xfrm>
            <a:off x="1752600" y="15240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dirty="0">
                <a:effectLst>
                  <a:outerShdw blurRad="38100" dist="38100" dir="2700000" algn="tl">
                    <a:srgbClr val="C0C0C0"/>
                  </a:outerShdw>
                </a:effectLst>
                <a:latin typeface="Times New Roman" panose="02020603050405020304" pitchFamily="18" charset="0"/>
              </a:rPr>
              <a:t>Today, computer languages are categorized according to the approach they use to solve a problem. A </a:t>
            </a:r>
            <a:r>
              <a:rPr lang="en-US" altLang="en-US" sz="2800" dirty="0">
                <a:solidFill>
                  <a:schemeClr val="folHlink"/>
                </a:solidFill>
                <a:effectLst>
                  <a:outerShdw blurRad="38100" dist="38100" dir="2700000" algn="tl">
                    <a:srgbClr val="C0C0C0"/>
                  </a:outerShdw>
                </a:effectLst>
                <a:latin typeface="Times New Roman" panose="02020603050405020304" pitchFamily="18" charset="0"/>
              </a:rPr>
              <a:t>paradigm</a:t>
            </a:r>
            <a:r>
              <a:rPr lang="en-US" altLang="en-US" sz="2800" dirty="0">
                <a:effectLst>
                  <a:outerShdw blurRad="38100" dist="38100" dir="2700000" algn="tl">
                    <a:srgbClr val="C0C0C0"/>
                  </a:outerShdw>
                </a:effectLst>
                <a:latin typeface="Times New Roman" panose="02020603050405020304" pitchFamily="18" charset="0"/>
              </a:rPr>
              <a:t>, therefore, is a way in which a computer language looks at the problem to be solved. We divide computer languages into four paradigms: </a:t>
            </a:r>
            <a:r>
              <a:rPr lang="en-US" altLang="en-US" sz="2800" i="1" dirty="0">
                <a:effectLst>
                  <a:outerShdw blurRad="38100" dist="38100" dir="2700000" algn="tl">
                    <a:srgbClr val="C0C0C0"/>
                  </a:outerShdw>
                </a:effectLst>
                <a:latin typeface="Times New Roman" panose="02020603050405020304" pitchFamily="18" charset="0"/>
              </a:rPr>
              <a:t>procedural</a:t>
            </a:r>
            <a:r>
              <a:rPr lang="en-US" altLang="en-US" sz="2800" dirty="0">
                <a:effectLst>
                  <a:outerShdw blurRad="38100" dist="38100" dir="2700000" algn="tl">
                    <a:srgbClr val="C0C0C0"/>
                  </a:outerShdw>
                </a:effectLst>
                <a:latin typeface="Times New Roman" panose="02020603050405020304" pitchFamily="18" charset="0"/>
              </a:rPr>
              <a:t>,</a:t>
            </a:r>
            <a:r>
              <a:rPr lang="en-US" altLang="en-US" sz="2800" dirty="0">
                <a:solidFill>
                  <a:schemeClr val="folHlink"/>
                </a:solidFill>
                <a:effectLst>
                  <a:outerShdw blurRad="38100" dist="38100" dir="2700000" algn="tl">
                    <a:srgbClr val="C0C0C0"/>
                  </a:outerShdw>
                </a:effectLst>
                <a:latin typeface="Times New Roman" panose="02020603050405020304" pitchFamily="18" charset="0"/>
              </a:rPr>
              <a:t> </a:t>
            </a:r>
            <a:r>
              <a:rPr lang="en-US" altLang="en-US" sz="2800" i="1" dirty="0">
                <a:effectLst>
                  <a:outerShdw blurRad="38100" dist="38100" dir="2700000" algn="tl">
                    <a:srgbClr val="C0C0C0"/>
                  </a:outerShdw>
                </a:effectLst>
                <a:latin typeface="Times New Roman" panose="02020603050405020304" pitchFamily="18" charset="0"/>
              </a:rPr>
              <a:t>object-oriented</a:t>
            </a:r>
            <a:r>
              <a:rPr lang="en-US" altLang="en-US" sz="2800" dirty="0">
                <a:effectLst>
                  <a:outerShdw blurRad="38100" dist="38100" dir="2700000" algn="tl">
                    <a:srgbClr val="C0C0C0"/>
                  </a:outerShdw>
                </a:effectLst>
                <a:latin typeface="Times New Roman" panose="02020603050405020304" pitchFamily="18" charset="0"/>
              </a:rPr>
              <a:t>, </a:t>
            </a:r>
            <a:r>
              <a:rPr lang="en-US" altLang="en-US" sz="2800" i="1" dirty="0">
                <a:effectLst>
                  <a:outerShdw blurRad="38100" dist="38100" dir="2700000" algn="tl">
                    <a:srgbClr val="C0C0C0"/>
                  </a:outerShdw>
                </a:effectLst>
                <a:latin typeface="Times New Roman" panose="02020603050405020304" pitchFamily="18" charset="0"/>
              </a:rPr>
              <a:t>functional</a:t>
            </a:r>
            <a:r>
              <a:rPr lang="en-US" altLang="en-US" sz="2800" dirty="0">
                <a:effectLst>
                  <a:outerShdw blurRad="38100" dist="38100" dir="2700000" algn="tl">
                    <a:srgbClr val="C0C0C0"/>
                  </a:outerShdw>
                </a:effectLst>
                <a:latin typeface="Times New Roman" panose="02020603050405020304" pitchFamily="18" charset="0"/>
              </a:rPr>
              <a:t> and </a:t>
            </a:r>
            <a:r>
              <a:rPr lang="en-US" altLang="en-US" sz="2800" i="1" dirty="0">
                <a:effectLst>
                  <a:outerShdw blurRad="38100" dist="38100" dir="2700000" algn="tl">
                    <a:srgbClr val="C0C0C0"/>
                  </a:outerShdw>
                </a:effectLst>
                <a:latin typeface="Times New Roman" panose="02020603050405020304" pitchFamily="18" charset="0"/>
              </a:rPr>
              <a:t>declarative</a:t>
            </a:r>
            <a:r>
              <a:rPr lang="en-US" altLang="en-US" sz="2800" dirty="0">
                <a:effectLst>
                  <a:outerShdw blurRad="38100" dist="38100" dir="2700000" algn="tl">
                    <a:srgbClr val="C0C0C0"/>
                  </a:outerShdw>
                </a:effectLst>
                <a:latin typeface="Times New Roman" panose="02020603050405020304" pitchFamily="18" charset="0"/>
              </a:rPr>
              <a:t>. </a:t>
            </a:r>
            <a:r>
              <a:rPr lang="en-US" altLang="en-US" sz="2800" dirty="0">
                <a:effectLst>
                  <a:outerShdw blurRad="38100" dist="38100" dir="2700000" algn="tl">
                    <a:srgbClr val="C0C0C0"/>
                  </a:outerShdw>
                </a:effectLst>
                <a:latin typeface="Times New Roman" panose="02020603050405020304" pitchFamily="18" charset="0"/>
              </a:rPr>
              <a:t>The next Figure summarizes </a:t>
            </a:r>
            <a:r>
              <a:rPr lang="en-US" altLang="en-US" sz="2800" dirty="0">
                <a:effectLst>
                  <a:outerShdw blurRad="38100" dist="38100" dir="2700000" algn="tl">
                    <a:srgbClr val="C0C0C0"/>
                  </a:outerShdw>
                </a:effectLst>
                <a:latin typeface="Times New Roman" panose="02020603050405020304" pitchFamily="18" charset="0"/>
              </a:rPr>
              <a:t>these.</a:t>
            </a:r>
          </a:p>
        </p:txBody>
      </p:sp>
    </p:spTree>
    <p:extLst>
      <p:ext uri="{BB962C8B-B14F-4D97-AF65-F5344CB8AC3E}">
        <p14:creationId xmlns:p14="http://schemas.microsoft.com/office/powerpoint/2010/main" val="1093278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3733800" y="5772150"/>
            <a:ext cx="4495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latin typeface="Times New Roman" panose="02020603050405020304" pitchFamily="18" charset="0"/>
              </a:rPr>
              <a:t>Categories of programming languages</a:t>
            </a:r>
          </a:p>
        </p:txBody>
      </p:sp>
      <p:pic>
        <p:nvPicPr>
          <p:cNvPr id="358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6" y="1582738"/>
            <a:ext cx="7934325"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94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524001" y="0"/>
            <a:ext cx="4676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The procedural paradigm</a:t>
            </a:r>
          </a:p>
        </p:txBody>
      </p:sp>
      <p:sp>
        <p:nvSpPr>
          <p:cNvPr id="37892" name="Rectangle 3"/>
          <p:cNvSpPr>
            <a:spLocks noChangeArrowheads="1"/>
          </p:cNvSpPr>
          <p:nvPr/>
        </p:nvSpPr>
        <p:spPr bwMode="auto">
          <a:xfrm>
            <a:off x="1600200" y="533401"/>
            <a:ext cx="89154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procedural paradigm (or imperative paradigm) we can think of a program as an active agent that manipulates passive objects. We encounter many passive objects in our daily life: a stone, a book, a lamp, and so on. A passive object cannot initiate an action by itself, but it can receive actions from active agents.</a:t>
            </a:r>
          </a:p>
          <a:p>
            <a:pPr algn="just"/>
            <a:r>
              <a:rPr lang="en-US" altLang="en-US" sz="2800" b="0">
                <a:latin typeface="Times New Roman" panose="02020603050405020304" pitchFamily="18" charset="0"/>
              </a:rPr>
              <a:t>	A program in a procedural paradigm is an active agent that uses passive objects that we refer to as data or data items. To manipulate a piece of data, the active agent (program) issues an action, referred to as a </a:t>
            </a:r>
            <a:r>
              <a:rPr lang="en-US" altLang="en-US" sz="2800">
                <a:latin typeface="Times New Roman" panose="02020603050405020304" pitchFamily="18" charset="0"/>
              </a:rPr>
              <a:t>procedure</a:t>
            </a:r>
            <a:r>
              <a:rPr lang="en-US" altLang="en-US" sz="2800" b="0">
                <a:latin typeface="Times New Roman" panose="02020603050405020304" pitchFamily="18" charset="0"/>
              </a:rPr>
              <a:t>. For example, think of a program that prints the contents of a file. The file is a passive object. To print the file, the program uses a procedure, which we call print.</a:t>
            </a:r>
          </a:p>
        </p:txBody>
      </p:sp>
    </p:spTree>
    <p:extLst>
      <p:ext uri="{BB962C8B-B14F-4D97-AF65-F5344CB8AC3E}">
        <p14:creationId xmlns:p14="http://schemas.microsoft.com/office/powerpoint/2010/main" val="118530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3781426" y="5715000"/>
            <a:ext cx="4600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latin typeface="Times New Roman" panose="02020603050405020304" pitchFamily="18" charset="0"/>
              </a:rPr>
              <a:t>The concept of the procedural paradigm</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1752601"/>
            <a:ext cx="7532687"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775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1600200" y="152401"/>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program in this paradigm is made up of three parts: </a:t>
            </a:r>
            <a:r>
              <a:rPr lang="en-US" altLang="en-US" sz="2800" b="0" i="1">
                <a:latin typeface="Times New Roman" panose="02020603050405020304" pitchFamily="18" charset="0"/>
              </a:rPr>
              <a:t>a part for object creation</a:t>
            </a:r>
            <a:r>
              <a:rPr lang="en-US" altLang="en-US" sz="2800" b="0">
                <a:latin typeface="Times New Roman" panose="02020603050405020304" pitchFamily="18" charset="0"/>
              </a:rPr>
              <a:t>, </a:t>
            </a:r>
            <a:r>
              <a:rPr lang="en-US" altLang="en-US" sz="2800" b="0" i="1">
                <a:latin typeface="Times New Roman" panose="02020603050405020304" pitchFamily="18" charset="0"/>
              </a:rPr>
              <a:t>a set of procedure calls</a:t>
            </a:r>
            <a:r>
              <a:rPr lang="en-US" altLang="en-US" sz="2800" b="0">
                <a:latin typeface="Times New Roman" panose="02020603050405020304" pitchFamily="18" charset="0"/>
              </a:rPr>
              <a:t> and </a:t>
            </a:r>
            <a:r>
              <a:rPr lang="en-US" altLang="en-US" sz="2800" b="0" i="1">
                <a:latin typeface="Times New Roman" panose="02020603050405020304" pitchFamily="18" charset="0"/>
              </a:rPr>
              <a:t>a set of code for each procedure</a:t>
            </a:r>
            <a:r>
              <a:rPr lang="en-US" altLang="en-US" sz="2800" b="0">
                <a:latin typeface="Times New Roman" panose="02020603050405020304" pitchFamily="18" charset="0"/>
              </a:rPr>
              <a:t>. Some procedures have already been defined in the language itself. By combining this code, the programmer can create new procedures.</a:t>
            </a:r>
          </a:p>
        </p:txBody>
      </p:sp>
      <p:sp>
        <p:nvSpPr>
          <p:cNvPr id="41988" name="Text Box 4"/>
          <p:cNvSpPr txBox="1">
            <a:spLocks noChangeArrowheads="1"/>
          </p:cNvSpPr>
          <p:nvPr/>
        </p:nvSpPr>
        <p:spPr bwMode="auto">
          <a:xfrm>
            <a:off x="3705226" y="6324600"/>
            <a:ext cx="4752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latin typeface="Times New Roman" panose="02020603050405020304" pitchFamily="18" charset="0"/>
              </a:rPr>
              <a:t>The components of a procedural program</a:t>
            </a:r>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0" y="2649538"/>
            <a:ext cx="3162300"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243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828800" y="242888"/>
            <a:ext cx="556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660066"/>
                </a:solidFill>
                <a:latin typeface="Times New Roman" panose="02020603050405020304" pitchFamily="18" charset="0"/>
              </a:rPr>
              <a:t>Some procedural languages</a:t>
            </a:r>
          </a:p>
        </p:txBody>
      </p:sp>
      <p:sp>
        <p:nvSpPr>
          <p:cNvPr id="44035" name="Rectangle 3"/>
          <p:cNvSpPr>
            <a:spLocks noChangeArrowheads="1"/>
          </p:cNvSpPr>
          <p:nvPr/>
        </p:nvSpPr>
        <p:spPr bwMode="auto">
          <a:xfrm>
            <a:off x="1828800" y="12334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FORTRAN (FORmula TRANslation)</a:t>
            </a:r>
          </a:p>
        </p:txBody>
      </p:sp>
      <p:sp>
        <p:nvSpPr>
          <p:cNvPr id="44036" name="Rectangle 4"/>
          <p:cNvSpPr>
            <a:spLocks noChangeArrowheads="1"/>
          </p:cNvSpPr>
          <p:nvPr/>
        </p:nvSpPr>
        <p:spPr bwMode="auto">
          <a:xfrm>
            <a:off x="1828800" y="20335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COBOL (COmmon Business-Oriented Language)</a:t>
            </a:r>
          </a:p>
        </p:txBody>
      </p:sp>
      <p:sp>
        <p:nvSpPr>
          <p:cNvPr id="44037" name="Rectangle 5"/>
          <p:cNvSpPr>
            <a:spLocks noChangeArrowheads="1"/>
          </p:cNvSpPr>
          <p:nvPr/>
        </p:nvSpPr>
        <p:spPr bwMode="auto">
          <a:xfrm>
            <a:off x="1828800" y="28336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Pascal</a:t>
            </a:r>
          </a:p>
        </p:txBody>
      </p:sp>
      <p:sp>
        <p:nvSpPr>
          <p:cNvPr id="44038" name="Rectangle 6"/>
          <p:cNvSpPr>
            <a:spLocks noChangeArrowheads="1"/>
          </p:cNvSpPr>
          <p:nvPr/>
        </p:nvSpPr>
        <p:spPr bwMode="auto">
          <a:xfrm>
            <a:off x="1828800" y="36337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C</a:t>
            </a:r>
          </a:p>
        </p:txBody>
      </p:sp>
      <p:sp>
        <p:nvSpPr>
          <p:cNvPr id="44039" name="Rectangle 7"/>
          <p:cNvSpPr>
            <a:spLocks noChangeArrowheads="1"/>
          </p:cNvSpPr>
          <p:nvPr/>
        </p:nvSpPr>
        <p:spPr bwMode="auto">
          <a:xfrm>
            <a:off x="1828800" y="44338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Ada</a:t>
            </a:r>
          </a:p>
        </p:txBody>
      </p:sp>
    </p:spTree>
    <p:extLst>
      <p:ext uri="{BB962C8B-B14F-4D97-AF65-F5344CB8AC3E}">
        <p14:creationId xmlns:p14="http://schemas.microsoft.com/office/powerpoint/2010/main" val="329245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1524000" y="0"/>
            <a:ext cx="539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The object-oriented paradigm</a:t>
            </a:r>
          </a:p>
        </p:txBody>
      </p:sp>
      <p:sp>
        <p:nvSpPr>
          <p:cNvPr id="46084" name="Rectangle 3"/>
          <p:cNvSpPr>
            <a:spLocks noChangeArrowheads="1"/>
          </p:cNvSpPr>
          <p:nvPr/>
        </p:nvSpPr>
        <p:spPr bwMode="auto">
          <a:xfrm>
            <a:off x="1600200" y="533401"/>
            <a:ext cx="8915400" cy="5216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object-oriented paradigm deals with active objects instead of passive objects. We encounter many active objects in our daily life: a vehicle, an automatic door, a dishwasher and so on. The action to be performed on these objects are included in the object: the objects need only to receive the appropriate stimulus from outside to perform one of the actions.</a:t>
            </a:r>
          </a:p>
          <a:p>
            <a:pPr algn="just"/>
            <a:r>
              <a:rPr lang="en-US" altLang="en-US" sz="2800" b="0">
                <a:latin typeface="Times New Roman" panose="02020603050405020304" pitchFamily="18" charset="0"/>
              </a:rPr>
              <a:t>	A file in an object-oriented paradigm can be packed with all the procedures—called methods in the object-oriented paradigm—to be performed by the file: printing, copying, deleting and so on. The program in this paradigm just sends the corresponding request to the object.</a:t>
            </a:r>
          </a:p>
        </p:txBody>
      </p:sp>
    </p:spTree>
    <p:extLst>
      <p:ext uri="{BB962C8B-B14F-4D97-AF65-F5344CB8AC3E}">
        <p14:creationId xmlns:p14="http://schemas.microsoft.com/office/powerpoint/2010/main" val="3266991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76400" y="1050925"/>
            <a:ext cx="8915400" cy="5602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Describe the evolution of programming languages from machine</a:t>
            </a:r>
            <a:br>
              <a:rPr lang="en-US" altLang="en-US" sz="2000">
                <a:latin typeface="Times New Roman" panose="02020603050405020304" pitchFamily="18" charset="0"/>
              </a:rPr>
            </a:br>
            <a:r>
              <a:rPr lang="en-US" altLang="en-US" sz="2000">
                <a:latin typeface="Times New Roman" panose="02020603050405020304" pitchFamily="18" charset="0"/>
              </a:rPr>
              <a:t>     language to high-level languages.</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Understand how a program in a high-level language is translated</a:t>
            </a:r>
            <a:br>
              <a:rPr lang="en-US" altLang="en-US" sz="2000">
                <a:latin typeface="Times New Roman" panose="02020603050405020304" pitchFamily="18" charset="0"/>
              </a:rPr>
            </a:br>
            <a:r>
              <a:rPr lang="en-US" altLang="en-US" sz="2000">
                <a:latin typeface="Times New Roman" panose="02020603050405020304" pitchFamily="18" charset="0"/>
              </a:rPr>
              <a:t>     into machine language.</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Distinguish between four computer language paradigms.</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Understand the procedural paradigm and the interaction</a:t>
            </a:r>
            <a:br>
              <a:rPr lang="en-US" altLang="en-US" sz="2000">
                <a:latin typeface="Times New Roman" panose="02020603050405020304" pitchFamily="18" charset="0"/>
              </a:rPr>
            </a:br>
            <a:r>
              <a:rPr lang="en-US" altLang="en-US" sz="2000">
                <a:latin typeface="Times New Roman" panose="02020603050405020304" pitchFamily="18" charset="0"/>
              </a:rPr>
              <a:t>     between a program unit and data items in the paradigm.</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Understand the object-oriented paradigm and the interaction</a:t>
            </a:r>
            <a:br>
              <a:rPr lang="en-US" altLang="en-US" sz="2000">
                <a:latin typeface="Times New Roman" panose="02020603050405020304" pitchFamily="18" charset="0"/>
              </a:rPr>
            </a:br>
            <a:r>
              <a:rPr lang="en-US" altLang="en-US" sz="2000">
                <a:latin typeface="Times New Roman" panose="02020603050405020304" pitchFamily="18" charset="0"/>
              </a:rPr>
              <a:t>     between a program unit and objects in this paradigm.</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Define functional paradigm and understand its applications.</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Define a declaration paradigm and understand its applications.</a:t>
            </a:r>
          </a:p>
          <a:p>
            <a:pPr>
              <a:spcAft>
                <a:spcPct val="70000"/>
              </a:spcAft>
              <a:buFont typeface="Century Schoolbook" panose="02040604050505020304" pitchFamily="18" charset="0"/>
              <a:buAutoNum type="arabicPeriod"/>
            </a:pPr>
            <a:r>
              <a:rPr lang="en-US" altLang="en-US" sz="2000">
                <a:latin typeface="Times New Roman" panose="02020603050405020304" pitchFamily="18" charset="0"/>
              </a:rPr>
              <a:t> Define common concepts in procedural and object-oriented</a:t>
            </a:r>
            <a:br>
              <a:rPr lang="en-US" altLang="en-US" sz="2000">
                <a:latin typeface="Times New Roman" panose="02020603050405020304" pitchFamily="18" charset="0"/>
              </a:rPr>
            </a:br>
            <a:r>
              <a:rPr lang="en-US" altLang="en-US" sz="2000">
                <a:latin typeface="Times New Roman" panose="02020603050405020304" pitchFamily="18" charset="0"/>
              </a:rPr>
              <a:t>     languages.</a:t>
            </a:r>
          </a:p>
        </p:txBody>
      </p:sp>
      <p:sp>
        <p:nvSpPr>
          <p:cNvPr id="1375235" name="Rectangle 3"/>
          <p:cNvSpPr>
            <a:spLocks noChangeArrowheads="1"/>
          </p:cNvSpPr>
          <p:nvPr/>
        </p:nvSpPr>
        <p:spPr bwMode="auto">
          <a:xfrm>
            <a:off x="1676400" y="-762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dirty="0">
                <a:solidFill>
                  <a:schemeClr val="hlink"/>
                </a:solidFill>
                <a:effectLst>
                  <a:outerShdw blurRad="38100" dist="38100" dir="2700000" algn="tl">
                    <a:srgbClr val="C0C0C0"/>
                  </a:outerShdw>
                </a:effectLst>
                <a:latin typeface="Times New Roman" panose="02020603050405020304" pitchFamily="18" charset="0"/>
              </a:rPr>
              <a:t>Objectives</a:t>
            </a:r>
          </a:p>
        </p:txBody>
      </p:sp>
      <p:sp>
        <p:nvSpPr>
          <p:cNvPr id="1375236" name="Rectangle 4"/>
          <p:cNvSpPr>
            <a:spLocks noChangeArrowheads="1"/>
          </p:cNvSpPr>
          <p:nvPr/>
        </p:nvSpPr>
        <p:spPr bwMode="auto">
          <a:xfrm>
            <a:off x="1676400" y="457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400">
                <a:solidFill>
                  <a:schemeClr val="folHlink"/>
                </a:solidFill>
                <a:effectLst>
                  <a:outerShdw blurRad="38100" dist="38100" dir="2700000" algn="tl">
                    <a:srgbClr val="C0C0C0"/>
                  </a:outerShdw>
                </a:effectLst>
                <a:latin typeface="Times New Roman" panose="02020603050405020304" pitchFamily="18" charset="0"/>
              </a:rPr>
              <a:t>After studying this chapter, the student should be able to:</a:t>
            </a:r>
          </a:p>
        </p:txBody>
      </p:sp>
    </p:spTree>
    <p:extLst>
      <p:ext uri="{BB962C8B-B14F-4D97-AF65-F5344CB8AC3E}">
        <p14:creationId xmlns:p14="http://schemas.microsoft.com/office/powerpoint/2010/main" val="3243811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733801" y="5715000"/>
            <a:ext cx="4989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latin typeface="Times New Roman" panose="02020603050405020304" pitchFamily="18" charset="0"/>
              </a:rPr>
              <a:t>The concept of an object-oriented paradigm</a:t>
            </a:r>
          </a:p>
        </p:txBody>
      </p:sp>
      <p:pic>
        <p:nvPicPr>
          <p:cNvPr id="481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1600200"/>
            <a:ext cx="73310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784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1524000" y="47626"/>
            <a:ext cx="128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660066"/>
                </a:solidFill>
                <a:latin typeface="Times New Roman" panose="02020603050405020304" pitchFamily="18" charset="0"/>
              </a:rPr>
              <a:t>Classes</a:t>
            </a:r>
          </a:p>
        </p:txBody>
      </p:sp>
      <p:sp>
        <p:nvSpPr>
          <p:cNvPr id="50180" name="Rectangle 3"/>
          <p:cNvSpPr>
            <a:spLocks noChangeArrowheads="1"/>
          </p:cNvSpPr>
          <p:nvPr/>
        </p:nvSpPr>
        <p:spPr bwMode="auto">
          <a:xfrm>
            <a:off x="1600200" y="533401"/>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As the Figure below shows, objects of the same type (files, for example) need a set of methods that show how an object of this type reacts to stimuli from outside the object’s “territories”. To create these methods, a unit called a </a:t>
            </a:r>
            <a:r>
              <a:rPr lang="en-US" altLang="en-US" sz="2800">
                <a:solidFill>
                  <a:schemeClr val="folHlink"/>
                </a:solidFill>
                <a:latin typeface="Times New Roman" panose="02020603050405020304" pitchFamily="18" charset="0"/>
              </a:rPr>
              <a:t>class</a:t>
            </a:r>
            <a:r>
              <a:rPr lang="en-US" altLang="en-US" sz="2800" b="0">
                <a:latin typeface="Times New Roman" panose="02020603050405020304" pitchFamily="18" charset="0"/>
              </a:rPr>
              <a:t> is used (see Appendix F).</a:t>
            </a:r>
          </a:p>
        </p:txBody>
      </p:sp>
      <p:sp>
        <p:nvSpPr>
          <p:cNvPr id="50181" name="Text Box 4"/>
          <p:cNvSpPr txBox="1">
            <a:spLocks noChangeArrowheads="1"/>
          </p:cNvSpPr>
          <p:nvPr/>
        </p:nvSpPr>
        <p:spPr bwMode="auto">
          <a:xfrm>
            <a:off x="3773488" y="6172200"/>
            <a:ext cx="49895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latin typeface="Times New Roman" panose="02020603050405020304" pitchFamily="18" charset="0"/>
              </a:rPr>
              <a:t>The concept of an object-oriented paradigm</a:t>
            </a:r>
          </a:p>
        </p:txBody>
      </p:sp>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614" y="2943226"/>
            <a:ext cx="2541587"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845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2"/>
          <p:cNvSpPr txBox="1">
            <a:spLocks noChangeArrowheads="1"/>
          </p:cNvSpPr>
          <p:nvPr/>
        </p:nvSpPr>
        <p:spPr bwMode="auto">
          <a:xfrm>
            <a:off x="1524001" y="47626"/>
            <a:ext cx="1508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660066"/>
                </a:solidFill>
                <a:latin typeface="Times New Roman" panose="02020603050405020304" pitchFamily="18" charset="0"/>
              </a:rPr>
              <a:t>Methods</a:t>
            </a:r>
          </a:p>
        </p:txBody>
      </p:sp>
      <p:sp>
        <p:nvSpPr>
          <p:cNvPr id="52228" name="Rectangle 3"/>
          <p:cNvSpPr>
            <a:spLocks noChangeArrowheads="1"/>
          </p:cNvSpPr>
          <p:nvPr/>
        </p:nvSpPr>
        <p:spPr bwMode="auto">
          <a:xfrm>
            <a:off x="1600200" y="533400"/>
            <a:ext cx="89154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general, the format of methods are very similar to the functions used in some procedural languages. Each method has its header, its local variables and its statement. This means that most of the features we discussed for procedural languages are also applied to methods written for an object-oriented program. In other words, we can claim that object-oriented languages are actually an extension of procedural languages with some new ideas and some new features. The C++ language, for example, is an object-oriented extension of the C language. </a:t>
            </a:r>
          </a:p>
        </p:txBody>
      </p:sp>
    </p:spTree>
    <p:extLst>
      <p:ext uri="{BB962C8B-B14F-4D97-AF65-F5344CB8AC3E}">
        <p14:creationId xmlns:p14="http://schemas.microsoft.com/office/powerpoint/2010/main" val="460953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524001" y="47626"/>
            <a:ext cx="1941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660066"/>
                </a:solidFill>
                <a:latin typeface="Times New Roman" panose="02020603050405020304" pitchFamily="18" charset="0"/>
              </a:rPr>
              <a:t>Inheritance</a:t>
            </a:r>
          </a:p>
        </p:txBody>
      </p:sp>
      <p:sp>
        <p:nvSpPr>
          <p:cNvPr id="54276" name="Rectangle 3"/>
          <p:cNvSpPr>
            <a:spLocks noChangeArrowheads="1"/>
          </p:cNvSpPr>
          <p:nvPr/>
        </p:nvSpPr>
        <p:spPr bwMode="auto">
          <a:xfrm>
            <a:off x="1600200" y="533401"/>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object-oriented paradigm, as in nature, an object can inherit from another object. This concept is called inheritance. When a general class is defined, we can define a more specific class that inherits some of the characteristics of the general class, but also has some new characteristics. For example, when an object of the type GeometricalShapes is defined, we can define a class called Rectangles. Rectangles are geometrical shapes with additional characteristics.</a:t>
            </a:r>
          </a:p>
        </p:txBody>
      </p:sp>
    </p:spTree>
    <p:extLst>
      <p:ext uri="{BB962C8B-B14F-4D97-AF65-F5344CB8AC3E}">
        <p14:creationId xmlns:p14="http://schemas.microsoft.com/office/powerpoint/2010/main" val="3332092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1524001" y="47626"/>
            <a:ext cx="2417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660066"/>
                </a:solidFill>
                <a:latin typeface="Times New Roman" panose="02020603050405020304" pitchFamily="18" charset="0"/>
              </a:rPr>
              <a:t>Polymorphism</a:t>
            </a:r>
          </a:p>
        </p:txBody>
      </p:sp>
      <p:sp>
        <p:nvSpPr>
          <p:cNvPr id="56324" name="Rectangle 3"/>
          <p:cNvSpPr>
            <a:spLocks noChangeArrowheads="1"/>
          </p:cNvSpPr>
          <p:nvPr/>
        </p:nvSpPr>
        <p:spPr bwMode="auto">
          <a:xfrm>
            <a:off x="1600200" y="533401"/>
            <a:ext cx="8915400" cy="39354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a:solidFill>
                  <a:schemeClr val="folHlink"/>
                </a:solidFill>
                <a:latin typeface="Times New Roman" panose="02020603050405020304" pitchFamily="18" charset="0"/>
              </a:rPr>
              <a:t>Polymorphism</a:t>
            </a:r>
            <a:r>
              <a:rPr lang="en-US" altLang="en-US" sz="2800" b="0">
                <a:latin typeface="Times New Roman" panose="02020603050405020304" pitchFamily="18" charset="0"/>
              </a:rPr>
              <a:t> means “many forms”. Polymorphism in the object-oriented paradigm means that we can define several operations with the same name that can do different things in related classes. For example, assume that we define two classes, Rectangles and Circles, both inherited from the class GeometricalShapes. We define two operations both named area, one in Rectangles and one in Circles, that calculate the area of a rectangle or a circle. The two operations have the same name</a:t>
            </a:r>
          </a:p>
        </p:txBody>
      </p:sp>
    </p:spTree>
    <p:extLst>
      <p:ext uri="{BB962C8B-B14F-4D97-AF65-F5344CB8AC3E}">
        <p14:creationId xmlns:p14="http://schemas.microsoft.com/office/powerpoint/2010/main" val="3216882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828800" y="242888"/>
            <a:ext cx="556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660066"/>
                </a:solidFill>
                <a:latin typeface="Times New Roman" panose="02020603050405020304" pitchFamily="18" charset="0"/>
              </a:rPr>
              <a:t>Some object-oriented languages</a:t>
            </a:r>
          </a:p>
        </p:txBody>
      </p:sp>
      <p:sp>
        <p:nvSpPr>
          <p:cNvPr id="58371" name="Rectangle 3"/>
          <p:cNvSpPr>
            <a:spLocks noChangeArrowheads="1"/>
          </p:cNvSpPr>
          <p:nvPr/>
        </p:nvSpPr>
        <p:spPr bwMode="auto">
          <a:xfrm>
            <a:off x="1828800" y="8524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C++</a:t>
            </a:r>
          </a:p>
        </p:txBody>
      </p:sp>
      <p:sp>
        <p:nvSpPr>
          <p:cNvPr id="58372" name="Rectangle 4"/>
          <p:cNvSpPr>
            <a:spLocks noChangeArrowheads="1"/>
          </p:cNvSpPr>
          <p:nvPr/>
        </p:nvSpPr>
        <p:spPr bwMode="auto">
          <a:xfrm>
            <a:off x="1828800" y="1652588"/>
            <a:ext cx="84582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100000"/>
              </a:spcAft>
              <a:buFont typeface="Wingdings" panose="05000000000000000000" pitchFamily="2" charset="2"/>
              <a:buChar char="q"/>
            </a:pPr>
            <a:r>
              <a:rPr lang="en-US" altLang="en-US" sz="2800" b="0">
                <a:latin typeface="Times New Roman" panose="02020603050405020304" pitchFamily="18" charset="0"/>
              </a:rPr>
              <a:t> Java</a:t>
            </a:r>
          </a:p>
        </p:txBody>
      </p:sp>
    </p:spTree>
    <p:extLst>
      <p:ext uri="{BB962C8B-B14F-4D97-AF65-F5344CB8AC3E}">
        <p14:creationId xmlns:p14="http://schemas.microsoft.com/office/powerpoint/2010/main" val="3071074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1524000" y="0"/>
            <a:ext cx="9144000" cy="1371600"/>
          </a:xfrm>
          <a:prstGeom prst="rect">
            <a:avLst/>
          </a:prstGeom>
          <a:solidFill>
            <a:schemeClr val="accent5">
              <a:lumMod val="75000"/>
            </a:schemeClr>
          </a:solidFill>
          <a:ln w="9525">
            <a:solidFill>
              <a:schemeClr val="tx1"/>
            </a:solidFill>
            <a:miter lim="800000"/>
            <a:headEnd/>
            <a:tailEnd/>
          </a:ln>
          <a:effectLs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1752601" y="406400"/>
            <a:ext cx="16337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Times" panose="02020603050405020304" pitchFamily="18" charset="0"/>
              </a:rPr>
              <a:t>  EVOLUTION</a:t>
            </a:r>
          </a:p>
        </p:txBody>
      </p:sp>
      <p:sp>
        <p:nvSpPr>
          <p:cNvPr id="13317"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p:cNvSpPr>
            <a:spLocks noChangeArrowheads="1"/>
          </p:cNvSpPr>
          <p:nvPr/>
        </p:nvSpPr>
        <p:spPr bwMode="auto">
          <a:xfrm>
            <a:off x="16764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a:effectLst>
                  <a:outerShdw blurRad="38100" dist="38100" dir="2700000" algn="tl">
                    <a:srgbClr val="C0C0C0"/>
                  </a:outerShdw>
                </a:effectLst>
                <a:latin typeface="Times New Roman" panose="02020603050405020304" pitchFamily="18" charset="0"/>
              </a:rPr>
              <a:t>To write a program for a computer, we must use a computer language. A computer language is a set of predefined words that are combined into a program according to predefined rules (</a:t>
            </a:r>
            <a:r>
              <a:rPr lang="en-US" altLang="en-US" sz="2800" i="1">
                <a:solidFill>
                  <a:schemeClr val="folHlink"/>
                </a:solidFill>
                <a:effectLst>
                  <a:outerShdw blurRad="38100" dist="38100" dir="2700000" algn="tl">
                    <a:srgbClr val="C0C0C0"/>
                  </a:outerShdw>
                </a:effectLst>
                <a:latin typeface="Times New Roman" panose="02020603050405020304" pitchFamily="18" charset="0"/>
              </a:rPr>
              <a:t>syntax</a:t>
            </a:r>
            <a:r>
              <a:rPr lang="en-US" altLang="en-US" sz="2800">
                <a:effectLst>
                  <a:outerShdw blurRad="38100" dist="38100" dir="2700000" algn="tl">
                    <a:srgbClr val="C0C0C0"/>
                  </a:outerShdw>
                </a:effectLst>
                <a:latin typeface="Times New Roman" panose="02020603050405020304" pitchFamily="18" charset="0"/>
              </a:rPr>
              <a:t>). Over the years, computer languages have evolved from </a:t>
            </a:r>
            <a:r>
              <a:rPr lang="en-US" altLang="en-US" sz="2800" i="1">
                <a:solidFill>
                  <a:schemeClr val="folHlink"/>
                </a:solidFill>
                <a:effectLst>
                  <a:outerShdw blurRad="38100" dist="38100" dir="2700000" algn="tl">
                    <a:srgbClr val="C0C0C0"/>
                  </a:outerShdw>
                </a:effectLst>
                <a:latin typeface="Times New Roman" panose="02020603050405020304" pitchFamily="18" charset="0"/>
              </a:rPr>
              <a:t>machine language</a:t>
            </a:r>
            <a:r>
              <a:rPr lang="en-US" altLang="en-US" sz="2800">
                <a:effectLst>
                  <a:outerShdw blurRad="38100" dist="38100" dir="2700000" algn="tl">
                    <a:srgbClr val="C0C0C0"/>
                  </a:outerShdw>
                </a:effectLst>
                <a:latin typeface="Times New Roman" panose="02020603050405020304" pitchFamily="18" charset="0"/>
              </a:rPr>
              <a:t> to </a:t>
            </a:r>
            <a:r>
              <a:rPr lang="en-US" altLang="en-US" sz="2800" i="1">
                <a:solidFill>
                  <a:schemeClr val="folHlink"/>
                </a:solidFill>
                <a:effectLst>
                  <a:outerShdw blurRad="38100" dist="38100" dir="2700000" algn="tl">
                    <a:srgbClr val="C0C0C0"/>
                  </a:outerShdw>
                </a:effectLst>
                <a:latin typeface="Times New Roman" panose="02020603050405020304" pitchFamily="18" charset="0"/>
              </a:rPr>
              <a:t>high-level languages</a:t>
            </a:r>
            <a:r>
              <a:rPr lang="en-US" altLang="en-US" sz="2800">
                <a:effectLst>
                  <a:outerShdw blurRad="38100" dist="38100" dir="2700000" algn="tl">
                    <a:srgbClr val="C0C0C0"/>
                  </a:outerShdw>
                </a:effectLst>
                <a:latin typeface="Times New Roman" panose="02020603050405020304" pitchFamily="18" charset="0"/>
              </a:rPr>
              <a:t>.</a:t>
            </a:r>
          </a:p>
        </p:txBody>
      </p:sp>
    </p:spTree>
    <p:extLst>
      <p:ext uri="{BB962C8B-B14F-4D97-AF65-F5344CB8AC3E}">
        <p14:creationId xmlns:p14="http://schemas.microsoft.com/office/powerpoint/2010/main" val="1487347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1524001" y="0"/>
            <a:ext cx="3514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Machine languages</a:t>
            </a:r>
          </a:p>
        </p:txBody>
      </p:sp>
      <p:sp>
        <p:nvSpPr>
          <p:cNvPr id="15364" name="Rectangle 3"/>
          <p:cNvSpPr>
            <a:spLocks noChangeArrowheads="1"/>
          </p:cNvSpPr>
          <p:nvPr/>
        </p:nvSpPr>
        <p:spPr bwMode="auto">
          <a:xfrm>
            <a:off x="1600200" y="685801"/>
            <a:ext cx="8915400" cy="39354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earliest days of computers, the only programming languages available were </a:t>
            </a:r>
            <a:r>
              <a:rPr lang="en-US" altLang="en-US" sz="2800">
                <a:solidFill>
                  <a:schemeClr val="folHlink"/>
                </a:solidFill>
                <a:latin typeface="Times New Roman" panose="02020603050405020304" pitchFamily="18" charset="0"/>
              </a:rPr>
              <a:t>machine languages</a:t>
            </a:r>
            <a:r>
              <a:rPr lang="en-US" altLang="en-US" sz="2800" b="0">
                <a:latin typeface="Times New Roman" panose="02020603050405020304" pitchFamily="18" charset="0"/>
              </a:rPr>
              <a:t>. Each computer had its own machine language, which was made of streams of 0s and 1s. In Chapter 5 we showed that in a primitive hypothetical computer, we need to use eleven lines of code to read two integers, add them and print the result. These lines of code, when written in machine language, make eleven lines of binary code, each of 16 bits, as shown in the next Table.</a:t>
            </a:r>
          </a:p>
        </p:txBody>
      </p:sp>
      <p:sp>
        <p:nvSpPr>
          <p:cNvPr id="15365" name="Rectangle 8"/>
          <p:cNvSpPr>
            <a:spLocks noChangeArrowheads="1"/>
          </p:cNvSpPr>
          <p:nvPr/>
        </p:nvSpPr>
        <p:spPr bwMode="auto">
          <a:xfrm>
            <a:off x="1905000" y="5502276"/>
            <a:ext cx="8382000" cy="954107"/>
          </a:xfrm>
          <a:prstGeom prst="rect">
            <a:avLst/>
          </a:prstGeom>
          <a:solidFill>
            <a:srgbClr val="DDDDDD"/>
          </a:solidFill>
          <a:ln w="76200" algn="ctr">
            <a:solidFill>
              <a:srgbClr val="00CC00"/>
            </a:solidFill>
            <a:miter lim="800000"/>
            <a:headEnd/>
            <a:tailEnd/>
          </a:ln>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a:latin typeface="Times New Roman" panose="02020603050405020304" pitchFamily="18" charset="0"/>
              </a:rPr>
              <a:t>The only language understood by a computer is machine language.</a:t>
            </a:r>
          </a:p>
        </p:txBody>
      </p:sp>
      <p:grpSp>
        <p:nvGrpSpPr>
          <p:cNvPr id="15366" name="Group 9"/>
          <p:cNvGrpSpPr>
            <a:grpSpLocks/>
          </p:cNvGrpSpPr>
          <p:nvPr/>
        </p:nvGrpSpPr>
        <p:grpSpPr bwMode="auto">
          <a:xfrm>
            <a:off x="1905000" y="4876800"/>
            <a:ext cx="685800" cy="615950"/>
            <a:chOff x="1200" y="1217"/>
            <a:chExt cx="720" cy="388"/>
          </a:xfrm>
        </p:grpSpPr>
        <p:pic>
          <p:nvPicPr>
            <p:cNvPr id="1536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Text Box 11"/>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chemeClr val="hlink"/>
                  </a:solidFill>
                  <a:latin typeface="Franklin Gothic Demi" panose="020B0703020102020204" pitchFamily="34" charset="0"/>
                </a:rPr>
                <a:t> </a:t>
              </a:r>
              <a:r>
                <a:rPr lang="en-US" altLang="en-US">
                  <a:solidFill>
                    <a:schemeClr val="hlink"/>
                  </a:solidFill>
                  <a:latin typeface="Franklin Gothic Demi" panose="020B0703020102020204" pitchFamily="34" charset="0"/>
                </a:rPr>
                <a:t>i</a:t>
              </a:r>
            </a:p>
          </p:txBody>
        </p:sp>
      </p:grpSp>
    </p:spTree>
    <p:extLst>
      <p:ext uri="{BB962C8B-B14F-4D97-AF65-F5344CB8AC3E}">
        <p14:creationId xmlns:p14="http://schemas.microsoft.com/office/powerpoint/2010/main" val="801895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noChangeAspect="1"/>
          </p:cNvGrpSpPr>
          <p:nvPr/>
        </p:nvGrpSpPr>
        <p:grpSpPr bwMode="auto">
          <a:xfrm>
            <a:off x="2362200" y="627886"/>
            <a:ext cx="7181850" cy="6249232"/>
            <a:chOff x="568" y="396"/>
            <a:chExt cx="4524" cy="3936"/>
          </a:xfrm>
          <a:noFill/>
        </p:grpSpPr>
        <p:sp>
          <p:nvSpPr>
            <p:cNvPr id="4" name="AutoShape 6"/>
            <p:cNvSpPr>
              <a:spLocks noChangeAspect="1" noChangeArrowheads="1" noTextEdit="1"/>
            </p:cNvSpPr>
            <p:nvPr/>
          </p:nvSpPr>
          <p:spPr bwMode="auto">
            <a:xfrm>
              <a:off x="568" y="396"/>
              <a:ext cx="4520" cy="36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GB"/>
            </a:p>
          </p:txBody>
        </p:sp>
        <p:pic>
          <p:nvPicPr>
            <p:cNvPr id="139776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t="7949" b="-9162"/>
            <a:stretch/>
          </p:blipFill>
          <p:spPr bwMode="auto">
            <a:xfrm>
              <a:off x="568" y="681"/>
              <a:ext cx="4524" cy="36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1983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1524001" y="0"/>
            <a:ext cx="3673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Assembly languages</a:t>
            </a:r>
          </a:p>
        </p:txBody>
      </p:sp>
      <p:sp>
        <p:nvSpPr>
          <p:cNvPr id="19460" name="Rectangle 3"/>
          <p:cNvSpPr>
            <a:spLocks noChangeArrowheads="1"/>
          </p:cNvSpPr>
          <p:nvPr/>
        </p:nvSpPr>
        <p:spPr bwMode="auto">
          <a:xfrm>
            <a:off x="1600200" y="685801"/>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next evolution in programming came with the idea of replacing binary code for instruction and addresses with symbols or mnemonics. Because they used symbols, these languages were first known as symbolic languages. The set of these mnemonic languages were later referred to as assembly languages. The assembly language for our hypothetical computer to replace the machine language is shown in the next Program.</a:t>
            </a:r>
          </a:p>
        </p:txBody>
      </p:sp>
      <p:sp>
        <p:nvSpPr>
          <p:cNvPr id="19461" name="Rectangle 4"/>
          <p:cNvSpPr>
            <a:spLocks noChangeArrowheads="1"/>
          </p:cNvSpPr>
          <p:nvPr/>
        </p:nvSpPr>
        <p:spPr bwMode="auto">
          <a:xfrm>
            <a:off x="1905000" y="5502276"/>
            <a:ext cx="8382000" cy="954107"/>
          </a:xfrm>
          <a:prstGeom prst="rect">
            <a:avLst/>
          </a:prstGeom>
          <a:solidFill>
            <a:srgbClr val="DDDDDD"/>
          </a:solidFill>
          <a:ln w="76200" algn="ctr">
            <a:solidFill>
              <a:srgbClr val="00CC00"/>
            </a:solidFill>
            <a:miter lim="800000"/>
            <a:headEnd/>
            <a:tailEnd/>
          </a:ln>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a:latin typeface="Times New Roman" panose="02020603050405020304" pitchFamily="18" charset="0"/>
              </a:rPr>
              <a:t>The only language understood by a computer is machine language.</a:t>
            </a:r>
          </a:p>
        </p:txBody>
      </p:sp>
      <p:grpSp>
        <p:nvGrpSpPr>
          <p:cNvPr id="19462" name="Group 5"/>
          <p:cNvGrpSpPr>
            <a:grpSpLocks/>
          </p:cNvGrpSpPr>
          <p:nvPr/>
        </p:nvGrpSpPr>
        <p:grpSpPr bwMode="auto">
          <a:xfrm>
            <a:off x="1905000" y="4876800"/>
            <a:ext cx="685800" cy="615950"/>
            <a:chOff x="1200" y="1217"/>
            <a:chExt cx="720" cy="388"/>
          </a:xfrm>
        </p:grpSpPr>
        <p:pic>
          <p:nvPicPr>
            <p:cNvPr id="194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4" name="Text Box 7"/>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chemeClr val="hlink"/>
                  </a:solidFill>
                  <a:latin typeface="Franklin Gothic Demi" panose="020B0703020102020204" pitchFamily="34" charset="0"/>
                </a:rPr>
                <a:t> </a:t>
              </a:r>
              <a:r>
                <a:rPr lang="en-US" altLang="en-US">
                  <a:solidFill>
                    <a:schemeClr val="hlink"/>
                  </a:solidFill>
                  <a:latin typeface="Franklin Gothic Demi" panose="020B0703020102020204" pitchFamily="34" charset="0"/>
                </a:rPr>
                <a:t>i</a:t>
              </a:r>
            </a:p>
          </p:txBody>
        </p:sp>
      </p:grpSp>
    </p:spTree>
    <p:extLst>
      <p:ext uri="{BB962C8B-B14F-4D97-AF65-F5344CB8AC3E}">
        <p14:creationId xmlns:p14="http://schemas.microsoft.com/office/powerpoint/2010/main" val="2682309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noChangeArrowheads="1"/>
          </p:cNvPicPr>
          <p:nvPr/>
        </p:nvPicPr>
        <p:blipFill>
          <a:blip r:embed="rId3">
            <a:extLst>
              <a:ext uri="{28A0092B-C50C-407E-A947-70E740481C1C}">
                <a14:useLocalDpi xmlns:a14="http://schemas.microsoft.com/office/drawing/2010/main" val="0"/>
              </a:ext>
            </a:extLst>
          </a:blip>
          <a:srcRect t="7202" b="-7202"/>
          <a:stretch>
            <a:fillRect/>
          </a:stretch>
        </p:blipFill>
        <p:spPr bwMode="auto">
          <a:xfrm>
            <a:off x="1828800" y="936626"/>
            <a:ext cx="8610600" cy="563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23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1524000" y="0"/>
            <a:ext cx="378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High-level languages</a:t>
            </a:r>
          </a:p>
        </p:txBody>
      </p:sp>
      <p:sp>
        <p:nvSpPr>
          <p:cNvPr id="23556" name="Rectangle 3"/>
          <p:cNvSpPr>
            <a:spLocks noChangeArrowheads="1"/>
          </p:cNvSpPr>
          <p:nvPr/>
        </p:nvSpPr>
        <p:spPr bwMode="auto">
          <a:xfrm>
            <a:off x="1600200" y="685801"/>
            <a:ext cx="89154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Although assembly languages greatly improved programming efficiency, they still required programmers to concentrate on the hardware they were using. Working with symbolic languages was also very tedious, because each machine instruction had to be individually coded. The desire to improve programmer efficiency and to change the focus from the computer to the problem being solved led to the development of high-level languages.</a:t>
            </a:r>
          </a:p>
          <a:p>
            <a:pPr algn="just"/>
            <a:endParaRPr lang="en-US" altLang="en-US" sz="2800" b="0">
              <a:latin typeface="Times New Roman" panose="02020603050405020304" pitchFamily="18" charset="0"/>
            </a:endParaRPr>
          </a:p>
          <a:p>
            <a:pPr algn="just"/>
            <a:r>
              <a:rPr lang="en-US" altLang="en-US" sz="2800" b="0">
                <a:latin typeface="Times New Roman" panose="02020603050405020304" pitchFamily="18" charset="0"/>
              </a:rPr>
              <a:t>	Over the years, various languages, most notably BASIC, COBOL, Pascal, Ada, C, C++ and Java, were developed. The C++ example shows the code for adding two integers as it would appear in the C++ language. </a:t>
            </a:r>
          </a:p>
        </p:txBody>
      </p:sp>
    </p:spTree>
    <p:extLst>
      <p:ext uri="{BB962C8B-B14F-4D97-AF65-F5344CB8AC3E}">
        <p14:creationId xmlns:p14="http://schemas.microsoft.com/office/powerpoint/2010/main" val="164717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3">
            <a:extLst>
              <a:ext uri="{28A0092B-C50C-407E-A947-70E740481C1C}">
                <a14:useLocalDpi xmlns:a14="http://schemas.microsoft.com/office/drawing/2010/main" val="0"/>
              </a:ext>
            </a:extLst>
          </a:blip>
          <a:srcRect t="4298" b="-4298"/>
          <a:stretch>
            <a:fillRect/>
          </a:stretch>
        </p:blipFill>
        <p:spPr bwMode="auto">
          <a:xfrm>
            <a:off x="2611439" y="762000"/>
            <a:ext cx="7267575"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TextBox 1"/>
          <p:cNvSpPr txBox="1">
            <a:spLocks noChangeArrowheads="1"/>
          </p:cNvSpPr>
          <p:nvPr/>
        </p:nvSpPr>
        <p:spPr bwMode="auto">
          <a:xfrm>
            <a:off x="4648200" y="3048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GB" altLang="en-US" sz="1800" b="0"/>
              <a:t>C++ Example</a:t>
            </a:r>
          </a:p>
        </p:txBody>
      </p:sp>
    </p:spTree>
    <p:extLst>
      <p:ext uri="{BB962C8B-B14F-4D97-AF65-F5344CB8AC3E}">
        <p14:creationId xmlns:p14="http://schemas.microsoft.com/office/powerpoint/2010/main" val="365354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22653</TotalTime>
  <Words>1231</Words>
  <Application>Microsoft Office PowerPoint</Application>
  <PresentationFormat>Widescreen</PresentationFormat>
  <Paragraphs>93</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Century Gothic</vt:lpstr>
      <vt:lpstr>Century Schoolbook</vt:lpstr>
      <vt:lpstr>Franklin Gothic Demi</vt:lpstr>
      <vt:lpstr>Franklin Gothic Demi Cond</vt:lpstr>
      <vt:lpstr>Times</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Adamu Usman</dc:creator>
  <cp:lastModifiedBy>Adamu Usman</cp:lastModifiedBy>
  <cp:revision>3</cp:revision>
  <dcterms:created xsi:type="dcterms:W3CDTF">2019-10-14T14:43:03Z</dcterms:created>
  <dcterms:modified xsi:type="dcterms:W3CDTF">2019-10-30T08:16:32Z</dcterms:modified>
</cp:coreProperties>
</file>