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86A8974-804E-44B6-A55E-9D16167D7641}" type="datetimeFigureOut">
              <a:rPr lang="en-GB" smtClean="0"/>
              <a:t>05/11/2019</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CF4F24F-0BB6-4ACA-9A58-DEDC2291E5D6}" type="slidenum">
              <a:rPr lang="en-GB" smtClean="0"/>
              <a:t>‹#›</a:t>
            </a:fld>
            <a:endParaRPr lang="en-GB"/>
          </a:p>
        </p:txBody>
      </p:sp>
    </p:spTree>
    <p:extLst>
      <p:ext uri="{BB962C8B-B14F-4D97-AF65-F5344CB8AC3E}">
        <p14:creationId xmlns:p14="http://schemas.microsoft.com/office/powerpoint/2010/main" val="2067714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86A8974-804E-44B6-A55E-9D16167D7641}" type="datetimeFigureOut">
              <a:rPr lang="en-GB" smtClean="0"/>
              <a:t>05/11/2019</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CF4F24F-0BB6-4ACA-9A58-DEDC2291E5D6}" type="slidenum">
              <a:rPr lang="en-GB" smtClean="0"/>
              <a:t>‹#›</a:t>
            </a:fld>
            <a:endParaRPr lang="en-GB"/>
          </a:p>
        </p:txBody>
      </p:sp>
    </p:spTree>
    <p:extLst>
      <p:ext uri="{BB962C8B-B14F-4D97-AF65-F5344CB8AC3E}">
        <p14:creationId xmlns:p14="http://schemas.microsoft.com/office/powerpoint/2010/main" val="498056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86A8974-804E-44B6-A55E-9D16167D7641}" type="datetimeFigureOut">
              <a:rPr lang="en-GB" smtClean="0"/>
              <a:t>05/11/2019</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F4F24F-0BB6-4ACA-9A58-DEDC2291E5D6}" type="slidenum">
              <a:rPr lang="en-GB" smtClean="0"/>
              <a:t>‹#›</a:t>
            </a:fld>
            <a:endParaRPr lang="en-GB"/>
          </a:p>
        </p:txBody>
      </p:sp>
    </p:spTree>
    <p:extLst>
      <p:ext uri="{BB962C8B-B14F-4D97-AF65-F5344CB8AC3E}">
        <p14:creationId xmlns:p14="http://schemas.microsoft.com/office/powerpoint/2010/main" val="4059017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86A8974-804E-44B6-A55E-9D16167D7641}" type="datetimeFigureOut">
              <a:rPr lang="en-GB" smtClean="0"/>
              <a:t>05/11/2019</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F4F24F-0BB6-4ACA-9A58-DEDC2291E5D6}" type="slidenum">
              <a:rPr lang="en-GB" smtClean="0"/>
              <a:t>‹#›</a:t>
            </a:fld>
            <a:endParaRPr lang="en-GB"/>
          </a:p>
        </p:txBody>
      </p:sp>
    </p:spTree>
    <p:extLst>
      <p:ext uri="{BB962C8B-B14F-4D97-AF65-F5344CB8AC3E}">
        <p14:creationId xmlns:p14="http://schemas.microsoft.com/office/powerpoint/2010/main" val="4092865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6A8974-804E-44B6-A55E-9D16167D7641}" type="datetimeFigureOut">
              <a:rPr lang="en-GB" smtClean="0"/>
              <a:t>05/11/2019</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F4F24F-0BB6-4ACA-9A58-DEDC2291E5D6}" type="slidenum">
              <a:rPr lang="en-GB" smtClean="0"/>
              <a:t>‹#›</a:t>
            </a:fld>
            <a:endParaRPr lang="en-GB"/>
          </a:p>
        </p:txBody>
      </p:sp>
    </p:spTree>
    <p:extLst>
      <p:ext uri="{BB962C8B-B14F-4D97-AF65-F5344CB8AC3E}">
        <p14:creationId xmlns:p14="http://schemas.microsoft.com/office/powerpoint/2010/main" val="1127486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86A8974-804E-44B6-A55E-9D16167D7641}" type="datetimeFigureOut">
              <a:rPr lang="en-GB" smtClean="0"/>
              <a:t>05/11/2019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CF4F24F-0BB6-4ACA-9A58-DEDC2291E5D6}" type="slidenum">
              <a:rPr lang="en-GB" smtClean="0"/>
              <a:t>‹#›</a:t>
            </a:fld>
            <a:endParaRPr lang="en-GB"/>
          </a:p>
        </p:txBody>
      </p:sp>
    </p:spTree>
    <p:extLst>
      <p:ext uri="{BB962C8B-B14F-4D97-AF65-F5344CB8AC3E}">
        <p14:creationId xmlns:p14="http://schemas.microsoft.com/office/powerpoint/2010/main" val="1163967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86A8974-804E-44B6-A55E-9D16167D7641}" type="datetimeFigureOut">
              <a:rPr lang="en-GB" smtClean="0"/>
              <a:t>05/11/2019</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BCF4F24F-0BB6-4ACA-9A58-DEDC2291E5D6}" type="slidenum">
              <a:rPr lang="en-GB" smtClean="0"/>
              <a:t>‹#›</a:t>
            </a:fld>
            <a:endParaRPr lang="en-GB"/>
          </a:p>
        </p:txBody>
      </p:sp>
    </p:spTree>
    <p:extLst>
      <p:ext uri="{BB962C8B-B14F-4D97-AF65-F5344CB8AC3E}">
        <p14:creationId xmlns:p14="http://schemas.microsoft.com/office/powerpoint/2010/main" val="4017949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86A8974-804E-44B6-A55E-9D16167D7641}" type="datetimeFigureOut">
              <a:rPr lang="en-GB" smtClean="0"/>
              <a:t>05/11/2019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F4F24F-0BB6-4ACA-9A58-DEDC2291E5D6}" type="slidenum">
              <a:rPr lang="en-GB" smtClean="0"/>
              <a:t>‹#›</a:t>
            </a:fld>
            <a:endParaRPr lang="en-GB"/>
          </a:p>
        </p:txBody>
      </p:sp>
    </p:spTree>
    <p:extLst>
      <p:ext uri="{BB962C8B-B14F-4D97-AF65-F5344CB8AC3E}">
        <p14:creationId xmlns:p14="http://schemas.microsoft.com/office/powerpoint/2010/main" val="2969957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86A8974-804E-44B6-A55E-9D16167D7641}" type="datetimeFigureOut">
              <a:rPr lang="en-GB" smtClean="0"/>
              <a:t>05/11/2019</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F4F24F-0BB6-4ACA-9A58-DEDC2291E5D6}" type="slidenum">
              <a:rPr lang="en-GB" smtClean="0"/>
              <a:t>‹#›</a:t>
            </a:fld>
            <a:endParaRPr lang="en-GB"/>
          </a:p>
        </p:txBody>
      </p:sp>
    </p:spTree>
    <p:extLst>
      <p:ext uri="{BB962C8B-B14F-4D97-AF65-F5344CB8AC3E}">
        <p14:creationId xmlns:p14="http://schemas.microsoft.com/office/powerpoint/2010/main" val="1864506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6A8974-804E-44B6-A55E-9D16167D7641}" type="datetimeFigureOut">
              <a:rPr lang="en-GB" smtClean="0"/>
              <a:t>05/11/2019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F4F24F-0BB6-4ACA-9A58-DEDC2291E5D6}" type="slidenum">
              <a:rPr lang="en-GB" smtClean="0"/>
              <a:t>‹#›</a:t>
            </a:fld>
            <a:endParaRPr lang="en-GB"/>
          </a:p>
        </p:txBody>
      </p:sp>
    </p:spTree>
    <p:extLst>
      <p:ext uri="{BB962C8B-B14F-4D97-AF65-F5344CB8AC3E}">
        <p14:creationId xmlns:p14="http://schemas.microsoft.com/office/powerpoint/2010/main" val="3744766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6A8974-804E-44B6-A55E-9D16167D7641}" type="datetimeFigureOut">
              <a:rPr lang="en-GB" smtClean="0"/>
              <a:t>05/11/2019</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F4F24F-0BB6-4ACA-9A58-DEDC2291E5D6}" type="slidenum">
              <a:rPr lang="en-GB" smtClean="0"/>
              <a:t>‹#›</a:t>
            </a:fld>
            <a:endParaRPr lang="en-GB"/>
          </a:p>
        </p:txBody>
      </p:sp>
    </p:spTree>
    <p:extLst>
      <p:ext uri="{BB962C8B-B14F-4D97-AF65-F5344CB8AC3E}">
        <p14:creationId xmlns:p14="http://schemas.microsoft.com/office/powerpoint/2010/main" val="66501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6A8974-804E-44B6-A55E-9D16167D7641}" type="datetimeFigureOut">
              <a:rPr lang="en-GB" smtClean="0"/>
              <a:t>05/11/2019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F4F24F-0BB6-4ACA-9A58-DEDC2291E5D6}" type="slidenum">
              <a:rPr lang="en-GB" smtClean="0"/>
              <a:t>‹#›</a:t>
            </a:fld>
            <a:endParaRPr lang="en-GB"/>
          </a:p>
        </p:txBody>
      </p:sp>
    </p:spTree>
    <p:extLst>
      <p:ext uri="{BB962C8B-B14F-4D97-AF65-F5344CB8AC3E}">
        <p14:creationId xmlns:p14="http://schemas.microsoft.com/office/powerpoint/2010/main" val="899866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6A8974-804E-44B6-A55E-9D16167D7641}" type="datetimeFigureOut">
              <a:rPr lang="en-GB" smtClean="0"/>
              <a:t>05/11/2019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CF4F24F-0BB6-4ACA-9A58-DEDC2291E5D6}" type="slidenum">
              <a:rPr lang="en-GB" smtClean="0"/>
              <a:t>‹#›</a:t>
            </a:fld>
            <a:endParaRPr lang="en-GB"/>
          </a:p>
        </p:txBody>
      </p:sp>
    </p:spTree>
    <p:extLst>
      <p:ext uri="{BB962C8B-B14F-4D97-AF65-F5344CB8AC3E}">
        <p14:creationId xmlns:p14="http://schemas.microsoft.com/office/powerpoint/2010/main" val="3757114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6A8974-804E-44B6-A55E-9D16167D7641}" type="datetimeFigureOut">
              <a:rPr lang="en-GB" smtClean="0"/>
              <a:t>05/11/2019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CF4F24F-0BB6-4ACA-9A58-DEDC2291E5D6}" type="slidenum">
              <a:rPr lang="en-GB" smtClean="0"/>
              <a:t>‹#›</a:t>
            </a:fld>
            <a:endParaRPr lang="en-GB"/>
          </a:p>
        </p:txBody>
      </p:sp>
    </p:spTree>
    <p:extLst>
      <p:ext uri="{BB962C8B-B14F-4D97-AF65-F5344CB8AC3E}">
        <p14:creationId xmlns:p14="http://schemas.microsoft.com/office/powerpoint/2010/main" val="156368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A8974-804E-44B6-A55E-9D16167D7641}" type="datetimeFigureOut">
              <a:rPr lang="en-GB" smtClean="0"/>
              <a:t>05/11/2019</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CF4F24F-0BB6-4ACA-9A58-DEDC2291E5D6}" type="slidenum">
              <a:rPr lang="en-GB" smtClean="0"/>
              <a:t>‹#›</a:t>
            </a:fld>
            <a:endParaRPr lang="en-GB"/>
          </a:p>
        </p:txBody>
      </p:sp>
    </p:spTree>
    <p:extLst>
      <p:ext uri="{BB962C8B-B14F-4D97-AF65-F5344CB8AC3E}">
        <p14:creationId xmlns:p14="http://schemas.microsoft.com/office/powerpoint/2010/main" val="2594812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86A8974-804E-44B6-A55E-9D16167D7641}" type="datetimeFigureOut">
              <a:rPr lang="en-GB" smtClean="0"/>
              <a:t>05/11/2019</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CF4F24F-0BB6-4ACA-9A58-DEDC2291E5D6}" type="slidenum">
              <a:rPr lang="en-GB" smtClean="0"/>
              <a:t>‹#›</a:t>
            </a:fld>
            <a:endParaRPr lang="en-GB"/>
          </a:p>
        </p:txBody>
      </p:sp>
    </p:spTree>
    <p:extLst>
      <p:ext uri="{BB962C8B-B14F-4D97-AF65-F5344CB8AC3E}">
        <p14:creationId xmlns:p14="http://schemas.microsoft.com/office/powerpoint/2010/main" val="1865988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86A8974-804E-44B6-A55E-9D16167D7641}" type="datetimeFigureOut">
              <a:rPr lang="en-GB" smtClean="0"/>
              <a:t>05/11/2019</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CF4F24F-0BB6-4ACA-9A58-DEDC2291E5D6}" type="slidenum">
              <a:rPr lang="en-GB" smtClean="0"/>
              <a:t>‹#›</a:t>
            </a:fld>
            <a:endParaRPr lang="en-GB"/>
          </a:p>
        </p:txBody>
      </p:sp>
    </p:spTree>
    <p:extLst>
      <p:ext uri="{BB962C8B-B14F-4D97-AF65-F5344CB8AC3E}">
        <p14:creationId xmlns:p14="http://schemas.microsoft.com/office/powerpoint/2010/main" val="2566996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86A8974-804E-44B6-A55E-9D16167D7641}" type="datetimeFigureOut">
              <a:rPr lang="en-GB" smtClean="0"/>
              <a:t>05/11/2019</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CF4F24F-0BB6-4ACA-9A58-DEDC2291E5D6}" type="slidenum">
              <a:rPr lang="en-GB" smtClean="0"/>
              <a:t>‹#›</a:t>
            </a:fld>
            <a:endParaRPr lang="en-GB"/>
          </a:p>
        </p:txBody>
      </p:sp>
    </p:spTree>
    <p:extLst>
      <p:ext uri="{BB962C8B-B14F-4D97-AF65-F5344CB8AC3E}">
        <p14:creationId xmlns:p14="http://schemas.microsoft.com/office/powerpoint/2010/main" val="42924061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Variables etc…</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991114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GB" dirty="0" smtClean="0"/>
              <a:t>Rules in Naming a Variable</a:t>
            </a:r>
            <a:endParaRPr lang="en-GB" dirty="0" smtClean="0"/>
          </a:p>
        </p:txBody>
      </p:sp>
      <p:sp>
        <p:nvSpPr>
          <p:cNvPr id="3" name="Content Placeholder 2"/>
          <p:cNvSpPr>
            <a:spLocks noGrp="1"/>
          </p:cNvSpPr>
          <p:nvPr>
            <p:ph idx="1"/>
          </p:nvPr>
        </p:nvSpPr>
        <p:spPr/>
        <p:txBody>
          <a:bodyPr/>
          <a:lstStyle/>
          <a:p>
            <a:pPr marL="0" indent="0">
              <a:buNone/>
            </a:pPr>
            <a:r>
              <a:rPr lang="en-GB" dirty="0" smtClean="0"/>
              <a:t>Following are some valid identifiers: </a:t>
            </a:r>
          </a:p>
          <a:p>
            <a:r>
              <a:rPr lang="en-GB" dirty="0" smtClean="0"/>
              <a:t>x 	number1 	a123 	     number_2		 _xyz</a:t>
            </a:r>
          </a:p>
          <a:p>
            <a:endParaRPr lang="en-GB" dirty="0"/>
          </a:p>
          <a:p>
            <a:r>
              <a:rPr lang="en-GB" dirty="0" smtClean="0"/>
              <a:t>Following are some invalid identifiers:</a:t>
            </a:r>
          </a:p>
          <a:p>
            <a:pPr marL="0" indent="0">
              <a:buNone/>
            </a:pPr>
            <a:r>
              <a:rPr lang="en-GB" dirty="0" smtClean="0"/>
              <a:t>print main 		space not allowed</a:t>
            </a:r>
          </a:p>
          <a:p>
            <a:pPr marL="0" indent="0">
              <a:buNone/>
            </a:pPr>
            <a:r>
              <a:rPr lang="en-GB" dirty="0" smtClean="0"/>
              <a:t>123number 		name should not begin with number</a:t>
            </a:r>
          </a:p>
          <a:p>
            <a:pPr marL="0" indent="0">
              <a:buNone/>
            </a:pPr>
            <a:r>
              <a:rPr lang="en-GB" dirty="0" smtClean="0"/>
              <a:t>main 			reserved word</a:t>
            </a:r>
            <a:endParaRPr lang="en-GB" dirty="0"/>
          </a:p>
        </p:txBody>
      </p:sp>
    </p:spTree>
    <p:extLst>
      <p:ext uri="{BB962C8B-B14F-4D97-AF65-F5344CB8AC3E}">
        <p14:creationId xmlns:p14="http://schemas.microsoft.com/office/powerpoint/2010/main" val="3360308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Constants </a:t>
            </a:r>
            <a:endParaRPr lang="en-GB" dirty="0"/>
          </a:p>
        </p:txBody>
      </p:sp>
      <p:sp>
        <p:nvSpPr>
          <p:cNvPr id="3" name="Content Placeholder 2"/>
          <p:cNvSpPr>
            <a:spLocks noGrp="1"/>
          </p:cNvSpPr>
          <p:nvPr>
            <p:ph idx="1"/>
          </p:nvPr>
        </p:nvSpPr>
        <p:spPr/>
        <p:txBody>
          <a:bodyPr>
            <a:normAutofit/>
          </a:bodyPr>
          <a:lstStyle/>
          <a:p>
            <a:r>
              <a:rPr lang="en-GB" dirty="0" smtClean="0"/>
              <a:t>The opposite of a variable is a constant. </a:t>
            </a:r>
          </a:p>
          <a:p>
            <a:r>
              <a:rPr lang="en-GB" dirty="0" smtClean="0"/>
              <a:t>A constant is a value that never changes. </a:t>
            </a:r>
          </a:p>
          <a:p>
            <a:r>
              <a:rPr lang="en-GB" dirty="0" smtClean="0"/>
              <a:t>Because of their inflexibility, constants are used less often than variables in programming. </a:t>
            </a:r>
          </a:p>
          <a:p>
            <a:r>
              <a:rPr lang="en-GB" dirty="0" smtClean="0"/>
              <a:t>A constant can be :</a:t>
            </a:r>
          </a:p>
          <a:p>
            <a:pPr marL="0" indent="0">
              <a:buNone/>
            </a:pPr>
            <a:r>
              <a:rPr lang="en-GB" dirty="0" smtClean="0"/>
              <a:t>– a number, like 25 or 3.6</a:t>
            </a:r>
          </a:p>
          <a:p>
            <a:pPr marL="0" indent="0">
              <a:buNone/>
            </a:pPr>
            <a:r>
              <a:rPr lang="en-GB" dirty="0" smtClean="0"/>
              <a:t>– a character, like a or $ </a:t>
            </a:r>
          </a:p>
          <a:p>
            <a:pPr marL="0" indent="0">
              <a:buNone/>
            </a:pPr>
            <a:r>
              <a:rPr lang="en-GB" dirty="0" smtClean="0"/>
              <a:t>– a character string, like "this is a string"</a:t>
            </a:r>
            <a:endParaRPr lang="en-GB" dirty="0"/>
          </a:p>
        </p:txBody>
      </p:sp>
    </p:spTree>
    <p:extLst>
      <p:ext uri="{BB962C8B-B14F-4D97-AF65-F5344CB8AC3E}">
        <p14:creationId xmlns:p14="http://schemas.microsoft.com/office/powerpoint/2010/main" val="601529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Constants</a:t>
            </a:r>
            <a:endParaRPr lang="en-GB" dirty="0"/>
          </a:p>
        </p:txBody>
      </p:sp>
      <p:sp>
        <p:nvSpPr>
          <p:cNvPr id="3" name="Content Placeholder 2"/>
          <p:cNvSpPr>
            <a:spLocks noGrp="1"/>
          </p:cNvSpPr>
          <p:nvPr>
            <p:ph idx="1"/>
          </p:nvPr>
        </p:nvSpPr>
        <p:spPr/>
        <p:txBody>
          <a:bodyPr/>
          <a:lstStyle/>
          <a:p>
            <a:r>
              <a:rPr lang="en-GB" dirty="0" smtClean="0"/>
              <a:t>Example: </a:t>
            </a:r>
          </a:p>
          <a:p>
            <a:pPr marL="0" indent="0">
              <a:buNone/>
            </a:pPr>
            <a:r>
              <a:rPr lang="en-GB" dirty="0" smtClean="0"/>
              <a:t> – Calculate area of circle</a:t>
            </a:r>
          </a:p>
          <a:p>
            <a:pPr marL="0" indent="0">
              <a:buNone/>
            </a:pPr>
            <a:r>
              <a:rPr lang="en-GB" dirty="0" smtClean="0"/>
              <a:t>		area = 3.142 * r * r</a:t>
            </a:r>
          </a:p>
          <a:p>
            <a:pPr marL="0" indent="0">
              <a:buNone/>
            </a:pPr>
            <a:r>
              <a:rPr lang="en-GB" dirty="0" smtClean="0"/>
              <a:t>• Variable:</a:t>
            </a:r>
          </a:p>
          <a:p>
            <a:pPr marL="0" indent="0">
              <a:buNone/>
            </a:pPr>
            <a:r>
              <a:rPr lang="en-GB" dirty="0" smtClean="0"/>
              <a:t>     – area, r </a:t>
            </a:r>
          </a:p>
          <a:p>
            <a:r>
              <a:rPr lang="en-GB" dirty="0" smtClean="0"/>
              <a:t> Constant – 3.142</a:t>
            </a:r>
            <a:endParaRPr lang="en-GB" dirty="0"/>
          </a:p>
        </p:txBody>
      </p:sp>
    </p:spTree>
    <p:extLst>
      <p:ext uri="{BB962C8B-B14F-4D97-AF65-F5344CB8AC3E}">
        <p14:creationId xmlns:p14="http://schemas.microsoft.com/office/powerpoint/2010/main" val="1074096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Types</a:t>
            </a:r>
            <a:endParaRPr lang="en-GB" dirty="0"/>
          </a:p>
        </p:txBody>
      </p:sp>
      <p:sp>
        <p:nvSpPr>
          <p:cNvPr id="3" name="Content Placeholder 2"/>
          <p:cNvSpPr>
            <a:spLocks noGrp="1"/>
          </p:cNvSpPr>
          <p:nvPr>
            <p:ph idx="1"/>
          </p:nvPr>
        </p:nvSpPr>
        <p:spPr/>
        <p:txBody>
          <a:bodyPr/>
          <a:lstStyle/>
          <a:p>
            <a:r>
              <a:rPr lang="en-GB" dirty="0" smtClean="0"/>
              <a:t>Data type is classification of a particular type of information. </a:t>
            </a:r>
          </a:p>
          <a:p>
            <a:r>
              <a:rPr lang="en-GB" dirty="0" smtClean="0"/>
              <a:t>Data types are essential to any computer programming language. </a:t>
            </a:r>
          </a:p>
          <a:p>
            <a:r>
              <a:rPr lang="en-GB" dirty="0" smtClean="0"/>
              <a:t>Without them, it becomes very difficult to maintain information within a computer program. </a:t>
            </a:r>
          </a:p>
          <a:p>
            <a:r>
              <a:rPr lang="en-GB" dirty="0" smtClean="0"/>
              <a:t>Different data types have different sizes in memory depending on the machine and compilers</a:t>
            </a:r>
            <a:endParaRPr lang="en-GB" dirty="0"/>
          </a:p>
        </p:txBody>
      </p:sp>
    </p:spTree>
    <p:extLst>
      <p:ext uri="{BB962C8B-B14F-4D97-AF65-F5344CB8AC3E}">
        <p14:creationId xmlns:p14="http://schemas.microsoft.com/office/powerpoint/2010/main" val="1535769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Types</a:t>
            </a:r>
            <a:endParaRPr lang="en-GB" dirty="0"/>
          </a:p>
        </p:txBody>
      </p:sp>
      <p:sp>
        <p:nvSpPr>
          <p:cNvPr id="3" name="Content Placeholder 2"/>
          <p:cNvSpPr>
            <a:spLocks noGrp="1"/>
          </p:cNvSpPr>
          <p:nvPr>
            <p:ph idx="1"/>
          </p:nvPr>
        </p:nvSpPr>
        <p:spPr/>
        <p:txBody>
          <a:bodyPr/>
          <a:lstStyle/>
          <a:p>
            <a:r>
              <a:rPr lang="en-GB" dirty="0" smtClean="0"/>
              <a:t>Integer </a:t>
            </a:r>
          </a:p>
          <a:p>
            <a:r>
              <a:rPr lang="en-GB" dirty="0" smtClean="0"/>
              <a:t>Floating-point </a:t>
            </a:r>
          </a:p>
          <a:p>
            <a:r>
              <a:rPr lang="en-GB" dirty="0" smtClean="0"/>
              <a:t>Character</a:t>
            </a:r>
          </a:p>
          <a:p>
            <a:r>
              <a:rPr lang="en-GB" dirty="0" smtClean="0"/>
              <a:t>String </a:t>
            </a:r>
          </a:p>
          <a:p>
            <a:r>
              <a:rPr lang="en-GB" dirty="0" smtClean="0"/>
              <a:t>Boolean</a:t>
            </a:r>
            <a:endParaRPr lang="en-GB" dirty="0"/>
          </a:p>
        </p:txBody>
      </p:sp>
    </p:spTree>
    <p:extLst>
      <p:ext uri="{BB962C8B-B14F-4D97-AF65-F5344CB8AC3E}">
        <p14:creationId xmlns:p14="http://schemas.microsoft.com/office/powerpoint/2010/main" val="595705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Integer</a:t>
            </a:r>
            <a:endParaRPr lang="en-GB" dirty="0"/>
          </a:p>
        </p:txBody>
      </p:sp>
      <p:sp>
        <p:nvSpPr>
          <p:cNvPr id="3" name="Content Placeholder 2"/>
          <p:cNvSpPr>
            <a:spLocks noGrp="1"/>
          </p:cNvSpPr>
          <p:nvPr>
            <p:ph idx="1"/>
          </p:nvPr>
        </p:nvSpPr>
        <p:spPr/>
        <p:txBody>
          <a:bodyPr/>
          <a:lstStyle/>
          <a:p>
            <a:r>
              <a:rPr lang="en-GB" dirty="0" smtClean="0"/>
              <a:t> A whole number, a number that has no fractional part.</a:t>
            </a:r>
          </a:p>
          <a:p>
            <a:r>
              <a:rPr lang="en-GB" dirty="0" smtClean="0"/>
              <a:t>The following are integers:</a:t>
            </a:r>
          </a:p>
          <a:p>
            <a:pPr marL="0" indent="0">
              <a:buNone/>
            </a:pPr>
            <a:r>
              <a:rPr lang="en-GB" dirty="0" smtClean="0"/>
              <a:t>	0       1      -125       144457</a:t>
            </a:r>
          </a:p>
          <a:p>
            <a:r>
              <a:rPr lang="en-GB" dirty="0" smtClean="0"/>
              <a:t>In contrast, the following are not integers:</a:t>
            </a:r>
          </a:p>
          <a:p>
            <a:pPr marL="457200" lvl="1" indent="0">
              <a:buNone/>
            </a:pPr>
            <a:r>
              <a:rPr lang="en-GB" dirty="0" smtClean="0"/>
              <a:t>    	5.34 	  -1.0 	    1.3E4  	"string“</a:t>
            </a:r>
          </a:p>
          <a:p>
            <a:r>
              <a:rPr lang="en-GB" dirty="0" smtClean="0"/>
              <a:t>There are often different sizes of integers available; for example, PCs support short integers, which are 2 bytes, and long integers, which are 4 bytes.</a:t>
            </a:r>
            <a:endParaRPr lang="en-GB" dirty="0"/>
          </a:p>
        </p:txBody>
      </p:sp>
    </p:spTree>
    <p:extLst>
      <p:ext uri="{BB962C8B-B14F-4D97-AF65-F5344CB8AC3E}">
        <p14:creationId xmlns:p14="http://schemas.microsoft.com/office/powerpoint/2010/main" val="3516575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Floating-point</a:t>
            </a:r>
            <a:endParaRPr lang="en-GB" dirty="0"/>
          </a:p>
        </p:txBody>
      </p:sp>
      <p:sp>
        <p:nvSpPr>
          <p:cNvPr id="3" name="Content Placeholder 2"/>
          <p:cNvSpPr>
            <a:spLocks noGrp="1"/>
          </p:cNvSpPr>
          <p:nvPr>
            <p:ph idx="1"/>
          </p:nvPr>
        </p:nvSpPr>
        <p:spPr/>
        <p:txBody>
          <a:bodyPr/>
          <a:lstStyle/>
          <a:p>
            <a:r>
              <a:rPr lang="en-GB" dirty="0" smtClean="0"/>
              <a:t>A number with a decimal point. </a:t>
            </a:r>
          </a:p>
          <a:p>
            <a:r>
              <a:rPr lang="en-GB" dirty="0" smtClean="0"/>
              <a:t>The following are floating-point numbers:</a:t>
            </a:r>
          </a:p>
          <a:p>
            <a:pPr marL="0" indent="0">
              <a:buNone/>
            </a:pPr>
            <a:r>
              <a:rPr lang="en-GB" dirty="0" smtClean="0"/>
              <a:t>	3.0 	-111.5</a:t>
            </a:r>
          </a:p>
          <a:p>
            <a:r>
              <a:rPr lang="en-GB" dirty="0" smtClean="0"/>
              <a:t>Floating-point representations are slower and less accurate than fixed-point representations, but they can handle a larger range of numbers. </a:t>
            </a:r>
          </a:p>
          <a:p>
            <a:r>
              <a:rPr lang="en-GB" dirty="0" smtClean="0"/>
              <a:t> It requires more space.</a:t>
            </a:r>
            <a:endParaRPr lang="en-GB" dirty="0"/>
          </a:p>
        </p:txBody>
      </p:sp>
    </p:spTree>
    <p:extLst>
      <p:ext uri="{BB962C8B-B14F-4D97-AF65-F5344CB8AC3E}">
        <p14:creationId xmlns:p14="http://schemas.microsoft.com/office/powerpoint/2010/main" val="2493176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Character</a:t>
            </a:r>
            <a:endParaRPr lang="en-GB" dirty="0"/>
          </a:p>
        </p:txBody>
      </p:sp>
      <p:sp>
        <p:nvSpPr>
          <p:cNvPr id="3" name="Content Placeholder 2"/>
          <p:cNvSpPr>
            <a:spLocks noGrp="1"/>
          </p:cNvSpPr>
          <p:nvPr>
            <p:ph idx="1"/>
          </p:nvPr>
        </p:nvSpPr>
        <p:spPr/>
        <p:txBody>
          <a:bodyPr/>
          <a:lstStyle/>
          <a:p>
            <a:r>
              <a:rPr lang="en-GB" dirty="0" smtClean="0"/>
              <a:t>In graphics-based applications, the term character is generally reserved for letters, numbers, and punctuation..</a:t>
            </a:r>
          </a:p>
          <a:p>
            <a:r>
              <a:rPr lang="en-GB" dirty="0" smtClean="0"/>
              <a:t>It only can represent single character. </a:t>
            </a:r>
          </a:p>
          <a:p>
            <a:r>
              <a:rPr lang="en-GB" dirty="0" smtClean="0"/>
              <a:t>The following are characters</a:t>
            </a:r>
          </a:p>
          <a:p>
            <a:endParaRPr lang="en-GB" dirty="0"/>
          </a:p>
          <a:p>
            <a:pPr marL="0" indent="0">
              <a:buNone/>
            </a:pPr>
            <a:r>
              <a:rPr lang="en-GB" dirty="0" smtClean="0"/>
              <a:t>		a	 A 	@	 $	 2</a:t>
            </a:r>
            <a:endParaRPr lang="en-GB" dirty="0"/>
          </a:p>
        </p:txBody>
      </p:sp>
    </p:spTree>
    <p:extLst>
      <p:ext uri="{BB962C8B-B14F-4D97-AF65-F5344CB8AC3E}">
        <p14:creationId xmlns:p14="http://schemas.microsoft.com/office/powerpoint/2010/main" val="2839424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String</a:t>
            </a:r>
            <a:endParaRPr lang="en-GB" dirty="0"/>
          </a:p>
        </p:txBody>
      </p:sp>
      <p:sp>
        <p:nvSpPr>
          <p:cNvPr id="3" name="Content Placeholder 2"/>
          <p:cNvSpPr>
            <a:spLocks noGrp="1"/>
          </p:cNvSpPr>
          <p:nvPr>
            <p:ph idx="1"/>
          </p:nvPr>
        </p:nvSpPr>
        <p:spPr/>
        <p:txBody>
          <a:bodyPr/>
          <a:lstStyle/>
          <a:p>
            <a:r>
              <a:rPr lang="en-GB" dirty="0" smtClean="0"/>
              <a:t>String is a sequence of character. </a:t>
            </a:r>
          </a:p>
          <a:p>
            <a:r>
              <a:rPr lang="en-GB" dirty="0" smtClean="0"/>
              <a:t>Example:</a:t>
            </a:r>
          </a:p>
          <a:p>
            <a:pPr marL="0" indent="0">
              <a:buNone/>
            </a:pPr>
            <a:r>
              <a:rPr lang="en-GB" dirty="0" smtClean="0"/>
              <a:t>– Kuala Lumpur</a:t>
            </a:r>
          </a:p>
          <a:p>
            <a:pPr marL="0" indent="0">
              <a:buNone/>
            </a:pPr>
            <a:r>
              <a:rPr lang="en-GB" dirty="0" smtClean="0"/>
              <a:t>– John White </a:t>
            </a:r>
          </a:p>
          <a:p>
            <a:pPr marL="0" indent="0">
              <a:buNone/>
            </a:pPr>
            <a:r>
              <a:rPr lang="en-GB" dirty="0" smtClean="0"/>
              <a:t>– Computer</a:t>
            </a:r>
            <a:endParaRPr lang="en-GB" dirty="0"/>
          </a:p>
        </p:txBody>
      </p:sp>
    </p:spTree>
    <p:extLst>
      <p:ext uri="{BB962C8B-B14F-4D97-AF65-F5344CB8AC3E}">
        <p14:creationId xmlns:p14="http://schemas.microsoft.com/office/powerpoint/2010/main" val="963645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Boolean</a:t>
            </a:r>
            <a:endParaRPr lang="en-GB" dirty="0"/>
          </a:p>
        </p:txBody>
      </p:sp>
      <p:sp>
        <p:nvSpPr>
          <p:cNvPr id="3" name="Content Placeholder 2"/>
          <p:cNvSpPr>
            <a:spLocks noGrp="1"/>
          </p:cNvSpPr>
          <p:nvPr>
            <p:ph idx="1"/>
          </p:nvPr>
        </p:nvSpPr>
        <p:spPr/>
        <p:txBody>
          <a:bodyPr/>
          <a:lstStyle/>
          <a:p>
            <a:r>
              <a:rPr lang="en-GB" dirty="0" smtClean="0"/>
              <a:t>This data type only have two possible values:</a:t>
            </a:r>
          </a:p>
          <a:p>
            <a:pPr marL="0" indent="0">
              <a:buNone/>
            </a:pPr>
            <a:r>
              <a:rPr lang="en-GB" dirty="0" smtClean="0"/>
              <a:t>– True </a:t>
            </a:r>
          </a:p>
          <a:p>
            <a:pPr marL="0" indent="0">
              <a:buNone/>
            </a:pPr>
            <a:r>
              <a:rPr lang="en-GB" dirty="0" smtClean="0"/>
              <a:t>– False </a:t>
            </a:r>
          </a:p>
          <a:p>
            <a:r>
              <a:rPr lang="en-GB" dirty="0" smtClean="0"/>
              <a:t>Use this data type for simple flags that track true/false conditions.</a:t>
            </a:r>
            <a:endParaRPr lang="en-GB" dirty="0"/>
          </a:p>
        </p:txBody>
      </p:sp>
    </p:spTree>
    <p:extLst>
      <p:ext uri="{BB962C8B-B14F-4D97-AF65-F5344CB8AC3E}">
        <p14:creationId xmlns:p14="http://schemas.microsoft.com/office/powerpoint/2010/main" val="1405356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Topics </a:t>
            </a:r>
            <a:endParaRPr lang="en-GB" dirty="0"/>
          </a:p>
        </p:txBody>
      </p:sp>
      <p:sp>
        <p:nvSpPr>
          <p:cNvPr id="3" name="Content Placeholder 2"/>
          <p:cNvSpPr>
            <a:spLocks noGrp="1"/>
          </p:cNvSpPr>
          <p:nvPr>
            <p:ph idx="1"/>
          </p:nvPr>
        </p:nvSpPr>
        <p:spPr/>
        <p:txBody>
          <a:bodyPr/>
          <a:lstStyle/>
          <a:p>
            <a:r>
              <a:rPr lang="fr-FR" dirty="0" smtClean="0"/>
              <a:t>Variables</a:t>
            </a:r>
          </a:p>
          <a:p>
            <a:r>
              <a:rPr lang="fr-FR" dirty="0" smtClean="0"/>
              <a:t>Constants</a:t>
            </a:r>
          </a:p>
          <a:p>
            <a:r>
              <a:rPr lang="fr-FR" dirty="0" smtClean="0"/>
              <a:t>Data types</a:t>
            </a:r>
          </a:p>
          <a:p>
            <a:r>
              <a:rPr lang="fr-FR" dirty="0" err="1" smtClean="0"/>
              <a:t>Declaration</a:t>
            </a:r>
            <a:endParaRPr lang="en-GB" dirty="0"/>
          </a:p>
        </p:txBody>
      </p:sp>
    </p:spTree>
    <p:extLst>
      <p:ext uri="{BB962C8B-B14F-4D97-AF65-F5344CB8AC3E}">
        <p14:creationId xmlns:p14="http://schemas.microsoft.com/office/powerpoint/2010/main" val="220587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Declaration</a:t>
            </a:r>
            <a:endParaRPr lang="en-GB" dirty="0"/>
          </a:p>
        </p:txBody>
      </p:sp>
      <p:sp>
        <p:nvSpPr>
          <p:cNvPr id="3" name="Content Placeholder 2"/>
          <p:cNvSpPr>
            <a:spLocks noGrp="1"/>
          </p:cNvSpPr>
          <p:nvPr>
            <p:ph idx="1"/>
          </p:nvPr>
        </p:nvSpPr>
        <p:spPr/>
        <p:txBody>
          <a:bodyPr/>
          <a:lstStyle/>
          <a:p>
            <a:r>
              <a:rPr lang="en-GB" dirty="0" smtClean="0"/>
              <a:t>In programming languages all the variables that a program is going to use must be declared prior to use.</a:t>
            </a:r>
          </a:p>
          <a:p>
            <a:r>
              <a:rPr lang="en-GB" dirty="0" smtClean="0"/>
              <a:t>Declaration of a variable serves two purposes:</a:t>
            </a:r>
          </a:p>
          <a:p>
            <a:pPr marL="457200" lvl="1" indent="0">
              <a:buNone/>
            </a:pPr>
            <a:r>
              <a:rPr lang="en-GB" dirty="0" smtClean="0"/>
              <a:t>–</a:t>
            </a:r>
            <a:r>
              <a:rPr lang="en-GB" dirty="0" smtClean="0"/>
              <a:t> It associates a type and an identifier (or name) with the variable. The type allows the compiler to interpret statements correctly. </a:t>
            </a:r>
          </a:p>
          <a:p>
            <a:pPr marL="457200" lvl="1" indent="0">
              <a:buNone/>
            </a:pPr>
            <a:r>
              <a:rPr lang="en-GB" dirty="0" smtClean="0"/>
              <a:t>– It allows the compiler to decide how much storage space to allocate for storage of the value associated with the identifier and to assign an address for each variable which can be used in code generation.</a:t>
            </a:r>
            <a:endParaRPr lang="en-GB" dirty="0"/>
          </a:p>
        </p:txBody>
      </p:sp>
    </p:spTree>
    <p:extLst>
      <p:ext uri="{BB962C8B-B14F-4D97-AF65-F5344CB8AC3E}">
        <p14:creationId xmlns:p14="http://schemas.microsoft.com/office/powerpoint/2010/main" val="472789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Declaration</a:t>
            </a:r>
            <a:endParaRPr lang="en-GB" dirty="0"/>
          </a:p>
        </p:txBody>
      </p:sp>
      <p:sp>
        <p:nvSpPr>
          <p:cNvPr id="3" name="Content Placeholder 2"/>
          <p:cNvSpPr>
            <a:spLocks noGrp="1"/>
          </p:cNvSpPr>
          <p:nvPr>
            <p:ph idx="1"/>
          </p:nvPr>
        </p:nvSpPr>
        <p:spPr/>
        <p:txBody>
          <a:bodyPr/>
          <a:lstStyle/>
          <a:p>
            <a:r>
              <a:rPr lang="en-GB" dirty="0" smtClean="0"/>
              <a:t>A typical set of variable declarations that might appear at the beginning of a program could be as follows:</a:t>
            </a:r>
          </a:p>
          <a:p>
            <a:endParaRPr lang="en-GB" dirty="0"/>
          </a:p>
          <a:p>
            <a:endParaRPr lang="en-GB" dirty="0"/>
          </a:p>
        </p:txBody>
      </p:sp>
      <p:pic>
        <p:nvPicPr>
          <p:cNvPr id="4" name="Picture 3"/>
          <p:cNvPicPr>
            <a:picLocks noChangeAspect="1"/>
          </p:cNvPicPr>
          <p:nvPr/>
        </p:nvPicPr>
        <p:blipFill>
          <a:blip r:embed="rId2"/>
          <a:stretch>
            <a:fillRect/>
          </a:stretch>
        </p:blipFill>
        <p:spPr>
          <a:xfrm>
            <a:off x="2520210" y="3246946"/>
            <a:ext cx="6387301" cy="1701587"/>
          </a:xfrm>
          <a:prstGeom prst="rect">
            <a:avLst/>
          </a:prstGeom>
        </p:spPr>
      </p:pic>
    </p:spTree>
    <p:extLst>
      <p:ext uri="{BB962C8B-B14F-4D97-AF65-F5344CB8AC3E}">
        <p14:creationId xmlns:p14="http://schemas.microsoft.com/office/powerpoint/2010/main" val="667391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Declaration</a:t>
            </a:r>
            <a:endParaRPr lang="en-GB" dirty="0"/>
          </a:p>
        </p:txBody>
      </p:sp>
      <p:sp>
        <p:nvSpPr>
          <p:cNvPr id="3" name="Content Placeholder 2"/>
          <p:cNvSpPr>
            <a:spLocks noGrp="1"/>
          </p:cNvSpPr>
          <p:nvPr>
            <p:ph idx="1"/>
          </p:nvPr>
        </p:nvSpPr>
        <p:spPr/>
        <p:txBody>
          <a:bodyPr/>
          <a:lstStyle/>
          <a:p>
            <a:r>
              <a:rPr lang="en-GB" dirty="0" smtClean="0"/>
              <a:t>Often in programming numerical constants are used, e.g. the value of  (pi = 3.14). </a:t>
            </a:r>
          </a:p>
          <a:p>
            <a:r>
              <a:rPr lang="en-GB" dirty="0" smtClean="0"/>
              <a:t>It is well worthwhile to associate meaningful names with constants.</a:t>
            </a:r>
          </a:p>
          <a:p>
            <a:r>
              <a:rPr lang="en-GB" dirty="0" smtClean="0"/>
              <a:t>These names can be associated with the appropriate numerical value in a constant declaration.</a:t>
            </a:r>
          </a:p>
          <a:p>
            <a:r>
              <a:rPr lang="en-GB" dirty="0" smtClean="0"/>
              <a:t>The names given to constants must conform to the rules for the formation of identifiers as defined above.</a:t>
            </a:r>
            <a:endParaRPr lang="en-GB" dirty="0"/>
          </a:p>
        </p:txBody>
      </p:sp>
    </p:spTree>
    <p:extLst>
      <p:ext uri="{BB962C8B-B14F-4D97-AF65-F5344CB8AC3E}">
        <p14:creationId xmlns:p14="http://schemas.microsoft.com/office/powerpoint/2010/main" val="1654500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
            </a:r>
            <a:r>
              <a:rPr lang="en-GB" dirty="0" smtClean="0"/>
              <a:t>eclaration</a:t>
            </a:r>
            <a:endParaRPr lang="en-GB" dirty="0"/>
          </a:p>
        </p:txBody>
      </p:sp>
      <p:sp>
        <p:nvSpPr>
          <p:cNvPr id="3" name="Content Placeholder 2"/>
          <p:cNvSpPr>
            <a:spLocks noGrp="1"/>
          </p:cNvSpPr>
          <p:nvPr>
            <p:ph idx="1"/>
          </p:nvPr>
        </p:nvSpPr>
        <p:spPr/>
        <p:txBody>
          <a:bodyPr/>
          <a:lstStyle/>
          <a:p>
            <a:r>
              <a:rPr lang="en-GB" dirty="0" smtClean="0"/>
              <a:t>The following constant declaration: </a:t>
            </a:r>
          </a:p>
          <a:p>
            <a:pPr marL="0" indent="0">
              <a:buNone/>
            </a:pPr>
            <a:r>
              <a:rPr lang="en-GB" dirty="0" smtClean="0"/>
              <a:t>			</a:t>
            </a:r>
            <a:r>
              <a:rPr lang="en-GB" dirty="0" err="1" smtClean="0"/>
              <a:t>const</a:t>
            </a:r>
            <a:r>
              <a:rPr lang="en-GB" dirty="0" smtClean="0"/>
              <a:t> </a:t>
            </a:r>
            <a:r>
              <a:rPr lang="en-GB" dirty="0" err="1" smtClean="0"/>
              <a:t>int</a:t>
            </a:r>
            <a:r>
              <a:rPr lang="en-GB" dirty="0" smtClean="0"/>
              <a:t> </a:t>
            </a:r>
            <a:r>
              <a:rPr lang="en-GB" dirty="0" err="1" smtClean="0"/>
              <a:t>days_in_year</a:t>
            </a:r>
            <a:r>
              <a:rPr lang="en-GB" dirty="0" smtClean="0"/>
              <a:t> = 365;</a:t>
            </a:r>
            <a:endParaRPr lang="en-GB" dirty="0" smtClean="0"/>
          </a:p>
          <a:p>
            <a:r>
              <a:rPr lang="en-GB" dirty="0" smtClean="0"/>
              <a:t>The general form of a constant declaration is: </a:t>
            </a:r>
          </a:p>
          <a:p>
            <a:pPr marL="0" indent="0">
              <a:buNone/>
            </a:pPr>
            <a:r>
              <a:rPr lang="en-GB" dirty="0"/>
              <a:t>	</a:t>
            </a:r>
            <a:r>
              <a:rPr lang="en-GB" dirty="0" smtClean="0"/>
              <a:t>		</a:t>
            </a:r>
            <a:r>
              <a:rPr lang="en-GB" dirty="0" err="1" smtClean="0"/>
              <a:t>const</a:t>
            </a:r>
            <a:r>
              <a:rPr lang="en-GB" dirty="0" smtClean="0"/>
              <a:t> type constant-identifier = value ;</a:t>
            </a:r>
            <a:endParaRPr lang="en-GB" dirty="0"/>
          </a:p>
        </p:txBody>
      </p:sp>
    </p:spTree>
    <p:extLst>
      <p:ext uri="{BB962C8B-B14F-4D97-AF65-F5344CB8AC3E}">
        <p14:creationId xmlns:p14="http://schemas.microsoft.com/office/powerpoint/2010/main" val="1018251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Variables </a:t>
            </a:r>
            <a:endParaRPr lang="en-GB" dirty="0"/>
          </a:p>
        </p:txBody>
      </p:sp>
      <p:sp>
        <p:nvSpPr>
          <p:cNvPr id="3" name="Content Placeholder 2"/>
          <p:cNvSpPr>
            <a:spLocks noGrp="1"/>
          </p:cNvSpPr>
          <p:nvPr>
            <p:ph idx="1"/>
          </p:nvPr>
        </p:nvSpPr>
        <p:spPr/>
        <p:txBody>
          <a:bodyPr/>
          <a:lstStyle/>
          <a:p>
            <a:r>
              <a:rPr lang="en-GB" dirty="0" smtClean="0"/>
              <a:t>A symbol or name that stands for a value. </a:t>
            </a:r>
          </a:p>
          <a:p>
            <a:r>
              <a:rPr lang="en-GB" dirty="0" smtClean="0"/>
              <a:t>A variable is a value that can change.</a:t>
            </a:r>
          </a:p>
          <a:p>
            <a:r>
              <a:rPr lang="en-GB" dirty="0" smtClean="0"/>
              <a:t>Variables provide temporary storage for information that will be needed during the lifespan of the computer program (or application). </a:t>
            </a:r>
            <a:endParaRPr lang="en-GB" dirty="0"/>
          </a:p>
        </p:txBody>
      </p:sp>
    </p:spTree>
    <p:extLst>
      <p:ext uri="{BB962C8B-B14F-4D97-AF65-F5344CB8AC3E}">
        <p14:creationId xmlns:p14="http://schemas.microsoft.com/office/powerpoint/2010/main" val="946589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Variables </a:t>
            </a:r>
            <a:endParaRPr lang="en-GB" dirty="0"/>
          </a:p>
        </p:txBody>
      </p:sp>
      <p:sp>
        <p:nvSpPr>
          <p:cNvPr id="3" name="Content Placeholder 2"/>
          <p:cNvSpPr>
            <a:spLocks noGrp="1"/>
          </p:cNvSpPr>
          <p:nvPr>
            <p:ph idx="1"/>
          </p:nvPr>
        </p:nvSpPr>
        <p:spPr/>
        <p:txBody>
          <a:bodyPr/>
          <a:lstStyle/>
          <a:p>
            <a:pPr marL="0" indent="0">
              <a:buNone/>
            </a:pPr>
            <a:r>
              <a:rPr lang="en-GB" dirty="0" smtClean="0"/>
              <a:t>Example: </a:t>
            </a:r>
          </a:p>
          <a:p>
            <a:pPr marL="0" indent="0">
              <a:buNone/>
            </a:pPr>
            <a:r>
              <a:rPr lang="en-GB" dirty="0"/>
              <a:t>	</a:t>
            </a:r>
            <a:r>
              <a:rPr lang="en-GB" dirty="0" smtClean="0"/>
              <a:t>	</a:t>
            </a:r>
            <a:r>
              <a:rPr lang="en-GB" sz="4400" dirty="0" smtClean="0"/>
              <a:t>z = x + y</a:t>
            </a:r>
          </a:p>
          <a:p>
            <a:pPr marL="0" indent="0">
              <a:buNone/>
            </a:pPr>
            <a:endParaRPr lang="en-GB" dirty="0" smtClean="0"/>
          </a:p>
          <a:p>
            <a:r>
              <a:rPr lang="en-GB" dirty="0" smtClean="0"/>
              <a:t> This is an example of programming expression. </a:t>
            </a:r>
          </a:p>
          <a:p>
            <a:r>
              <a:rPr lang="en-GB" dirty="0" smtClean="0"/>
              <a:t> x, y and z are variables. </a:t>
            </a:r>
          </a:p>
          <a:p>
            <a:r>
              <a:rPr lang="en-GB" dirty="0" smtClean="0"/>
              <a:t> Variables can represent numeric values, characters, character strings, or memory addresses. </a:t>
            </a:r>
            <a:endParaRPr lang="en-GB" dirty="0"/>
          </a:p>
        </p:txBody>
      </p:sp>
    </p:spTree>
    <p:extLst>
      <p:ext uri="{BB962C8B-B14F-4D97-AF65-F5344CB8AC3E}">
        <p14:creationId xmlns:p14="http://schemas.microsoft.com/office/powerpoint/2010/main" val="2381060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Variables </a:t>
            </a:r>
            <a:endParaRPr lang="en-GB" dirty="0"/>
          </a:p>
        </p:txBody>
      </p:sp>
      <p:sp>
        <p:nvSpPr>
          <p:cNvPr id="3" name="Content Placeholder 2"/>
          <p:cNvSpPr>
            <a:spLocks noGrp="1"/>
          </p:cNvSpPr>
          <p:nvPr>
            <p:ph idx="1"/>
          </p:nvPr>
        </p:nvSpPr>
        <p:spPr/>
        <p:txBody>
          <a:bodyPr/>
          <a:lstStyle/>
          <a:p>
            <a:r>
              <a:rPr lang="en-GB" dirty="0" smtClean="0"/>
              <a:t>Variables store everything in your program. </a:t>
            </a:r>
          </a:p>
          <a:p>
            <a:r>
              <a:rPr lang="en-GB" dirty="0" smtClean="0"/>
              <a:t>The purpose of any useful program is to modify variables. </a:t>
            </a:r>
          </a:p>
          <a:p>
            <a:r>
              <a:rPr lang="en-GB" dirty="0" smtClean="0"/>
              <a:t>In a program every, variable has: </a:t>
            </a:r>
          </a:p>
          <a:p>
            <a:pPr marL="457200" lvl="1" indent="0">
              <a:buNone/>
            </a:pPr>
            <a:r>
              <a:rPr lang="en-GB" dirty="0" smtClean="0"/>
              <a:t>– Name (Identifier) </a:t>
            </a:r>
          </a:p>
          <a:p>
            <a:pPr marL="457200" lvl="1" indent="0">
              <a:buNone/>
            </a:pPr>
            <a:r>
              <a:rPr lang="en-GB" dirty="0" smtClean="0"/>
              <a:t>– Data Type </a:t>
            </a:r>
          </a:p>
          <a:p>
            <a:pPr marL="457200" lvl="1" indent="0">
              <a:buNone/>
            </a:pPr>
            <a:r>
              <a:rPr lang="en-GB" dirty="0" smtClean="0"/>
              <a:t>– Size </a:t>
            </a:r>
          </a:p>
          <a:p>
            <a:pPr marL="457200" lvl="1" indent="0">
              <a:buNone/>
            </a:pPr>
            <a:r>
              <a:rPr lang="en-GB" dirty="0" smtClean="0"/>
              <a:t>– Value</a:t>
            </a:r>
            <a:endParaRPr lang="en-GB" dirty="0"/>
          </a:p>
        </p:txBody>
      </p:sp>
    </p:spTree>
    <p:extLst>
      <p:ext uri="{BB962C8B-B14F-4D97-AF65-F5344CB8AC3E}">
        <p14:creationId xmlns:p14="http://schemas.microsoft.com/office/powerpoint/2010/main" val="3414581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Variable </a:t>
            </a:r>
            <a:endParaRPr lang="en-GB" dirty="0"/>
          </a:p>
        </p:txBody>
      </p:sp>
      <p:sp>
        <p:nvSpPr>
          <p:cNvPr id="3" name="Content Placeholder 2"/>
          <p:cNvSpPr>
            <a:spLocks noGrp="1"/>
          </p:cNvSpPr>
          <p:nvPr>
            <p:ph idx="1"/>
          </p:nvPr>
        </p:nvSpPr>
        <p:spPr/>
        <p:txBody>
          <a:bodyPr/>
          <a:lstStyle/>
          <a:p>
            <a:r>
              <a:rPr lang="en-GB" dirty="0" smtClean="0"/>
              <a:t>There are two types of variables: </a:t>
            </a:r>
          </a:p>
          <a:p>
            <a:pPr marL="457200" lvl="1" indent="0">
              <a:buNone/>
            </a:pPr>
            <a:r>
              <a:rPr lang="en-GB" dirty="0" smtClean="0"/>
              <a:t>– Local variable</a:t>
            </a:r>
          </a:p>
          <a:p>
            <a:pPr marL="457200" lvl="1" indent="0">
              <a:buNone/>
            </a:pPr>
            <a:r>
              <a:rPr lang="en-GB" dirty="0" smtClean="0"/>
              <a:t>– Global variable</a:t>
            </a:r>
            <a:endParaRPr lang="en-GB" dirty="0"/>
          </a:p>
        </p:txBody>
      </p:sp>
    </p:spTree>
    <p:extLst>
      <p:ext uri="{BB962C8B-B14F-4D97-AF65-F5344CB8AC3E}">
        <p14:creationId xmlns:p14="http://schemas.microsoft.com/office/powerpoint/2010/main" val="3273901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Variable </a:t>
            </a:r>
            <a:endParaRPr lang="en-GB" dirty="0"/>
          </a:p>
        </p:txBody>
      </p:sp>
      <p:sp>
        <p:nvSpPr>
          <p:cNvPr id="3" name="Content Placeholder 2"/>
          <p:cNvSpPr>
            <a:spLocks noGrp="1"/>
          </p:cNvSpPr>
          <p:nvPr>
            <p:ph idx="1"/>
          </p:nvPr>
        </p:nvSpPr>
        <p:spPr/>
        <p:txBody>
          <a:bodyPr/>
          <a:lstStyle/>
          <a:p>
            <a:r>
              <a:rPr lang="en-GB" dirty="0" smtClean="0"/>
              <a:t>Local variables are those that are in scope within a specific part of the program (function, procedure, method, or subroutine, depending on the programming language employed). </a:t>
            </a:r>
          </a:p>
          <a:p>
            <a:r>
              <a:rPr lang="en-GB" dirty="0" smtClean="0"/>
              <a:t> Global variables are those that are in scope for the duration of the programs execution. They can be accessed by any part of the program, and are </a:t>
            </a:r>
            <a:r>
              <a:rPr lang="en-GB" dirty="0" err="1" smtClean="0"/>
              <a:t>readwrite</a:t>
            </a:r>
            <a:r>
              <a:rPr lang="en-GB" dirty="0" smtClean="0"/>
              <a:t> for all statements that access them. </a:t>
            </a:r>
            <a:endParaRPr lang="en-GB" dirty="0"/>
          </a:p>
        </p:txBody>
      </p:sp>
    </p:spTree>
    <p:extLst>
      <p:ext uri="{BB962C8B-B14F-4D97-AF65-F5344CB8AC3E}">
        <p14:creationId xmlns:p14="http://schemas.microsoft.com/office/powerpoint/2010/main" val="44936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Variable</a:t>
            </a:r>
            <a:endParaRPr lang="en-GB" dirty="0"/>
          </a:p>
        </p:txBody>
      </p:sp>
      <p:sp>
        <p:nvSpPr>
          <p:cNvPr id="3" name="Content Placeholder 2"/>
          <p:cNvSpPr>
            <a:spLocks noGrp="1"/>
          </p:cNvSpPr>
          <p:nvPr>
            <p:ph idx="1"/>
          </p:nvPr>
        </p:nvSpPr>
        <p:spPr/>
        <p:txBody>
          <a:bodyPr/>
          <a:lstStyle/>
          <a:p>
            <a:endParaRPr lang="en-GB" dirty="0"/>
          </a:p>
        </p:txBody>
      </p:sp>
      <p:pic>
        <p:nvPicPr>
          <p:cNvPr id="4" name="Picture 3"/>
          <p:cNvPicPr>
            <a:picLocks noChangeAspect="1"/>
          </p:cNvPicPr>
          <p:nvPr/>
        </p:nvPicPr>
        <p:blipFill>
          <a:blip r:embed="rId2"/>
          <a:stretch>
            <a:fillRect/>
          </a:stretch>
        </p:blipFill>
        <p:spPr>
          <a:xfrm>
            <a:off x="4490113" y="2552131"/>
            <a:ext cx="4272553" cy="3998794"/>
          </a:xfrm>
          <a:prstGeom prst="rect">
            <a:avLst/>
          </a:prstGeom>
        </p:spPr>
      </p:pic>
    </p:spTree>
    <p:extLst>
      <p:ext uri="{BB962C8B-B14F-4D97-AF65-F5344CB8AC3E}">
        <p14:creationId xmlns:p14="http://schemas.microsoft.com/office/powerpoint/2010/main" val="1933996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Rules in Naming a Variable</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There a certain rules in naming variables (identifier). </a:t>
            </a:r>
          </a:p>
          <a:p>
            <a:r>
              <a:rPr lang="en-GB" dirty="0" smtClean="0"/>
              <a:t>They are: </a:t>
            </a:r>
          </a:p>
          <a:p>
            <a:pPr marL="0" indent="0">
              <a:buNone/>
            </a:pPr>
            <a:r>
              <a:rPr lang="en-GB" dirty="0" smtClean="0"/>
              <a:t>– It should use only alphabets, number and underscore ( _ )</a:t>
            </a:r>
          </a:p>
          <a:p>
            <a:pPr marL="0" indent="0">
              <a:buNone/>
            </a:pPr>
            <a:r>
              <a:rPr lang="en-GB" dirty="0" smtClean="0"/>
              <a:t>– It should not begin with a number and must have at least one alphabet.</a:t>
            </a:r>
          </a:p>
          <a:p>
            <a:pPr marL="0" indent="0">
              <a:buNone/>
            </a:pPr>
            <a:r>
              <a:rPr lang="en-GB" dirty="0" smtClean="0"/>
              <a:t>– It should not be a reserved word. </a:t>
            </a:r>
          </a:p>
          <a:p>
            <a:r>
              <a:rPr lang="en-GB" dirty="0" smtClean="0"/>
              <a:t>Examples of reserved word:</a:t>
            </a:r>
          </a:p>
          <a:p>
            <a:pPr marL="0" indent="0">
              <a:buNone/>
            </a:pPr>
            <a:r>
              <a:rPr lang="en-GB" dirty="0" smtClean="0"/>
              <a:t> main 		long 	if 	do 	continue 	short 	   else 	     return </a:t>
            </a:r>
          </a:p>
          <a:p>
            <a:pPr marL="0" indent="0">
              <a:buNone/>
            </a:pPr>
            <a:endParaRPr lang="en-GB" dirty="0" smtClean="0"/>
          </a:p>
          <a:p>
            <a:pPr marL="0" indent="0">
              <a:buNone/>
            </a:pPr>
            <a:r>
              <a:rPr lang="en-GB" dirty="0" err="1" smtClean="0"/>
              <a:t>const</a:t>
            </a:r>
            <a:r>
              <a:rPr lang="en-GB" dirty="0" smtClean="0"/>
              <a:t> 	    </a:t>
            </a:r>
            <a:r>
              <a:rPr lang="en-GB" dirty="0" err="1" smtClean="0"/>
              <a:t>int</a:t>
            </a:r>
            <a:r>
              <a:rPr lang="en-GB" dirty="0" smtClean="0"/>
              <a:t>       double      break      void   char</a:t>
            </a:r>
          </a:p>
          <a:p>
            <a:pPr marL="0" indent="0">
              <a:buNone/>
            </a:pPr>
            <a:endParaRPr lang="en-GB" dirty="0"/>
          </a:p>
        </p:txBody>
      </p:sp>
    </p:spTree>
    <p:extLst>
      <p:ext uri="{BB962C8B-B14F-4D97-AF65-F5344CB8AC3E}">
        <p14:creationId xmlns:p14="http://schemas.microsoft.com/office/powerpoint/2010/main" val="1027766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20200</TotalTime>
  <Words>686</Words>
  <Application>Microsoft Office PowerPoint</Application>
  <PresentationFormat>Widescreen</PresentationFormat>
  <Paragraphs>124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Ion Boardroom</vt:lpstr>
      <vt:lpstr>Variables etc…</vt:lpstr>
      <vt:lpstr>Topics </vt:lpstr>
      <vt:lpstr>Variables </vt:lpstr>
      <vt:lpstr>Variables </vt:lpstr>
      <vt:lpstr>Variables </vt:lpstr>
      <vt:lpstr>Types of Variable </vt:lpstr>
      <vt:lpstr>Types of Variable </vt:lpstr>
      <vt:lpstr>Types of Variable</vt:lpstr>
      <vt:lpstr>Rules in Naming a Variable</vt:lpstr>
      <vt:lpstr>Rules in Naming a Variable</vt:lpstr>
      <vt:lpstr>Constants </vt:lpstr>
      <vt:lpstr>Constants</vt:lpstr>
      <vt:lpstr>Data Types</vt:lpstr>
      <vt:lpstr>Data Types</vt:lpstr>
      <vt:lpstr>Integer</vt:lpstr>
      <vt:lpstr>Floating-point</vt:lpstr>
      <vt:lpstr>Character</vt:lpstr>
      <vt:lpstr>String</vt:lpstr>
      <vt:lpstr>Boolean</vt:lpstr>
      <vt:lpstr>Declaration</vt:lpstr>
      <vt:lpstr>Declaration</vt:lpstr>
      <vt:lpstr>Declaration</vt:lpstr>
      <vt:lpstr>Declaration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Adamu Usman</dc:creator>
  <cp:lastModifiedBy>Adamu Usman</cp:lastModifiedBy>
  <cp:revision>8</cp:revision>
  <dcterms:created xsi:type="dcterms:W3CDTF">2019-11-05T08:16:11Z</dcterms:created>
  <dcterms:modified xsi:type="dcterms:W3CDTF">2019-11-19T08:56:18Z</dcterms:modified>
</cp:coreProperties>
</file>