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5" r:id="rId3"/>
    <p:sldId id="306" r:id="rId4"/>
    <p:sldId id="257" r:id="rId5"/>
    <p:sldId id="258" r:id="rId6"/>
    <p:sldId id="264" r:id="rId7"/>
    <p:sldId id="259" r:id="rId8"/>
    <p:sldId id="265" r:id="rId9"/>
    <p:sldId id="260" r:id="rId10"/>
    <p:sldId id="261" r:id="rId11"/>
    <p:sldId id="266" r:id="rId12"/>
    <p:sldId id="262" r:id="rId13"/>
    <p:sldId id="263" r:id="rId14"/>
    <p:sldId id="267" r:id="rId15"/>
    <p:sldId id="268" r:id="rId16"/>
    <p:sldId id="307" r:id="rId17"/>
    <p:sldId id="308" r:id="rId18"/>
    <p:sldId id="309" r:id="rId19"/>
    <p:sldId id="310" r:id="rId20"/>
    <p:sldId id="271" r:id="rId21"/>
    <p:sldId id="272" r:id="rId22"/>
    <p:sldId id="273" r:id="rId23"/>
    <p:sldId id="274" r:id="rId24"/>
    <p:sldId id="275" r:id="rId25"/>
    <p:sldId id="276" r:id="rId26"/>
    <p:sldId id="277" r:id="rId27"/>
    <p:sldId id="278" r:id="rId28"/>
    <p:sldId id="279" r:id="rId29"/>
    <p:sldId id="280" r:id="rId30"/>
    <p:sldId id="283" r:id="rId31"/>
    <p:sldId id="281" r:id="rId32"/>
    <p:sldId id="282"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33" r:id="rId69"/>
    <p:sldId id="325" r:id="rId70"/>
    <p:sldId id="326" r:id="rId71"/>
    <p:sldId id="327" r:id="rId72"/>
    <p:sldId id="328" r:id="rId73"/>
    <p:sldId id="329" r:id="rId74"/>
    <p:sldId id="330" r:id="rId75"/>
    <p:sldId id="331" r:id="rId76"/>
    <p:sldId id="332"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73" end="91"/>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99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111AF2-2020-45E9-9FB8-5B86383897A5}" type="datetimeFigureOut">
              <a:rPr lang="en-GB" smtClean="0"/>
              <a:t>03/11/2021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C89BA9-CE3B-454C-8492-0C8B6BA88350}" type="slidenum">
              <a:rPr lang="en-GB" smtClean="0"/>
              <a:t>‹#›</a:t>
            </a:fld>
            <a:endParaRPr lang="en-GB"/>
          </a:p>
        </p:txBody>
      </p:sp>
    </p:spTree>
    <p:extLst>
      <p:ext uri="{BB962C8B-B14F-4D97-AF65-F5344CB8AC3E}">
        <p14:creationId xmlns:p14="http://schemas.microsoft.com/office/powerpoint/2010/main" val="87844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11AF2-2020-45E9-9FB8-5B86383897A5}" type="datetimeFigureOut">
              <a:rPr lang="en-GB" smtClean="0"/>
              <a:t>03/11/2021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C89BA9-CE3B-454C-8492-0C8B6BA88350}" type="slidenum">
              <a:rPr lang="en-GB" smtClean="0"/>
              <a:t>‹#›</a:t>
            </a:fld>
            <a:endParaRPr lang="en-GB"/>
          </a:p>
        </p:txBody>
      </p:sp>
    </p:spTree>
    <p:extLst>
      <p:ext uri="{BB962C8B-B14F-4D97-AF65-F5344CB8AC3E}">
        <p14:creationId xmlns:p14="http://schemas.microsoft.com/office/powerpoint/2010/main" val="903591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11AF2-2020-45E9-9FB8-5B86383897A5}" type="datetimeFigureOut">
              <a:rPr lang="en-GB" smtClean="0"/>
              <a:t>03/11/2021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C89BA9-CE3B-454C-8492-0C8B6BA88350}" type="slidenum">
              <a:rPr lang="en-GB" smtClean="0"/>
              <a:t>‹#›</a:t>
            </a:fld>
            <a:endParaRPr lang="en-GB"/>
          </a:p>
        </p:txBody>
      </p:sp>
    </p:spTree>
    <p:extLst>
      <p:ext uri="{BB962C8B-B14F-4D97-AF65-F5344CB8AC3E}">
        <p14:creationId xmlns:p14="http://schemas.microsoft.com/office/powerpoint/2010/main" val="4248549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11AF2-2020-45E9-9FB8-5B86383897A5}" type="datetimeFigureOut">
              <a:rPr lang="en-GB" smtClean="0"/>
              <a:t>03/11/2021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C89BA9-CE3B-454C-8492-0C8B6BA88350}" type="slidenum">
              <a:rPr lang="en-GB" smtClean="0"/>
              <a:t>‹#›</a:t>
            </a:fld>
            <a:endParaRPr lang="en-GB"/>
          </a:p>
        </p:txBody>
      </p:sp>
    </p:spTree>
    <p:extLst>
      <p:ext uri="{BB962C8B-B14F-4D97-AF65-F5344CB8AC3E}">
        <p14:creationId xmlns:p14="http://schemas.microsoft.com/office/powerpoint/2010/main" val="895779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111AF2-2020-45E9-9FB8-5B86383897A5}" type="datetimeFigureOut">
              <a:rPr lang="en-GB" smtClean="0"/>
              <a:t>03/11/2021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C89BA9-CE3B-454C-8492-0C8B6BA88350}" type="slidenum">
              <a:rPr lang="en-GB" smtClean="0"/>
              <a:t>‹#›</a:t>
            </a:fld>
            <a:endParaRPr lang="en-GB"/>
          </a:p>
        </p:txBody>
      </p:sp>
    </p:spTree>
    <p:extLst>
      <p:ext uri="{BB962C8B-B14F-4D97-AF65-F5344CB8AC3E}">
        <p14:creationId xmlns:p14="http://schemas.microsoft.com/office/powerpoint/2010/main" val="2875350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111AF2-2020-45E9-9FB8-5B86383897A5}" type="datetimeFigureOut">
              <a:rPr lang="en-GB" smtClean="0"/>
              <a:t>03/11/2021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C89BA9-CE3B-454C-8492-0C8B6BA88350}" type="slidenum">
              <a:rPr lang="en-GB" smtClean="0"/>
              <a:t>‹#›</a:t>
            </a:fld>
            <a:endParaRPr lang="en-GB"/>
          </a:p>
        </p:txBody>
      </p:sp>
    </p:spTree>
    <p:extLst>
      <p:ext uri="{BB962C8B-B14F-4D97-AF65-F5344CB8AC3E}">
        <p14:creationId xmlns:p14="http://schemas.microsoft.com/office/powerpoint/2010/main" val="2452395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111AF2-2020-45E9-9FB8-5B86383897A5}" type="datetimeFigureOut">
              <a:rPr lang="en-GB" smtClean="0"/>
              <a:t>03/11/2021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9C89BA9-CE3B-454C-8492-0C8B6BA88350}" type="slidenum">
              <a:rPr lang="en-GB" smtClean="0"/>
              <a:t>‹#›</a:t>
            </a:fld>
            <a:endParaRPr lang="en-GB"/>
          </a:p>
        </p:txBody>
      </p:sp>
    </p:spTree>
    <p:extLst>
      <p:ext uri="{BB962C8B-B14F-4D97-AF65-F5344CB8AC3E}">
        <p14:creationId xmlns:p14="http://schemas.microsoft.com/office/powerpoint/2010/main" val="2386171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111AF2-2020-45E9-9FB8-5B86383897A5}" type="datetimeFigureOut">
              <a:rPr lang="en-GB" smtClean="0"/>
              <a:t>03/11/2021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9C89BA9-CE3B-454C-8492-0C8B6BA88350}" type="slidenum">
              <a:rPr lang="en-GB" smtClean="0"/>
              <a:t>‹#›</a:t>
            </a:fld>
            <a:endParaRPr lang="en-GB"/>
          </a:p>
        </p:txBody>
      </p:sp>
    </p:spTree>
    <p:extLst>
      <p:ext uri="{BB962C8B-B14F-4D97-AF65-F5344CB8AC3E}">
        <p14:creationId xmlns:p14="http://schemas.microsoft.com/office/powerpoint/2010/main" val="2499296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111AF2-2020-45E9-9FB8-5B86383897A5}" type="datetimeFigureOut">
              <a:rPr lang="en-GB" smtClean="0"/>
              <a:t>03/11/2021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9C89BA9-CE3B-454C-8492-0C8B6BA88350}" type="slidenum">
              <a:rPr lang="en-GB" smtClean="0"/>
              <a:t>‹#›</a:t>
            </a:fld>
            <a:endParaRPr lang="en-GB"/>
          </a:p>
        </p:txBody>
      </p:sp>
    </p:spTree>
    <p:extLst>
      <p:ext uri="{BB962C8B-B14F-4D97-AF65-F5344CB8AC3E}">
        <p14:creationId xmlns:p14="http://schemas.microsoft.com/office/powerpoint/2010/main" val="1228420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111AF2-2020-45E9-9FB8-5B86383897A5}" type="datetimeFigureOut">
              <a:rPr lang="en-GB" smtClean="0"/>
              <a:t>03/11/2021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C89BA9-CE3B-454C-8492-0C8B6BA88350}" type="slidenum">
              <a:rPr lang="en-GB" smtClean="0"/>
              <a:t>‹#›</a:t>
            </a:fld>
            <a:endParaRPr lang="en-GB"/>
          </a:p>
        </p:txBody>
      </p:sp>
    </p:spTree>
    <p:extLst>
      <p:ext uri="{BB962C8B-B14F-4D97-AF65-F5344CB8AC3E}">
        <p14:creationId xmlns:p14="http://schemas.microsoft.com/office/powerpoint/2010/main" val="376217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111AF2-2020-45E9-9FB8-5B86383897A5}" type="datetimeFigureOut">
              <a:rPr lang="en-GB" smtClean="0"/>
              <a:t>03/11/2021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C89BA9-CE3B-454C-8492-0C8B6BA88350}" type="slidenum">
              <a:rPr lang="en-GB" smtClean="0"/>
              <a:t>‹#›</a:t>
            </a:fld>
            <a:endParaRPr lang="en-GB"/>
          </a:p>
        </p:txBody>
      </p:sp>
    </p:spTree>
    <p:extLst>
      <p:ext uri="{BB962C8B-B14F-4D97-AF65-F5344CB8AC3E}">
        <p14:creationId xmlns:p14="http://schemas.microsoft.com/office/powerpoint/2010/main" val="865498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11AF2-2020-45E9-9FB8-5B86383897A5}" type="datetimeFigureOut">
              <a:rPr lang="en-GB" smtClean="0"/>
              <a:t>03/11/2021</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C89BA9-CE3B-454C-8492-0C8B6BA88350}" type="slidenum">
              <a:rPr lang="en-GB" smtClean="0"/>
              <a:t>‹#›</a:t>
            </a:fld>
            <a:endParaRPr lang="en-GB"/>
          </a:p>
        </p:txBody>
      </p:sp>
    </p:spTree>
    <p:extLst>
      <p:ext uri="{BB962C8B-B14F-4D97-AF65-F5344CB8AC3E}">
        <p14:creationId xmlns:p14="http://schemas.microsoft.com/office/powerpoint/2010/main" val="2693260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docs.oracle.com/javase/tutorial/getStarted/intro/definition.html#FOOT"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www.oracle.com/technetwork/java/javase/tech/index-jsp-136373.html"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docs.oracle.com/javase/tutorial/java/concepts/examples/Bicycle.java"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docs.oracle.com/javase/tutorial/java/concepts/examples/BicycleDemo.java"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hyperlink" Target="https://docs.oracle.com/javase/8/docs/api/index.html"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guru99.com/images/abstraction_in_oops_112.png" TargetMode="Externa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guru99.com/images/abstraction_in_oops_2.png" TargetMode="Externa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www.guru99.com/images/java/052016_0638_LearnJavaEn1.jpg" TargetMode="Externa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www.guru99.com/images/java/052016_0638_LearnJavaEn2.jpg" TargetMode="Externa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www.guru99.com/images/java/052016_0638_LearnJavaEn3.jpg" TargetMode="Externa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s://www.guru99.com/images/java/052016_0638_LearnJavaEn4.jpg" TargetMode="Externa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s://www.guru99.com/images/java/052016_0638_LearnJavaEn5.jpg" TargetMode="Externa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www.guru99.com/images/java/052016_0638_LearnJavaEn6.jpg" TargetMode="Externa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s://www.guru99.com/images/uploads/2012/07/VriableTypeNameDeclaration.jpg" TargetMode="Externa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s://www.guru99.com/images/uploads/2012/07/java-varibale-initialization.jpg" TargetMode="Externa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s://www.guru99.com/images/uploads/2012/07/intialization__declaration.jpg" TargetMode="Externa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guru99.com/images/java/DataTypes.png" TargetMode="Externa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s://www.guru99.com/images/uploads/2012/07/java-varaibles.jp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B753C-7FE2-444F-B1B4-9A0C03C6FBF6}"/>
              </a:ext>
            </a:extLst>
          </p:cNvPr>
          <p:cNvSpPr>
            <a:spLocks noGrp="1"/>
          </p:cNvSpPr>
          <p:nvPr>
            <p:ph type="ctrTitle"/>
          </p:nvPr>
        </p:nvSpPr>
        <p:spPr>
          <a:xfrm>
            <a:off x="1143000" y="923770"/>
            <a:ext cx="6858000" cy="1790700"/>
          </a:xfrm>
        </p:spPr>
        <p:txBody>
          <a:bodyPr/>
          <a:lstStyle/>
          <a:p>
            <a:r>
              <a:rPr lang="en-GB" dirty="0"/>
              <a:t>CMP 325</a:t>
            </a:r>
          </a:p>
        </p:txBody>
      </p:sp>
      <p:sp>
        <p:nvSpPr>
          <p:cNvPr id="3" name="Subtitle 2">
            <a:extLst>
              <a:ext uri="{FF2B5EF4-FFF2-40B4-BE49-F238E27FC236}">
                <a16:creationId xmlns:a16="http://schemas.microsoft.com/office/drawing/2014/main" id="{24345134-1DCB-40B8-92AD-AE065DA566D8}"/>
              </a:ext>
            </a:extLst>
          </p:cNvPr>
          <p:cNvSpPr>
            <a:spLocks noGrp="1"/>
          </p:cNvSpPr>
          <p:nvPr>
            <p:ph type="subTitle" idx="1"/>
          </p:nvPr>
        </p:nvSpPr>
        <p:spPr/>
        <p:txBody>
          <a:bodyPr>
            <a:normAutofit/>
          </a:bodyPr>
          <a:lstStyle/>
          <a:p>
            <a:r>
              <a:rPr lang="en-GB" sz="4500" dirty="0">
                <a:solidFill>
                  <a:prstClr val="black"/>
                </a:solidFill>
                <a:latin typeface="Calibri Light" panose="020F0302020204030204"/>
                <a:ea typeface="+mj-ea"/>
                <a:cs typeface="+mj-cs"/>
              </a:rPr>
              <a:t>OBJECT-ORIENTED PROGRAMMING - JAVA</a:t>
            </a:r>
            <a:endParaRPr lang="en-GB" dirty="0"/>
          </a:p>
        </p:txBody>
      </p:sp>
    </p:spTree>
    <p:extLst>
      <p:ext uri="{BB962C8B-B14F-4D97-AF65-F5344CB8AC3E}">
        <p14:creationId xmlns:p14="http://schemas.microsoft.com/office/powerpoint/2010/main" val="857078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D1FE0B-58DF-497C-B9E8-BECC5000A0F8}"/>
              </a:ext>
            </a:extLst>
          </p:cNvPr>
          <p:cNvSpPr txBox="1"/>
          <p:nvPr/>
        </p:nvSpPr>
        <p:spPr>
          <a:xfrm>
            <a:off x="447675" y="771525"/>
            <a:ext cx="8268944" cy="5632311"/>
          </a:xfrm>
          <a:prstGeom prst="rect">
            <a:avLst/>
          </a:prstGeom>
          <a:noFill/>
        </p:spPr>
        <p:txBody>
          <a:bodyPr wrap="square" rtlCol="0">
            <a:spAutoFit/>
          </a:bodyPr>
          <a:lstStyle/>
          <a:p>
            <a:r>
              <a:rPr lang="en-GB" sz="2400" b="1" dirty="0"/>
              <a:t>Architecture Neutral and Portable</a:t>
            </a:r>
          </a:p>
          <a:p>
            <a:r>
              <a:rPr lang="en-GB" sz="2400" dirty="0"/>
              <a:t>Java technology is designed to support applications that will be deployed into heterogeneous network environments. In such environments, applications must be capable of executing on a variety of hardware architectures. Within this variety of hardware platforms, applications must execute atop a variety of operating systems and interoperate with multiple programming language interfaces. To accommodate the diversity of operating environments, the Java Compiler </a:t>
            </a:r>
            <a:r>
              <a:rPr lang="en-GB" sz="2400" baseline="30000" dirty="0"/>
              <a:t>TM </a:t>
            </a:r>
            <a:r>
              <a:rPr lang="en-GB" sz="2400" dirty="0"/>
              <a:t>product generates </a:t>
            </a:r>
            <a:r>
              <a:rPr lang="en-GB" sz="2400" i="1" dirty="0"/>
              <a:t>bytecodes</a:t>
            </a:r>
            <a:r>
              <a:rPr lang="en-GB" sz="2400" dirty="0"/>
              <a:t>--an </a:t>
            </a:r>
            <a:r>
              <a:rPr lang="en-GB" sz="2400" i="1" dirty="0"/>
              <a:t>architecture neutral</a:t>
            </a:r>
            <a:r>
              <a:rPr lang="en-GB" sz="2400" dirty="0"/>
              <a:t> intermediate format designed to transport code efficiently to multiple hardware and software platforms. The interpreted nature of Java technology solves both the binary distribution problem and the version problem; the same Java programming language byte codes will run on any platform.</a:t>
            </a:r>
          </a:p>
        </p:txBody>
      </p:sp>
    </p:spTree>
    <p:extLst>
      <p:ext uri="{BB962C8B-B14F-4D97-AF65-F5344CB8AC3E}">
        <p14:creationId xmlns:p14="http://schemas.microsoft.com/office/powerpoint/2010/main" val="663446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01D973-A730-4B63-A205-5845910B1437}"/>
              </a:ext>
            </a:extLst>
          </p:cNvPr>
          <p:cNvSpPr txBox="1"/>
          <p:nvPr/>
        </p:nvSpPr>
        <p:spPr>
          <a:xfrm>
            <a:off x="180622" y="-73737"/>
            <a:ext cx="8760178" cy="7109639"/>
          </a:xfrm>
          <a:prstGeom prst="rect">
            <a:avLst/>
          </a:prstGeom>
          <a:noFill/>
        </p:spPr>
        <p:txBody>
          <a:bodyPr wrap="square" rtlCol="0">
            <a:spAutoFit/>
          </a:bodyPr>
          <a:lstStyle/>
          <a:p>
            <a:r>
              <a:rPr lang="en-GB" sz="2400" dirty="0"/>
              <a:t>Architecture neutrality is just one part of a truly </a:t>
            </a:r>
            <a:r>
              <a:rPr lang="en-GB" sz="2400" i="1" dirty="0"/>
              <a:t>portable</a:t>
            </a:r>
            <a:r>
              <a:rPr lang="en-GB" sz="2400" dirty="0"/>
              <a:t> system. Java technology takes portability a stage further by being strict in its definition of the basic language. Java technology puts a stake in the ground and specifies the sizes of its basic data types and the behaviour of its arithmetic operators. Your programs are the same on every platform--there are no data type incompatibilities across hardware and software architectures.</a:t>
            </a:r>
          </a:p>
          <a:p>
            <a:r>
              <a:rPr lang="en-GB" sz="2400" dirty="0"/>
              <a:t>The architecture-neutral and portable language platform of Java technology is known as the </a:t>
            </a:r>
            <a:r>
              <a:rPr lang="en-GB" sz="2400" i="1" dirty="0"/>
              <a:t>Java virtual machine</a:t>
            </a:r>
            <a:r>
              <a:rPr lang="en-GB" sz="2400" dirty="0"/>
              <a:t>. It's the specification of an abstract machine for which Java programming language compilers can generate code. Specific implementations of the Java virtual machine for specific hardware and software platforms then provide the concrete realization of the virtual machine. The Java virtual machine is based primarily on the POSIX interface specification--an industry-standard definition of a portable system interface. Implementing the Java virtual machine on new architectures is a relatively straightforward task as long as the target platform meets basic requirements such as support for multithreading.</a:t>
            </a:r>
          </a:p>
        </p:txBody>
      </p:sp>
    </p:spTree>
    <p:extLst>
      <p:ext uri="{BB962C8B-B14F-4D97-AF65-F5344CB8AC3E}">
        <p14:creationId xmlns:p14="http://schemas.microsoft.com/office/powerpoint/2010/main" val="2803242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6F53B3-AE53-4CEA-A216-6248C78679A3}"/>
              </a:ext>
            </a:extLst>
          </p:cNvPr>
          <p:cNvSpPr txBox="1"/>
          <p:nvPr/>
        </p:nvSpPr>
        <p:spPr>
          <a:xfrm>
            <a:off x="571500" y="1028700"/>
            <a:ext cx="7996031" cy="5262979"/>
          </a:xfrm>
          <a:prstGeom prst="rect">
            <a:avLst/>
          </a:prstGeom>
          <a:noFill/>
        </p:spPr>
        <p:txBody>
          <a:bodyPr wrap="square" rtlCol="0">
            <a:spAutoFit/>
          </a:bodyPr>
          <a:lstStyle/>
          <a:p>
            <a:r>
              <a:rPr lang="en-GB" sz="2400" b="1" dirty="0"/>
              <a:t>High Performance</a:t>
            </a:r>
          </a:p>
          <a:p>
            <a:r>
              <a:rPr lang="en-GB" sz="2400" i="1" dirty="0"/>
              <a:t>Performance</a:t>
            </a:r>
            <a:r>
              <a:rPr lang="en-GB" sz="2400" dirty="0"/>
              <a:t> is always a consideration. The Java platform achieves superior performance by adopting a scheme by which the interpreter can run at full speed without needing to check the run-time environment. The </a:t>
            </a:r>
            <a:r>
              <a:rPr lang="en-GB" sz="2400" i="1" dirty="0"/>
              <a:t>automatic garbage collector</a:t>
            </a:r>
            <a:r>
              <a:rPr lang="en-GB" sz="2400" dirty="0"/>
              <a:t> runs as a low-priority background thread, ensuring a high probability that memory is available when required, leading to better performance. Applications requiring large amounts of compute power can be designed such that compute-intensive sections can be rewritten in native machine code as required and interfaced with the Java platform. In general, users perceive that interactive applications respond quickly even though they're interpreted.</a:t>
            </a:r>
          </a:p>
          <a:p>
            <a:endParaRPr lang="en-GB" sz="2400" dirty="0"/>
          </a:p>
        </p:txBody>
      </p:sp>
    </p:spTree>
    <p:extLst>
      <p:ext uri="{BB962C8B-B14F-4D97-AF65-F5344CB8AC3E}">
        <p14:creationId xmlns:p14="http://schemas.microsoft.com/office/powerpoint/2010/main" val="1874579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484A4B-BA17-4DE5-874B-1EE4DF26E034}"/>
              </a:ext>
            </a:extLst>
          </p:cNvPr>
          <p:cNvSpPr txBox="1"/>
          <p:nvPr/>
        </p:nvSpPr>
        <p:spPr>
          <a:xfrm>
            <a:off x="466726" y="133350"/>
            <a:ext cx="8051110" cy="5847755"/>
          </a:xfrm>
          <a:prstGeom prst="rect">
            <a:avLst/>
          </a:prstGeom>
          <a:noFill/>
        </p:spPr>
        <p:txBody>
          <a:bodyPr wrap="square" rtlCol="0">
            <a:spAutoFit/>
          </a:bodyPr>
          <a:lstStyle/>
          <a:p>
            <a:r>
              <a:rPr lang="en-GB" sz="2200" b="1" dirty="0"/>
              <a:t>Interpreted, Threaded, and Dynamic</a:t>
            </a:r>
          </a:p>
          <a:p>
            <a:r>
              <a:rPr lang="en-GB" sz="2200" dirty="0"/>
              <a:t>The </a:t>
            </a:r>
            <a:r>
              <a:rPr lang="en-GB" sz="2200" i="1" dirty="0"/>
              <a:t>Java interpreter</a:t>
            </a:r>
            <a:r>
              <a:rPr lang="en-GB" sz="2200" dirty="0"/>
              <a:t> can execute Java bytecodes directly on any machine to which the interpreter and run-time system have been ported. In an interpreted platform such as Java technology-based system, the link phase of a program is simple, incremental, and lightweight. You benefit from much faster development cycles--prototyping, experimentation, and rapid development are the normal case, versus the traditional heavyweight compile, link, and test cycles.</a:t>
            </a:r>
          </a:p>
          <a:p>
            <a:r>
              <a:rPr lang="en-GB" sz="2200" dirty="0"/>
              <a:t>Modern network-based applications, such as the </a:t>
            </a:r>
            <a:r>
              <a:rPr lang="en-GB" sz="2200" dirty="0" err="1"/>
              <a:t>HotJava</a:t>
            </a:r>
            <a:r>
              <a:rPr lang="en-GB" sz="2200" dirty="0"/>
              <a:t> </a:t>
            </a:r>
            <a:r>
              <a:rPr lang="en-GB" sz="2200" baseline="30000" dirty="0"/>
              <a:t>TM </a:t>
            </a:r>
            <a:r>
              <a:rPr lang="en-GB" sz="2200" dirty="0"/>
              <a:t>Browser for the World Wide Web, typically need to do several things at the same time. A user working with </a:t>
            </a:r>
            <a:r>
              <a:rPr lang="en-GB" sz="2200" dirty="0" err="1"/>
              <a:t>HotJava</a:t>
            </a:r>
            <a:r>
              <a:rPr lang="en-GB" sz="2200" dirty="0"/>
              <a:t> Browser can run several animations concurrently while downloading an image and scrolling the page. Java technology's </a:t>
            </a:r>
            <a:r>
              <a:rPr lang="en-GB" sz="2200" i="1" dirty="0"/>
              <a:t>multithreading</a:t>
            </a:r>
            <a:r>
              <a:rPr lang="en-GB" sz="2200" dirty="0"/>
              <a:t> capability provides the means to build applications with many concurrent threads of activity. Multithreading thus results in a high degree of interactivity for the end user.</a:t>
            </a:r>
          </a:p>
        </p:txBody>
      </p:sp>
    </p:spTree>
    <p:extLst>
      <p:ext uri="{BB962C8B-B14F-4D97-AF65-F5344CB8AC3E}">
        <p14:creationId xmlns:p14="http://schemas.microsoft.com/office/powerpoint/2010/main" val="2022475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E1E51F-B013-4C74-A8A6-BE8F6C71239E}"/>
              </a:ext>
            </a:extLst>
          </p:cNvPr>
          <p:cNvSpPr txBox="1"/>
          <p:nvPr/>
        </p:nvSpPr>
        <p:spPr>
          <a:xfrm>
            <a:off x="361950" y="447675"/>
            <a:ext cx="8362949" cy="5847755"/>
          </a:xfrm>
          <a:prstGeom prst="rect">
            <a:avLst/>
          </a:prstGeom>
          <a:noFill/>
        </p:spPr>
        <p:txBody>
          <a:bodyPr wrap="square" rtlCol="0">
            <a:spAutoFit/>
          </a:bodyPr>
          <a:lstStyle/>
          <a:p>
            <a:r>
              <a:rPr lang="en-GB" sz="2200" dirty="0"/>
              <a:t>The Java platform supports multithreading at the language level with the addition of sophisticated synchronization primitives: the language library provides the Thread class, and the run-time system provides monitor and condition lock primitives. At the library level, moreover, Java technology's high-level system libraries have been written to be </a:t>
            </a:r>
            <a:r>
              <a:rPr lang="en-GB" sz="2200" i="1" dirty="0"/>
              <a:t>thread safe</a:t>
            </a:r>
            <a:r>
              <a:rPr lang="en-GB" sz="2200" dirty="0"/>
              <a:t>: </a:t>
            </a:r>
            <a:r>
              <a:rPr lang="en-GB" sz="2200" i="1" dirty="0"/>
              <a:t>the functionality provided by the libraries is available without conflict to multiple concurrent threads of execution.</a:t>
            </a:r>
            <a:endParaRPr lang="en-GB" sz="2200" dirty="0"/>
          </a:p>
          <a:p>
            <a:r>
              <a:rPr lang="en-GB" sz="2200" i="1" dirty="0"/>
              <a:t>While the Java Compiler is strict in its compile-time static checking, the language and run-time system are dynamic in their linking stages. Classes are linked only as needed. New code modules can be linked in on demand from a variety of sources, even from sources across a network. In the case of the </a:t>
            </a:r>
            <a:r>
              <a:rPr lang="en-GB" sz="2200" i="1" dirty="0" err="1"/>
              <a:t>HotJava</a:t>
            </a:r>
            <a:r>
              <a:rPr lang="en-GB" sz="2200" i="1" dirty="0"/>
              <a:t> Browser and similar applications, interactive executable code can be loaded from anywhere, which enables transparent updating of applications. The result is on-line services that constantly evolve; they can remain innovative and fresh, draw more customers, and spur the growth of electronic commerce on the Internet.</a:t>
            </a:r>
            <a:endParaRPr lang="en-GB" sz="2200" dirty="0"/>
          </a:p>
          <a:p>
            <a:endParaRPr lang="en-GB" sz="2200" dirty="0"/>
          </a:p>
        </p:txBody>
      </p:sp>
    </p:spTree>
    <p:extLst>
      <p:ext uri="{BB962C8B-B14F-4D97-AF65-F5344CB8AC3E}">
        <p14:creationId xmlns:p14="http://schemas.microsoft.com/office/powerpoint/2010/main" val="2500772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57F43-A528-4675-8529-550367D87A84}"/>
              </a:ext>
            </a:extLst>
          </p:cNvPr>
          <p:cNvSpPr txBox="1"/>
          <p:nvPr/>
        </p:nvSpPr>
        <p:spPr>
          <a:xfrm>
            <a:off x="485776" y="552450"/>
            <a:ext cx="8012182" cy="5632311"/>
          </a:xfrm>
          <a:prstGeom prst="rect">
            <a:avLst/>
          </a:prstGeom>
          <a:noFill/>
        </p:spPr>
        <p:txBody>
          <a:bodyPr wrap="square" rtlCol="0">
            <a:spAutoFit/>
          </a:bodyPr>
          <a:lstStyle/>
          <a:p>
            <a:r>
              <a:rPr lang="en-GB" sz="2400" b="1" i="1" dirty="0"/>
              <a:t>The Java Platform--a New Approach to Distributed Computing</a:t>
            </a:r>
            <a:endParaRPr lang="en-GB" sz="2400" b="1" dirty="0"/>
          </a:p>
          <a:p>
            <a:r>
              <a:rPr lang="en-GB" sz="2400" i="1" dirty="0"/>
              <a:t>Taken individually, the characteristics discussed above can be found in a variety of software development platforms. What's completely new is the manner in which Java technology and its runtime environment have combined them to produce a flexible and powerful programming system.</a:t>
            </a:r>
            <a:endParaRPr lang="en-GB" sz="2400" dirty="0"/>
          </a:p>
          <a:p>
            <a:r>
              <a:rPr lang="en-GB" sz="2400" i="1" dirty="0"/>
              <a:t>Developing your applications using the Java programming language results in software that is portable across multiple machine architectures, operating systems, and graphical user interfaces, secure, and high performance. With Java technology, your job as a software developer is much easier--you focus your full attention on the end goal of shipping innovative products on time, based on the solid foundation of the Java platform. The better way to develop software is here, now, brought to you by the Java platform.</a:t>
            </a:r>
            <a:endParaRPr lang="en-GB" sz="2400" dirty="0"/>
          </a:p>
        </p:txBody>
      </p:sp>
    </p:spTree>
    <p:extLst>
      <p:ext uri="{BB962C8B-B14F-4D97-AF65-F5344CB8AC3E}">
        <p14:creationId xmlns:p14="http://schemas.microsoft.com/office/powerpoint/2010/main" val="2807518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1B2FC2-B748-4685-A1A7-4671391F9BD3}"/>
              </a:ext>
            </a:extLst>
          </p:cNvPr>
          <p:cNvSpPr/>
          <p:nvPr/>
        </p:nvSpPr>
        <p:spPr>
          <a:xfrm>
            <a:off x="647700" y="514350"/>
            <a:ext cx="7848600" cy="5862695"/>
          </a:xfrm>
          <a:prstGeom prst="rect">
            <a:avLst/>
          </a:prstGeom>
        </p:spPr>
        <p:txBody>
          <a:bodyPr wrap="square">
            <a:spAutoFit/>
          </a:bodyPr>
          <a:lstStyle/>
          <a:p>
            <a:pPr>
              <a:lnSpc>
                <a:spcPct val="107000"/>
              </a:lnSpc>
              <a:spcAft>
                <a:spcPts val="600"/>
              </a:spcAft>
            </a:pPr>
            <a:r>
              <a:rPr lang="en-GB" sz="3200" dirty="0">
                <a:latin typeface="Times New Roman" panose="02020603050405020304" pitchFamily="18" charset="0"/>
                <a:ea typeface="Times New Roman" panose="02020603050405020304" pitchFamily="18" charset="0"/>
                <a:cs typeface="Times New Roman" panose="02020603050405020304" pitchFamily="18" charset="0"/>
              </a:rPr>
              <a:t>In the Java programming language, all source code is first written in plain text files ending with the </a:t>
            </a:r>
            <a:r>
              <a:rPr lang="en-GB" sz="3200" dirty="0">
                <a:latin typeface="Courier New" panose="02070309020205020404" pitchFamily="49" charset="0"/>
                <a:ea typeface="Times New Roman" panose="02020603050405020304" pitchFamily="18" charset="0"/>
                <a:cs typeface="Times New Roman" panose="02020603050405020304" pitchFamily="18" charset="0"/>
              </a:rPr>
              <a:t>.java</a:t>
            </a:r>
            <a:r>
              <a:rPr lang="en-GB" sz="3200" dirty="0">
                <a:latin typeface="Times New Roman" panose="02020603050405020304" pitchFamily="18" charset="0"/>
                <a:ea typeface="Times New Roman" panose="02020603050405020304" pitchFamily="18" charset="0"/>
                <a:cs typeface="Times New Roman" panose="02020603050405020304" pitchFamily="18" charset="0"/>
              </a:rPr>
              <a:t> extension. Those source files are then compiled into </a:t>
            </a:r>
            <a:r>
              <a:rPr lang="en-GB" sz="3200" dirty="0">
                <a:latin typeface="Courier New" panose="02070309020205020404" pitchFamily="49" charset="0"/>
                <a:ea typeface="Times New Roman" panose="02020603050405020304" pitchFamily="18" charset="0"/>
                <a:cs typeface="Times New Roman" panose="02020603050405020304" pitchFamily="18" charset="0"/>
              </a:rPr>
              <a:t>.class</a:t>
            </a:r>
            <a:r>
              <a:rPr lang="en-GB" sz="3200" dirty="0">
                <a:latin typeface="Times New Roman" panose="02020603050405020304" pitchFamily="18" charset="0"/>
                <a:ea typeface="Times New Roman" panose="02020603050405020304" pitchFamily="18" charset="0"/>
                <a:cs typeface="Times New Roman" panose="02020603050405020304" pitchFamily="18" charset="0"/>
              </a:rPr>
              <a:t> files by the </a:t>
            </a:r>
            <a:r>
              <a:rPr lang="en-GB" sz="3200" dirty="0" err="1">
                <a:latin typeface="Courier New" panose="02070309020205020404" pitchFamily="49" charset="0"/>
                <a:ea typeface="Times New Roman" panose="02020603050405020304" pitchFamily="18" charset="0"/>
                <a:cs typeface="Times New Roman" panose="02020603050405020304" pitchFamily="18" charset="0"/>
              </a:rPr>
              <a:t>javac</a:t>
            </a:r>
            <a:r>
              <a:rPr lang="en-GB" sz="3200" dirty="0">
                <a:latin typeface="Times New Roman" panose="02020603050405020304" pitchFamily="18" charset="0"/>
                <a:ea typeface="Times New Roman" panose="02020603050405020304" pitchFamily="18" charset="0"/>
                <a:cs typeface="Times New Roman" panose="02020603050405020304" pitchFamily="18" charset="0"/>
              </a:rPr>
              <a:t> compiler. A </a:t>
            </a:r>
            <a:r>
              <a:rPr lang="en-GB" sz="3200" dirty="0">
                <a:latin typeface="Courier New" panose="02070309020205020404" pitchFamily="49" charset="0"/>
                <a:ea typeface="Times New Roman" panose="02020603050405020304" pitchFamily="18" charset="0"/>
                <a:cs typeface="Times New Roman" panose="02020603050405020304" pitchFamily="18" charset="0"/>
              </a:rPr>
              <a:t>.class</a:t>
            </a:r>
            <a:r>
              <a:rPr lang="en-GB" sz="3200" dirty="0">
                <a:latin typeface="Times New Roman" panose="02020603050405020304" pitchFamily="18" charset="0"/>
                <a:ea typeface="Times New Roman" panose="02020603050405020304" pitchFamily="18" charset="0"/>
                <a:cs typeface="Times New Roman" panose="02020603050405020304" pitchFamily="18" charset="0"/>
              </a:rPr>
              <a:t> file does not contain code that is native to your processor; it instead contains </a:t>
            </a:r>
            <a:r>
              <a:rPr lang="en-GB" sz="3200" i="1" dirty="0">
                <a:latin typeface="Times New Roman" panose="02020603050405020304" pitchFamily="18" charset="0"/>
                <a:ea typeface="Times New Roman" panose="02020603050405020304" pitchFamily="18" charset="0"/>
                <a:cs typeface="Times New Roman" panose="02020603050405020304" pitchFamily="18" charset="0"/>
              </a:rPr>
              <a:t>bytecodes</a:t>
            </a:r>
            <a:r>
              <a:rPr lang="en-GB" sz="3200" dirty="0">
                <a:latin typeface="Times New Roman" panose="02020603050405020304" pitchFamily="18" charset="0"/>
                <a:ea typeface="Times New Roman" panose="02020603050405020304" pitchFamily="18" charset="0"/>
                <a:cs typeface="Times New Roman" panose="02020603050405020304" pitchFamily="18" charset="0"/>
              </a:rPr>
              <a:t> — the machine language of the Java Virtual Machine</a:t>
            </a:r>
            <a:r>
              <a:rPr lang="en-GB" sz="3200" u="sng" baseline="30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a:rPr>
              <a:t>1</a:t>
            </a:r>
            <a:r>
              <a:rPr lang="en-GB" sz="3200" dirty="0">
                <a:latin typeface="Times New Roman" panose="02020603050405020304" pitchFamily="18" charset="0"/>
                <a:ea typeface="Times New Roman" panose="02020603050405020304" pitchFamily="18" charset="0"/>
                <a:cs typeface="Times New Roman" panose="02020603050405020304" pitchFamily="18" charset="0"/>
              </a:rPr>
              <a:t> (Java VM). The </a:t>
            </a:r>
            <a:r>
              <a:rPr lang="en-GB" sz="3200" dirty="0">
                <a:latin typeface="Courier New" panose="02070309020205020404" pitchFamily="49" charset="0"/>
                <a:ea typeface="Times New Roman" panose="02020603050405020304" pitchFamily="18" charset="0"/>
                <a:cs typeface="Times New Roman" panose="02020603050405020304" pitchFamily="18" charset="0"/>
              </a:rPr>
              <a:t>java</a:t>
            </a:r>
            <a:r>
              <a:rPr lang="en-GB" sz="3200" dirty="0">
                <a:latin typeface="Times New Roman" panose="02020603050405020304" pitchFamily="18" charset="0"/>
                <a:ea typeface="Times New Roman" panose="02020603050405020304" pitchFamily="18" charset="0"/>
                <a:cs typeface="Times New Roman" panose="02020603050405020304" pitchFamily="18" charset="0"/>
              </a:rPr>
              <a:t> launcher tool then runs your application with an instance of the Java Virtual Machine.</a:t>
            </a:r>
            <a:endParaRPr lang="en-GB"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4749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D50BDA-E589-46D8-A8BD-A2125A123C4E}"/>
              </a:ext>
            </a:extLst>
          </p:cNvPr>
          <p:cNvPicPr>
            <a:picLocks noChangeAspect="1"/>
          </p:cNvPicPr>
          <p:nvPr/>
        </p:nvPicPr>
        <p:blipFill>
          <a:blip r:embed="rId2"/>
          <a:stretch>
            <a:fillRect/>
          </a:stretch>
        </p:blipFill>
        <p:spPr>
          <a:xfrm>
            <a:off x="647659" y="2109581"/>
            <a:ext cx="7699506" cy="1808666"/>
          </a:xfrm>
          <a:prstGeom prst="rect">
            <a:avLst/>
          </a:prstGeom>
        </p:spPr>
      </p:pic>
      <p:sp>
        <p:nvSpPr>
          <p:cNvPr id="3" name="TextBox 2">
            <a:extLst>
              <a:ext uri="{FF2B5EF4-FFF2-40B4-BE49-F238E27FC236}">
                <a16:creationId xmlns:a16="http://schemas.microsoft.com/office/drawing/2014/main" id="{BC597695-BA95-4872-9892-13216A622BB6}"/>
              </a:ext>
            </a:extLst>
          </p:cNvPr>
          <p:cNvSpPr txBox="1"/>
          <p:nvPr/>
        </p:nvSpPr>
        <p:spPr>
          <a:xfrm>
            <a:off x="1428750" y="4495801"/>
            <a:ext cx="6648450" cy="933782"/>
          </a:xfrm>
          <a:prstGeom prst="rect">
            <a:avLst/>
          </a:prstGeom>
          <a:noFill/>
        </p:spPr>
        <p:txBody>
          <a:bodyPr wrap="square" rtlCol="0">
            <a:spAutoFit/>
          </a:bodyPr>
          <a:lstStyle/>
          <a:p>
            <a:pPr algn="ct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An overview of the software development process.</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endParaRPr lang="en-GB" sz="2400" dirty="0"/>
          </a:p>
        </p:txBody>
      </p:sp>
    </p:spTree>
    <p:extLst>
      <p:ext uri="{BB962C8B-B14F-4D97-AF65-F5344CB8AC3E}">
        <p14:creationId xmlns:p14="http://schemas.microsoft.com/office/powerpoint/2010/main" val="774515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AE811E-191F-4D6E-89EC-1D6E3D193485}"/>
              </a:ext>
            </a:extLst>
          </p:cNvPr>
          <p:cNvSpPr/>
          <p:nvPr/>
        </p:nvSpPr>
        <p:spPr>
          <a:xfrm>
            <a:off x="438151" y="695325"/>
            <a:ext cx="8239124" cy="4679807"/>
          </a:xfrm>
          <a:prstGeom prst="rect">
            <a:avLst/>
          </a:prstGeom>
        </p:spPr>
        <p:txBody>
          <a:bodyPr wrap="square">
            <a:spAutoFit/>
          </a:bodyPr>
          <a:lstStyle/>
          <a:p>
            <a:pPr>
              <a:lnSpc>
                <a:spcPct val="107000"/>
              </a:lnSpc>
              <a:spcAft>
                <a:spcPts val="600"/>
              </a:spcAft>
            </a:pPr>
            <a:r>
              <a:rPr lang="en-GB" sz="2800" dirty="0">
                <a:latin typeface="Times New Roman" panose="02020603050405020304" pitchFamily="18" charset="0"/>
                <a:ea typeface="Times New Roman" panose="02020603050405020304" pitchFamily="18" charset="0"/>
                <a:cs typeface="Times New Roman" panose="02020603050405020304" pitchFamily="18" charset="0"/>
              </a:rPr>
              <a:t>Because the Java VM is available on many different operating systems, the same </a:t>
            </a:r>
            <a:r>
              <a:rPr lang="en-GB" sz="2800" dirty="0">
                <a:latin typeface="Courier New" panose="02070309020205020404" pitchFamily="49" charset="0"/>
                <a:ea typeface="Times New Roman" panose="02020603050405020304" pitchFamily="18" charset="0"/>
                <a:cs typeface="Times New Roman" panose="02020603050405020304" pitchFamily="18" charset="0"/>
              </a:rPr>
              <a:t>.class</a:t>
            </a:r>
            <a:r>
              <a:rPr lang="en-GB" sz="2800" dirty="0">
                <a:latin typeface="Times New Roman" panose="02020603050405020304" pitchFamily="18" charset="0"/>
                <a:ea typeface="Times New Roman" panose="02020603050405020304" pitchFamily="18" charset="0"/>
                <a:cs typeface="Times New Roman" panose="02020603050405020304" pitchFamily="18" charset="0"/>
              </a:rPr>
              <a:t> files are capable of running on Microsoft Windows, the Solaris™ Operating System (Solaris OS), Linux, or Mac OS. Some virtual machines, such as the </a:t>
            </a:r>
            <a:r>
              <a:rPr lang="en-GB" sz="2800"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a:rPr>
              <a:t>Java SE </a:t>
            </a:r>
            <a:r>
              <a:rPr lang="en-GB" sz="2800" u="sng"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a:rPr>
              <a:t>HotSpot</a:t>
            </a:r>
            <a:r>
              <a:rPr lang="en-GB" sz="2800"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a:rPr>
              <a:t> at a Glance</a:t>
            </a:r>
            <a:r>
              <a:rPr lang="en-GB" sz="2800" dirty="0">
                <a:latin typeface="Times New Roman" panose="02020603050405020304" pitchFamily="18" charset="0"/>
                <a:ea typeface="Times New Roman" panose="02020603050405020304" pitchFamily="18" charset="0"/>
                <a:cs typeface="Times New Roman" panose="02020603050405020304" pitchFamily="18" charset="0"/>
              </a:rPr>
              <a:t>, perform additional steps at runtime to give your application a performance boost. This includes various tasks such as finding performance bottlenecks and recompiling (to native code) frequently used sections of code.</a:t>
            </a:r>
            <a:endParaRPr lang="en-GB"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3497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4EA499-1705-4479-A83E-78E1B51E59C9}"/>
              </a:ext>
            </a:extLst>
          </p:cNvPr>
          <p:cNvPicPr>
            <a:picLocks noChangeAspect="1"/>
          </p:cNvPicPr>
          <p:nvPr/>
        </p:nvPicPr>
        <p:blipFill>
          <a:blip r:embed="rId2"/>
          <a:stretch>
            <a:fillRect/>
          </a:stretch>
        </p:blipFill>
        <p:spPr>
          <a:xfrm>
            <a:off x="2520945" y="1270737"/>
            <a:ext cx="3869918" cy="3712545"/>
          </a:xfrm>
          <a:prstGeom prst="rect">
            <a:avLst/>
          </a:prstGeom>
        </p:spPr>
      </p:pic>
      <p:sp>
        <p:nvSpPr>
          <p:cNvPr id="3" name="TextBox 2">
            <a:extLst>
              <a:ext uri="{FF2B5EF4-FFF2-40B4-BE49-F238E27FC236}">
                <a16:creationId xmlns:a16="http://schemas.microsoft.com/office/drawing/2014/main" id="{1AB5E7B4-5F0C-43C4-96B9-8FFC474A2370}"/>
              </a:ext>
            </a:extLst>
          </p:cNvPr>
          <p:cNvSpPr txBox="1"/>
          <p:nvPr/>
        </p:nvSpPr>
        <p:spPr>
          <a:xfrm>
            <a:off x="616226" y="4991933"/>
            <a:ext cx="8249478" cy="646331"/>
          </a:xfrm>
          <a:prstGeom prst="rect">
            <a:avLst/>
          </a:prstGeom>
          <a:noFill/>
        </p:spPr>
        <p:txBody>
          <a:bodyPr wrap="square" rtlCol="0">
            <a:spAutoFit/>
          </a:bodyPr>
          <a:lstStyle/>
          <a:p>
            <a:r>
              <a:rPr lang="en-GB" dirty="0"/>
              <a:t>Through the Java VM, the same application is capable of running on multiple platforms.</a:t>
            </a:r>
          </a:p>
        </p:txBody>
      </p:sp>
    </p:spTree>
    <p:extLst>
      <p:ext uri="{BB962C8B-B14F-4D97-AF65-F5344CB8AC3E}">
        <p14:creationId xmlns:p14="http://schemas.microsoft.com/office/powerpoint/2010/main" val="3890730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666B6A-BEB7-444D-AC4D-EB8C681C35B9}"/>
              </a:ext>
            </a:extLst>
          </p:cNvPr>
          <p:cNvSpPr/>
          <p:nvPr/>
        </p:nvSpPr>
        <p:spPr>
          <a:xfrm>
            <a:off x="1143001" y="783517"/>
            <a:ext cx="6934200" cy="5116593"/>
          </a:xfrm>
          <a:prstGeom prst="rect">
            <a:avLst/>
          </a:prstGeom>
        </p:spPr>
        <p:txBody>
          <a:bodyPr wrap="square">
            <a:spAutoFit/>
          </a:bodyPr>
          <a:lstStyle/>
          <a:p>
            <a:pPr>
              <a:lnSpc>
                <a:spcPct val="107000"/>
              </a:lnSpc>
              <a:spcAft>
                <a:spcPts val="600"/>
              </a:spcAft>
            </a:pPr>
            <a:r>
              <a:rPr lang="en-GB" sz="3200" b="1" kern="1800" dirty="0">
                <a:latin typeface="Times New Roman" panose="02020603050405020304" pitchFamily="18" charset="0"/>
                <a:ea typeface="Times New Roman" panose="02020603050405020304" pitchFamily="18" charset="0"/>
                <a:cs typeface="Times New Roman" panose="02020603050405020304" pitchFamily="18" charset="0"/>
              </a:rPr>
              <a:t>About the Java Technology</a:t>
            </a:r>
            <a:endParaRPr lang="en-GB"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3200" dirty="0">
                <a:latin typeface="Times New Roman" panose="02020603050405020304" pitchFamily="18" charset="0"/>
                <a:ea typeface="Times New Roman" panose="02020603050405020304" pitchFamily="18" charset="0"/>
                <a:cs typeface="Times New Roman" panose="02020603050405020304" pitchFamily="18" charset="0"/>
              </a:rPr>
              <a:t>Java technology is both a programming language and a platform.</a:t>
            </a:r>
          </a:p>
          <a:p>
            <a:pPr>
              <a:lnSpc>
                <a:spcPct val="107000"/>
              </a:lnSpc>
              <a:spcAft>
                <a:spcPts val="600"/>
              </a:spcAft>
            </a:pPr>
            <a:endParaRPr lang="en-GB" sz="32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600"/>
              </a:spcAft>
            </a:pPr>
            <a:r>
              <a:rPr lang="en-GB" sz="3200" b="1" dirty="0">
                <a:latin typeface="Times New Roman" panose="02020603050405020304" pitchFamily="18" charset="0"/>
                <a:ea typeface="Times New Roman" panose="02020603050405020304" pitchFamily="18" charset="0"/>
                <a:cs typeface="Times New Roman" panose="02020603050405020304" pitchFamily="18" charset="0"/>
              </a:rPr>
              <a:t>The Java Programming Language</a:t>
            </a:r>
            <a:endParaRPr lang="en-GB"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3200" dirty="0">
                <a:latin typeface="Times New Roman" panose="02020603050405020304" pitchFamily="18" charset="0"/>
                <a:ea typeface="Times New Roman" panose="02020603050405020304" pitchFamily="18" charset="0"/>
                <a:cs typeface="Times New Roman" panose="02020603050405020304" pitchFamily="18" charset="0"/>
              </a:rPr>
              <a:t>The Java programming language is a high-level language that can be characterized by all of the following buzzwords:</a:t>
            </a:r>
            <a:endParaRPr lang="en-GB"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1393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1B061B-34B9-43AD-B04B-32BF693875D3}"/>
              </a:ext>
            </a:extLst>
          </p:cNvPr>
          <p:cNvSpPr txBox="1"/>
          <p:nvPr/>
        </p:nvSpPr>
        <p:spPr>
          <a:xfrm>
            <a:off x="781050" y="504825"/>
            <a:ext cx="7724775" cy="5122749"/>
          </a:xfrm>
          <a:prstGeom prst="rect">
            <a:avLst/>
          </a:prstGeom>
          <a:noFill/>
        </p:spPr>
        <p:txBody>
          <a:bodyPr wrap="square" rtlCol="0">
            <a:spAutoFit/>
          </a:bodyPr>
          <a:lstStyle/>
          <a:p>
            <a:pPr>
              <a:lnSpc>
                <a:spcPct val="107000"/>
              </a:lnSpc>
              <a:spcAft>
                <a:spcPts val="600"/>
              </a:spcAft>
            </a:pPr>
            <a:r>
              <a:rPr lang="en-GB" sz="2400" b="1" dirty="0">
                <a:latin typeface="Times New Roman" panose="02020603050405020304" pitchFamily="18" charset="0"/>
                <a:ea typeface="Times New Roman" panose="02020603050405020304" pitchFamily="18" charset="0"/>
                <a:cs typeface="Times New Roman" panose="02020603050405020304" pitchFamily="18" charset="0"/>
              </a:rPr>
              <a:t>The Java Platform</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A </a:t>
            </a:r>
            <a:r>
              <a:rPr lang="en-GB" sz="2400" i="1" dirty="0">
                <a:latin typeface="Times New Roman" panose="02020603050405020304" pitchFamily="18" charset="0"/>
                <a:ea typeface="Times New Roman" panose="02020603050405020304" pitchFamily="18" charset="0"/>
                <a:cs typeface="Times New Roman" panose="02020603050405020304" pitchFamily="18" charset="0"/>
              </a:rPr>
              <a:t>platform</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is the hardware or software environment in which a program runs. We've already mentioned some of the most popular platforms like Microsoft Windows, Linux, Solaris OS, and Mac OS. Most platforms can be described as a combination of the operating system and underlying hardware. The Java platform differs from most other platforms in that it's a software-only platform that runs on top of other hardware-based platforms.</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The Java platform has two components:</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The </a:t>
            </a:r>
            <a:r>
              <a:rPr lang="en-GB" sz="2400" i="1" dirty="0">
                <a:latin typeface="Times New Roman" panose="02020603050405020304" pitchFamily="18" charset="0"/>
                <a:ea typeface="Times New Roman" panose="02020603050405020304" pitchFamily="18" charset="0"/>
                <a:cs typeface="Times New Roman" panose="02020603050405020304" pitchFamily="18" charset="0"/>
              </a:rPr>
              <a:t>Java Virtual Machine</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The </a:t>
            </a:r>
            <a:r>
              <a:rPr lang="en-GB" sz="2400" i="1" dirty="0">
                <a:latin typeface="Times New Roman" panose="02020603050405020304" pitchFamily="18" charset="0"/>
                <a:ea typeface="Times New Roman" panose="02020603050405020304" pitchFamily="18" charset="0"/>
                <a:cs typeface="Times New Roman" panose="02020603050405020304" pitchFamily="18" charset="0"/>
              </a:rPr>
              <a:t>Java Application Programming Interface</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(API)</a:t>
            </a:r>
            <a:endParaRPr lang="en-GB"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2386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25AA53-3BD9-479F-BAD7-B70E475CAA29}"/>
              </a:ext>
            </a:extLst>
          </p:cNvPr>
          <p:cNvSpPr txBox="1"/>
          <p:nvPr/>
        </p:nvSpPr>
        <p:spPr>
          <a:xfrm>
            <a:off x="695325" y="704851"/>
            <a:ext cx="7848600" cy="4885761"/>
          </a:xfrm>
          <a:prstGeom prst="rect">
            <a:avLst/>
          </a:prstGeom>
          <a:noFill/>
        </p:spPr>
        <p:txBody>
          <a:bodyPr wrap="square" rtlCol="0">
            <a:spAutoFit/>
          </a:bodyPr>
          <a:lstStyle/>
          <a:p>
            <a:pPr>
              <a:lnSpc>
                <a:spcPct val="107000"/>
              </a:lnSpc>
              <a:spcAft>
                <a:spcPts val="600"/>
              </a:spcAft>
            </a:pPr>
            <a:r>
              <a:rPr lang="en-GB" sz="3200" dirty="0">
                <a:latin typeface="Times New Roman" panose="02020603050405020304" pitchFamily="18" charset="0"/>
                <a:ea typeface="Times New Roman" panose="02020603050405020304" pitchFamily="18" charset="0"/>
                <a:cs typeface="Times New Roman" panose="02020603050405020304" pitchFamily="18" charset="0"/>
              </a:rPr>
              <a:t>You've already been introduced to the Java Virtual Machine; it's the base for the Java platform and is ported onto various hardware-based platforms.</a:t>
            </a:r>
            <a:endParaRPr lang="en-GB"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3200" dirty="0">
                <a:latin typeface="Times New Roman" panose="02020603050405020304" pitchFamily="18" charset="0"/>
                <a:ea typeface="Times New Roman" panose="02020603050405020304" pitchFamily="18" charset="0"/>
                <a:cs typeface="Times New Roman" panose="02020603050405020304" pitchFamily="18" charset="0"/>
              </a:rPr>
              <a:t>The API is a large collection of ready-made software components that provide many useful capabilities. It is grouped into libraries of related classes and interfaces; these libraries are known as </a:t>
            </a:r>
            <a:r>
              <a:rPr lang="en-GB" sz="3200" i="1" dirty="0">
                <a:latin typeface="Times New Roman" panose="02020603050405020304" pitchFamily="18" charset="0"/>
                <a:ea typeface="Times New Roman" panose="02020603050405020304" pitchFamily="18" charset="0"/>
                <a:cs typeface="Times New Roman" panose="02020603050405020304" pitchFamily="18" charset="0"/>
              </a:rPr>
              <a:t>packages</a:t>
            </a:r>
            <a:r>
              <a:rPr lang="en-GB" sz="3200" dirty="0">
                <a:latin typeface="Times New Roman" panose="02020603050405020304" pitchFamily="18" charset="0"/>
                <a:ea typeface="Times New Roman" panose="02020603050405020304" pitchFamily="18" charset="0"/>
                <a:cs typeface="Times New Roman" panose="02020603050405020304" pitchFamily="18" charset="0"/>
              </a:rPr>
              <a:t>. </a:t>
            </a:r>
            <a:endParaRPr lang="en-GB" sz="3200" dirty="0"/>
          </a:p>
        </p:txBody>
      </p:sp>
    </p:spTree>
    <p:extLst>
      <p:ext uri="{BB962C8B-B14F-4D97-AF65-F5344CB8AC3E}">
        <p14:creationId xmlns:p14="http://schemas.microsoft.com/office/powerpoint/2010/main" val="2648773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E4C565-C88B-4AC6-B7C1-671752052B29}"/>
              </a:ext>
            </a:extLst>
          </p:cNvPr>
          <p:cNvPicPr>
            <a:picLocks noChangeAspect="1"/>
          </p:cNvPicPr>
          <p:nvPr/>
        </p:nvPicPr>
        <p:blipFill>
          <a:blip r:embed="rId2"/>
          <a:stretch>
            <a:fillRect/>
          </a:stretch>
        </p:blipFill>
        <p:spPr>
          <a:xfrm>
            <a:off x="629637" y="451557"/>
            <a:ext cx="7884726" cy="5847644"/>
          </a:xfrm>
          <a:prstGeom prst="rect">
            <a:avLst/>
          </a:prstGeom>
        </p:spPr>
      </p:pic>
    </p:spTree>
    <p:extLst>
      <p:ext uri="{BB962C8B-B14F-4D97-AF65-F5344CB8AC3E}">
        <p14:creationId xmlns:p14="http://schemas.microsoft.com/office/powerpoint/2010/main" val="2691019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B6A2C0-D9E6-4031-9C04-DDCF95EF6EBE}"/>
              </a:ext>
            </a:extLst>
          </p:cNvPr>
          <p:cNvSpPr txBox="1"/>
          <p:nvPr/>
        </p:nvSpPr>
        <p:spPr>
          <a:xfrm>
            <a:off x="457200" y="200026"/>
            <a:ext cx="8286750" cy="5726376"/>
          </a:xfrm>
          <a:prstGeom prst="rect">
            <a:avLst/>
          </a:prstGeom>
          <a:noFill/>
        </p:spPr>
        <p:txBody>
          <a:bodyPr wrap="square" rtlCol="0">
            <a:spAutoFit/>
          </a:bodyPr>
          <a:lstStyle/>
          <a:p>
            <a:pPr>
              <a:lnSpc>
                <a:spcPct val="107000"/>
              </a:lnSpc>
              <a:spcAft>
                <a:spcPts val="600"/>
              </a:spcAft>
            </a:pPr>
            <a:r>
              <a:rPr lang="en-GB" sz="2400" b="1" kern="1800" dirty="0">
                <a:latin typeface="Times New Roman" panose="02020603050405020304" pitchFamily="18" charset="0"/>
                <a:ea typeface="Times New Roman" panose="02020603050405020304" pitchFamily="18" charset="0"/>
                <a:cs typeface="Times New Roman" panose="02020603050405020304" pitchFamily="18" charset="0"/>
              </a:rPr>
              <a:t>What Java Technology Can Do</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The general-purpose, high-level Java programming language is a powerful software platform. Every full implementation of the Java platform gives you the following features:</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400" b="1" dirty="0">
                <a:latin typeface="Times New Roman" panose="02020603050405020304" pitchFamily="18" charset="0"/>
                <a:ea typeface="Times New Roman" panose="02020603050405020304" pitchFamily="18" charset="0"/>
                <a:cs typeface="Times New Roman" panose="02020603050405020304" pitchFamily="18" charset="0"/>
              </a:rPr>
              <a:t>Development Tools</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The development tools provide everything you'll need for compiling, running, monitoring, debugging, and documenting your applications. As a new developer, the main tools you'll be using are the </a:t>
            </a:r>
            <a:r>
              <a:rPr lang="en-GB" sz="2400" dirty="0" err="1">
                <a:latin typeface="Courier New" panose="02070309020205020404" pitchFamily="49" charset="0"/>
                <a:ea typeface="Times New Roman" panose="02020603050405020304" pitchFamily="18" charset="0"/>
                <a:cs typeface="Times New Roman" panose="02020603050405020304" pitchFamily="18" charset="0"/>
              </a:rPr>
              <a:t>javac</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compiler, the </a:t>
            </a:r>
            <a:r>
              <a:rPr lang="en-GB" sz="2400" dirty="0">
                <a:latin typeface="Courier New" panose="02070309020205020404" pitchFamily="49" charset="0"/>
                <a:ea typeface="Times New Roman" panose="02020603050405020304" pitchFamily="18" charset="0"/>
                <a:cs typeface="Times New Roman" panose="02020603050405020304" pitchFamily="18" charset="0"/>
              </a:rPr>
              <a:t>java</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launcher, and the </a:t>
            </a:r>
            <a:r>
              <a:rPr lang="en-GB" sz="2400" dirty="0" err="1">
                <a:latin typeface="Courier New" panose="02070309020205020404" pitchFamily="49" charset="0"/>
                <a:ea typeface="Times New Roman" panose="02020603050405020304" pitchFamily="18" charset="0"/>
                <a:cs typeface="Times New Roman" panose="02020603050405020304" pitchFamily="18" charset="0"/>
              </a:rPr>
              <a:t>javadoc</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documentation tool.</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r>
              <a:rPr lang="en-GB" sz="2400" b="1" dirty="0">
                <a:latin typeface="Times New Roman" panose="02020603050405020304" pitchFamily="18" charset="0"/>
                <a:ea typeface="Times New Roman" panose="02020603050405020304" pitchFamily="18" charset="0"/>
              </a:rPr>
              <a:t>.   Application Programming Interface (API)</a:t>
            </a:r>
            <a:r>
              <a:rPr lang="en-GB" sz="2400" dirty="0">
                <a:latin typeface="Times New Roman" panose="02020603050405020304" pitchFamily="18" charset="0"/>
                <a:ea typeface="Times New Roman" panose="02020603050405020304" pitchFamily="18" charset="0"/>
              </a:rPr>
              <a:t>: The API provides </a:t>
            </a:r>
            <a:r>
              <a:rPr lang="en-GB" sz="2400">
                <a:latin typeface="Times New Roman" panose="02020603050405020304" pitchFamily="18" charset="0"/>
                <a:ea typeface="Times New Roman" panose="02020603050405020304" pitchFamily="18" charset="0"/>
              </a:rPr>
              <a:t>the core </a:t>
            </a:r>
            <a:r>
              <a:rPr lang="en-GB" sz="2400" dirty="0">
                <a:latin typeface="Times New Roman" panose="02020603050405020304" pitchFamily="18" charset="0"/>
                <a:ea typeface="Times New Roman" panose="02020603050405020304" pitchFamily="18" charset="0"/>
              </a:rPr>
              <a:t>functionality of the Java programming language. It offers a wide array of useful classes ready for use in your own applications. It spans everything from basic objects, to networking and security, to XML generation and database access, and more. </a:t>
            </a:r>
            <a:endParaRPr lang="en-GB" sz="2400" dirty="0"/>
          </a:p>
        </p:txBody>
      </p:sp>
    </p:spTree>
    <p:extLst>
      <p:ext uri="{BB962C8B-B14F-4D97-AF65-F5344CB8AC3E}">
        <p14:creationId xmlns:p14="http://schemas.microsoft.com/office/powerpoint/2010/main" val="3053336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55DF22-3F44-4EFB-8DC1-99F4817A700B}"/>
              </a:ext>
            </a:extLst>
          </p:cNvPr>
          <p:cNvSpPr txBox="1"/>
          <p:nvPr/>
        </p:nvSpPr>
        <p:spPr>
          <a:xfrm>
            <a:off x="466725" y="285750"/>
            <a:ext cx="8136159" cy="5829737"/>
          </a:xfrm>
          <a:prstGeom prst="rect">
            <a:avLst/>
          </a:prstGeom>
          <a:noFill/>
        </p:spPr>
        <p:txBody>
          <a:bodyPr wrap="square" rtlCol="0">
            <a:spAutoFit/>
          </a:bodyPr>
          <a:lstStyle/>
          <a:p>
            <a:pPr marL="257175" indent="-257175">
              <a:lnSpc>
                <a:spcPct val="107000"/>
              </a:lnSpc>
              <a:spcAft>
                <a:spcPts val="600"/>
              </a:spcAft>
              <a:buSzPts val="1000"/>
              <a:buFont typeface="Symbol" panose="05050102010706020507" pitchFamily="18" charset="2"/>
              <a:buChar char=""/>
              <a:tabLst>
                <a:tab pos="342900" algn="l"/>
              </a:tabLst>
            </a:pPr>
            <a:r>
              <a:rPr lang="en-GB" sz="2400" b="1" dirty="0">
                <a:latin typeface="Times New Roman" panose="02020603050405020304" pitchFamily="18" charset="0"/>
                <a:ea typeface="Times New Roman" panose="02020603050405020304" pitchFamily="18" charset="0"/>
                <a:cs typeface="Times New Roman" panose="02020603050405020304" pitchFamily="18" charset="0"/>
              </a:rPr>
              <a:t>Deployment Technologies</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The JDK software provides standard mechanisms such as the Java Web Start software and Java Plug-In software for deploying your applications to end users.</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400" b="1" dirty="0">
                <a:latin typeface="Times New Roman" panose="02020603050405020304" pitchFamily="18" charset="0"/>
                <a:ea typeface="Times New Roman" panose="02020603050405020304" pitchFamily="18" charset="0"/>
                <a:cs typeface="Times New Roman" panose="02020603050405020304" pitchFamily="18" charset="0"/>
              </a:rPr>
              <a:t>User Interface Toolkits</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The JavaFX, Swing, and Java 2D toolkits make it possible to create sophisticated Graphical User Interfaces (GUIs).</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400" b="1" dirty="0">
                <a:latin typeface="Times New Roman" panose="02020603050405020304" pitchFamily="18" charset="0"/>
                <a:ea typeface="Times New Roman" panose="02020603050405020304" pitchFamily="18" charset="0"/>
                <a:cs typeface="Times New Roman" panose="02020603050405020304" pitchFamily="18" charset="0"/>
              </a:rPr>
              <a:t>Integration Libraries</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Integration libraries such as the Java IDL API, JDBC API, Java Naming and Directory Interface (JNDI) API, Java RMI, and Java Remote Method Invocation over Internet Inter-ORB Protocol Technology (Java RMI-IIOP Technology) enable database access and manipulation of remote objects.</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endParaRPr lang="en-GB" sz="2400" dirty="0"/>
          </a:p>
        </p:txBody>
      </p:sp>
    </p:spTree>
    <p:extLst>
      <p:ext uri="{BB962C8B-B14F-4D97-AF65-F5344CB8AC3E}">
        <p14:creationId xmlns:p14="http://schemas.microsoft.com/office/powerpoint/2010/main" val="1570824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D4478D-0C89-4D71-B5EA-56B1996BA27A}"/>
              </a:ext>
            </a:extLst>
          </p:cNvPr>
          <p:cNvSpPr txBox="1"/>
          <p:nvPr/>
        </p:nvSpPr>
        <p:spPr>
          <a:xfrm>
            <a:off x="504826" y="333376"/>
            <a:ext cx="8106740" cy="5836149"/>
          </a:xfrm>
          <a:prstGeom prst="rect">
            <a:avLst/>
          </a:prstGeom>
          <a:noFill/>
        </p:spPr>
        <p:txBody>
          <a:bodyPr wrap="square" rtlCol="0">
            <a:spAutoFit/>
          </a:bodyPr>
          <a:lstStyle/>
          <a:p>
            <a:pPr>
              <a:lnSpc>
                <a:spcPct val="107000"/>
              </a:lnSpc>
              <a:spcAft>
                <a:spcPts val="600"/>
              </a:spcAft>
            </a:pPr>
            <a:r>
              <a:rPr lang="en-GB" sz="2400" b="1" kern="1800" dirty="0">
                <a:latin typeface="Times New Roman" panose="02020603050405020304" pitchFamily="18" charset="0"/>
                <a:ea typeface="Times New Roman" panose="02020603050405020304" pitchFamily="18" charset="0"/>
                <a:cs typeface="Times New Roman" panose="02020603050405020304" pitchFamily="18" charset="0"/>
              </a:rPr>
              <a:t>How Java Technology Can Change Life</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You might not be promised fame, fortune, or even a job if you learn the Java programming language. Still, it is likely to make your programs better and requires less effort than other languages. It is believed that Java technology will help you do the following:</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400" b="1" dirty="0">
                <a:latin typeface="Times New Roman" panose="02020603050405020304" pitchFamily="18" charset="0"/>
                <a:ea typeface="Times New Roman" panose="02020603050405020304" pitchFamily="18" charset="0"/>
                <a:cs typeface="Times New Roman" panose="02020603050405020304" pitchFamily="18" charset="0"/>
              </a:rPr>
              <a:t>Get started quickly</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Although the Java programming language is a powerful object-oriented language, it's easy to learn, especially for programmers already familiar with C or C++.</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400" b="1" dirty="0">
                <a:latin typeface="Times New Roman" panose="02020603050405020304" pitchFamily="18" charset="0"/>
                <a:ea typeface="Times New Roman" panose="02020603050405020304" pitchFamily="18" charset="0"/>
                <a:cs typeface="Times New Roman" panose="02020603050405020304" pitchFamily="18" charset="0"/>
              </a:rPr>
              <a:t>Write less code</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Comparisons of program metrics (class counts, method counts, and so on) suggest that a program written in the Java programming language can be four times smaller than the same program written in C++.</a:t>
            </a:r>
            <a:endParaRPr lang="en-GB"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5705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1BE80B-D819-43A6-B8EC-EF9AF581AB6C}"/>
              </a:ext>
            </a:extLst>
          </p:cNvPr>
          <p:cNvSpPr txBox="1"/>
          <p:nvPr/>
        </p:nvSpPr>
        <p:spPr>
          <a:xfrm>
            <a:off x="409575" y="114300"/>
            <a:ext cx="8384292" cy="6626494"/>
          </a:xfrm>
          <a:prstGeom prst="rect">
            <a:avLst/>
          </a:prstGeom>
          <a:noFill/>
        </p:spPr>
        <p:txBody>
          <a:bodyPr wrap="square" rtlCol="0">
            <a:spAutoFit/>
          </a:bodyPr>
          <a:lstStyle/>
          <a:p>
            <a:pPr marL="257175" indent="-257175">
              <a:lnSpc>
                <a:spcPct val="107000"/>
              </a:lnSpc>
              <a:spcAft>
                <a:spcPts val="600"/>
              </a:spcAft>
              <a:buSzPts val="1000"/>
              <a:buFont typeface="Symbol" panose="05050102010706020507" pitchFamily="18" charset="2"/>
              <a:buChar char=""/>
              <a:tabLst>
                <a:tab pos="342900" algn="l"/>
              </a:tabLst>
            </a:pPr>
            <a:r>
              <a:rPr lang="en-GB" sz="2400" b="1" dirty="0">
                <a:latin typeface="Times New Roman" panose="02020603050405020304" pitchFamily="18" charset="0"/>
                <a:ea typeface="Times New Roman" panose="02020603050405020304" pitchFamily="18" charset="0"/>
                <a:cs typeface="Times New Roman" panose="02020603050405020304" pitchFamily="18" charset="0"/>
              </a:rPr>
              <a:t>Write better code</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The Java programming language encourages good coding practices, and automatic garbage collection helps you avoid memory leaks. Its object orientation, its JavaBeans™ component architecture, and its wide-ranging, easily extendible API let you reuse existing, tested code and introduce fewer bugs.</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400" b="1" dirty="0">
                <a:latin typeface="Times New Roman" panose="02020603050405020304" pitchFamily="18" charset="0"/>
                <a:ea typeface="Times New Roman" panose="02020603050405020304" pitchFamily="18" charset="0"/>
                <a:cs typeface="Times New Roman" panose="02020603050405020304" pitchFamily="18" charset="0"/>
              </a:rPr>
              <a:t>Develop programs more quickly</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The Java programming language is simpler than C++, and as such, your development time could be up to twice as fast when writing in it. Your programs will also require fewer lines of code.</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400" b="1" dirty="0">
                <a:latin typeface="Times New Roman" panose="02020603050405020304" pitchFamily="18" charset="0"/>
                <a:ea typeface="Times New Roman" panose="02020603050405020304" pitchFamily="18" charset="0"/>
                <a:cs typeface="Times New Roman" panose="02020603050405020304" pitchFamily="18" charset="0"/>
              </a:rPr>
              <a:t>Avoid platform dependencies</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You can keep your program portable by avoiding the use of libraries written in other languages.</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400" b="1" dirty="0">
                <a:latin typeface="Times New Roman" panose="02020603050405020304" pitchFamily="18" charset="0"/>
                <a:ea typeface="Times New Roman" panose="02020603050405020304" pitchFamily="18" charset="0"/>
                <a:cs typeface="Times New Roman" panose="02020603050405020304" pitchFamily="18" charset="0"/>
              </a:rPr>
              <a:t>Write once, run anywhere</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Because applications written in the Java programming language are compiled into machine-independent bytecodes, they run consistently on any Java platform.</a:t>
            </a:r>
            <a:endParaRPr lang="en-GB"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3233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F95D05-B192-49CC-9504-EE77111BDCEC}"/>
              </a:ext>
            </a:extLst>
          </p:cNvPr>
          <p:cNvSpPr txBox="1"/>
          <p:nvPr/>
        </p:nvSpPr>
        <p:spPr>
          <a:xfrm>
            <a:off x="714375" y="1019175"/>
            <a:ext cx="7610718" cy="5404172"/>
          </a:xfrm>
          <a:prstGeom prst="rect">
            <a:avLst/>
          </a:prstGeom>
          <a:noFill/>
        </p:spPr>
        <p:txBody>
          <a:bodyPr wrap="square" rtlCol="0">
            <a:spAutoFit/>
          </a:bodyPr>
          <a:lstStyle/>
          <a:p>
            <a:pPr marL="257175" indent="-257175">
              <a:lnSpc>
                <a:spcPct val="107000"/>
              </a:lnSpc>
              <a:spcAft>
                <a:spcPts val="600"/>
              </a:spcAft>
              <a:buSzPts val="1000"/>
              <a:buFont typeface="Symbol" panose="05050102010706020507" pitchFamily="18" charset="2"/>
              <a:buChar char=""/>
              <a:tabLst>
                <a:tab pos="342900" algn="l"/>
              </a:tabLst>
            </a:pPr>
            <a:r>
              <a:rPr lang="en-GB" sz="3200" b="1" dirty="0">
                <a:latin typeface="Times New Roman" panose="02020603050405020304" pitchFamily="18" charset="0"/>
                <a:ea typeface="Times New Roman" panose="02020603050405020304" pitchFamily="18" charset="0"/>
                <a:cs typeface="Times New Roman" panose="02020603050405020304" pitchFamily="18" charset="0"/>
              </a:rPr>
              <a:t>Distribute software more easily</a:t>
            </a:r>
            <a:r>
              <a:rPr lang="en-GB" sz="3200" dirty="0">
                <a:latin typeface="Times New Roman" panose="02020603050405020304" pitchFamily="18" charset="0"/>
                <a:ea typeface="Times New Roman" panose="02020603050405020304" pitchFamily="18" charset="0"/>
                <a:cs typeface="Times New Roman" panose="02020603050405020304" pitchFamily="18" charset="0"/>
              </a:rPr>
              <a:t>: With Java Web Start software, users will be able to launch your applications with a single click of the mouse. An automatic version check at </a:t>
            </a:r>
            <a:r>
              <a:rPr lang="en-GB" sz="3200" dirty="0" err="1">
                <a:latin typeface="Times New Roman" panose="02020603050405020304" pitchFamily="18" charset="0"/>
                <a:ea typeface="Times New Roman" panose="02020603050405020304" pitchFamily="18" charset="0"/>
                <a:cs typeface="Times New Roman" panose="02020603050405020304" pitchFamily="18" charset="0"/>
              </a:rPr>
              <a:t>startup</a:t>
            </a:r>
            <a:r>
              <a:rPr lang="en-GB" sz="3200" dirty="0">
                <a:latin typeface="Times New Roman" panose="02020603050405020304" pitchFamily="18" charset="0"/>
                <a:ea typeface="Times New Roman" panose="02020603050405020304" pitchFamily="18" charset="0"/>
                <a:cs typeface="Times New Roman" panose="02020603050405020304" pitchFamily="18" charset="0"/>
              </a:rPr>
              <a:t> ensures that users are always up to date with the latest version of your software. If an update is available, the Java Web Start software will automatically update their installation.</a:t>
            </a:r>
            <a:endParaRPr lang="en-GB" sz="3200" dirty="0">
              <a:latin typeface="Calibri" panose="020F0502020204030204" pitchFamily="34" charset="0"/>
              <a:ea typeface="Calibri" panose="020F0502020204030204" pitchFamily="34" charset="0"/>
              <a:cs typeface="Times New Roman" panose="02020603050405020304" pitchFamily="18" charset="0"/>
            </a:endParaRPr>
          </a:p>
          <a:p>
            <a:endParaRPr lang="en-GB" sz="3200" dirty="0"/>
          </a:p>
        </p:txBody>
      </p:sp>
    </p:spTree>
    <p:extLst>
      <p:ext uri="{BB962C8B-B14F-4D97-AF65-F5344CB8AC3E}">
        <p14:creationId xmlns:p14="http://schemas.microsoft.com/office/powerpoint/2010/main" val="609795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64046A-C179-40C1-BB71-127FF29CB963}"/>
              </a:ext>
            </a:extLst>
          </p:cNvPr>
          <p:cNvSpPr txBox="1"/>
          <p:nvPr/>
        </p:nvSpPr>
        <p:spPr>
          <a:xfrm>
            <a:off x="457200" y="342900"/>
            <a:ext cx="8420100" cy="6295826"/>
          </a:xfrm>
          <a:prstGeom prst="rect">
            <a:avLst/>
          </a:prstGeom>
          <a:noFill/>
        </p:spPr>
        <p:txBody>
          <a:bodyPr wrap="square" rtlCol="0">
            <a:spAutoFit/>
          </a:bodyPr>
          <a:lstStyle/>
          <a:p>
            <a:pPr>
              <a:lnSpc>
                <a:spcPct val="107000"/>
              </a:lnSpc>
              <a:spcAft>
                <a:spcPts val="600"/>
              </a:spcAft>
            </a:pPr>
            <a:r>
              <a:rPr lang="en-GB" sz="2600" b="1" kern="1800" dirty="0">
                <a:latin typeface="Times New Roman" panose="02020603050405020304" pitchFamily="18" charset="0"/>
                <a:ea typeface="Times New Roman" panose="02020603050405020304" pitchFamily="18" charset="0"/>
                <a:cs typeface="Times New Roman" panose="02020603050405020304" pitchFamily="18" charset="0"/>
              </a:rPr>
              <a:t>Object-Oriented Programming Concepts</a:t>
            </a:r>
            <a:endParaRPr lang="en-GB" sz="2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600" b="1" kern="1800" dirty="0">
                <a:latin typeface="Times New Roman" panose="02020603050405020304" pitchFamily="18" charset="0"/>
                <a:ea typeface="Times New Roman" panose="02020603050405020304" pitchFamily="18" charset="0"/>
                <a:cs typeface="Times New Roman" panose="02020603050405020304" pitchFamily="18" charset="0"/>
              </a:rPr>
              <a:t>Object</a:t>
            </a:r>
            <a:endParaRPr lang="en-GB" sz="2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600" dirty="0">
                <a:latin typeface="Times New Roman" panose="02020603050405020304" pitchFamily="18" charset="0"/>
                <a:ea typeface="Times New Roman" panose="02020603050405020304" pitchFamily="18" charset="0"/>
                <a:cs typeface="Times New Roman" panose="02020603050405020304" pitchFamily="18" charset="0"/>
              </a:rPr>
              <a:t>Objects are key to understanding </a:t>
            </a:r>
            <a:r>
              <a:rPr lang="en-GB" sz="2600" i="1" dirty="0">
                <a:latin typeface="Times New Roman" panose="02020603050405020304" pitchFamily="18" charset="0"/>
                <a:ea typeface="Times New Roman" panose="02020603050405020304" pitchFamily="18" charset="0"/>
                <a:cs typeface="Times New Roman" panose="02020603050405020304" pitchFamily="18" charset="0"/>
              </a:rPr>
              <a:t>object-oriented</a:t>
            </a:r>
            <a:r>
              <a:rPr lang="en-GB" sz="2600" dirty="0">
                <a:latin typeface="Times New Roman" panose="02020603050405020304" pitchFamily="18" charset="0"/>
                <a:ea typeface="Times New Roman" panose="02020603050405020304" pitchFamily="18" charset="0"/>
                <a:cs typeface="Times New Roman" panose="02020603050405020304" pitchFamily="18" charset="0"/>
              </a:rPr>
              <a:t> technology. Look around right now and you'll find many examples of real-world objects: your dog, your desk, your television set, your bicycle.</a:t>
            </a:r>
            <a:endParaRPr lang="en-GB" sz="2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600" dirty="0">
                <a:latin typeface="Times New Roman" panose="02020603050405020304" pitchFamily="18" charset="0"/>
                <a:ea typeface="Times New Roman" panose="02020603050405020304" pitchFamily="18" charset="0"/>
                <a:cs typeface="Times New Roman" panose="02020603050405020304" pitchFamily="18" charset="0"/>
              </a:rPr>
              <a:t>Real-world objects share two characteristics: They all have </a:t>
            </a:r>
            <a:r>
              <a:rPr lang="en-GB" sz="2600" i="1" dirty="0">
                <a:latin typeface="Times New Roman" panose="02020603050405020304" pitchFamily="18" charset="0"/>
                <a:ea typeface="Times New Roman" panose="02020603050405020304" pitchFamily="18" charset="0"/>
                <a:cs typeface="Times New Roman" panose="02020603050405020304" pitchFamily="18" charset="0"/>
              </a:rPr>
              <a:t>state</a:t>
            </a:r>
            <a:r>
              <a:rPr lang="en-GB" sz="2600" dirty="0">
                <a:latin typeface="Times New Roman" panose="02020603050405020304" pitchFamily="18" charset="0"/>
                <a:ea typeface="Times New Roman" panose="02020603050405020304" pitchFamily="18" charset="0"/>
                <a:cs typeface="Times New Roman" panose="02020603050405020304" pitchFamily="18" charset="0"/>
              </a:rPr>
              <a:t> and </a:t>
            </a:r>
            <a:r>
              <a:rPr lang="en-GB" sz="2600" i="1" dirty="0">
                <a:latin typeface="Times New Roman" panose="02020603050405020304" pitchFamily="18" charset="0"/>
                <a:ea typeface="Times New Roman" panose="02020603050405020304" pitchFamily="18" charset="0"/>
                <a:cs typeface="Times New Roman" panose="02020603050405020304" pitchFamily="18" charset="0"/>
              </a:rPr>
              <a:t>behaviour</a:t>
            </a:r>
            <a:r>
              <a:rPr lang="en-GB" sz="2600" dirty="0">
                <a:latin typeface="Times New Roman" panose="02020603050405020304" pitchFamily="18" charset="0"/>
                <a:ea typeface="Times New Roman" panose="02020603050405020304" pitchFamily="18" charset="0"/>
                <a:cs typeface="Times New Roman" panose="02020603050405020304" pitchFamily="18" charset="0"/>
              </a:rPr>
              <a:t>. Dogs have state (name, colour, breed, hungry) and behaviour (barking, fetching, wagging tail). Bicycles also have state (current gear, current pedal cadence, current speed) and behaviour (changing gear, changing pedal cadence, applying brakes). Identifying the state and behaviour for real-world objects is a great way to begin thinking in terms of object-oriented programming.</a:t>
            </a:r>
            <a:endParaRPr lang="en-GB" sz="2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2422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7A03AB-B426-4BB1-AD5C-A71F5ECF5D44}"/>
              </a:ext>
            </a:extLst>
          </p:cNvPr>
          <p:cNvSpPr txBox="1"/>
          <p:nvPr/>
        </p:nvSpPr>
        <p:spPr>
          <a:xfrm>
            <a:off x="609601" y="1038225"/>
            <a:ext cx="8212668" cy="5605317"/>
          </a:xfrm>
          <a:prstGeom prst="rect">
            <a:avLst/>
          </a:prstGeom>
          <a:noFill/>
        </p:spPr>
        <p:txBody>
          <a:bodyPr wrap="square" rtlCol="0">
            <a:spAutoFit/>
          </a:bodyPr>
          <a:lstStyle/>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Take a minute right now to observe the real-world objects that are in your immediate area. For each object that you see, ask yourself two questions: "What possible states can this object be in?" and "What possible behaviour can this object perform?". Make sure to write down your observations. As you do, you'll notice that real-world objects vary in complexity; your desktop lamp may have only two possible states (on and off) and two possible behaviours (turn on, turn off), but your desktop radio might have additional states (on, off, current volume, current station) and behaviour (turn on, turn off, increase volume, decrease volume, seek, scan, and tune). You may also notice that some objects, in turn, will also contain other objects. These real-world observations all translate into the world of object-oriented programming.</a:t>
            </a:r>
            <a:endParaRPr lang="en-GB"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4614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BAB6C1-5D30-459B-8F60-B9E089BC0F38}"/>
              </a:ext>
            </a:extLst>
          </p:cNvPr>
          <p:cNvSpPr/>
          <p:nvPr/>
        </p:nvSpPr>
        <p:spPr>
          <a:xfrm>
            <a:off x="1762125" y="923926"/>
            <a:ext cx="5095875" cy="4717125"/>
          </a:xfrm>
          <a:prstGeom prst="rect">
            <a:avLst/>
          </a:prstGeom>
        </p:spPr>
        <p:txBody>
          <a:bodyPr wrap="square">
            <a:spAutoFit/>
          </a:bodyPr>
          <a:lstStyle/>
          <a:p>
            <a:pPr marL="257175" indent="-257175">
              <a:lnSpc>
                <a:spcPct val="107000"/>
              </a:lnSpc>
              <a:spcAft>
                <a:spcPts val="600"/>
              </a:spcAft>
              <a:buSzPts val="1000"/>
              <a:buFont typeface="Symbol" panose="05050102010706020507" pitchFamily="18" charset="2"/>
              <a:buChar char=""/>
              <a:tabLst>
                <a:tab pos="342900" algn="l"/>
              </a:tabLst>
            </a:pPr>
            <a:r>
              <a:rPr lang="en-GB" sz="24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Simple</a:t>
            </a:r>
            <a:endParaRPr lang="en-GB"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4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Object oriented</a:t>
            </a:r>
            <a:endParaRPr lang="en-GB"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4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Distributed</a:t>
            </a:r>
            <a:endParaRPr lang="en-GB"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4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Multithreaded</a:t>
            </a:r>
            <a:endParaRPr lang="en-GB" sz="24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400" dirty="0">
                <a:solidFill>
                  <a:prstClr val="black"/>
                </a:solidFill>
                <a:latin typeface="Times New Roman" panose="02020603050405020304" pitchFamily="18" charset="0"/>
                <a:ea typeface="Times New Roman" panose="02020603050405020304" pitchFamily="18" charset="0"/>
              </a:rPr>
              <a:t> Dynamic</a:t>
            </a:r>
          </a:p>
          <a:p>
            <a:pPr marL="257175" indent="-257175">
              <a:lnSpc>
                <a:spcPct val="107000"/>
              </a:lnSpc>
              <a:spcAft>
                <a:spcPts val="600"/>
              </a:spcAft>
              <a:buSzPts val="1000"/>
              <a:buFont typeface="Symbol" panose="05050102010706020507" pitchFamily="18" charset="2"/>
              <a:buChar char=""/>
              <a:tabLst>
                <a:tab pos="342900" algn="l"/>
              </a:tabLst>
            </a:pPr>
            <a:r>
              <a:rPr lang="en-GB" sz="24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Architecture neutral</a:t>
            </a:r>
            <a:endParaRPr lang="en-GB"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4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Portable</a:t>
            </a:r>
            <a:endParaRPr lang="en-GB"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4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High performance</a:t>
            </a:r>
            <a:endParaRPr lang="en-GB"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4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Robust</a:t>
            </a:r>
            <a:endParaRPr lang="en-GB" sz="24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400" dirty="0">
                <a:solidFill>
                  <a:prstClr val="black"/>
                </a:solidFill>
                <a:latin typeface="Times New Roman" panose="02020603050405020304" pitchFamily="18" charset="0"/>
                <a:ea typeface="Times New Roman" panose="02020603050405020304" pitchFamily="18" charset="0"/>
              </a:rPr>
              <a:t>Secure</a:t>
            </a:r>
            <a:endParaRPr lang="en-GB"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1556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02B2C4-8489-4B3A-9FA8-EA2ED49B94D4}"/>
              </a:ext>
            </a:extLst>
          </p:cNvPr>
          <p:cNvPicPr>
            <a:picLocks noChangeAspect="1"/>
          </p:cNvPicPr>
          <p:nvPr/>
        </p:nvPicPr>
        <p:blipFill>
          <a:blip r:embed="rId2"/>
          <a:stretch>
            <a:fillRect/>
          </a:stretch>
        </p:blipFill>
        <p:spPr>
          <a:xfrm>
            <a:off x="513361" y="1636183"/>
            <a:ext cx="7792439" cy="3442142"/>
          </a:xfrm>
          <a:prstGeom prst="rect">
            <a:avLst/>
          </a:prstGeom>
        </p:spPr>
      </p:pic>
    </p:spTree>
    <p:extLst>
      <p:ext uri="{BB962C8B-B14F-4D97-AF65-F5344CB8AC3E}">
        <p14:creationId xmlns:p14="http://schemas.microsoft.com/office/powerpoint/2010/main" val="778540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9A38B2-13A4-4AE5-A420-4F355AAB1A9F}"/>
              </a:ext>
            </a:extLst>
          </p:cNvPr>
          <p:cNvSpPr txBox="1"/>
          <p:nvPr/>
        </p:nvSpPr>
        <p:spPr>
          <a:xfrm>
            <a:off x="514351" y="400051"/>
            <a:ext cx="8113184" cy="5140831"/>
          </a:xfrm>
          <a:prstGeom prst="rect">
            <a:avLst/>
          </a:prstGeom>
          <a:noFill/>
        </p:spPr>
        <p:txBody>
          <a:bodyPr wrap="square" rtlCol="0">
            <a:spAutoFit/>
          </a:bodyPr>
          <a:lstStyle/>
          <a:p>
            <a:pPr>
              <a:lnSpc>
                <a:spcPct val="107000"/>
              </a:lnSpc>
              <a:spcAft>
                <a:spcPts val="600"/>
              </a:spcAft>
            </a:pPr>
            <a:r>
              <a:rPr lang="en-GB" sz="2800" dirty="0">
                <a:latin typeface="Times New Roman" panose="02020603050405020304" pitchFamily="18" charset="0"/>
                <a:ea typeface="Times New Roman" panose="02020603050405020304" pitchFamily="18" charset="0"/>
                <a:cs typeface="Times New Roman" panose="02020603050405020304" pitchFamily="18" charset="0"/>
              </a:rPr>
              <a:t>Software objects are conceptually similar to real-world objects: they too consist of state and related behaviour. An object stores its state in </a:t>
            </a:r>
            <a:r>
              <a:rPr lang="en-GB" sz="2800" i="1" dirty="0">
                <a:latin typeface="Times New Roman" panose="02020603050405020304" pitchFamily="18" charset="0"/>
                <a:ea typeface="Times New Roman" panose="02020603050405020304" pitchFamily="18" charset="0"/>
                <a:cs typeface="Times New Roman" panose="02020603050405020304" pitchFamily="18" charset="0"/>
              </a:rPr>
              <a:t>fields</a:t>
            </a:r>
            <a:r>
              <a:rPr lang="en-GB" sz="2800" dirty="0">
                <a:latin typeface="Times New Roman" panose="02020603050405020304" pitchFamily="18" charset="0"/>
                <a:ea typeface="Times New Roman" panose="02020603050405020304" pitchFamily="18" charset="0"/>
                <a:cs typeface="Times New Roman" panose="02020603050405020304" pitchFamily="18" charset="0"/>
              </a:rPr>
              <a:t> (variables in some programming languages) and exposes its behaviour through </a:t>
            </a:r>
            <a:r>
              <a:rPr lang="en-GB" sz="2800" i="1" dirty="0">
                <a:latin typeface="Times New Roman" panose="02020603050405020304" pitchFamily="18" charset="0"/>
                <a:ea typeface="Times New Roman" panose="02020603050405020304" pitchFamily="18" charset="0"/>
                <a:cs typeface="Times New Roman" panose="02020603050405020304" pitchFamily="18" charset="0"/>
              </a:rPr>
              <a:t>methods</a:t>
            </a:r>
            <a:r>
              <a:rPr lang="en-GB" sz="2800" dirty="0">
                <a:latin typeface="Times New Roman" panose="02020603050405020304" pitchFamily="18" charset="0"/>
                <a:ea typeface="Times New Roman" panose="02020603050405020304" pitchFamily="18" charset="0"/>
                <a:cs typeface="Times New Roman" panose="02020603050405020304" pitchFamily="18" charset="0"/>
              </a:rPr>
              <a:t> (functions in some programming languages). Methods operate on an object's internal state and serve as the primary mechanism for object-to-object communication. Hiding internal state and requiring all interaction to be performed through an object's methods is known as </a:t>
            </a:r>
            <a:r>
              <a:rPr lang="en-GB" sz="2800" i="1" dirty="0">
                <a:latin typeface="Times New Roman" panose="02020603050405020304" pitchFamily="18" charset="0"/>
                <a:ea typeface="Times New Roman" panose="02020603050405020304" pitchFamily="18" charset="0"/>
                <a:cs typeface="Times New Roman" panose="02020603050405020304" pitchFamily="18" charset="0"/>
              </a:rPr>
              <a:t>data encapsulation</a:t>
            </a:r>
            <a:r>
              <a:rPr lang="en-GB" sz="2800" dirty="0">
                <a:latin typeface="Times New Roman" panose="02020603050405020304" pitchFamily="18" charset="0"/>
                <a:ea typeface="Times New Roman" panose="02020603050405020304" pitchFamily="18" charset="0"/>
                <a:cs typeface="Times New Roman" panose="02020603050405020304" pitchFamily="18" charset="0"/>
              </a:rPr>
              <a:t> — a fundamental principle of object-oriented programming.</a:t>
            </a:r>
            <a:endParaRPr lang="en-GB"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2211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E79719-5F01-4A78-AA40-30C2DC6D4564}"/>
              </a:ext>
            </a:extLst>
          </p:cNvPr>
          <p:cNvPicPr>
            <a:picLocks noChangeAspect="1"/>
          </p:cNvPicPr>
          <p:nvPr/>
        </p:nvPicPr>
        <p:blipFill>
          <a:blip r:embed="rId2"/>
          <a:stretch>
            <a:fillRect/>
          </a:stretch>
        </p:blipFill>
        <p:spPr>
          <a:xfrm>
            <a:off x="552141" y="1417218"/>
            <a:ext cx="7914526" cy="4088233"/>
          </a:xfrm>
          <a:prstGeom prst="rect">
            <a:avLst/>
          </a:prstGeom>
        </p:spPr>
      </p:pic>
    </p:spTree>
    <p:extLst>
      <p:ext uri="{BB962C8B-B14F-4D97-AF65-F5344CB8AC3E}">
        <p14:creationId xmlns:p14="http://schemas.microsoft.com/office/powerpoint/2010/main" val="2558725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5827EB-2CF0-4153-8FCB-56700C78FE16}"/>
              </a:ext>
            </a:extLst>
          </p:cNvPr>
          <p:cNvSpPr txBox="1"/>
          <p:nvPr/>
        </p:nvSpPr>
        <p:spPr>
          <a:xfrm>
            <a:off x="495301" y="361950"/>
            <a:ext cx="8132234" cy="6224140"/>
          </a:xfrm>
          <a:prstGeom prst="rect">
            <a:avLst/>
          </a:prstGeom>
          <a:noFill/>
        </p:spPr>
        <p:txBody>
          <a:bodyPr wrap="square" rtlCol="0">
            <a:spAutoFit/>
          </a:bodyPr>
          <a:lstStyle/>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By attributing state (current speed, current pedal cadence, and current gear) and providing methods for changing that state, the object remains in control of how the outside world is allowed to use it. For example, if the bicycle only has 6 gears, a method to change gears could reject any value that is less than 1 or greater than 6.</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Bundling code into individual software objects provides a number of benefits, including:</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rabicPeriod"/>
              <a:tabLst>
                <a:tab pos="342900" algn="l"/>
              </a:tabLs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Modularity: The source code for an object can be written and maintained independently of the source code for other objects. Once created, an object can be easily passed around inside the system.</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rabicPeriod"/>
              <a:tabLst>
                <a:tab pos="342900" algn="l"/>
              </a:tabLs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Information-hiding: By interacting only with an object's methods, the details of its internal implementation remain hidden from the outside world.</a:t>
            </a:r>
          </a:p>
        </p:txBody>
      </p:sp>
    </p:spTree>
    <p:extLst>
      <p:ext uri="{BB962C8B-B14F-4D97-AF65-F5344CB8AC3E}">
        <p14:creationId xmlns:p14="http://schemas.microsoft.com/office/powerpoint/2010/main" val="390619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1B7823-C88A-4FCA-972F-97E5B54D5D66}"/>
              </a:ext>
            </a:extLst>
          </p:cNvPr>
          <p:cNvSpPr/>
          <p:nvPr/>
        </p:nvSpPr>
        <p:spPr>
          <a:xfrm>
            <a:off x="552450" y="752475"/>
            <a:ext cx="7981950" cy="4101572"/>
          </a:xfrm>
          <a:prstGeom prst="rect">
            <a:avLst/>
          </a:prstGeom>
        </p:spPr>
        <p:txBody>
          <a:bodyPr wrap="square">
            <a:spAutoFit/>
          </a:bodyPr>
          <a:lstStyle/>
          <a:p>
            <a:pPr>
              <a:lnSpc>
                <a:spcPct val="107000"/>
              </a:lnSpc>
              <a:spcAft>
                <a:spcPts val="600"/>
              </a:spcAft>
              <a:tabLst>
                <a:tab pos="342900" algn="l"/>
              </a:tabLs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3. Code re-use: If an object already exists (perhaps written by another software developer), you can use that object in your program. This allows specialists to implement/test/debug complex, task-specific objects, which you can then trust to run in your own code.</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tabLst>
                <a:tab pos="342900" algn="l"/>
              </a:tabLs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4. Pluggability and debugging ease: If a particular object turns out to be problematic, you can simply remove it from your application and plug in a different object as its replacement. This is analogous to fixing mechanical problems in the real world. If a bolt breaks, you replace </a:t>
            </a:r>
            <a:r>
              <a:rPr lang="en-GB" sz="2400" i="1" dirty="0">
                <a:latin typeface="Times New Roman" panose="02020603050405020304" pitchFamily="18" charset="0"/>
                <a:ea typeface="Times New Roman" panose="02020603050405020304" pitchFamily="18" charset="0"/>
                <a:cs typeface="Times New Roman" panose="02020603050405020304" pitchFamily="18" charset="0"/>
              </a:rPr>
              <a:t>it</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not the entire machine.</a:t>
            </a:r>
            <a:endParaRPr lang="en-GB"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4923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A3404A-71EC-41F8-831D-9A09F1552E6F}"/>
              </a:ext>
            </a:extLst>
          </p:cNvPr>
          <p:cNvSpPr/>
          <p:nvPr/>
        </p:nvSpPr>
        <p:spPr>
          <a:xfrm>
            <a:off x="704851" y="238125"/>
            <a:ext cx="7458074" cy="5217775"/>
          </a:xfrm>
          <a:prstGeom prst="rect">
            <a:avLst/>
          </a:prstGeom>
        </p:spPr>
        <p:txBody>
          <a:bodyPr wrap="square">
            <a:spAutoFit/>
          </a:bodyPr>
          <a:lstStyle/>
          <a:p>
            <a:pPr>
              <a:lnSpc>
                <a:spcPct val="107000"/>
              </a:lnSpc>
              <a:spcAft>
                <a:spcPts val="600"/>
              </a:spcAft>
            </a:pPr>
            <a:r>
              <a:rPr lang="en-GB" sz="2800" b="1" kern="1800" dirty="0">
                <a:latin typeface="Times New Roman" panose="02020603050405020304" pitchFamily="18" charset="0"/>
                <a:ea typeface="Times New Roman" panose="02020603050405020304" pitchFamily="18" charset="0"/>
                <a:cs typeface="Times New Roman" panose="02020603050405020304" pitchFamily="18" charset="0"/>
              </a:rPr>
              <a:t>Class</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800" dirty="0">
                <a:latin typeface="Times New Roman" panose="02020603050405020304" pitchFamily="18" charset="0"/>
                <a:ea typeface="Times New Roman" panose="02020603050405020304" pitchFamily="18" charset="0"/>
                <a:cs typeface="Times New Roman" panose="02020603050405020304" pitchFamily="18" charset="0"/>
              </a:rPr>
              <a:t>In the real world, you'll often find many individual objects all of the same kind. There may be thousands of other bicycles in existence, all of the same make and model. Each bicycle was built from the same set of blueprints and therefore contains the same components. In object-oriented terms, we say that your bicycle is an </a:t>
            </a:r>
            <a:r>
              <a:rPr lang="en-GB" sz="2800" i="1" dirty="0">
                <a:latin typeface="Times New Roman" panose="02020603050405020304" pitchFamily="18" charset="0"/>
                <a:ea typeface="Times New Roman" panose="02020603050405020304" pitchFamily="18" charset="0"/>
                <a:cs typeface="Times New Roman" panose="02020603050405020304" pitchFamily="18" charset="0"/>
              </a:rPr>
              <a:t>instance</a:t>
            </a:r>
            <a:r>
              <a:rPr lang="en-GB" sz="2800" dirty="0">
                <a:latin typeface="Times New Roman" panose="02020603050405020304" pitchFamily="18" charset="0"/>
                <a:ea typeface="Times New Roman" panose="02020603050405020304" pitchFamily="18" charset="0"/>
                <a:cs typeface="Times New Roman" panose="02020603050405020304" pitchFamily="18" charset="0"/>
              </a:rPr>
              <a:t> of the </a:t>
            </a:r>
            <a:r>
              <a:rPr lang="en-GB" sz="2800" i="1" dirty="0">
                <a:latin typeface="Times New Roman" panose="02020603050405020304" pitchFamily="18" charset="0"/>
                <a:ea typeface="Times New Roman" panose="02020603050405020304" pitchFamily="18" charset="0"/>
                <a:cs typeface="Times New Roman" panose="02020603050405020304" pitchFamily="18" charset="0"/>
              </a:rPr>
              <a:t>class of objects</a:t>
            </a:r>
            <a:r>
              <a:rPr lang="en-GB" sz="2800" dirty="0">
                <a:latin typeface="Times New Roman" panose="02020603050405020304" pitchFamily="18" charset="0"/>
                <a:ea typeface="Times New Roman" panose="02020603050405020304" pitchFamily="18" charset="0"/>
                <a:cs typeface="Times New Roman" panose="02020603050405020304" pitchFamily="18" charset="0"/>
              </a:rPr>
              <a:t> known as bicycles. A </a:t>
            </a:r>
            <a:r>
              <a:rPr lang="en-GB" sz="2800" i="1" dirty="0">
                <a:latin typeface="Times New Roman" panose="02020603050405020304" pitchFamily="18" charset="0"/>
                <a:ea typeface="Times New Roman" panose="02020603050405020304" pitchFamily="18" charset="0"/>
                <a:cs typeface="Times New Roman" panose="02020603050405020304" pitchFamily="18" charset="0"/>
              </a:rPr>
              <a:t>class</a:t>
            </a:r>
            <a:r>
              <a:rPr lang="en-GB" sz="2800" dirty="0">
                <a:latin typeface="Times New Roman" panose="02020603050405020304" pitchFamily="18" charset="0"/>
                <a:ea typeface="Times New Roman" panose="02020603050405020304" pitchFamily="18" charset="0"/>
                <a:cs typeface="Times New Roman" panose="02020603050405020304" pitchFamily="18" charset="0"/>
              </a:rPr>
              <a:t> is the blueprint from which individual objects are created.</a:t>
            </a:r>
            <a:endParaRPr lang="en-GB"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5612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968190-F806-4853-BEFC-FF6FD8EEA2BD}"/>
              </a:ext>
            </a:extLst>
          </p:cNvPr>
          <p:cNvSpPr/>
          <p:nvPr/>
        </p:nvSpPr>
        <p:spPr>
          <a:xfrm>
            <a:off x="800100" y="209550"/>
            <a:ext cx="7697857" cy="5600508"/>
          </a:xfrm>
          <a:prstGeom prst="rect">
            <a:avLst/>
          </a:prstGeom>
        </p:spPr>
        <p:txBody>
          <a:bodyPr wrap="square">
            <a:spAutoFit/>
          </a:bodyPr>
          <a:lstStyle/>
          <a:p>
            <a:pPr>
              <a:lnSpc>
                <a:spcPct val="107000"/>
              </a:lnSpc>
              <a:spcAft>
                <a:spcPts val="600"/>
              </a:spcAft>
            </a:pPr>
            <a:r>
              <a:rPr lang="en-GB" sz="1100" dirty="0">
                <a:latin typeface="Times New Roman" panose="02020603050405020304" pitchFamily="18" charset="0"/>
                <a:ea typeface="Times New Roman" panose="02020603050405020304" pitchFamily="18" charset="0"/>
                <a:cs typeface="Times New Roman" panose="02020603050405020304" pitchFamily="18" charset="0"/>
              </a:rPr>
              <a:t>The following </a:t>
            </a:r>
            <a:r>
              <a:rPr lang="en-GB" sz="1100" u="sng"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Bicycle</a:t>
            </a:r>
            <a:r>
              <a:rPr lang="en-GB" sz="1100" dirty="0">
                <a:latin typeface="Times New Roman" panose="02020603050405020304" pitchFamily="18" charset="0"/>
                <a:ea typeface="Times New Roman" panose="02020603050405020304" pitchFamily="18" charset="0"/>
                <a:cs typeface="Times New Roman" panose="02020603050405020304" pitchFamily="18" charset="0"/>
              </a:rPr>
              <a:t> class is one possible implementation of a bicycle:</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class Bicycle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int cadence = 0;</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int speed = 0;</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int gear = 1;</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void </a:t>
            </a:r>
            <a:r>
              <a:rPr lang="en-GB" sz="1100" dirty="0" err="1">
                <a:latin typeface="Courier New" panose="02070309020205020404" pitchFamily="49" charset="0"/>
                <a:ea typeface="Times New Roman" panose="02020603050405020304" pitchFamily="18" charset="0"/>
                <a:cs typeface="Times New Roman" panose="02020603050405020304" pitchFamily="18" charset="0"/>
              </a:rPr>
              <a:t>changeCadence</a:t>
            </a:r>
            <a:r>
              <a:rPr lang="en-GB" sz="1100" dirty="0">
                <a:latin typeface="Courier New" panose="02070309020205020404" pitchFamily="49" charset="0"/>
                <a:ea typeface="Times New Roman" panose="02020603050405020304" pitchFamily="18" charset="0"/>
                <a:cs typeface="Times New Roman" panose="02020603050405020304" pitchFamily="18" charset="0"/>
              </a:rPr>
              <a:t>(int </a:t>
            </a:r>
            <a:r>
              <a:rPr lang="en-GB" sz="1100" dirty="0" err="1">
                <a:latin typeface="Courier New" panose="02070309020205020404" pitchFamily="49" charset="0"/>
                <a:ea typeface="Times New Roman" panose="02020603050405020304" pitchFamily="18" charset="0"/>
                <a:cs typeface="Times New Roman" panose="02020603050405020304" pitchFamily="18" charset="0"/>
              </a:rPr>
              <a:t>newValue</a:t>
            </a: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cadence = </a:t>
            </a:r>
            <a:r>
              <a:rPr lang="en-GB" sz="1100" dirty="0" err="1">
                <a:latin typeface="Courier New" panose="02070309020205020404" pitchFamily="49" charset="0"/>
                <a:ea typeface="Times New Roman" panose="02020603050405020304" pitchFamily="18" charset="0"/>
                <a:cs typeface="Times New Roman" panose="02020603050405020304" pitchFamily="18" charset="0"/>
              </a:rPr>
              <a:t>newValue</a:t>
            </a:r>
            <a:r>
              <a:rPr lang="en-GB" sz="1100" dirty="0">
                <a:latin typeface="Courier New" panose="02070309020205020404" pitchFamily="49" charset="0"/>
                <a:ea typeface="Times New Roman" panose="02020603050405020304" pitchFamily="18" charset="0"/>
                <a:cs typeface="Times New Roman" panose="02020603050405020304" pitchFamily="18" charset="0"/>
              </a:rPr>
              <a:t>;</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void </a:t>
            </a:r>
            <a:r>
              <a:rPr lang="en-GB" sz="1100" dirty="0" err="1">
                <a:latin typeface="Courier New" panose="02070309020205020404" pitchFamily="49" charset="0"/>
                <a:ea typeface="Times New Roman" panose="02020603050405020304" pitchFamily="18" charset="0"/>
                <a:cs typeface="Times New Roman" panose="02020603050405020304" pitchFamily="18" charset="0"/>
              </a:rPr>
              <a:t>changeGear</a:t>
            </a:r>
            <a:r>
              <a:rPr lang="en-GB" sz="1100" dirty="0">
                <a:latin typeface="Courier New" panose="02070309020205020404" pitchFamily="49" charset="0"/>
                <a:ea typeface="Times New Roman" panose="02020603050405020304" pitchFamily="18" charset="0"/>
                <a:cs typeface="Times New Roman" panose="02020603050405020304" pitchFamily="18" charset="0"/>
              </a:rPr>
              <a:t>(int </a:t>
            </a:r>
            <a:r>
              <a:rPr lang="en-GB" sz="1100" dirty="0" err="1">
                <a:latin typeface="Courier New" panose="02070309020205020404" pitchFamily="49" charset="0"/>
                <a:ea typeface="Times New Roman" panose="02020603050405020304" pitchFamily="18" charset="0"/>
                <a:cs typeface="Times New Roman" panose="02020603050405020304" pitchFamily="18" charset="0"/>
              </a:rPr>
              <a:t>newValue</a:t>
            </a: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gear = </a:t>
            </a:r>
            <a:r>
              <a:rPr lang="en-GB" sz="1100" dirty="0" err="1">
                <a:latin typeface="Courier New" panose="02070309020205020404" pitchFamily="49" charset="0"/>
                <a:ea typeface="Times New Roman" panose="02020603050405020304" pitchFamily="18" charset="0"/>
                <a:cs typeface="Times New Roman" panose="02020603050405020304" pitchFamily="18" charset="0"/>
              </a:rPr>
              <a:t>newValue</a:t>
            </a:r>
            <a:r>
              <a:rPr lang="en-GB" sz="1100" dirty="0">
                <a:latin typeface="Courier New" panose="02070309020205020404" pitchFamily="49" charset="0"/>
                <a:ea typeface="Times New Roman" panose="02020603050405020304" pitchFamily="18" charset="0"/>
                <a:cs typeface="Times New Roman" panose="02020603050405020304" pitchFamily="18" charset="0"/>
              </a:rPr>
              <a:t>;</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void </a:t>
            </a:r>
            <a:r>
              <a:rPr lang="en-GB" sz="1100" dirty="0" err="1">
                <a:latin typeface="Courier New" panose="02070309020205020404" pitchFamily="49" charset="0"/>
                <a:ea typeface="Times New Roman" panose="02020603050405020304" pitchFamily="18" charset="0"/>
                <a:cs typeface="Times New Roman" panose="02020603050405020304" pitchFamily="18" charset="0"/>
              </a:rPr>
              <a:t>speedUp</a:t>
            </a:r>
            <a:r>
              <a:rPr lang="en-GB" sz="1100" dirty="0">
                <a:latin typeface="Courier New" panose="02070309020205020404" pitchFamily="49" charset="0"/>
                <a:ea typeface="Times New Roman" panose="02020603050405020304" pitchFamily="18" charset="0"/>
                <a:cs typeface="Times New Roman" panose="02020603050405020304" pitchFamily="18" charset="0"/>
              </a:rPr>
              <a:t>(int increment)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speed = speed + increment;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void </a:t>
            </a:r>
            <a:r>
              <a:rPr lang="en-GB" sz="1100" dirty="0" err="1">
                <a:latin typeface="Courier New" panose="02070309020205020404" pitchFamily="49" charset="0"/>
                <a:ea typeface="Times New Roman" panose="02020603050405020304" pitchFamily="18" charset="0"/>
                <a:cs typeface="Times New Roman" panose="02020603050405020304" pitchFamily="18" charset="0"/>
              </a:rPr>
              <a:t>applyBrakes</a:t>
            </a:r>
            <a:r>
              <a:rPr lang="en-GB" sz="1100" dirty="0">
                <a:latin typeface="Courier New" panose="02070309020205020404" pitchFamily="49" charset="0"/>
                <a:ea typeface="Times New Roman" panose="02020603050405020304" pitchFamily="18" charset="0"/>
                <a:cs typeface="Times New Roman" panose="02020603050405020304" pitchFamily="18" charset="0"/>
              </a:rPr>
              <a:t>(int decrement)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speed = speed - decrement;</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void </a:t>
            </a:r>
            <a:r>
              <a:rPr lang="en-GB" sz="1100" dirty="0" err="1">
                <a:latin typeface="Courier New" panose="02070309020205020404" pitchFamily="49" charset="0"/>
                <a:ea typeface="Times New Roman" panose="02020603050405020304" pitchFamily="18" charset="0"/>
                <a:cs typeface="Times New Roman" panose="02020603050405020304" pitchFamily="18" charset="0"/>
              </a:rPr>
              <a:t>printStates</a:t>
            </a: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r>
              <a:rPr lang="en-GB" sz="1100" dirty="0" err="1">
                <a:latin typeface="Courier New" panose="02070309020205020404" pitchFamily="49" charset="0"/>
                <a:ea typeface="Times New Roman" panose="02020603050405020304" pitchFamily="18" charset="0"/>
                <a:cs typeface="Times New Roman" panose="02020603050405020304" pitchFamily="18" charset="0"/>
              </a:rPr>
              <a:t>System.out.println</a:t>
            </a:r>
            <a:r>
              <a:rPr lang="en-GB" sz="1100" dirty="0">
                <a:latin typeface="Courier New" panose="02070309020205020404" pitchFamily="49" charset="0"/>
                <a:ea typeface="Times New Roman" panose="02020603050405020304" pitchFamily="18" charset="0"/>
                <a:cs typeface="Times New Roman" panose="02020603050405020304" pitchFamily="18" charset="0"/>
              </a:rPr>
              <a:t>("cadence:"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cadence + " speed:" +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speed + " gear:" + gear);</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a:t>
            </a:r>
            <a:endParaRPr lang="en-GB" sz="1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9749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6543C4-DA97-4942-95A9-48AAFA7FFBCE}"/>
              </a:ext>
            </a:extLst>
          </p:cNvPr>
          <p:cNvSpPr/>
          <p:nvPr/>
        </p:nvSpPr>
        <p:spPr>
          <a:xfrm>
            <a:off x="714375" y="342900"/>
            <a:ext cx="7905749" cy="4938018"/>
          </a:xfrm>
          <a:prstGeom prst="rect">
            <a:avLst/>
          </a:prstGeom>
        </p:spPr>
        <p:txBody>
          <a:bodyPr wrap="square">
            <a:spAutoFit/>
          </a:bodyPr>
          <a:lstStyle/>
          <a:p>
            <a:pPr>
              <a:lnSpc>
                <a:spcPct val="107000"/>
              </a:lnSpc>
              <a:spcAft>
                <a:spcPts val="600"/>
              </a:spcAft>
            </a:pPr>
            <a:r>
              <a:rPr lang="en-GB" sz="2200" dirty="0">
                <a:latin typeface="Times New Roman" panose="02020603050405020304" pitchFamily="18" charset="0"/>
                <a:ea typeface="Times New Roman" panose="02020603050405020304" pitchFamily="18" charset="0"/>
                <a:cs typeface="Times New Roman" panose="02020603050405020304" pitchFamily="18" charset="0"/>
              </a:rPr>
              <a:t>The syntax of the Java programming language will look new to you, but the design of this class is based on the previous discussion of bicycle objects. The fields </a:t>
            </a:r>
            <a:r>
              <a:rPr lang="en-GB" sz="2200" dirty="0">
                <a:latin typeface="Courier New" panose="02070309020205020404" pitchFamily="49" charset="0"/>
                <a:ea typeface="Times New Roman" panose="02020603050405020304" pitchFamily="18" charset="0"/>
                <a:cs typeface="Times New Roman" panose="02020603050405020304" pitchFamily="18" charset="0"/>
              </a:rPr>
              <a:t>cadence</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2200" dirty="0">
                <a:latin typeface="Courier New" panose="02070309020205020404" pitchFamily="49" charset="0"/>
                <a:ea typeface="Times New Roman" panose="02020603050405020304" pitchFamily="18" charset="0"/>
                <a:cs typeface="Times New Roman" panose="02020603050405020304" pitchFamily="18" charset="0"/>
              </a:rPr>
              <a:t>speed</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and </a:t>
            </a:r>
            <a:r>
              <a:rPr lang="en-GB" sz="2200" dirty="0">
                <a:latin typeface="Courier New" panose="02070309020205020404" pitchFamily="49" charset="0"/>
                <a:ea typeface="Times New Roman" panose="02020603050405020304" pitchFamily="18" charset="0"/>
                <a:cs typeface="Times New Roman" panose="02020603050405020304" pitchFamily="18" charset="0"/>
              </a:rPr>
              <a:t>gear</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represent the object's state, and the methods (</a:t>
            </a:r>
            <a:r>
              <a:rPr lang="en-GB" sz="2200" dirty="0" err="1">
                <a:latin typeface="Courier New" panose="02070309020205020404" pitchFamily="49" charset="0"/>
                <a:ea typeface="Times New Roman" panose="02020603050405020304" pitchFamily="18" charset="0"/>
                <a:cs typeface="Times New Roman" panose="02020603050405020304" pitchFamily="18" charset="0"/>
              </a:rPr>
              <a:t>changeCadence</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2200" dirty="0" err="1">
                <a:latin typeface="Courier New" panose="02070309020205020404" pitchFamily="49" charset="0"/>
                <a:ea typeface="Times New Roman" panose="02020603050405020304" pitchFamily="18" charset="0"/>
                <a:cs typeface="Times New Roman" panose="02020603050405020304" pitchFamily="18" charset="0"/>
              </a:rPr>
              <a:t>changeGear</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2200" dirty="0" err="1">
                <a:latin typeface="Courier New" panose="02070309020205020404" pitchFamily="49" charset="0"/>
                <a:ea typeface="Times New Roman" panose="02020603050405020304" pitchFamily="18" charset="0"/>
                <a:cs typeface="Times New Roman" panose="02020603050405020304" pitchFamily="18" charset="0"/>
              </a:rPr>
              <a:t>speedUp</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etc.) define its interaction with the outside world.</a:t>
            </a:r>
            <a:endParaRPr lang="en-GB"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200" dirty="0">
                <a:latin typeface="Times New Roman" panose="02020603050405020304" pitchFamily="18" charset="0"/>
                <a:ea typeface="Times New Roman" panose="02020603050405020304" pitchFamily="18" charset="0"/>
                <a:cs typeface="Times New Roman" panose="02020603050405020304" pitchFamily="18" charset="0"/>
              </a:rPr>
              <a:t>You may have noticed that the </a:t>
            </a:r>
            <a:r>
              <a:rPr lang="en-GB" sz="2200" dirty="0">
                <a:latin typeface="Courier New" panose="02070309020205020404" pitchFamily="49" charset="0"/>
                <a:ea typeface="Times New Roman" panose="02020603050405020304" pitchFamily="18" charset="0"/>
                <a:cs typeface="Times New Roman" panose="02020603050405020304" pitchFamily="18" charset="0"/>
              </a:rPr>
              <a:t>Bicycle</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class does not contain a </a:t>
            </a:r>
            <a:r>
              <a:rPr lang="en-GB" sz="2200" dirty="0">
                <a:latin typeface="Courier New" panose="02070309020205020404" pitchFamily="49" charset="0"/>
                <a:ea typeface="Times New Roman" panose="02020603050405020304" pitchFamily="18" charset="0"/>
                <a:cs typeface="Times New Roman" panose="02020603050405020304" pitchFamily="18" charset="0"/>
              </a:rPr>
              <a:t>main</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method. That's because it's not a complete application; it's just the blueprint for bicycles that might be </a:t>
            </a:r>
            <a:r>
              <a:rPr lang="en-GB" sz="2200" i="1" dirty="0">
                <a:latin typeface="Times New Roman" panose="02020603050405020304" pitchFamily="18" charset="0"/>
                <a:ea typeface="Times New Roman" panose="02020603050405020304" pitchFamily="18" charset="0"/>
                <a:cs typeface="Times New Roman" panose="02020603050405020304" pitchFamily="18" charset="0"/>
              </a:rPr>
              <a:t>used</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in an application. The responsibility of creating and using new </a:t>
            </a:r>
            <a:r>
              <a:rPr lang="en-GB" sz="2200" dirty="0">
                <a:latin typeface="Courier New" panose="02070309020205020404" pitchFamily="49" charset="0"/>
                <a:ea typeface="Times New Roman" panose="02020603050405020304" pitchFamily="18" charset="0"/>
                <a:cs typeface="Times New Roman" panose="02020603050405020304" pitchFamily="18" charset="0"/>
              </a:rPr>
              <a:t>Bicycle</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objects belongs to some other class in your application.</a:t>
            </a:r>
            <a:endParaRPr lang="en-GB"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200" dirty="0">
                <a:latin typeface="Times New Roman" panose="02020603050405020304" pitchFamily="18" charset="0"/>
                <a:ea typeface="Times New Roman" panose="02020603050405020304" pitchFamily="18" charset="0"/>
                <a:cs typeface="Times New Roman" panose="02020603050405020304" pitchFamily="18" charset="0"/>
              </a:rPr>
              <a:t>Here's a </a:t>
            </a:r>
            <a:r>
              <a:rPr lang="en-GB" sz="2200" u="sng"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BicycleDemo</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class that creates two separate </a:t>
            </a:r>
            <a:r>
              <a:rPr lang="en-GB" sz="2200" dirty="0">
                <a:latin typeface="Courier New" panose="02070309020205020404" pitchFamily="49" charset="0"/>
                <a:ea typeface="Times New Roman" panose="02020603050405020304" pitchFamily="18" charset="0"/>
                <a:cs typeface="Times New Roman" panose="02020603050405020304" pitchFamily="18" charset="0"/>
              </a:rPr>
              <a:t>Bicycle</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objects and invokes their methods:</a:t>
            </a:r>
            <a:endParaRPr lang="en-GB"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1602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2EB165-DBA7-4F92-BCBB-CDCD61F12C82}"/>
              </a:ext>
            </a:extLst>
          </p:cNvPr>
          <p:cNvSpPr/>
          <p:nvPr/>
        </p:nvSpPr>
        <p:spPr>
          <a:xfrm>
            <a:off x="1552575" y="190500"/>
            <a:ext cx="5305427" cy="5620898"/>
          </a:xfrm>
          <a:prstGeom prst="rect">
            <a:avLst/>
          </a:prstGeom>
        </p:spPr>
        <p:txBody>
          <a:bodyPr wrap="square">
            <a:spAutoFit/>
          </a:bodyPr>
          <a:lstStyle/>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400" dirty="0">
                <a:latin typeface="Courier New" panose="02070309020205020404" pitchFamily="49" charset="0"/>
                <a:ea typeface="Times New Roman" panose="02020603050405020304" pitchFamily="18" charset="0"/>
                <a:cs typeface="Times New Roman" panose="02020603050405020304" pitchFamily="18" charset="0"/>
              </a:rPr>
              <a:t>class </a:t>
            </a:r>
            <a:r>
              <a:rPr lang="en-GB" sz="1400" dirty="0" err="1">
                <a:latin typeface="Courier New" panose="02070309020205020404" pitchFamily="49" charset="0"/>
                <a:ea typeface="Times New Roman" panose="02020603050405020304" pitchFamily="18" charset="0"/>
                <a:cs typeface="Times New Roman" panose="02020603050405020304" pitchFamily="18" charset="0"/>
              </a:rPr>
              <a:t>BicycleDemo</a:t>
            </a:r>
            <a:r>
              <a:rPr lang="en-GB" sz="14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400" dirty="0">
                <a:latin typeface="Courier New" panose="02070309020205020404" pitchFamily="49" charset="0"/>
                <a:ea typeface="Times New Roman" panose="02020603050405020304" pitchFamily="18" charset="0"/>
                <a:cs typeface="Times New Roman" panose="02020603050405020304" pitchFamily="18" charset="0"/>
              </a:rPr>
              <a:t>    public static void main(String[] </a:t>
            </a:r>
            <a:r>
              <a:rPr lang="en-GB" sz="1400" dirty="0" err="1">
                <a:latin typeface="Courier New" panose="02070309020205020404" pitchFamily="49" charset="0"/>
                <a:ea typeface="Times New Roman" panose="02020603050405020304" pitchFamily="18" charset="0"/>
                <a:cs typeface="Times New Roman" panose="02020603050405020304" pitchFamily="18" charset="0"/>
              </a:rPr>
              <a:t>args</a:t>
            </a:r>
            <a:r>
              <a:rPr lang="en-GB" sz="14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4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400" dirty="0">
                <a:latin typeface="Courier New" panose="02070309020205020404" pitchFamily="49" charset="0"/>
                <a:ea typeface="Times New Roman" panose="02020603050405020304" pitchFamily="18" charset="0"/>
                <a:cs typeface="Times New Roman" panose="02020603050405020304" pitchFamily="18" charset="0"/>
              </a:rPr>
              <a:t>        // Create two different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400" dirty="0">
                <a:latin typeface="Courier New" panose="02070309020205020404" pitchFamily="49" charset="0"/>
                <a:ea typeface="Times New Roman" panose="02020603050405020304" pitchFamily="18" charset="0"/>
                <a:cs typeface="Times New Roman" panose="02020603050405020304" pitchFamily="18" charset="0"/>
              </a:rPr>
              <a:t>        // Bicycle objects</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400" dirty="0">
                <a:latin typeface="Courier New" panose="02070309020205020404" pitchFamily="49" charset="0"/>
                <a:ea typeface="Times New Roman" panose="02020603050405020304" pitchFamily="18" charset="0"/>
                <a:cs typeface="Times New Roman" panose="02020603050405020304" pitchFamily="18" charset="0"/>
              </a:rPr>
              <a:t>        Bicycle bike1 = new Bicycle();</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400" dirty="0">
                <a:latin typeface="Courier New" panose="02070309020205020404" pitchFamily="49" charset="0"/>
                <a:ea typeface="Times New Roman" panose="02020603050405020304" pitchFamily="18" charset="0"/>
                <a:cs typeface="Times New Roman" panose="02020603050405020304" pitchFamily="18" charset="0"/>
              </a:rPr>
              <a:t>        Bicycle bike2 = new Bicycle();</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4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400" dirty="0">
                <a:latin typeface="Courier New" panose="02070309020205020404" pitchFamily="49" charset="0"/>
                <a:ea typeface="Times New Roman" panose="02020603050405020304" pitchFamily="18" charset="0"/>
                <a:cs typeface="Times New Roman" panose="02020603050405020304" pitchFamily="18" charset="0"/>
              </a:rPr>
              <a:t>        // Invoke methods on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400" dirty="0">
                <a:latin typeface="Courier New" panose="02070309020205020404" pitchFamily="49" charset="0"/>
                <a:ea typeface="Times New Roman" panose="02020603050405020304" pitchFamily="18" charset="0"/>
                <a:cs typeface="Times New Roman" panose="02020603050405020304" pitchFamily="18" charset="0"/>
              </a:rPr>
              <a:t>        // those objects</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400" dirty="0">
                <a:latin typeface="Courier New" panose="02070309020205020404" pitchFamily="49" charset="0"/>
                <a:ea typeface="Times New Roman" panose="02020603050405020304" pitchFamily="18" charset="0"/>
                <a:cs typeface="Times New Roman" panose="02020603050405020304" pitchFamily="18" charset="0"/>
              </a:rPr>
              <a:t>        bike1.changeCadence(50);</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400" dirty="0">
                <a:latin typeface="Courier New" panose="02070309020205020404" pitchFamily="49" charset="0"/>
                <a:ea typeface="Times New Roman" panose="02020603050405020304" pitchFamily="18" charset="0"/>
                <a:cs typeface="Times New Roman" panose="02020603050405020304" pitchFamily="18" charset="0"/>
              </a:rPr>
              <a:t>        bike1.speedUp(10);</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400" dirty="0">
                <a:latin typeface="Courier New" panose="02070309020205020404" pitchFamily="49" charset="0"/>
                <a:ea typeface="Times New Roman" panose="02020603050405020304" pitchFamily="18" charset="0"/>
                <a:cs typeface="Times New Roman" panose="02020603050405020304" pitchFamily="18" charset="0"/>
              </a:rPr>
              <a:t>        bike1.changeGear(2);</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400" dirty="0">
                <a:latin typeface="Courier New" panose="02070309020205020404" pitchFamily="49" charset="0"/>
                <a:ea typeface="Times New Roman" panose="02020603050405020304" pitchFamily="18" charset="0"/>
                <a:cs typeface="Times New Roman" panose="02020603050405020304" pitchFamily="18" charset="0"/>
              </a:rPr>
              <a:t>        bike1.printStates();</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4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400" dirty="0">
                <a:latin typeface="Courier New" panose="02070309020205020404" pitchFamily="49" charset="0"/>
                <a:ea typeface="Times New Roman" panose="02020603050405020304" pitchFamily="18" charset="0"/>
                <a:cs typeface="Times New Roman" panose="02020603050405020304" pitchFamily="18" charset="0"/>
              </a:rPr>
              <a:t>        bike2.changeCadence(50);</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400" dirty="0">
                <a:latin typeface="Courier New" panose="02070309020205020404" pitchFamily="49" charset="0"/>
                <a:ea typeface="Times New Roman" panose="02020603050405020304" pitchFamily="18" charset="0"/>
                <a:cs typeface="Times New Roman" panose="02020603050405020304" pitchFamily="18" charset="0"/>
              </a:rPr>
              <a:t>        bike2.speedUp(10);</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400" dirty="0">
                <a:latin typeface="Courier New" panose="02070309020205020404" pitchFamily="49" charset="0"/>
                <a:ea typeface="Times New Roman" panose="02020603050405020304" pitchFamily="18" charset="0"/>
                <a:cs typeface="Times New Roman" panose="02020603050405020304" pitchFamily="18" charset="0"/>
              </a:rPr>
              <a:t>        bike2.changeGear(2);</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400" dirty="0">
                <a:latin typeface="Courier New" panose="02070309020205020404" pitchFamily="49" charset="0"/>
                <a:ea typeface="Times New Roman" panose="02020603050405020304" pitchFamily="18" charset="0"/>
                <a:cs typeface="Times New Roman" panose="02020603050405020304" pitchFamily="18" charset="0"/>
              </a:rPr>
              <a:t>        bike2.changeCadence(40);</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400" dirty="0">
                <a:latin typeface="Courier New" panose="02070309020205020404" pitchFamily="49" charset="0"/>
                <a:ea typeface="Times New Roman" panose="02020603050405020304" pitchFamily="18" charset="0"/>
                <a:cs typeface="Times New Roman" panose="02020603050405020304" pitchFamily="18" charset="0"/>
              </a:rPr>
              <a:t>        bike2.speedUp(10);</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400" dirty="0">
                <a:latin typeface="Courier New" panose="02070309020205020404" pitchFamily="49" charset="0"/>
                <a:ea typeface="Times New Roman" panose="02020603050405020304" pitchFamily="18" charset="0"/>
                <a:cs typeface="Times New Roman" panose="02020603050405020304" pitchFamily="18" charset="0"/>
              </a:rPr>
              <a:t>        bike2.changeGear(3);</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400" dirty="0">
                <a:latin typeface="Courier New" panose="02070309020205020404" pitchFamily="49" charset="0"/>
                <a:ea typeface="Times New Roman" panose="02020603050405020304" pitchFamily="18" charset="0"/>
                <a:cs typeface="Times New Roman" panose="02020603050405020304" pitchFamily="18" charset="0"/>
              </a:rPr>
              <a:t>        bike2.printStates();</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4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400" dirty="0">
                <a:latin typeface="Courier New" panose="02070309020205020404" pitchFamily="49" charset="0"/>
                <a:ea typeface="Times New Roman" panose="02020603050405020304" pitchFamily="18"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9160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F9895B-8CC4-4BD7-B4B3-71DD09BEE715}"/>
              </a:ext>
            </a:extLst>
          </p:cNvPr>
          <p:cNvSpPr/>
          <p:nvPr/>
        </p:nvSpPr>
        <p:spPr>
          <a:xfrm>
            <a:off x="1419225" y="1276350"/>
            <a:ext cx="5438775" cy="2138727"/>
          </a:xfrm>
          <a:prstGeom prst="rect">
            <a:avLst/>
          </a:prstGeom>
        </p:spPr>
        <p:txBody>
          <a:bodyPr wrap="square">
            <a:spAutoFit/>
          </a:bodyPr>
          <a:lstStyle/>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The output of this test prints the ending pedal cadence, speed, and gear for the two bicycles:</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cadence:50 speed:10 gear:2</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cadence:40 speed:20 gear:3</a:t>
            </a:r>
            <a:endParaRPr lang="en-GB"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7351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92F04B-255A-4DAD-A6FD-1345C87E7280}"/>
              </a:ext>
            </a:extLst>
          </p:cNvPr>
          <p:cNvSpPr txBox="1"/>
          <p:nvPr/>
        </p:nvSpPr>
        <p:spPr>
          <a:xfrm>
            <a:off x="844826" y="464106"/>
            <a:ext cx="7792278" cy="5940088"/>
          </a:xfrm>
          <a:prstGeom prst="rect">
            <a:avLst/>
          </a:prstGeom>
          <a:noFill/>
        </p:spPr>
        <p:txBody>
          <a:bodyPr wrap="square" rtlCol="0">
            <a:spAutoFit/>
          </a:bodyPr>
          <a:lstStyle/>
          <a:p>
            <a:r>
              <a:rPr lang="en-GB" sz="2000" b="1" dirty="0"/>
              <a:t>Beginnings of the Java </a:t>
            </a:r>
            <a:r>
              <a:rPr lang="en-GB" sz="2000" b="1" baseline="30000" dirty="0"/>
              <a:t>TM </a:t>
            </a:r>
            <a:r>
              <a:rPr lang="en-GB" sz="2000" b="1" dirty="0"/>
              <a:t>Programming Language Project</a:t>
            </a:r>
            <a:endParaRPr lang="en-GB" sz="2000" dirty="0"/>
          </a:p>
          <a:p>
            <a:r>
              <a:rPr lang="en-GB" sz="2000" dirty="0"/>
              <a:t>The Java </a:t>
            </a:r>
            <a:r>
              <a:rPr lang="en-GB" sz="2000" baseline="30000" dirty="0"/>
              <a:t>TM </a:t>
            </a:r>
            <a:r>
              <a:rPr lang="en-GB" sz="2000" dirty="0"/>
              <a:t>programming language is designed to meet the challenges of application development in the context of heterogeneous, network-wide distributed environments. Paramount among these challenges is secure delivery of applications that consume the minimum of system resources, can run on any hardware and software platform, and can be extended dynamically.</a:t>
            </a:r>
          </a:p>
          <a:p>
            <a:r>
              <a:rPr lang="en-GB" sz="2000" dirty="0"/>
              <a:t>The Java programming language originated as part of a research project to develop advanced software for a wide variety of network devices and embedded systems. The goal was to develop a small, reliable, portable, distributed, real-time operating platform. When the project started, C++ was the language of choice. But over time the difficulties encountered with C++ grew to the point where the problems could best be addressed by creating an entirely new language platform. Design and architecture decisions drew from a variety of languages such as Eiffel, </a:t>
            </a:r>
            <a:r>
              <a:rPr lang="en-GB" sz="2000" dirty="0" err="1"/>
              <a:t>SmallTalk</a:t>
            </a:r>
            <a:r>
              <a:rPr lang="en-GB" sz="2000" dirty="0"/>
              <a:t>, Objective C, and Cedar/Mesa. The result is a language platform that has proven ideal for developing secure, distributed, network-based end-user applications in environments ranging from network-embedded devices to the World-Wide Web and the desktop.</a:t>
            </a:r>
          </a:p>
        </p:txBody>
      </p:sp>
    </p:spTree>
    <p:extLst>
      <p:ext uri="{BB962C8B-B14F-4D97-AF65-F5344CB8AC3E}">
        <p14:creationId xmlns:p14="http://schemas.microsoft.com/office/powerpoint/2010/main" val="1853228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AC6CCB-8F70-4D65-89DD-3E5DE0537C6F}"/>
              </a:ext>
            </a:extLst>
          </p:cNvPr>
          <p:cNvSpPr/>
          <p:nvPr/>
        </p:nvSpPr>
        <p:spPr>
          <a:xfrm>
            <a:off x="571500" y="257176"/>
            <a:ext cx="8047567" cy="5662576"/>
          </a:xfrm>
          <a:prstGeom prst="rect">
            <a:avLst/>
          </a:prstGeom>
        </p:spPr>
        <p:txBody>
          <a:bodyPr wrap="square">
            <a:spAutoFit/>
          </a:bodyPr>
          <a:lstStyle/>
          <a:p>
            <a:pPr>
              <a:lnSpc>
                <a:spcPct val="107000"/>
              </a:lnSpc>
              <a:spcAft>
                <a:spcPts val="600"/>
              </a:spcAft>
            </a:pPr>
            <a:r>
              <a:rPr lang="en-GB" sz="2200" b="1" kern="1800" dirty="0">
                <a:latin typeface="Times New Roman" panose="02020603050405020304" pitchFamily="18" charset="0"/>
                <a:ea typeface="Times New Roman" panose="02020603050405020304" pitchFamily="18" charset="0"/>
                <a:cs typeface="Times New Roman" panose="02020603050405020304" pitchFamily="18" charset="0"/>
              </a:rPr>
              <a:t>Inheritance</a:t>
            </a:r>
            <a:endParaRPr lang="en-GB"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200" dirty="0">
                <a:latin typeface="Times New Roman" panose="02020603050405020304" pitchFamily="18" charset="0"/>
                <a:ea typeface="Times New Roman" panose="02020603050405020304" pitchFamily="18" charset="0"/>
                <a:cs typeface="Times New Roman" panose="02020603050405020304" pitchFamily="18" charset="0"/>
              </a:rPr>
              <a:t>Different kinds of objects often have a certain amount in common with each other. Mountain bikes, road bikes, and tandem bikes, for example, all share the characteristics of bicycles (current speed, current pedal cadence, current gear). Yet each also defines additional features that make them different: tandem bicycles have two seats and two sets of handlebars; road bikes have drop handlebars; some mountain bikes have an additional chain ring, giving them a lower gear ratio.</a:t>
            </a:r>
            <a:endParaRPr lang="en-GB"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200" dirty="0">
                <a:latin typeface="Times New Roman" panose="02020603050405020304" pitchFamily="18" charset="0"/>
                <a:ea typeface="Times New Roman" panose="02020603050405020304" pitchFamily="18" charset="0"/>
                <a:cs typeface="Times New Roman" panose="02020603050405020304" pitchFamily="18" charset="0"/>
              </a:rPr>
              <a:t>Object-oriented programming allows classes to </a:t>
            </a:r>
            <a:r>
              <a:rPr lang="en-GB" sz="2200" i="1" dirty="0">
                <a:latin typeface="Times New Roman" panose="02020603050405020304" pitchFamily="18" charset="0"/>
                <a:ea typeface="Times New Roman" panose="02020603050405020304" pitchFamily="18" charset="0"/>
                <a:cs typeface="Times New Roman" panose="02020603050405020304" pitchFamily="18" charset="0"/>
              </a:rPr>
              <a:t>inherit</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commonly used state and behaviour from other classes. In this example, </a:t>
            </a:r>
            <a:r>
              <a:rPr lang="en-GB" sz="2200" dirty="0">
                <a:latin typeface="Courier New" panose="02070309020205020404" pitchFamily="49" charset="0"/>
                <a:ea typeface="Times New Roman" panose="02020603050405020304" pitchFamily="18" charset="0"/>
                <a:cs typeface="Times New Roman" panose="02020603050405020304" pitchFamily="18" charset="0"/>
              </a:rPr>
              <a:t>Bicycle</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now becomes the </a:t>
            </a:r>
            <a:r>
              <a:rPr lang="en-GB" sz="2200" i="1" dirty="0">
                <a:latin typeface="Times New Roman" panose="02020603050405020304" pitchFamily="18" charset="0"/>
                <a:ea typeface="Times New Roman" panose="02020603050405020304" pitchFamily="18" charset="0"/>
                <a:cs typeface="Times New Roman" panose="02020603050405020304" pitchFamily="18" charset="0"/>
              </a:rPr>
              <a:t>superclass</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of </a:t>
            </a:r>
            <a:r>
              <a:rPr lang="en-GB" sz="2200" dirty="0" err="1">
                <a:latin typeface="Courier New" panose="02070309020205020404" pitchFamily="49" charset="0"/>
                <a:ea typeface="Times New Roman" panose="02020603050405020304" pitchFamily="18" charset="0"/>
                <a:cs typeface="Times New Roman" panose="02020603050405020304" pitchFamily="18" charset="0"/>
              </a:rPr>
              <a:t>MountainBike</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2200" dirty="0" err="1">
                <a:latin typeface="Courier New" panose="02070309020205020404" pitchFamily="49" charset="0"/>
                <a:ea typeface="Times New Roman" panose="02020603050405020304" pitchFamily="18" charset="0"/>
                <a:cs typeface="Times New Roman" panose="02020603050405020304" pitchFamily="18" charset="0"/>
              </a:rPr>
              <a:t>RoadBike</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and </a:t>
            </a:r>
            <a:r>
              <a:rPr lang="en-GB" sz="2200" dirty="0" err="1">
                <a:latin typeface="Courier New" panose="02070309020205020404" pitchFamily="49" charset="0"/>
                <a:ea typeface="Times New Roman" panose="02020603050405020304" pitchFamily="18" charset="0"/>
                <a:cs typeface="Times New Roman" panose="02020603050405020304" pitchFamily="18" charset="0"/>
              </a:rPr>
              <a:t>TandemBike</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In the Java programming language, each class is allowed to have one direct superclass, and each superclass has the potential for an unlimited number of </a:t>
            </a:r>
            <a:r>
              <a:rPr lang="en-GB" sz="2200" i="1" dirty="0">
                <a:latin typeface="Times New Roman" panose="02020603050405020304" pitchFamily="18" charset="0"/>
                <a:ea typeface="Times New Roman" panose="02020603050405020304" pitchFamily="18" charset="0"/>
                <a:cs typeface="Times New Roman" panose="02020603050405020304" pitchFamily="18" charset="0"/>
              </a:rPr>
              <a:t>subclasses</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a:t>
            </a:r>
            <a:endParaRPr lang="en-GB"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7965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AE3B6C-76F2-4888-9FA2-18674BA7E18F}"/>
              </a:ext>
            </a:extLst>
          </p:cNvPr>
          <p:cNvPicPr>
            <a:picLocks noChangeAspect="1"/>
          </p:cNvPicPr>
          <p:nvPr/>
        </p:nvPicPr>
        <p:blipFill>
          <a:blip r:embed="rId2"/>
          <a:stretch>
            <a:fillRect/>
          </a:stretch>
        </p:blipFill>
        <p:spPr>
          <a:xfrm>
            <a:off x="1930400" y="1140220"/>
            <a:ext cx="4521200" cy="3917339"/>
          </a:xfrm>
          <a:prstGeom prst="rect">
            <a:avLst/>
          </a:prstGeom>
        </p:spPr>
      </p:pic>
      <p:sp>
        <p:nvSpPr>
          <p:cNvPr id="5" name="TextBox 4">
            <a:extLst>
              <a:ext uri="{FF2B5EF4-FFF2-40B4-BE49-F238E27FC236}">
                <a16:creationId xmlns:a16="http://schemas.microsoft.com/office/drawing/2014/main" id="{4F61367C-6EBC-40FA-909B-F99A568D05C9}"/>
              </a:ext>
            </a:extLst>
          </p:cNvPr>
          <p:cNvSpPr txBox="1"/>
          <p:nvPr/>
        </p:nvSpPr>
        <p:spPr>
          <a:xfrm>
            <a:off x="2345267" y="5319186"/>
            <a:ext cx="4072467" cy="673389"/>
          </a:xfrm>
          <a:prstGeom prst="rect">
            <a:avLst/>
          </a:prstGeom>
          <a:noFill/>
        </p:spPr>
        <p:txBody>
          <a:bodyPr wrap="square" rtlCol="0">
            <a:spAutoFit/>
          </a:bodyPr>
          <a:lstStyle/>
          <a:p>
            <a:pPr algn="ctr">
              <a:lnSpc>
                <a:spcPct val="107000"/>
              </a:lnSpc>
              <a:spcAft>
                <a:spcPts val="600"/>
              </a:spcAft>
            </a:pPr>
            <a:r>
              <a:rPr lang="en-GB" dirty="0">
                <a:latin typeface="Times New Roman" panose="02020603050405020304" pitchFamily="18" charset="0"/>
                <a:ea typeface="Times New Roman" panose="02020603050405020304" pitchFamily="18" charset="0"/>
                <a:cs typeface="Times New Roman" panose="02020603050405020304" pitchFamily="18" charset="0"/>
              </a:rPr>
              <a:t>A hierarchy of bicycle classes.</a:t>
            </a:r>
            <a:endParaRPr lang="en-GB" dirty="0">
              <a:latin typeface="Calibri" panose="020F0502020204030204" pitchFamily="34" charset="0"/>
              <a:ea typeface="Calibri" panose="020F0502020204030204" pitchFamily="34" charset="0"/>
              <a:cs typeface="Times New Roman" panose="02020603050405020304" pitchFamily="18" charset="0"/>
            </a:endParaRPr>
          </a:p>
          <a:p>
            <a:endParaRPr lang="en-GB" sz="1350" dirty="0"/>
          </a:p>
        </p:txBody>
      </p:sp>
    </p:spTree>
    <p:extLst>
      <p:ext uri="{BB962C8B-B14F-4D97-AF65-F5344CB8AC3E}">
        <p14:creationId xmlns:p14="http://schemas.microsoft.com/office/powerpoint/2010/main" val="27939043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31F118-748F-4D9E-884E-4922EA84F957}"/>
              </a:ext>
            </a:extLst>
          </p:cNvPr>
          <p:cNvSpPr/>
          <p:nvPr/>
        </p:nvSpPr>
        <p:spPr>
          <a:xfrm>
            <a:off x="533400" y="209550"/>
            <a:ext cx="8115299" cy="5585632"/>
          </a:xfrm>
          <a:prstGeom prst="rect">
            <a:avLst/>
          </a:prstGeom>
        </p:spPr>
        <p:txBody>
          <a:bodyPr wrap="square">
            <a:spAutoFit/>
          </a:bodyPr>
          <a:lstStyle/>
          <a:p>
            <a:pPr>
              <a:lnSpc>
                <a:spcPct val="107000"/>
              </a:lnSpc>
              <a:spcAft>
                <a:spcPts val="600"/>
              </a:spcAft>
            </a:pPr>
            <a:r>
              <a:rPr lang="en-GB" sz="2200" dirty="0">
                <a:latin typeface="Times New Roman" panose="02020603050405020304" pitchFamily="18" charset="0"/>
                <a:ea typeface="Times New Roman" panose="02020603050405020304" pitchFamily="18" charset="0"/>
                <a:cs typeface="Times New Roman" panose="02020603050405020304" pitchFamily="18" charset="0"/>
              </a:rPr>
              <a:t>The syntax for creating a subclass is simple. At the beginning of your class declaration, use the </a:t>
            </a:r>
            <a:r>
              <a:rPr lang="en-GB" sz="2200" dirty="0">
                <a:latin typeface="Courier New" panose="02070309020205020404" pitchFamily="49" charset="0"/>
                <a:ea typeface="Times New Roman" panose="02020603050405020304" pitchFamily="18" charset="0"/>
                <a:cs typeface="Times New Roman" panose="02020603050405020304" pitchFamily="18" charset="0"/>
              </a:rPr>
              <a:t>extends</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keyword, followed by the name of the class to inherit from:</a:t>
            </a:r>
            <a:endParaRPr lang="en-GB"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200" dirty="0">
                <a:latin typeface="Courier New" panose="02070309020205020404" pitchFamily="49" charset="0"/>
                <a:ea typeface="Times New Roman" panose="02020603050405020304" pitchFamily="18" charset="0"/>
                <a:cs typeface="Times New Roman" panose="02020603050405020304" pitchFamily="18" charset="0"/>
              </a:rPr>
              <a:t>class </a:t>
            </a:r>
            <a:r>
              <a:rPr lang="en-GB" sz="2200" dirty="0" err="1">
                <a:latin typeface="Courier New" panose="02070309020205020404" pitchFamily="49" charset="0"/>
                <a:ea typeface="Times New Roman" panose="02020603050405020304" pitchFamily="18" charset="0"/>
                <a:cs typeface="Times New Roman" panose="02020603050405020304" pitchFamily="18" charset="0"/>
              </a:rPr>
              <a:t>MountainBike</a:t>
            </a:r>
            <a:r>
              <a:rPr lang="en-GB" sz="2200" dirty="0">
                <a:latin typeface="Courier New" panose="02070309020205020404" pitchFamily="49" charset="0"/>
                <a:ea typeface="Times New Roman" panose="02020603050405020304" pitchFamily="18" charset="0"/>
                <a:cs typeface="Times New Roman" panose="02020603050405020304" pitchFamily="18" charset="0"/>
              </a:rPr>
              <a:t> </a:t>
            </a:r>
            <a:r>
              <a:rPr lang="en-GB" sz="2200" b="1" dirty="0">
                <a:latin typeface="Courier New" panose="02070309020205020404" pitchFamily="49" charset="0"/>
                <a:ea typeface="Times New Roman" panose="02020603050405020304" pitchFamily="18" charset="0"/>
                <a:cs typeface="Times New Roman" panose="02020603050405020304" pitchFamily="18" charset="0"/>
              </a:rPr>
              <a:t>extends</a:t>
            </a:r>
            <a:r>
              <a:rPr lang="en-GB" sz="2200" dirty="0">
                <a:latin typeface="Courier New" panose="02070309020205020404" pitchFamily="49" charset="0"/>
                <a:ea typeface="Times New Roman" panose="02020603050405020304" pitchFamily="18" charset="0"/>
                <a:cs typeface="Times New Roman" panose="02020603050405020304" pitchFamily="18" charset="0"/>
              </a:rPr>
              <a:t> Bicycle {</a:t>
            </a:r>
            <a:endParaRPr lang="en-GB"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2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200" dirty="0">
                <a:latin typeface="Courier New" panose="02070309020205020404" pitchFamily="49" charset="0"/>
                <a:ea typeface="Times New Roman" panose="02020603050405020304" pitchFamily="18" charset="0"/>
                <a:cs typeface="Times New Roman" panose="02020603050405020304" pitchFamily="18" charset="0"/>
              </a:rPr>
              <a:t>    // new fields and methods defining </a:t>
            </a:r>
            <a:endParaRPr lang="en-GB"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200" dirty="0">
                <a:latin typeface="Courier New" panose="02070309020205020404" pitchFamily="49" charset="0"/>
                <a:ea typeface="Times New Roman" panose="02020603050405020304" pitchFamily="18" charset="0"/>
                <a:cs typeface="Times New Roman" panose="02020603050405020304" pitchFamily="18" charset="0"/>
              </a:rPr>
              <a:t>    // a mountain bike would go here</a:t>
            </a:r>
            <a:endParaRPr lang="en-GB"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2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200" dirty="0">
                <a:latin typeface="Courier New" panose="02070309020205020404" pitchFamily="49" charset="0"/>
                <a:ea typeface="Times New Roman" panose="02020603050405020304" pitchFamily="18" charset="0"/>
                <a:cs typeface="Times New Roman" panose="02020603050405020304" pitchFamily="18" charset="0"/>
              </a:rPr>
              <a:t>}</a:t>
            </a:r>
            <a:endParaRPr lang="en-GB"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200" dirty="0">
                <a:latin typeface="Times New Roman" panose="02020603050405020304" pitchFamily="18" charset="0"/>
                <a:ea typeface="Times New Roman" panose="02020603050405020304" pitchFamily="18" charset="0"/>
                <a:cs typeface="Times New Roman" panose="02020603050405020304" pitchFamily="18" charset="0"/>
              </a:rPr>
              <a:t>This gives </a:t>
            </a:r>
            <a:r>
              <a:rPr lang="en-GB" sz="2200" dirty="0" err="1">
                <a:latin typeface="Courier New" panose="02070309020205020404" pitchFamily="49" charset="0"/>
                <a:ea typeface="Times New Roman" panose="02020603050405020304" pitchFamily="18" charset="0"/>
                <a:cs typeface="Times New Roman" panose="02020603050405020304" pitchFamily="18" charset="0"/>
              </a:rPr>
              <a:t>MountainBike</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all the same fields and methods as </a:t>
            </a:r>
            <a:r>
              <a:rPr lang="en-GB" sz="2200" dirty="0">
                <a:latin typeface="Courier New" panose="02070309020205020404" pitchFamily="49" charset="0"/>
                <a:ea typeface="Times New Roman" panose="02020603050405020304" pitchFamily="18" charset="0"/>
                <a:cs typeface="Times New Roman" panose="02020603050405020304" pitchFamily="18" charset="0"/>
              </a:rPr>
              <a:t>Bicycle</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yet allows its code to focus exclusively on the features that make it unique. This makes code for your subclasses easy to read. However, you must take care to properly document the state and behaviour that each superclass defines, since that code will not appear in the source file of each subclass.</a:t>
            </a:r>
            <a:endParaRPr lang="en-GB"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74831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9EA244-9FFD-4771-82B4-3DC270461371}"/>
              </a:ext>
            </a:extLst>
          </p:cNvPr>
          <p:cNvSpPr/>
          <p:nvPr/>
        </p:nvSpPr>
        <p:spPr>
          <a:xfrm>
            <a:off x="657225" y="342901"/>
            <a:ext cx="8039100" cy="4934492"/>
          </a:xfrm>
          <a:prstGeom prst="rect">
            <a:avLst/>
          </a:prstGeom>
        </p:spPr>
        <p:txBody>
          <a:bodyPr wrap="square">
            <a:spAutoFit/>
          </a:bodyPr>
          <a:lstStyle/>
          <a:p>
            <a:pPr>
              <a:lnSpc>
                <a:spcPct val="107000"/>
              </a:lnSpc>
              <a:spcAft>
                <a:spcPts val="600"/>
              </a:spcAft>
            </a:pPr>
            <a:r>
              <a:rPr lang="en-GB" sz="2600" b="1" kern="1800" dirty="0">
                <a:latin typeface="Times New Roman" panose="02020603050405020304" pitchFamily="18" charset="0"/>
                <a:ea typeface="Times New Roman" panose="02020603050405020304" pitchFamily="18" charset="0"/>
                <a:cs typeface="Times New Roman" panose="02020603050405020304" pitchFamily="18" charset="0"/>
              </a:rPr>
              <a:t>Interface</a:t>
            </a:r>
            <a:endParaRPr lang="en-GB" sz="2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600" dirty="0">
                <a:latin typeface="Times New Roman" panose="02020603050405020304" pitchFamily="18" charset="0"/>
                <a:ea typeface="Times New Roman" panose="02020603050405020304" pitchFamily="18" charset="0"/>
                <a:cs typeface="Times New Roman" panose="02020603050405020304" pitchFamily="18" charset="0"/>
              </a:rPr>
              <a:t>As you've already learned, objects define their interaction with the outside world through the methods that they expose. Methods form the object's </a:t>
            </a:r>
            <a:r>
              <a:rPr lang="en-GB" sz="2600" i="1" dirty="0">
                <a:latin typeface="Times New Roman" panose="02020603050405020304" pitchFamily="18" charset="0"/>
                <a:ea typeface="Times New Roman" panose="02020603050405020304" pitchFamily="18" charset="0"/>
                <a:cs typeface="Times New Roman" panose="02020603050405020304" pitchFamily="18" charset="0"/>
              </a:rPr>
              <a:t>interface</a:t>
            </a:r>
            <a:r>
              <a:rPr lang="en-GB" sz="2600" dirty="0">
                <a:latin typeface="Times New Roman" panose="02020603050405020304" pitchFamily="18" charset="0"/>
                <a:ea typeface="Times New Roman" panose="02020603050405020304" pitchFamily="18" charset="0"/>
                <a:cs typeface="Times New Roman" panose="02020603050405020304" pitchFamily="18" charset="0"/>
              </a:rPr>
              <a:t> with the outside world; the buttons on the front of your television set, for example, are the interface between you and the electrical wiring on the other side of its plastic casing. You press the "power" button to turn the television on and off.</a:t>
            </a:r>
            <a:endParaRPr lang="en-GB" sz="2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600" dirty="0">
                <a:latin typeface="Times New Roman" panose="02020603050405020304" pitchFamily="18" charset="0"/>
                <a:ea typeface="Times New Roman" panose="02020603050405020304" pitchFamily="18" charset="0"/>
                <a:cs typeface="Times New Roman" panose="02020603050405020304" pitchFamily="18" charset="0"/>
              </a:rPr>
              <a:t>In its most common form, an interface is a group of related methods with empty bodies. A bicycle's behaviour, if specified as an interface, might appear as follows:</a:t>
            </a:r>
            <a:endParaRPr lang="en-GB" sz="2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67517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40A449-46D7-4CBA-BA58-135E5F3D6D62}"/>
              </a:ext>
            </a:extLst>
          </p:cNvPr>
          <p:cNvSpPr/>
          <p:nvPr/>
        </p:nvSpPr>
        <p:spPr>
          <a:xfrm>
            <a:off x="838201" y="428625"/>
            <a:ext cx="7553324" cy="6000489"/>
          </a:xfrm>
          <a:prstGeom prst="rect">
            <a:avLst/>
          </a:prstGeom>
        </p:spPr>
        <p:txBody>
          <a:bodyPr wrap="square">
            <a:spAutoFit/>
          </a:bodyPr>
          <a:lstStyle/>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interface Bicycle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    //  wheel revolutions per minute</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    void </a:t>
            </a:r>
            <a:r>
              <a:rPr lang="en-GB" sz="2400" dirty="0" err="1">
                <a:latin typeface="Courier New" panose="02070309020205020404" pitchFamily="49" charset="0"/>
                <a:ea typeface="Times New Roman" panose="02020603050405020304" pitchFamily="18" charset="0"/>
                <a:cs typeface="Times New Roman" panose="02020603050405020304" pitchFamily="18" charset="0"/>
              </a:rPr>
              <a:t>changeCadence</a:t>
            </a:r>
            <a:r>
              <a:rPr lang="en-GB" sz="2400" dirty="0">
                <a:latin typeface="Courier New" panose="02070309020205020404" pitchFamily="49" charset="0"/>
                <a:ea typeface="Times New Roman" panose="02020603050405020304" pitchFamily="18" charset="0"/>
                <a:cs typeface="Times New Roman" panose="02020603050405020304" pitchFamily="18" charset="0"/>
              </a:rPr>
              <a:t>(int </a:t>
            </a:r>
            <a:r>
              <a:rPr lang="en-GB" sz="2400" dirty="0" err="1">
                <a:latin typeface="Courier New" panose="02070309020205020404" pitchFamily="49" charset="0"/>
                <a:ea typeface="Times New Roman" panose="02020603050405020304" pitchFamily="18" charset="0"/>
                <a:cs typeface="Times New Roman" panose="02020603050405020304" pitchFamily="18" charset="0"/>
              </a:rPr>
              <a:t>newValue</a:t>
            </a:r>
            <a:r>
              <a:rPr lang="en-GB" sz="2400" dirty="0">
                <a:latin typeface="Courier New" panose="02070309020205020404" pitchFamily="49" charset="0"/>
                <a:ea typeface="Times New Roman" panose="02020603050405020304" pitchFamily="18" charset="0"/>
                <a:cs typeface="Times New Roman" panose="02020603050405020304" pitchFamily="18" charset="0"/>
              </a:rPr>
              <a: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    void </a:t>
            </a:r>
            <a:r>
              <a:rPr lang="en-GB" sz="2400" dirty="0" err="1">
                <a:latin typeface="Courier New" panose="02070309020205020404" pitchFamily="49" charset="0"/>
                <a:ea typeface="Times New Roman" panose="02020603050405020304" pitchFamily="18" charset="0"/>
                <a:cs typeface="Times New Roman" panose="02020603050405020304" pitchFamily="18" charset="0"/>
              </a:rPr>
              <a:t>changeGear</a:t>
            </a:r>
            <a:r>
              <a:rPr lang="en-GB" sz="2400" dirty="0">
                <a:latin typeface="Courier New" panose="02070309020205020404" pitchFamily="49" charset="0"/>
                <a:ea typeface="Times New Roman" panose="02020603050405020304" pitchFamily="18" charset="0"/>
                <a:cs typeface="Times New Roman" panose="02020603050405020304" pitchFamily="18" charset="0"/>
              </a:rPr>
              <a:t>(int </a:t>
            </a:r>
            <a:r>
              <a:rPr lang="en-GB" sz="2400" dirty="0" err="1">
                <a:latin typeface="Courier New" panose="02070309020205020404" pitchFamily="49" charset="0"/>
                <a:ea typeface="Times New Roman" panose="02020603050405020304" pitchFamily="18" charset="0"/>
                <a:cs typeface="Times New Roman" panose="02020603050405020304" pitchFamily="18" charset="0"/>
              </a:rPr>
              <a:t>newValue</a:t>
            </a:r>
            <a:r>
              <a:rPr lang="en-GB" sz="2400" dirty="0">
                <a:latin typeface="Courier New" panose="02070309020205020404" pitchFamily="49" charset="0"/>
                <a:ea typeface="Times New Roman" panose="02020603050405020304" pitchFamily="18" charset="0"/>
                <a:cs typeface="Times New Roman" panose="02020603050405020304" pitchFamily="18" charset="0"/>
              </a:rPr>
              <a: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    void </a:t>
            </a:r>
            <a:r>
              <a:rPr lang="en-GB" sz="2400" dirty="0" err="1">
                <a:latin typeface="Courier New" panose="02070309020205020404" pitchFamily="49" charset="0"/>
                <a:ea typeface="Times New Roman" panose="02020603050405020304" pitchFamily="18" charset="0"/>
                <a:cs typeface="Times New Roman" panose="02020603050405020304" pitchFamily="18" charset="0"/>
              </a:rPr>
              <a:t>speedUp</a:t>
            </a:r>
            <a:r>
              <a:rPr lang="en-GB" sz="2400" dirty="0">
                <a:latin typeface="Courier New" panose="02070309020205020404" pitchFamily="49" charset="0"/>
                <a:ea typeface="Times New Roman" panose="02020603050405020304" pitchFamily="18" charset="0"/>
                <a:cs typeface="Times New Roman" panose="02020603050405020304" pitchFamily="18" charset="0"/>
              </a:rPr>
              <a:t>(int increment);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    void </a:t>
            </a:r>
            <a:r>
              <a:rPr lang="en-GB" sz="2400" dirty="0" err="1">
                <a:latin typeface="Courier New" panose="02070309020205020404" pitchFamily="49" charset="0"/>
                <a:ea typeface="Times New Roman" panose="02020603050405020304" pitchFamily="18" charset="0"/>
                <a:cs typeface="Times New Roman" panose="02020603050405020304" pitchFamily="18" charset="0"/>
              </a:rPr>
              <a:t>applyBrakes</a:t>
            </a:r>
            <a:r>
              <a:rPr lang="en-GB" sz="2400" dirty="0">
                <a:latin typeface="Courier New" panose="02070309020205020404" pitchFamily="49" charset="0"/>
                <a:ea typeface="Times New Roman" panose="02020603050405020304" pitchFamily="18" charset="0"/>
                <a:cs typeface="Times New Roman" panose="02020603050405020304" pitchFamily="18" charset="0"/>
              </a:rPr>
              <a:t>(int decrement);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To implement this interface, the name of your class would change (to a particular brand of bicycle, for example, such as </a:t>
            </a:r>
            <a:r>
              <a:rPr lang="en-GB" sz="2400" dirty="0" err="1">
                <a:latin typeface="Courier New" panose="02070309020205020404" pitchFamily="49" charset="0"/>
                <a:ea typeface="Times New Roman" panose="02020603050405020304" pitchFamily="18" charset="0"/>
                <a:cs typeface="Times New Roman" panose="02020603050405020304" pitchFamily="18" charset="0"/>
              </a:rPr>
              <a:t>ACMEBicycle</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and you'd use the </a:t>
            </a:r>
            <a:r>
              <a:rPr lang="en-GB" sz="2400" dirty="0">
                <a:latin typeface="Courier New" panose="02070309020205020404" pitchFamily="49" charset="0"/>
                <a:ea typeface="Times New Roman" panose="02020603050405020304" pitchFamily="18" charset="0"/>
                <a:cs typeface="Times New Roman" panose="02020603050405020304" pitchFamily="18" charset="0"/>
              </a:rPr>
              <a:t>implements</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keyword in the class declaration:</a:t>
            </a:r>
            <a:endParaRPr lang="en-GB"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9161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EF380A-EA4E-407E-A9C4-BD9491DDDD37}"/>
              </a:ext>
            </a:extLst>
          </p:cNvPr>
          <p:cNvSpPr/>
          <p:nvPr/>
        </p:nvSpPr>
        <p:spPr>
          <a:xfrm>
            <a:off x="1323975" y="0"/>
            <a:ext cx="5581650" cy="6286500"/>
          </a:xfrm>
          <a:prstGeom prst="rect">
            <a:avLst/>
          </a:prstGeom>
        </p:spPr>
        <p:txBody>
          <a:bodyPr wrap="square">
            <a:spAutoFit/>
          </a:bodyPr>
          <a:lstStyle/>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class </a:t>
            </a:r>
            <a:r>
              <a:rPr lang="en-GB" sz="1100" dirty="0" err="1">
                <a:latin typeface="Courier New" panose="02070309020205020404" pitchFamily="49" charset="0"/>
                <a:ea typeface="Times New Roman" panose="02020603050405020304" pitchFamily="18" charset="0"/>
                <a:cs typeface="Times New Roman" panose="02020603050405020304" pitchFamily="18" charset="0"/>
              </a:rPr>
              <a:t>ACMEBicycle</a:t>
            </a: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r>
              <a:rPr lang="en-GB" sz="1100" b="1" dirty="0">
                <a:latin typeface="Courier New" panose="02070309020205020404" pitchFamily="49" charset="0"/>
                <a:ea typeface="Times New Roman" panose="02020603050405020304" pitchFamily="18" charset="0"/>
                <a:cs typeface="Times New Roman" panose="02020603050405020304" pitchFamily="18" charset="0"/>
              </a:rPr>
              <a:t>implements</a:t>
            </a:r>
            <a:r>
              <a:rPr lang="en-GB" sz="1100" dirty="0">
                <a:latin typeface="Courier New" panose="02070309020205020404" pitchFamily="49" charset="0"/>
                <a:ea typeface="Times New Roman" panose="02020603050405020304" pitchFamily="18" charset="0"/>
                <a:cs typeface="Times New Roman" panose="02020603050405020304" pitchFamily="18" charset="0"/>
              </a:rPr>
              <a:t> Bicycle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int cadence = 0;</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int speed = 0;</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int gear = 1;</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 The compiler will now require that methods</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 </a:t>
            </a:r>
            <a:r>
              <a:rPr lang="en-GB" sz="1100" dirty="0" err="1">
                <a:latin typeface="Courier New" panose="02070309020205020404" pitchFamily="49" charset="0"/>
                <a:ea typeface="Times New Roman" panose="02020603050405020304" pitchFamily="18" charset="0"/>
                <a:cs typeface="Times New Roman" panose="02020603050405020304" pitchFamily="18" charset="0"/>
              </a:rPr>
              <a:t>changeCadence</a:t>
            </a: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r>
              <a:rPr lang="en-GB" sz="1100" dirty="0" err="1">
                <a:latin typeface="Courier New" panose="02070309020205020404" pitchFamily="49" charset="0"/>
                <a:ea typeface="Times New Roman" panose="02020603050405020304" pitchFamily="18" charset="0"/>
                <a:cs typeface="Times New Roman" panose="02020603050405020304" pitchFamily="18" charset="0"/>
              </a:rPr>
              <a:t>changeGear</a:t>
            </a: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r>
              <a:rPr lang="en-GB" sz="1100" dirty="0" err="1">
                <a:latin typeface="Courier New" panose="02070309020205020404" pitchFamily="49" charset="0"/>
                <a:ea typeface="Times New Roman" panose="02020603050405020304" pitchFamily="18" charset="0"/>
                <a:cs typeface="Times New Roman" panose="02020603050405020304" pitchFamily="18" charset="0"/>
              </a:rPr>
              <a:t>speedUp</a:t>
            </a:r>
            <a:r>
              <a:rPr lang="en-GB" sz="1100" dirty="0">
                <a:latin typeface="Courier New" panose="02070309020205020404" pitchFamily="49" charset="0"/>
                <a:ea typeface="Times New Roman" panose="02020603050405020304" pitchFamily="18" charset="0"/>
                <a:cs typeface="Times New Roman" panose="02020603050405020304" pitchFamily="18" charset="0"/>
              </a:rPr>
              <a:t>, and </a:t>
            </a:r>
            <a:r>
              <a:rPr lang="en-GB" sz="1100" dirty="0" err="1">
                <a:latin typeface="Courier New" panose="02070309020205020404" pitchFamily="49" charset="0"/>
                <a:ea typeface="Times New Roman" panose="02020603050405020304" pitchFamily="18" charset="0"/>
                <a:cs typeface="Times New Roman" panose="02020603050405020304" pitchFamily="18" charset="0"/>
              </a:rPr>
              <a:t>applyBrakes</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 all be implemented. Compilation will fail if those</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 methods are missing from this class.</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void </a:t>
            </a:r>
            <a:r>
              <a:rPr lang="en-GB" sz="1100" dirty="0" err="1">
                <a:latin typeface="Courier New" panose="02070309020205020404" pitchFamily="49" charset="0"/>
                <a:ea typeface="Times New Roman" panose="02020603050405020304" pitchFamily="18" charset="0"/>
                <a:cs typeface="Times New Roman" panose="02020603050405020304" pitchFamily="18" charset="0"/>
              </a:rPr>
              <a:t>changeCadence</a:t>
            </a:r>
            <a:r>
              <a:rPr lang="en-GB" sz="1100" dirty="0">
                <a:latin typeface="Courier New" panose="02070309020205020404" pitchFamily="49" charset="0"/>
                <a:ea typeface="Times New Roman" panose="02020603050405020304" pitchFamily="18" charset="0"/>
                <a:cs typeface="Times New Roman" panose="02020603050405020304" pitchFamily="18" charset="0"/>
              </a:rPr>
              <a:t>(int </a:t>
            </a:r>
            <a:r>
              <a:rPr lang="en-GB" sz="1100" dirty="0" err="1">
                <a:latin typeface="Courier New" panose="02070309020205020404" pitchFamily="49" charset="0"/>
                <a:ea typeface="Times New Roman" panose="02020603050405020304" pitchFamily="18" charset="0"/>
                <a:cs typeface="Times New Roman" panose="02020603050405020304" pitchFamily="18" charset="0"/>
              </a:rPr>
              <a:t>newValue</a:t>
            </a: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cadence = </a:t>
            </a:r>
            <a:r>
              <a:rPr lang="en-GB" sz="1100" dirty="0" err="1">
                <a:latin typeface="Courier New" panose="02070309020205020404" pitchFamily="49" charset="0"/>
                <a:ea typeface="Times New Roman" panose="02020603050405020304" pitchFamily="18" charset="0"/>
                <a:cs typeface="Times New Roman" panose="02020603050405020304" pitchFamily="18" charset="0"/>
              </a:rPr>
              <a:t>newValue</a:t>
            </a:r>
            <a:r>
              <a:rPr lang="en-GB" sz="1100" dirty="0">
                <a:latin typeface="Courier New" panose="02070309020205020404" pitchFamily="49" charset="0"/>
                <a:ea typeface="Times New Roman" panose="02020603050405020304" pitchFamily="18" charset="0"/>
                <a:cs typeface="Times New Roman" panose="02020603050405020304" pitchFamily="18" charset="0"/>
              </a:rPr>
              <a:t>;</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void </a:t>
            </a:r>
            <a:r>
              <a:rPr lang="en-GB" sz="1100" dirty="0" err="1">
                <a:latin typeface="Courier New" panose="02070309020205020404" pitchFamily="49" charset="0"/>
                <a:ea typeface="Times New Roman" panose="02020603050405020304" pitchFamily="18" charset="0"/>
                <a:cs typeface="Times New Roman" panose="02020603050405020304" pitchFamily="18" charset="0"/>
              </a:rPr>
              <a:t>changeGear</a:t>
            </a:r>
            <a:r>
              <a:rPr lang="en-GB" sz="1100" dirty="0">
                <a:latin typeface="Courier New" panose="02070309020205020404" pitchFamily="49" charset="0"/>
                <a:ea typeface="Times New Roman" panose="02020603050405020304" pitchFamily="18" charset="0"/>
                <a:cs typeface="Times New Roman" panose="02020603050405020304" pitchFamily="18" charset="0"/>
              </a:rPr>
              <a:t>(int </a:t>
            </a:r>
            <a:r>
              <a:rPr lang="en-GB" sz="1100" dirty="0" err="1">
                <a:latin typeface="Courier New" panose="02070309020205020404" pitchFamily="49" charset="0"/>
                <a:ea typeface="Times New Roman" panose="02020603050405020304" pitchFamily="18" charset="0"/>
                <a:cs typeface="Times New Roman" panose="02020603050405020304" pitchFamily="18" charset="0"/>
              </a:rPr>
              <a:t>newValue</a:t>
            </a: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gear = </a:t>
            </a:r>
            <a:r>
              <a:rPr lang="en-GB" sz="1100" dirty="0" err="1">
                <a:latin typeface="Courier New" panose="02070309020205020404" pitchFamily="49" charset="0"/>
                <a:ea typeface="Times New Roman" panose="02020603050405020304" pitchFamily="18" charset="0"/>
                <a:cs typeface="Times New Roman" panose="02020603050405020304" pitchFamily="18" charset="0"/>
              </a:rPr>
              <a:t>newValue</a:t>
            </a:r>
            <a:r>
              <a:rPr lang="en-GB" sz="1100" dirty="0">
                <a:latin typeface="Courier New" panose="02070309020205020404" pitchFamily="49" charset="0"/>
                <a:ea typeface="Times New Roman" panose="02020603050405020304" pitchFamily="18" charset="0"/>
                <a:cs typeface="Times New Roman" panose="02020603050405020304" pitchFamily="18" charset="0"/>
              </a:rPr>
              <a:t>;</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void </a:t>
            </a:r>
            <a:r>
              <a:rPr lang="en-GB" sz="1100" dirty="0" err="1">
                <a:latin typeface="Courier New" panose="02070309020205020404" pitchFamily="49" charset="0"/>
                <a:ea typeface="Times New Roman" panose="02020603050405020304" pitchFamily="18" charset="0"/>
                <a:cs typeface="Times New Roman" panose="02020603050405020304" pitchFamily="18" charset="0"/>
              </a:rPr>
              <a:t>speedUp</a:t>
            </a:r>
            <a:r>
              <a:rPr lang="en-GB" sz="1100" dirty="0">
                <a:latin typeface="Courier New" panose="02070309020205020404" pitchFamily="49" charset="0"/>
                <a:ea typeface="Times New Roman" panose="02020603050405020304" pitchFamily="18" charset="0"/>
                <a:cs typeface="Times New Roman" panose="02020603050405020304" pitchFamily="18" charset="0"/>
              </a:rPr>
              <a:t>(int increment)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speed = speed + increment;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void </a:t>
            </a:r>
            <a:r>
              <a:rPr lang="en-GB" sz="1100" dirty="0" err="1">
                <a:latin typeface="Courier New" panose="02070309020205020404" pitchFamily="49" charset="0"/>
                <a:ea typeface="Times New Roman" panose="02020603050405020304" pitchFamily="18" charset="0"/>
                <a:cs typeface="Times New Roman" panose="02020603050405020304" pitchFamily="18" charset="0"/>
              </a:rPr>
              <a:t>applyBrakes</a:t>
            </a:r>
            <a:r>
              <a:rPr lang="en-GB" sz="1100" dirty="0">
                <a:latin typeface="Courier New" panose="02070309020205020404" pitchFamily="49" charset="0"/>
                <a:ea typeface="Times New Roman" panose="02020603050405020304" pitchFamily="18" charset="0"/>
                <a:cs typeface="Times New Roman" panose="02020603050405020304" pitchFamily="18" charset="0"/>
              </a:rPr>
              <a:t>(int decrement)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speed = speed - decrement;</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void </a:t>
            </a:r>
            <a:r>
              <a:rPr lang="en-GB" sz="1100" dirty="0" err="1">
                <a:latin typeface="Courier New" panose="02070309020205020404" pitchFamily="49" charset="0"/>
                <a:ea typeface="Times New Roman" panose="02020603050405020304" pitchFamily="18" charset="0"/>
                <a:cs typeface="Times New Roman" panose="02020603050405020304" pitchFamily="18" charset="0"/>
              </a:rPr>
              <a:t>printStates</a:t>
            </a: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r>
              <a:rPr lang="en-GB" sz="1100" dirty="0" err="1">
                <a:latin typeface="Courier New" panose="02070309020205020404" pitchFamily="49" charset="0"/>
                <a:ea typeface="Times New Roman" panose="02020603050405020304" pitchFamily="18" charset="0"/>
                <a:cs typeface="Times New Roman" panose="02020603050405020304" pitchFamily="18" charset="0"/>
              </a:rPr>
              <a:t>System.out.println</a:t>
            </a:r>
            <a:r>
              <a:rPr lang="en-GB" sz="1100" dirty="0">
                <a:latin typeface="Courier New" panose="02070309020205020404" pitchFamily="49" charset="0"/>
                <a:ea typeface="Times New Roman" panose="02020603050405020304" pitchFamily="18" charset="0"/>
                <a:cs typeface="Times New Roman" panose="02020603050405020304" pitchFamily="18" charset="0"/>
              </a:rPr>
              <a:t>("cadence:"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cadence + " speed:" +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speed + " gear:" + gear);</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100" dirty="0">
                <a:latin typeface="Courier New" panose="02070309020205020404" pitchFamily="49" charset="0"/>
                <a:ea typeface="Times New Roman" panose="02020603050405020304" pitchFamily="18" charset="0"/>
                <a:cs typeface="Times New Roman" panose="02020603050405020304" pitchFamily="18" charset="0"/>
              </a:rPr>
              <a:t>}</a:t>
            </a:r>
            <a:endParaRPr lang="en-GB" sz="1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67017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5D1F56-4DF7-4E06-96DB-42315F97887A}"/>
              </a:ext>
            </a:extLst>
          </p:cNvPr>
          <p:cNvSpPr/>
          <p:nvPr/>
        </p:nvSpPr>
        <p:spPr>
          <a:xfrm>
            <a:off x="447675" y="228601"/>
            <a:ext cx="8277225" cy="5578707"/>
          </a:xfrm>
          <a:prstGeom prst="rect">
            <a:avLst/>
          </a:prstGeom>
        </p:spPr>
        <p:txBody>
          <a:bodyPr wrap="square">
            <a:spAutoFit/>
          </a:bodyPr>
          <a:lstStyle/>
          <a:p>
            <a:pPr>
              <a:lnSpc>
                <a:spcPct val="107000"/>
              </a:lnSpc>
              <a:spcAft>
                <a:spcPts val="600"/>
              </a:spcAft>
            </a:pPr>
            <a:r>
              <a:rPr lang="en-GB" sz="3000" dirty="0">
                <a:latin typeface="Times New Roman" panose="02020603050405020304" pitchFamily="18" charset="0"/>
                <a:ea typeface="Times New Roman" panose="02020603050405020304" pitchFamily="18" charset="0"/>
                <a:cs typeface="Times New Roman" panose="02020603050405020304" pitchFamily="18" charset="0"/>
              </a:rPr>
              <a:t>Implementing an interface allows a class to become more formal about the behaviour it promises to provide. Interfaces form a contract between the class and the outside world, and this contract is enforced at build time by the compiler. If your class claims to implement an interface, all methods defined by that interface must appear in its source code before the class will successfully compile.</a:t>
            </a:r>
          </a:p>
          <a:p>
            <a:pPr>
              <a:lnSpc>
                <a:spcPct val="107000"/>
              </a:lnSpc>
              <a:spcAft>
                <a:spcPts val="600"/>
              </a:spcAft>
            </a:pPr>
            <a:r>
              <a:rPr lang="en-GB" sz="3000" b="1" dirty="0">
                <a:latin typeface="Times New Roman" panose="02020603050405020304" pitchFamily="18" charset="0"/>
                <a:ea typeface="Times New Roman" panose="02020603050405020304" pitchFamily="18" charset="0"/>
              </a:rPr>
              <a:t>Note:</a:t>
            </a:r>
            <a:r>
              <a:rPr lang="en-GB" sz="3000" dirty="0">
                <a:latin typeface="Times New Roman" panose="02020603050405020304" pitchFamily="18" charset="0"/>
                <a:ea typeface="Times New Roman" panose="02020603050405020304" pitchFamily="18" charset="0"/>
              </a:rPr>
              <a:t> To actually compile the </a:t>
            </a:r>
            <a:r>
              <a:rPr lang="en-GB" sz="3000" dirty="0" err="1">
                <a:latin typeface="Courier New" panose="02070309020205020404" pitchFamily="49" charset="0"/>
                <a:ea typeface="Times New Roman" panose="02020603050405020304" pitchFamily="18" charset="0"/>
              </a:rPr>
              <a:t>ACMEBicycle</a:t>
            </a:r>
            <a:r>
              <a:rPr lang="en-GB" sz="3000" dirty="0">
                <a:latin typeface="Times New Roman" panose="02020603050405020304" pitchFamily="18" charset="0"/>
                <a:ea typeface="Times New Roman" panose="02020603050405020304" pitchFamily="18" charset="0"/>
              </a:rPr>
              <a:t> class, you'll need to add the </a:t>
            </a:r>
            <a:r>
              <a:rPr lang="en-GB" sz="3000" dirty="0">
                <a:latin typeface="Courier New" panose="02070309020205020404" pitchFamily="49" charset="0"/>
                <a:ea typeface="Times New Roman" panose="02020603050405020304" pitchFamily="18" charset="0"/>
              </a:rPr>
              <a:t>public</a:t>
            </a:r>
            <a:r>
              <a:rPr lang="en-GB" sz="3000" dirty="0">
                <a:latin typeface="Times New Roman" panose="02020603050405020304" pitchFamily="18" charset="0"/>
                <a:ea typeface="Times New Roman" panose="02020603050405020304" pitchFamily="18" charset="0"/>
              </a:rPr>
              <a:t> keyword to the beginning of the implemented interface methods. </a:t>
            </a:r>
            <a:endParaRPr lang="en-GB" sz="3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73770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8D61E5-DCF2-4406-85EB-1DA3BB9B5785}"/>
              </a:ext>
            </a:extLst>
          </p:cNvPr>
          <p:cNvSpPr/>
          <p:nvPr/>
        </p:nvSpPr>
        <p:spPr>
          <a:xfrm>
            <a:off x="409575" y="600075"/>
            <a:ext cx="8286750" cy="5649432"/>
          </a:xfrm>
          <a:prstGeom prst="rect">
            <a:avLst/>
          </a:prstGeom>
        </p:spPr>
        <p:txBody>
          <a:bodyPr wrap="square">
            <a:spAutoFit/>
          </a:bodyPr>
          <a:lstStyle/>
          <a:p>
            <a:pPr>
              <a:lnSpc>
                <a:spcPct val="107000"/>
              </a:lnSpc>
              <a:spcAft>
                <a:spcPts val="600"/>
              </a:spcAft>
            </a:pPr>
            <a:r>
              <a:rPr lang="en-GB" sz="2400" b="1" kern="1800" dirty="0">
                <a:latin typeface="Times New Roman" panose="02020603050405020304" pitchFamily="18" charset="0"/>
                <a:ea typeface="Times New Roman" panose="02020603050405020304" pitchFamily="18" charset="0"/>
                <a:cs typeface="Times New Roman" panose="02020603050405020304" pitchFamily="18" charset="0"/>
              </a:rPr>
              <a:t>Package</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A package is a namespace that organizes a set of related classes and interfaces. Conceptually you can think of packages as being similar to different folders on your computer. You might keep HTML pages in one folder, images in another, and scripts or applications in yet another. Because software written in the Java programming language can be composed of hundreds or </a:t>
            </a:r>
            <a:r>
              <a:rPr lang="en-GB" sz="2400" i="1" dirty="0">
                <a:latin typeface="Times New Roman" panose="02020603050405020304" pitchFamily="18" charset="0"/>
                <a:ea typeface="Times New Roman" panose="02020603050405020304" pitchFamily="18" charset="0"/>
                <a:cs typeface="Times New Roman" panose="02020603050405020304" pitchFamily="18" charset="0"/>
              </a:rPr>
              <a:t>thousands</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of individual classes, it makes sense to keep things organized by placing related classes and interfaces into packages.</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r>
              <a:rPr lang="en-GB" sz="2400" dirty="0">
                <a:latin typeface="Times New Roman" panose="02020603050405020304" pitchFamily="18" charset="0"/>
                <a:ea typeface="Times New Roman" panose="02020603050405020304" pitchFamily="18" charset="0"/>
              </a:rPr>
              <a:t>The Java platform provides an enormous class library (a set of packages) suitable for use in your own applications. This library is known as the "Application Programming Interface", or "API" for short. Its packages represent the tasks most commonly associated with general-purpose programming.</a:t>
            </a:r>
            <a:endParaRPr lang="en-GB" sz="2400" dirty="0"/>
          </a:p>
        </p:txBody>
      </p:sp>
    </p:spTree>
    <p:extLst>
      <p:ext uri="{BB962C8B-B14F-4D97-AF65-F5344CB8AC3E}">
        <p14:creationId xmlns:p14="http://schemas.microsoft.com/office/powerpoint/2010/main" val="302118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3D620B-E253-4C49-86F3-A5021C1251CC}"/>
              </a:ext>
            </a:extLst>
          </p:cNvPr>
          <p:cNvSpPr/>
          <p:nvPr/>
        </p:nvSpPr>
        <p:spPr>
          <a:xfrm>
            <a:off x="504826" y="466725"/>
            <a:ext cx="8143874" cy="6077433"/>
          </a:xfrm>
          <a:prstGeom prst="rect">
            <a:avLst/>
          </a:prstGeom>
        </p:spPr>
        <p:txBody>
          <a:bodyPr wrap="square">
            <a:spAutoFit/>
          </a:bodyPr>
          <a:lstStyle/>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For example, a </a:t>
            </a:r>
            <a:r>
              <a:rPr lang="en-GB" sz="2400" dirty="0">
                <a:latin typeface="Courier New" panose="02070309020205020404" pitchFamily="49" charset="0"/>
                <a:ea typeface="Times New Roman" panose="02020603050405020304" pitchFamily="18" charset="0"/>
                <a:cs typeface="Times New Roman" panose="02020603050405020304" pitchFamily="18" charset="0"/>
              </a:rPr>
              <a:t>String</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object contains state and behaviour for character strings; a </a:t>
            </a:r>
            <a:r>
              <a:rPr lang="en-GB" sz="2400" dirty="0">
                <a:latin typeface="Courier New" panose="02070309020205020404" pitchFamily="49" charset="0"/>
                <a:ea typeface="Times New Roman" panose="02020603050405020304" pitchFamily="18" charset="0"/>
                <a:cs typeface="Times New Roman" panose="02020603050405020304" pitchFamily="18" charset="0"/>
              </a:rPr>
              <a:t>File</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object allows a programmer to easily create, delete, inspect, compare, or modify a file on the filesystem; a </a:t>
            </a:r>
            <a:r>
              <a:rPr lang="en-GB" sz="2400" dirty="0">
                <a:latin typeface="Courier New" panose="02070309020205020404" pitchFamily="49" charset="0"/>
                <a:ea typeface="Times New Roman" panose="02020603050405020304" pitchFamily="18" charset="0"/>
                <a:cs typeface="Times New Roman" panose="02020603050405020304" pitchFamily="18" charset="0"/>
              </a:rPr>
              <a:t>Socket</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object allows for the creation and use of network sockets; various GUI objects control buttons and checkboxes and anything else related to graphical user interfaces. There are literally thousands of classes to choose from. This allows you, the programmer, to focus on the design of your particular application, rather than the infrastructure required to make it work.</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The </a:t>
            </a:r>
            <a:r>
              <a:rPr lang="en-GB" sz="2400"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Java Platform API Specification</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contains the complete listing for all packages, interfaces, classes, fields, and methods supplied by the Java SE platform. Load the page in your browser and bookmark it. As a programmer, it will become your single most important piece of reference documentation.</a:t>
            </a:r>
            <a:endParaRPr lang="en-GB"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24807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33DD30-573C-4A09-9E38-5DA5E10262DD}"/>
              </a:ext>
            </a:extLst>
          </p:cNvPr>
          <p:cNvSpPr/>
          <p:nvPr/>
        </p:nvSpPr>
        <p:spPr>
          <a:xfrm>
            <a:off x="638175" y="457200"/>
            <a:ext cx="8058150" cy="5632311"/>
          </a:xfrm>
          <a:prstGeom prst="rect">
            <a:avLst/>
          </a:prstGeom>
        </p:spPr>
        <p:txBody>
          <a:bodyPr wrap="square">
            <a:spAutoFit/>
          </a:bodyPr>
          <a:lstStyle/>
          <a:p>
            <a:r>
              <a:rPr lang="en-GB" sz="2400" b="1" dirty="0"/>
              <a:t>Polymorphism </a:t>
            </a:r>
          </a:p>
          <a:p>
            <a:r>
              <a:rPr lang="en-GB" sz="2400" dirty="0"/>
              <a:t>Polymorphism is a OOPs concept where one name can have many forms. </a:t>
            </a:r>
          </a:p>
          <a:p>
            <a:r>
              <a:rPr lang="en-GB" sz="2400" dirty="0"/>
              <a:t>For example, you have a smartphone for communication. The communication mode you choose could be anything. It can be a call, a text message, a picture message, mail, etc. So, the goal is common that is communication, but their approach is different. This is called </a:t>
            </a:r>
            <a:r>
              <a:rPr lang="en-GB" sz="2400" b="1" dirty="0"/>
              <a:t>Polymorphism.</a:t>
            </a:r>
            <a:r>
              <a:rPr lang="en-GB" sz="2400" dirty="0"/>
              <a:t> </a:t>
            </a:r>
          </a:p>
          <a:p>
            <a:endParaRPr lang="en-GB" sz="2400" dirty="0"/>
          </a:p>
          <a:p>
            <a:r>
              <a:rPr lang="en-GB" sz="2400" b="1" dirty="0"/>
              <a:t>Java Polymorphism in OOP’s with Example</a:t>
            </a:r>
          </a:p>
          <a:p>
            <a:r>
              <a:rPr lang="en-GB" sz="2400" dirty="0"/>
              <a:t>We have one parent class, ‘Account’ with function of deposit and withdraw. Account has 2 child classes </a:t>
            </a:r>
          </a:p>
          <a:p>
            <a:r>
              <a:rPr lang="en-GB" sz="2400" dirty="0"/>
              <a:t>The operation of deposit and withdraw is same for Saving and Checking accounts. So the inherited methods from Account class will work. </a:t>
            </a:r>
          </a:p>
        </p:txBody>
      </p:sp>
    </p:spTree>
    <p:extLst>
      <p:ext uri="{BB962C8B-B14F-4D97-AF65-F5344CB8AC3E}">
        <p14:creationId xmlns:p14="http://schemas.microsoft.com/office/powerpoint/2010/main" val="4156460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CAC6E6-B3ED-4FBE-9AA7-CEDA246ADBFA}"/>
              </a:ext>
            </a:extLst>
          </p:cNvPr>
          <p:cNvSpPr txBox="1"/>
          <p:nvPr/>
        </p:nvSpPr>
        <p:spPr>
          <a:xfrm>
            <a:off x="419100" y="152400"/>
            <a:ext cx="8267699" cy="6001643"/>
          </a:xfrm>
          <a:prstGeom prst="rect">
            <a:avLst/>
          </a:prstGeom>
          <a:noFill/>
        </p:spPr>
        <p:txBody>
          <a:bodyPr wrap="square" rtlCol="0">
            <a:spAutoFit/>
          </a:bodyPr>
          <a:lstStyle/>
          <a:p>
            <a:r>
              <a:rPr lang="en-GB" sz="2400" b="1" dirty="0"/>
              <a:t>Design Goals of the Java </a:t>
            </a:r>
            <a:r>
              <a:rPr lang="en-GB" sz="2400" b="1" baseline="30000" dirty="0"/>
              <a:t>TM </a:t>
            </a:r>
            <a:r>
              <a:rPr lang="en-GB" sz="2400" b="1" dirty="0"/>
              <a:t>Programming Language</a:t>
            </a:r>
          </a:p>
          <a:p>
            <a:r>
              <a:rPr lang="en-GB" sz="2400" dirty="0"/>
              <a:t>The design requirements of the Java </a:t>
            </a:r>
            <a:r>
              <a:rPr lang="en-GB" sz="2400" baseline="30000" dirty="0"/>
              <a:t>TM </a:t>
            </a:r>
            <a:r>
              <a:rPr lang="en-GB" sz="2400" dirty="0"/>
              <a:t>programming language are driven by the nature of the computing environments in which software must be deployed.</a:t>
            </a:r>
          </a:p>
          <a:p>
            <a:r>
              <a:rPr lang="en-GB" sz="2400" dirty="0"/>
              <a:t>The massive growth of the Internet and the World-Wide Web leads us to a completely new way of looking at development and distribution of software. To live in the world of electronic commerce and distribution, Java technology must enable the development of </a:t>
            </a:r>
            <a:r>
              <a:rPr lang="en-GB" sz="2400" i="1" dirty="0"/>
              <a:t>secure, high performance,</a:t>
            </a:r>
            <a:r>
              <a:rPr lang="en-GB" sz="2400" dirty="0"/>
              <a:t> and highly </a:t>
            </a:r>
            <a:r>
              <a:rPr lang="en-GB" sz="2400" i="1" dirty="0"/>
              <a:t>robust</a:t>
            </a:r>
            <a:r>
              <a:rPr lang="en-GB" sz="2400" dirty="0"/>
              <a:t> applications on </a:t>
            </a:r>
            <a:r>
              <a:rPr lang="en-GB" sz="2400" i="1" dirty="0"/>
              <a:t>multiple platforms</a:t>
            </a:r>
            <a:r>
              <a:rPr lang="en-GB" sz="2400" dirty="0"/>
              <a:t> in </a:t>
            </a:r>
            <a:r>
              <a:rPr lang="en-GB" sz="2400" i="1" dirty="0"/>
              <a:t>heterogeneous</a:t>
            </a:r>
            <a:r>
              <a:rPr lang="en-GB" sz="2400" dirty="0"/>
              <a:t>, </a:t>
            </a:r>
            <a:r>
              <a:rPr lang="en-GB" sz="2400" i="1" dirty="0"/>
              <a:t>distributed</a:t>
            </a:r>
            <a:r>
              <a:rPr lang="en-GB" sz="2400" dirty="0"/>
              <a:t> </a:t>
            </a:r>
            <a:r>
              <a:rPr lang="en-GB" sz="2400" i="1" dirty="0"/>
              <a:t>networks</a:t>
            </a:r>
            <a:r>
              <a:rPr lang="en-GB" sz="2400" dirty="0"/>
              <a:t>.</a:t>
            </a:r>
          </a:p>
          <a:p>
            <a:r>
              <a:rPr lang="en-GB" sz="2400" dirty="0"/>
              <a:t>Operating on multiple platforms in heterogeneous networks invalidates the traditional schemes of binary distribution, release, upgrade, patch, and so on. To survive in this jungle, the Java programming language must be </a:t>
            </a:r>
            <a:r>
              <a:rPr lang="en-GB" sz="2400" i="1" dirty="0"/>
              <a:t>architecture neutral</a:t>
            </a:r>
            <a:r>
              <a:rPr lang="en-GB" sz="2400" dirty="0"/>
              <a:t>, </a:t>
            </a:r>
            <a:r>
              <a:rPr lang="en-GB" sz="2400" i="1" dirty="0"/>
              <a:t>portable</a:t>
            </a:r>
            <a:r>
              <a:rPr lang="en-GB" sz="2400" dirty="0"/>
              <a:t>, and </a:t>
            </a:r>
            <a:r>
              <a:rPr lang="en-GB" sz="2400" i="1" dirty="0"/>
              <a:t>dynamically adaptable</a:t>
            </a:r>
            <a:r>
              <a:rPr lang="en-GB" sz="2400" dirty="0"/>
              <a:t>.</a:t>
            </a:r>
          </a:p>
        </p:txBody>
      </p:sp>
    </p:spTree>
    <p:extLst>
      <p:ext uri="{BB962C8B-B14F-4D97-AF65-F5344CB8AC3E}">
        <p14:creationId xmlns:p14="http://schemas.microsoft.com/office/powerpoint/2010/main" val="42350125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0A0DD6-36E2-4ACD-88F6-6C50C663DACB}"/>
              </a:ext>
            </a:extLst>
          </p:cNvPr>
          <p:cNvPicPr>
            <a:picLocks noChangeAspect="1"/>
          </p:cNvPicPr>
          <p:nvPr/>
        </p:nvPicPr>
        <p:blipFill>
          <a:blip r:embed="rId2"/>
          <a:stretch>
            <a:fillRect/>
          </a:stretch>
        </p:blipFill>
        <p:spPr>
          <a:xfrm>
            <a:off x="1286935" y="924984"/>
            <a:ext cx="5836253" cy="2760253"/>
          </a:xfrm>
          <a:prstGeom prst="rect">
            <a:avLst/>
          </a:prstGeom>
        </p:spPr>
      </p:pic>
      <p:sp>
        <p:nvSpPr>
          <p:cNvPr id="3" name="TextBox 2">
            <a:extLst>
              <a:ext uri="{FF2B5EF4-FFF2-40B4-BE49-F238E27FC236}">
                <a16:creationId xmlns:a16="http://schemas.microsoft.com/office/drawing/2014/main" id="{78CAE429-86AF-4AB5-8E61-BFF6ECEAD85B}"/>
              </a:ext>
            </a:extLst>
          </p:cNvPr>
          <p:cNvSpPr txBox="1"/>
          <p:nvPr/>
        </p:nvSpPr>
        <p:spPr>
          <a:xfrm>
            <a:off x="237067" y="3625851"/>
            <a:ext cx="8720666" cy="3139321"/>
          </a:xfrm>
          <a:prstGeom prst="rect">
            <a:avLst/>
          </a:prstGeom>
          <a:noFill/>
        </p:spPr>
        <p:txBody>
          <a:bodyPr wrap="square" rtlCol="0">
            <a:spAutoFit/>
          </a:bodyPr>
          <a:lstStyle/>
          <a:p>
            <a:r>
              <a:rPr lang="en-GB" sz="2200" b="1" dirty="0"/>
              <a:t>Change in Software Requirement</a:t>
            </a:r>
            <a:r>
              <a:rPr lang="en-GB" sz="2200" dirty="0"/>
              <a:t> </a:t>
            </a:r>
          </a:p>
          <a:p>
            <a:r>
              <a:rPr lang="en-GB" sz="2200" dirty="0"/>
              <a:t>There is a change in the requirement specification, something that is so common in the software industry. You are supposed to add functionality privileged Banking Account with Overdraft Facility. </a:t>
            </a:r>
          </a:p>
          <a:p>
            <a:r>
              <a:rPr lang="en-GB" sz="2200" dirty="0"/>
              <a:t>For a background, overdraft is a facility where you can withdraw an amount more than the available balance in your account. </a:t>
            </a:r>
          </a:p>
          <a:p>
            <a:r>
              <a:rPr lang="en-GB" sz="2200" dirty="0"/>
              <a:t>So, withdraw method for privileged needs is to be implemented afresh. But you do not change the tested piece of code in Savings and Checking account. This is advantage of OOPS. </a:t>
            </a:r>
          </a:p>
        </p:txBody>
      </p:sp>
    </p:spTree>
    <p:extLst>
      <p:ext uri="{BB962C8B-B14F-4D97-AF65-F5344CB8AC3E}">
        <p14:creationId xmlns:p14="http://schemas.microsoft.com/office/powerpoint/2010/main" val="33301481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CCBEE2-CDB5-4D79-B184-E31B4AED2208}"/>
              </a:ext>
            </a:extLst>
          </p:cNvPr>
          <p:cNvPicPr>
            <a:picLocks noChangeAspect="1"/>
          </p:cNvPicPr>
          <p:nvPr/>
        </p:nvPicPr>
        <p:blipFill>
          <a:blip r:embed="rId2"/>
          <a:stretch>
            <a:fillRect/>
          </a:stretch>
        </p:blipFill>
        <p:spPr>
          <a:xfrm>
            <a:off x="2749689" y="978030"/>
            <a:ext cx="6150769" cy="1921669"/>
          </a:xfrm>
          <a:prstGeom prst="rect">
            <a:avLst/>
          </a:prstGeom>
        </p:spPr>
      </p:pic>
      <p:sp>
        <p:nvSpPr>
          <p:cNvPr id="3" name="TextBox 2">
            <a:extLst>
              <a:ext uri="{FF2B5EF4-FFF2-40B4-BE49-F238E27FC236}">
                <a16:creationId xmlns:a16="http://schemas.microsoft.com/office/drawing/2014/main" id="{4DE077D4-9A69-4C79-8B46-EDE87591F60E}"/>
              </a:ext>
            </a:extLst>
          </p:cNvPr>
          <p:cNvSpPr txBox="1"/>
          <p:nvPr/>
        </p:nvSpPr>
        <p:spPr>
          <a:xfrm>
            <a:off x="457200" y="1449912"/>
            <a:ext cx="2548603" cy="1754326"/>
          </a:xfrm>
          <a:prstGeom prst="rect">
            <a:avLst/>
          </a:prstGeom>
          <a:noFill/>
        </p:spPr>
        <p:txBody>
          <a:bodyPr wrap="square" rtlCol="0">
            <a:spAutoFit/>
          </a:bodyPr>
          <a:lstStyle/>
          <a:p>
            <a:r>
              <a:rPr lang="en-GB" b="1" dirty="0"/>
              <a:t>Step 1)</a:t>
            </a:r>
            <a:r>
              <a:rPr lang="en-GB" dirty="0"/>
              <a:t> Such that when the "withdrawn" method for saving account is called a method from parent account class is executed.</a:t>
            </a:r>
          </a:p>
        </p:txBody>
      </p:sp>
      <p:pic>
        <p:nvPicPr>
          <p:cNvPr id="4" name="Picture 3">
            <a:extLst>
              <a:ext uri="{FF2B5EF4-FFF2-40B4-BE49-F238E27FC236}">
                <a16:creationId xmlns:a16="http://schemas.microsoft.com/office/drawing/2014/main" id="{C432BE52-6F75-4B17-AB08-D89E9328CD70}"/>
              </a:ext>
            </a:extLst>
          </p:cNvPr>
          <p:cNvPicPr>
            <a:picLocks noChangeAspect="1"/>
          </p:cNvPicPr>
          <p:nvPr/>
        </p:nvPicPr>
        <p:blipFill>
          <a:blip r:embed="rId3"/>
          <a:stretch>
            <a:fillRect/>
          </a:stretch>
        </p:blipFill>
        <p:spPr>
          <a:xfrm>
            <a:off x="3005805" y="3143252"/>
            <a:ext cx="5757197" cy="2578369"/>
          </a:xfrm>
          <a:prstGeom prst="rect">
            <a:avLst/>
          </a:prstGeom>
        </p:spPr>
      </p:pic>
      <p:sp>
        <p:nvSpPr>
          <p:cNvPr id="5" name="TextBox 4">
            <a:extLst>
              <a:ext uri="{FF2B5EF4-FFF2-40B4-BE49-F238E27FC236}">
                <a16:creationId xmlns:a16="http://schemas.microsoft.com/office/drawing/2014/main" id="{06957E4E-6194-470B-95EA-FCBBE3C7C0E2}"/>
              </a:ext>
            </a:extLst>
          </p:cNvPr>
          <p:cNvSpPr txBox="1"/>
          <p:nvPr/>
        </p:nvSpPr>
        <p:spPr>
          <a:xfrm>
            <a:off x="461385" y="3501058"/>
            <a:ext cx="2548603" cy="2308324"/>
          </a:xfrm>
          <a:prstGeom prst="rect">
            <a:avLst/>
          </a:prstGeom>
          <a:noFill/>
        </p:spPr>
        <p:txBody>
          <a:bodyPr wrap="square" rtlCol="0">
            <a:spAutoFit/>
          </a:bodyPr>
          <a:lstStyle/>
          <a:p>
            <a:r>
              <a:rPr lang="en-GB" b="1" dirty="0"/>
              <a:t>Step 2) </a:t>
            </a:r>
            <a:r>
              <a:rPr lang="en-GB" dirty="0"/>
              <a:t>But when the "Withdraw" method for the privileged account (overdraft facility) is called withdraw method defined in the privileged class is executed. This is </a:t>
            </a:r>
            <a:r>
              <a:rPr lang="en-GB" b="1" dirty="0"/>
              <a:t>Polymorphism.</a:t>
            </a:r>
            <a:r>
              <a:rPr lang="en-GB" dirty="0"/>
              <a:t> </a:t>
            </a:r>
          </a:p>
        </p:txBody>
      </p:sp>
    </p:spTree>
    <p:extLst>
      <p:ext uri="{BB962C8B-B14F-4D97-AF65-F5344CB8AC3E}">
        <p14:creationId xmlns:p14="http://schemas.microsoft.com/office/powerpoint/2010/main" val="26551289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87D33C-B5D4-436A-B9CC-C487D96A6001}"/>
              </a:ext>
            </a:extLst>
          </p:cNvPr>
          <p:cNvPicPr>
            <a:picLocks noChangeAspect="1"/>
          </p:cNvPicPr>
          <p:nvPr/>
        </p:nvPicPr>
        <p:blipFill>
          <a:blip r:embed="rId2"/>
          <a:stretch>
            <a:fillRect/>
          </a:stretch>
        </p:blipFill>
        <p:spPr>
          <a:xfrm>
            <a:off x="1775224" y="1309172"/>
            <a:ext cx="5593556" cy="1814513"/>
          </a:xfrm>
          <a:prstGeom prst="rect">
            <a:avLst/>
          </a:prstGeom>
        </p:spPr>
      </p:pic>
      <p:sp>
        <p:nvSpPr>
          <p:cNvPr id="3" name="TextBox 2">
            <a:extLst>
              <a:ext uri="{FF2B5EF4-FFF2-40B4-BE49-F238E27FC236}">
                <a16:creationId xmlns:a16="http://schemas.microsoft.com/office/drawing/2014/main" id="{440685EB-2A6C-4C14-B68C-68182B0A8886}"/>
              </a:ext>
            </a:extLst>
          </p:cNvPr>
          <p:cNvSpPr txBox="1"/>
          <p:nvPr/>
        </p:nvSpPr>
        <p:spPr>
          <a:xfrm>
            <a:off x="542925" y="3365638"/>
            <a:ext cx="8134350" cy="3139321"/>
          </a:xfrm>
          <a:prstGeom prst="rect">
            <a:avLst/>
          </a:prstGeom>
          <a:noFill/>
        </p:spPr>
        <p:txBody>
          <a:bodyPr wrap="square" rtlCol="0">
            <a:spAutoFit/>
          </a:bodyPr>
          <a:lstStyle/>
          <a:p>
            <a:r>
              <a:rPr lang="en-GB" sz="2200" b="1" dirty="0"/>
              <a:t>Method Overriding</a:t>
            </a:r>
          </a:p>
          <a:p>
            <a:r>
              <a:rPr lang="en-GB" sz="2200" dirty="0"/>
              <a:t>Method Overriding is redefining a super class method in a sub class. </a:t>
            </a:r>
          </a:p>
          <a:p>
            <a:endParaRPr lang="en-GB" sz="2200" b="1" dirty="0"/>
          </a:p>
          <a:p>
            <a:r>
              <a:rPr lang="en-GB" sz="2200" b="1" dirty="0"/>
              <a:t>Rules for Method Overriding</a:t>
            </a:r>
            <a:r>
              <a:rPr lang="en-GB" sz="2200" dirty="0"/>
              <a:t> </a:t>
            </a:r>
          </a:p>
          <a:p>
            <a:pPr>
              <a:buFont typeface="Arial" panose="020B0604020202020204" pitchFamily="34" charset="0"/>
              <a:buChar char="•"/>
            </a:pPr>
            <a:r>
              <a:rPr lang="en-GB" sz="2200" dirty="0"/>
              <a:t>The method signature i.e. method name, parameter list and return type have to match exactly.</a:t>
            </a:r>
          </a:p>
          <a:p>
            <a:pPr>
              <a:buFont typeface="Arial" panose="020B0604020202020204" pitchFamily="34" charset="0"/>
              <a:buChar char="•"/>
            </a:pPr>
            <a:r>
              <a:rPr lang="en-GB" sz="2200" dirty="0"/>
              <a:t>The overridden method can widen the accessibility but not narrow it, i.e. if it is private in the base class, the child class can make it public but not vice versa.</a:t>
            </a:r>
          </a:p>
        </p:txBody>
      </p:sp>
    </p:spTree>
    <p:extLst>
      <p:ext uri="{BB962C8B-B14F-4D97-AF65-F5344CB8AC3E}">
        <p14:creationId xmlns:p14="http://schemas.microsoft.com/office/powerpoint/2010/main" val="13221664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FC6E6B-B695-4762-BF89-C122F34BA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599" y="1236180"/>
            <a:ext cx="4164806" cy="3829050"/>
          </a:xfrm>
          <a:prstGeom prst="rect">
            <a:avLst/>
          </a:prstGeom>
        </p:spPr>
      </p:pic>
    </p:spTree>
    <p:extLst>
      <p:ext uri="{BB962C8B-B14F-4D97-AF65-F5344CB8AC3E}">
        <p14:creationId xmlns:p14="http://schemas.microsoft.com/office/powerpoint/2010/main" val="12535455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91B1D86-B878-44A0-86B2-CE2A02743AA6}"/>
              </a:ext>
            </a:extLst>
          </p:cNvPr>
          <p:cNvSpPr/>
          <p:nvPr/>
        </p:nvSpPr>
        <p:spPr>
          <a:xfrm>
            <a:off x="1333500" y="342900"/>
            <a:ext cx="6717197" cy="6488251"/>
          </a:xfrm>
          <a:prstGeom prst="rect">
            <a:avLst/>
          </a:prstGeom>
        </p:spPr>
        <p:txBody>
          <a:bodyPr wrap="square">
            <a:spAutoFit/>
          </a:bodyPr>
          <a:lstStyle/>
          <a:p>
            <a:pPr>
              <a:lnSpc>
                <a:spcPct val="107000"/>
              </a:lnSpc>
              <a:spcAft>
                <a:spcPts val="600"/>
              </a:spcAft>
            </a:pPr>
            <a:r>
              <a:rPr lang="en-GB" sz="1600" b="1" dirty="0">
                <a:latin typeface="Times New Roman" panose="02020603050405020304" pitchFamily="18" charset="0"/>
                <a:ea typeface="Times New Roman" panose="02020603050405020304" pitchFamily="18" charset="0"/>
                <a:cs typeface="Times New Roman" panose="02020603050405020304" pitchFamily="18" charset="0"/>
              </a:rPr>
              <a:t>Example</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class Doctor{</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public void </a:t>
            </a:r>
            <a:r>
              <a:rPr lang="en-GB" sz="1600" dirty="0" err="1">
                <a:latin typeface="Courier New" panose="02070309020205020404" pitchFamily="49" charset="0"/>
                <a:ea typeface="Times New Roman" panose="02020603050405020304" pitchFamily="18" charset="0"/>
                <a:cs typeface="Times New Roman" panose="02020603050405020304" pitchFamily="18" charset="0"/>
              </a:rPr>
              <a:t>treatPatient</a:t>
            </a:r>
            <a:r>
              <a:rPr lang="en-GB" sz="1600" dirty="0">
                <a:latin typeface="Courier New" panose="02070309020205020404" pitchFamily="49" charset="0"/>
                <a:ea typeface="Times New Roman" panose="02020603050405020304" pitchFamily="18"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 </a:t>
            </a:r>
            <a:r>
              <a:rPr lang="en-GB" sz="1600" dirty="0" err="1">
                <a:latin typeface="Courier New" panose="02070309020205020404" pitchFamily="49" charset="0"/>
                <a:ea typeface="Times New Roman" panose="02020603050405020304" pitchFamily="18" charset="0"/>
                <a:cs typeface="Times New Roman" panose="02020603050405020304" pitchFamily="18" charset="0"/>
              </a:rPr>
              <a:t>treatPatient</a:t>
            </a:r>
            <a:r>
              <a:rPr lang="en-GB" sz="1600" dirty="0">
                <a:latin typeface="Courier New" panose="02070309020205020404" pitchFamily="49" charset="0"/>
                <a:ea typeface="Times New Roman" panose="02020603050405020304" pitchFamily="18" charset="0"/>
                <a:cs typeface="Times New Roman" panose="02020603050405020304" pitchFamily="18" charset="0"/>
              </a:rPr>
              <a:t> method</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class Surgeon extends Doctor{</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public void </a:t>
            </a:r>
            <a:r>
              <a:rPr lang="en-GB" sz="1600" dirty="0" err="1">
                <a:latin typeface="Courier New" panose="02070309020205020404" pitchFamily="49" charset="0"/>
                <a:ea typeface="Times New Roman" panose="02020603050405020304" pitchFamily="18" charset="0"/>
                <a:cs typeface="Times New Roman" panose="02020603050405020304" pitchFamily="18" charset="0"/>
              </a:rPr>
              <a:t>treatPatient</a:t>
            </a:r>
            <a:r>
              <a:rPr lang="en-GB" sz="1600" dirty="0">
                <a:latin typeface="Courier New" panose="02070309020205020404" pitchFamily="49" charset="0"/>
                <a:ea typeface="Times New Roman" panose="02020603050405020304" pitchFamily="18"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 </a:t>
            </a:r>
            <a:r>
              <a:rPr lang="en-GB" sz="1600" dirty="0" err="1">
                <a:latin typeface="Courier New" panose="02070309020205020404" pitchFamily="49" charset="0"/>
                <a:ea typeface="Times New Roman" panose="02020603050405020304" pitchFamily="18" charset="0"/>
                <a:cs typeface="Times New Roman" panose="02020603050405020304" pitchFamily="18" charset="0"/>
              </a:rPr>
              <a:t>treatPatient</a:t>
            </a:r>
            <a:r>
              <a:rPr lang="en-GB" sz="1600" dirty="0">
                <a:latin typeface="Courier New" panose="02070309020205020404" pitchFamily="49" charset="0"/>
                <a:ea typeface="Times New Roman" panose="02020603050405020304" pitchFamily="18" charset="0"/>
                <a:cs typeface="Times New Roman" panose="02020603050405020304" pitchFamily="18" charset="0"/>
              </a:rPr>
              <a:t> method</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Class run{</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public static void main (String </a:t>
            </a:r>
            <a:r>
              <a:rPr lang="en-GB" sz="1600" dirty="0" err="1">
                <a:latin typeface="Courier New" panose="02070309020205020404" pitchFamily="49" charset="0"/>
                <a:ea typeface="Times New Roman" panose="02020603050405020304" pitchFamily="18" charset="0"/>
                <a:cs typeface="Times New Roman" panose="02020603050405020304" pitchFamily="18" charset="0"/>
              </a:rPr>
              <a:t>args</a:t>
            </a:r>
            <a:r>
              <a:rPr lang="en-GB" sz="1600" dirty="0">
                <a:latin typeface="Courier New" panose="02070309020205020404" pitchFamily="49" charset="0"/>
                <a:ea typeface="Times New Roman" panose="02020603050405020304" pitchFamily="18"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Doctor </a:t>
            </a:r>
            <a:r>
              <a:rPr lang="en-GB" sz="1600" dirty="0" err="1">
                <a:latin typeface="Courier New" panose="02070309020205020404" pitchFamily="49" charset="0"/>
                <a:ea typeface="Times New Roman" panose="02020603050405020304" pitchFamily="18" charset="0"/>
                <a:cs typeface="Times New Roman" panose="02020603050405020304" pitchFamily="18" charset="0"/>
              </a:rPr>
              <a:t>doctorObj</a:t>
            </a:r>
            <a:r>
              <a:rPr lang="en-GB" sz="1600" dirty="0">
                <a:latin typeface="Courier New" panose="02070309020205020404" pitchFamily="49" charset="0"/>
                <a:ea typeface="Times New Roman" panose="02020603050405020304" pitchFamily="18" charset="0"/>
                <a:cs typeface="Times New Roman" panose="02020603050405020304" pitchFamily="18" charset="0"/>
              </a:rPr>
              <a:t> = new Doctor()</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 </a:t>
            </a:r>
            <a:r>
              <a:rPr lang="en-GB" sz="1600" dirty="0" err="1">
                <a:latin typeface="Courier New" panose="02070309020205020404" pitchFamily="49" charset="0"/>
                <a:ea typeface="Times New Roman" panose="02020603050405020304" pitchFamily="18" charset="0"/>
                <a:cs typeface="Times New Roman" panose="02020603050405020304" pitchFamily="18" charset="0"/>
              </a:rPr>
              <a:t>treatPatient</a:t>
            </a:r>
            <a:r>
              <a:rPr lang="en-GB" sz="1600" dirty="0">
                <a:latin typeface="Courier New" panose="02070309020205020404" pitchFamily="49" charset="0"/>
                <a:ea typeface="Times New Roman" panose="02020603050405020304" pitchFamily="18" charset="0"/>
                <a:cs typeface="Times New Roman" panose="02020603050405020304" pitchFamily="18" charset="0"/>
              </a:rPr>
              <a:t> method in class Doctor will be executed</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a:t>
            </a:r>
            <a:r>
              <a:rPr lang="en-GB" sz="1600" dirty="0" err="1">
                <a:latin typeface="Courier New" panose="02070309020205020404" pitchFamily="49" charset="0"/>
                <a:ea typeface="Times New Roman" panose="02020603050405020304" pitchFamily="18" charset="0"/>
                <a:cs typeface="Times New Roman" panose="02020603050405020304" pitchFamily="18" charset="0"/>
              </a:rPr>
              <a:t>doctorObj.treatPatient</a:t>
            </a:r>
            <a:r>
              <a:rPr lang="en-GB" sz="1600" dirty="0">
                <a:latin typeface="Courier New" panose="02070309020205020404" pitchFamily="49" charset="0"/>
                <a:ea typeface="Times New Roman" panose="02020603050405020304" pitchFamily="18"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Surgeon </a:t>
            </a:r>
            <a:r>
              <a:rPr lang="en-GB" sz="1600" dirty="0" err="1">
                <a:latin typeface="Courier New" panose="02070309020205020404" pitchFamily="49" charset="0"/>
                <a:ea typeface="Times New Roman" panose="02020603050405020304" pitchFamily="18" charset="0"/>
                <a:cs typeface="Times New Roman" panose="02020603050405020304" pitchFamily="18" charset="0"/>
              </a:rPr>
              <a:t>surgeonObj</a:t>
            </a:r>
            <a:r>
              <a:rPr lang="en-GB" sz="1600" dirty="0">
                <a:latin typeface="Courier New" panose="02070309020205020404" pitchFamily="49" charset="0"/>
                <a:ea typeface="Times New Roman" panose="02020603050405020304" pitchFamily="18" charset="0"/>
                <a:cs typeface="Times New Roman" panose="02020603050405020304" pitchFamily="18" charset="0"/>
              </a:rPr>
              <a:t> = new Surgeon();</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 </a:t>
            </a:r>
            <a:r>
              <a:rPr lang="en-GB" sz="1600" dirty="0" err="1">
                <a:latin typeface="Courier New" panose="02070309020205020404" pitchFamily="49" charset="0"/>
                <a:ea typeface="Times New Roman" panose="02020603050405020304" pitchFamily="18" charset="0"/>
                <a:cs typeface="Times New Roman" panose="02020603050405020304" pitchFamily="18" charset="0"/>
              </a:rPr>
              <a:t>treatPatient</a:t>
            </a:r>
            <a:r>
              <a:rPr lang="en-GB" sz="1600" dirty="0">
                <a:latin typeface="Courier New" panose="02070309020205020404" pitchFamily="49" charset="0"/>
                <a:ea typeface="Times New Roman" panose="02020603050405020304" pitchFamily="18" charset="0"/>
                <a:cs typeface="Times New Roman" panose="02020603050405020304" pitchFamily="18" charset="0"/>
              </a:rPr>
              <a:t>  method in class Surgeon  will be executed</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a:t>
            </a:r>
            <a:r>
              <a:rPr lang="en-GB" sz="1600" dirty="0" err="1">
                <a:latin typeface="Courier New" panose="02070309020205020404" pitchFamily="49" charset="0"/>
                <a:ea typeface="Times New Roman" panose="02020603050405020304" pitchFamily="18" charset="0"/>
                <a:cs typeface="Times New Roman" panose="02020603050405020304" pitchFamily="18" charset="0"/>
              </a:rPr>
              <a:t>surgeonObj.treatPatient</a:t>
            </a:r>
            <a:r>
              <a:rPr lang="en-GB" sz="1600" dirty="0">
                <a:latin typeface="Courier New" panose="02070309020205020404" pitchFamily="49" charset="0"/>
                <a:ea typeface="Times New Roman" panose="02020603050405020304" pitchFamily="18"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90545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A90158-BE0A-498C-BBDD-F76531598315}"/>
              </a:ext>
            </a:extLst>
          </p:cNvPr>
          <p:cNvPicPr>
            <a:picLocks noChangeAspect="1"/>
          </p:cNvPicPr>
          <p:nvPr/>
        </p:nvPicPr>
        <p:blipFill>
          <a:blip r:embed="rId2"/>
          <a:stretch>
            <a:fillRect/>
          </a:stretch>
        </p:blipFill>
        <p:spPr>
          <a:xfrm>
            <a:off x="422329" y="260694"/>
            <a:ext cx="8178746" cy="5444220"/>
          </a:xfrm>
          <a:prstGeom prst="rect">
            <a:avLst/>
          </a:prstGeom>
        </p:spPr>
      </p:pic>
    </p:spTree>
    <p:extLst>
      <p:ext uri="{BB962C8B-B14F-4D97-AF65-F5344CB8AC3E}">
        <p14:creationId xmlns:p14="http://schemas.microsoft.com/office/powerpoint/2010/main" val="132335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DC01E0-9002-4F6F-B5A5-74E4A55E1152}"/>
              </a:ext>
            </a:extLst>
          </p:cNvPr>
          <p:cNvSpPr/>
          <p:nvPr/>
        </p:nvSpPr>
        <p:spPr>
          <a:xfrm>
            <a:off x="504825" y="238126"/>
            <a:ext cx="8022949" cy="6462154"/>
          </a:xfrm>
          <a:prstGeom prst="rect">
            <a:avLst/>
          </a:prstGeom>
        </p:spPr>
        <p:txBody>
          <a:bodyPr wrap="square">
            <a:spAutoFit/>
          </a:bodyPr>
          <a:lstStyle/>
          <a:p>
            <a:pPr>
              <a:lnSpc>
                <a:spcPct val="107000"/>
              </a:lnSpc>
              <a:spcAft>
                <a:spcPts val="600"/>
              </a:spcAft>
            </a:pPr>
            <a:r>
              <a:rPr lang="en-GB" sz="2400" b="1" dirty="0">
                <a:latin typeface="Times New Roman" panose="02020603050405020304" pitchFamily="18" charset="0"/>
                <a:ea typeface="Times New Roman" panose="02020603050405020304" pitchFamily="18" charset="0"/>
                <a:cs typeface="Times New Roman" panose="02020603050405020304" pitchFamily="18" charset="0"/>
              </a:rPr>
              <a:t>What is Dynamic Polymorphism?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Dynamic Polymorphism is the mechanism by which multiple methods can be defined with same name and signature in the superclass and subclass. The call to an overridden method are resolved at run time.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endParaRPr lang="en-GB" sz="2400" b="1"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600"/>
              </a:spcAft>
            </a:pPr>
            <a:r>
              <a:rPr lang="en-GB" sz="2400" b="1" dirty="0">
                <a:latin typeface="Times New Roman" panose="02020603050405020304" pitchFamily="18" charset="0"/>
                <a:ea typeface="Times New Roman" panose="02020603050405020304" pitchFamily="18" charset="0"/>
                <a:cs typeface="Times New Roman" panose="02020603050405020304" pitchFamily="18" charset="0"/>
              </a:rPr>
              <a:t>Dynamic Polymorphism Example:</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A reference variable of the super class can refer to a sub class object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 Doctor </a:t>
            </a:r>
            <a:r>
              <a:rPr lang="en-GB" sz="2400" dirty="0" err="1">
                <a:latin typeface="Courier New" panose="02070309020205020404" pitchFamily="49" charset="0"/>
                <a:ea typeface="Times New Roman" panose="02020603050405020304" pitchFamily="18" charset="0"/>
                <a:cs typeface="Times New Roman" panose="02020603050405020304" pitchFamily="18" charset="0"/>
              </a:rPr>
              <a:t>obj</a:t>
            </a:r>
            <a:r>
              <a:rPr lang="en-GB" sz="2400" dirty="0">
                <a:latin typeface="Courier New" panose="02070309020205020404" pitchFamily="49" charset="0"/>
                <a:ea typeface="Times New Roman" panose="02020603050405020304" pitchFamily="18" charset="0"/>
                <a:cs typeface="Times New Roman" panose="02020603050405020304" pitchFamily="18" charset="0"/>
              </a:rPr>
              <a:t> = new Surgeon();</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Consider the statement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err="1">
                <a:latin typeface="Courier New" panose="02070309020205020404" pitchFamily="49" charset="0"/>
                <a:ea typeface="Times New Roman" panose="02020603050405020304" pitchFamily="18" charset="0"/>
                <a:cs typeface="Times New Roman" panose="02020603050405020304" pitchFamily="18" charset="0"/>
              </a:rPr>
              <a:t>obj.treatPatient</a:t>
            </a:r>
            <a:r>
              <a:rPr lang="en-GB" sz="2400" dirty="0">
                <a:latin typeface="Courier New" panose="02070309020205020404" pitchFamily="49" charset="0"/>
                <a:ea typeface="Times New Roman" panose="02020603050405020304" pitchFamily="18" charset="0"/>
                <a:cs typeface="Times New Roman" panose="02020603050405020304" pitchFamily="18" charset="0"/>
              </a:rPr>
              <a: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Here the reference variable "</a:t>
            </a:r>
            <a:r>
              <a:rPr lang="en-GB" sz="2400" dirty="0" err="1">
                <a:latin typeface="Times New Roman" panose="02020603050405020304" pitchFamily="18" charset="0"/>
                <a:ea typeface="Times New Roman" panose="02020603050405020304" pitchFamily="18" charset="0"/>
                <a:cs typeface="Times New Roman" panose="02020603050405020304" pitchFamily="18" charset="0"/>
              </a:rPr>
              <a:t>obj</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is of the parent class, but the object it is pointing to is of the child class (as shown in the diagram). </a:t>
            </a:r>
            <a:endParaRPr lang="en-GB"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36130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A7545B-BC30-48C5-A710-A99551333423}"/>
              </a:ext>
            </a:extLst>
          </p:cNvPr>
          <p:cNvPicPr>
            <a:picLocks noChangeAspect="1"/>
          </p:cNvPicPr>
          <p:nvPr/>
        </p:nvPicPr>
        <p:blipFill>
          <a:blip r:embed="rId2"/>
          <a:stretch>
            <a:fillRect/>
          </a:stretch>
        </p:blipFill>
        <p:spPr>
          <a:xfrm>
            <a:off x="2097158" y="1154926"/>
            <a:ext cx="5088834" cy="4676011"/>
          </a:xfrm>
          <a:prstGeom prst="rect">
            <a:avLst/>
          </a:prstGeom>
        </p:spPr>
      </p:pic>
    </p:spTree>
    <p:extLst>
      <p:ext uri="{BB962C8B-B14F-4D97-AF65-F5344CB8AC3E}">
        <p14:creationId xmlns:p14="http://schemas.microsoft.com/office/powerpoint/2010/main" val="5349471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517068-B5AD-43EA-B4B9-770A82DDC2E6}"/>
              </a:ext>
            </a:extLst>
          </p:cNvPr>
          <p:cNvSpPr/>
          <p:nvPr/>
        </p:nvSpPr>
        <p:spPr>
          <a:xfrm>
            <a:off x="447675" y="342901"/>
            <a:ext cx="8507482" cy="6617966"/>
          </a:xfrm>
          <a:prstGeom prst="rect">
            <a:avLst/>
          </a:prstGeom>
        </p:spPr>
        <p:txBody>
          <a:bodyPr wrap="square">
            <a:spAutoFit/>
          </a:bodyPr>
          <a:lstStyle/>
          <a:p>
            <a:pPr>
              <a:lnSpc>
                <a:spcPct val="107000"/>
              </a:lnSpc>
              <a:spcAft>
                <a:spcPts val="600"/>
              </a:spcAft>
            </a:pPr>
            <a:r>
              <a:rPr lang="en-GB" sz="2200" dirty="0" err="1">
                <a:latin typeface="Times New Roman" panose="02020603050405020304" pitchFamily="18" charset="0"/>
                <a:ea typeface="Times New Roman" panose="02020603050405020304" pitchFamily="18" charset="0"/>
                <a:cs typeface="Times New Roman" panose="02020603050405020304" pitchFamily="18" charset="0"/>
              </a:rPr>
              <a:t>obj.treatPatient</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will execute </a:t>
            </a:r>
            <a:r>
              <a:rPr lang="en-GB" sz="2200" dirty="0" err="1">
                <a:latin typeface="Times New Roman" panose="02020603050405020304" pitchFamily="18" charset="0"/>
                <a:ea typeface="Times New Roman" panose="02020603050405020304" pitchFamily="18" charset="0"/>
                <a:cs typeface="Times New Roman" panose="02020603050405020304" pitchFamily="18" charset="0"/>
              </a:rPr>
              <a:t>treatPatient</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method of the sub-class - Surgeon </a:t>
            </a:r>
            <a:endParaRPr lang="en-GB"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200" dirty="0">
                <a:latin typeface="Times New Roman" panose="02020603050405020304" pitchFamily="18" charset="0"/>
                <a:ea typeface="Times New Roman" panose="02020603050405020304" pitchFamily="18" charset="0"/>
                <a:cs typeface="Times New Roman" panose="02020603050405020304" pitchFamily="18" charset="0"/>
              </a:rPr>
              <a:t>If a base class reference is used to call a method, the method to be invoked is decided by the JVM, depending on the object the reference is pointing to </a:t>
            </a:r>
            <a:endParaRPr lang="en-GB"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200" dirty="0">
                <a:latin typeface="Times New Roman" panose="02020603050405020304" pitchFamily="18" charset="0"/>
                <a:ea typeface="Times New Roman" panose="02020603050405020304" pitchFamily="18" charset="0"/>
                <a:cs typeface="Times New Roman" panose="02020603050405020304" pitchFamily="18" charset="0"/>
              </a:rPr>
              <a:t>For example, even though </a:t>
            </a:r>
            <a:r>
              <a:rPr lang="en-GB" sz="2200" dirty="0" err="1">
                <a:latin typeface="Times New Roman" panose="02020603050405020304" pitchFamily="18" charset="0"/>
                <a:ea typeface="Times New Roman" panose="02020603050405020304" pitchFamily="18" charset="0"/>
                <a:cs typeface="Times New Roman" panose="02020603050405020304" pitchFamily="18" charset="0"/>
              </a:rPr>
              <a:t>obj</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is a reference to Doctor, it calls the method of Surgeon, as it points to a Surgeon object </a:t>
            </a:r>
            <a:endParaRPr lang="en-GB"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200" dirty="0">
                <a:latin typeface="Times New Roman" panose="02020603050405020304" pitchFamily="18" charset="0"/>
                <a:ea typeface="Times New Roman" panose="02020603050405020304" pitchFamily="18" charset="0"/>
                <a:cs typeface="Times New Roman" panose="02020603050405020304" pitchFamily="18" charset="0"/>
              </a:rPr>
              <a:t>This is decided during run-time and hence termed </a:t>
            </a:r>
            <a:r>
              <a:rPr lang="en-GB" sz="2200" b="1" i="1" dirty="0">
                <a:latin typeface="Times New Roman" panose="02020603050405020304" pitchFamily="18" charset="0"/>
                <a:ea typeface="Times New Roman" panose="02020603050405020304" pitchFamily="18" charset="0"/>
                <a:cs typeface="Times New Roman" panose="02020603050405020304" pitchFamily="18" charset="0"/>
              </a:rPr>
              <a:t>dynamic </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or </a:t>
            </a:r>
            <a:r>
              <a:rPr lang="en-GB" sz="2200" b="1" i="1" dirty="0">
                <a:latin typeface="Times New Roman" panose="02020603050405020304" pitchFamily="18" charset="0"/>
                <a:ea typeface="Times New Roman" panose="02020603050405020304" pitchFamily="18" charset="0"/>
                <a:cs typeface="Times New Roman" panose="02020603050405020304" pitchFamily="18" charset="0"/>
              </a:rPr>
              <a:t>run-time polymorphism</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a:t>
            </a:r>
            <a:endParaRPr lang="en-GB"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200" b="1" dirty="0">
                <a:latin typeface="Times New Roman" panose="02020603050405020304" pitchFamily="18" charset="0"/>
                <a:ea typeface="Times New Roman" panose="02020603050405020304" pitchFamily="18" charset="0"/>
                <a:cs typeface="Times New Roman" panose="02020603050405020304" pitchFamily="18" charset="0"/>
              </a:rPr>
              <a:t>Super Keyword</a:t>
            </a:r>
            <a:endParaRPr lang="en-GB"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200" dirty="0">
                <a:latin typeface="Times New Roman" panose="02020603050405020304" pitchFamily="18" charset="0"/>
                <a:ea typeface="Times New Roman" panose="02020603050405020304" pitchFamily="18" charset="0"/>
                <a:cs typeface="Times New Roman" panose="02020603050405020304" pitchFamily="18" charset="0"/>
              </a:rPr>
              <a:t>What if the </a:t>
            </a:r>
            <a:r>
              <a:rPr lang="en-GB" sz="2200" dirty="0" err="1">
                <a:latin typeface="Times New Roman" panose="02020603050405020304" pitchFamily="18" charset="0"/>
                <a:ea typeface="Times New Roman" panose="02020603050405020304" pitchFamily="18" charset="0"/>
                <a:cs typeface="Times New Roman" panose="02020603050405020304" pitchFamily="18" charset="0"/>
              </a:rPr>
              <a:t>treatPatient</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method in the Surgeon class wants to execute the functionality defined in Doctor class and then perform its own specific functionality?</a:t>
            </a:r>
            <a:br>
              <a:rPr lang="en-GB" sz="2200" dirty="0">
                <a:latin typeface="Times New Roman" panose="02020603050405020304" pitchFamily="18" charset="0"/>
                <a:ea typeface="Times New Roman" panose="02020603050405020304" pitchFamily="18" charset="0"/>
                <a:cs typeface="Times New Roman" panose="02020603050405020304" pitchFamily="18" charset="0"/>
              </a:rPr>
            </a:br>
            <a:r>
              <a:rPr lang="en-GB" sz="2200" dirty="0">
                <a:latin typeface="Times New Roman" panose="02020603050405020304" pitchFamily="18" charset="0"/>
                <a:ea typeface="Times New Roman" panose="02020603050405020304" pitchFamily="18" charset="0"/>
                <a:cs typeface="Times New Roman" panose="02020603050405020304" pitchFamily="18" charset="0"/>
              </a:rPr>
              <a:t/>
            </a:r>
            <a:br>
              <a:rPr lang="en-GB" sz="2200" dirty="0">
                <a:latin typeface="Times New Roman" panose="02020603050405020304" pitchFamily="18" charset="0"/>
                <a:ea typeface="Times New Roman" panose="02020603050405020304" pitchFamily="18" charset="0"/>
                <a:cs typeface="Times New Roman" panose="02020603050405020304" pitchFamily="18" charset="0"/>
              </a:rPr>
            </a:br>
            <a:r>
              <a:rPr lang="en-GB" sz="2200" dirty="0">
                <a:latin typeface="Times New Roman" panose="02020603050405020304" pitchFamily="18" charset="0"/>
                <a:ea typeface="Times New Roman" panose="02020603050405020304" pitchFamily="18" charset="0"/>
                <a:cs typeface="Times New Roman" panose="02020603050405020304" pitchFamily="18" charset="0"/>
              </a:rPr>
              <a:t>In this case, keyword </a:t>
            </a:r>
            <a:r>
              <a:rPr lang="en-GB" sz="2200" dirty="0">
                <a:latin typeface="Courier New" panose="02070309020205020404" pitchFamily="49" charset="0"/>
                <a:ea typeface="Times New Roman" panose="02020603050405020304" pitchFamily="18" charset="0"/>
                <a:cs typeface="Times New Roman" panose="02020603050405020304" pitchFamily="18" charset="0"/>
              </a:rPr>
              <a:t>super </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can be used to access methods of the parent class from the child class.</a:t>
            </a:r>
            <a:br>
              <a:rPr lang="en-GB" sz="2200" dirty="0">
                <a:latin typeface="Times New Roman" panose="02020603050405020304" pitchFamily="18" charset="0"/>
                <a:ea typeface="Times New Roman" panose="02020603050405020304" pitchFamily="18" charset="0"/>
                <a:cs typeface="Times New Roman" panose="02020603050405020304" pitchFamily="18" charset="0"/>
              </a:rPr>
            </a:br>
            <a:r>
              <a:rPr lang="en-GB" sz="2200" dirty="0">
                <a:latin typeface="Times New Roman" panose="02020603050405020304" pitchFamily="18" charset="0"/>
                <a:ea typeface="Times New Roman" panose="02020603050405020304" pitchFamily="18" charset="0"/>
                <a:cs typeface="Times New Roman" panose="02020603050405020304" pitchFamily="18" charset="0"/>
              </a:rPr>
              <a:t>The </a:t>
            </a:r>
            <a:r>
              <a:rPr lang="en-GB" sz="2200" dirty="0" err="1">
                <a:latin typeface="Times New Roman" panose="02020603050405020304" pitchFamily="18" charset="0"/>
                <a:ea typeface="Times New Roman" panose="02020603050405020304" pitchFamily="18" charset="0"/>
                <a:cs typeface="Times New Roman" panose="02020603050405020304" pitchFamily="18" charset="0"/>
              </a:rPr>
              <a:t>treatPatient</a:t>
            </a:r>
            <a:r>
              <a:rPr lang="en-GB" sz="2200" dirty="0">
                <a:latin typeface="Times New Roman" panose="02020603050405020304" pitchFamily="18" charset="0"/>
                <a:ea typeface="Times New Roman" panose="02020603050405020304" pitchFamily="18" charset="0"/>
                <a:cs typeface="Times New Roman" panose="02020603050405020304" pitchFamily="18" charset="0"/>
              </a:rPr>
              <a:t> method in the Surgeon class could be written as: </a:t>
            </a:r>
            <a:endParaRPr lang="en-GB"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31701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50C814-A10E-4FC7-9622-20B620EE1AA3}"/>
              </a:ext>
            </a:extLst>
          </p:cNvPr>
          <p:cNvSpPr/>
          <p:nvPr/>
        </p:nvSpPr>
        <p:spPr>
          <a:xfrm>
            <a:off x="762000" y="390525"/>
            <a:ext cx="7829550" cy="4421723"/>
          </a:xfrm>
          <a:prstGeom prst="rect">
            <a:avLst/>
          </a:prstGeom>
        </p:spPr>
        <p:txBody>
          <a:bodyPr wrap="square">
            <a:spAutoFit/>
          </a:bodyPr>
          <a:lstStyle/>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err="1">
                <a:latin typeface="Courier New" panose="02070309020205020404" pitchFamily="49" charset="0"/>
                <a:ea typeface="Times New Roman" panose="02020603050405020304" pitchFamily="18" charset="0"/>
                <a:cs typeface="Times New Roman" panose="02020603050405020304" pitchFamily="18" charset="0"/>
              </a:rPr>
              <a:t>treatPatient</a:t>
            </a:r>
            <a:r>
              <a:rPr lang="en-GB" sz="2400" dirty="0">
                <a:latin typeface="Courier New" panose="02070309020205020404" pitchFamily="49" charset="0"/>
                <a:ea typeface="Times New Roman" panose="02020603050405020304" pitchFamily="18" charset="0"/>
                <a:cs typeface="Times New Roman" panose="02020603050405020304" pitchFamily="18" charset="0"/>
              </a:rPr>
              <a: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   </a:t>
            </a:r>
            <a:r>
              <a:rPr lang="en-GB" sz="2400" dirty="0" err="1">
                <a:latin typeface="Courier New" panose="02070309020205020404" pitchFamily="49" charset="0"/>
                <a:ea typeface="Times New Roman" panose="02020603050405020304" pitchFamily="18" charset="0"/>
                <a:cs typeface="Times New Roman" panose="02020603050405020304" pitchFamily="18" charset="0"/>
              </a:rPr>
              <a:t>super.treatPatient</a:t>
            </a:r>
            <a:r>
              <a:rPr lang="en-GB" sz="2400" dirty="0">
                <a:latin typeface="Courier New" panose="02070309020205020404" pitchFamily="49" charset="0"/>
                <a:ea typeface="Times New Roman" panose="02020603050405020304" pitchFamily="18" charset="0"/>
                <a:cs typeface="Times New Roman" panose="02020603050405020304" pitchFamily="18" charset="0"/>
              </a:rPr>
              <a:t>();</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     //add code specific to Surgeon</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endParaRPr lang="en-GB" sz="2400" dirty="0">
              <a:latin typeface="Courier New" panose="02070309020205020404" pitchFamily="49"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t>The keyword super can be used to access any data member or methods of the super class in the sub class.</a:t>
            </a:r>
            <a:br>
              <a:rPr lang="en-GB" sz="2400" dirty="0"/>
            </a:br>
            <a:r>
              <a:rPr lang="en-GB" sz="2400" b="1" dirty="0"/>
              <a:t>Example:-To learn Inheritance, Polymorphism &amp; super keyword</a:t>
            </a:r>
            <a:endParaRPr lang="en-GB" sz="2400" dirty="0"/>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endParaRPr lang="en-GB"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2252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F60ED-2C03-405C-9F78-94C0FCEF73E7}"/>
              </a:ext>
            </a:extLst>
          </p:cNvPr>
          <p:cNvSpPr txBox="1"/>
          <p:nvPr/>
        </p:nvSpPr>
        <p:spPr>
          <a:xfrm>
            <a:off x="609600" y="412750"/>
            <a:ext cx="7868479" cy="6124754"/>
          </a:xfrm>
          <a:prstGeom prst="rect">
            <a:avLst/>
          </a:prstGeom>
          <a:noFill/>
        </p:spPr>
        <p:txBody>
          <a:bodyPr wrap="square" rtlCol="0">
            <a:spAutoFit/>
          </a:bodyPr>
          <a:lstStyle/>
          <a:p>
            <a:r>
              <a:rPr lang="en-GB" sz="2800" dirty="0"/>
              <a:t>The system that emerged to meet these needs is </a:t>
            </a:r>
            <a:r>
              <a:rPr lang="en-GB" sz="2800" i="1" dirty="0"/>
              <a:t>simple</a:t>
            </a:r>
            <a:r>
              <a:rPr lang="en-GB" sz="2800" dirty="0"/>
              <a:t>, so it can be easily programmed by most developers; </a:t>
            </a:r>
            <a:r>
              <a:rPr lang="en-GB" sz="2800" i="1" dirty="0"/>
              <a:t>familiar</a:t>
            </a:r>
            <a:r>
              <a:rPr lang="en-GB" sz="2800" dirty="0"/>
              <a:t>, so that current developers can easily learn the Java programming language; </a:t>
            </a:r>
            <a:r>
              <a:rPr lang="en-GB" sz="2800" i="1" dirty="0"/>
              <a:t>object oriented</a:t>
            </a:r>
            <a:r>
              <a:rPr lang="en-GB" sz="2800" dirty="0"/>
              <a:t>, to take advantage of modern software development methodologies and to fit into distributed client-server applications; </a:t>
            </a:r>
            <a:r>
              <a:rPr lang="en-GB" sz="2800" i="1" dirty="0"/>
              <a:t>multithreaded</a:t>
            </a:r>
            <a:r>
              <a:rPr lang="en-GB" sz="2800" dirty="0"/>
              <a:t>, for high performance in applications that need to perform multiple concurrent activities, such as multimedia; and </a:t>
            </a:r>
            <a:r>
              <a:rPr lang="en-GB" sz="2800" i="1" dirty="0"/>
              <a:t>interpreted</a:t>
            </a:r>
            <a:r>
              <a:rPr lang="en-GB" sz="2800" dirty="0"/>
              <a:t>, for maximum portability and dynamic capabilities.</a:t>
            </a:r>
          </a:p>
          <a:p>
            <a:r>
              <a:rPr lang="en-GB" sz="2800" dirty="0"/>
              <a:t>Together, the above requirements comprise quite a collection of buzzwords, so let's examine some of them and their respective benefits before going on.</a:t>
            </a:r>
          </a:p>
        </p:txBody>
      </p:sp>
    </p:spTree>
    <p:extLst>
      <p:ext uri="{BB962C8B-B14F-4D97-AF65-F5344CB8AC3E}">
        <p14:creationId xmlns:p14="http://schemas.microsoft.com/office/powerpoint/2010/main" val="21893026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1F7A85-E9CD-48E6-830F-5372B9FB0786}"/>
              </a:ext>
            </a:extLst>
          </p:cNvPr>
          <p:cNvSpPr/>
          <p:nvPr/>
        </p:nvSpPr>
        <p:spPr>
          <a:xfrm>
            <a:off x="876300" y="476250"/>
            <a:ext cx="7315200" cy="5103705"/>
          </a:xfrm>
          <a:prstGeom prst="rect">
            <a:avLst/>
          </a:prstGeom>
        </p:spPr>
        <p:txBody>
          <a:bodyPr wrap="square">
            <a:spAutoFit/>
          </a:bodyPr>
          <a:lstStyle/>
          <a:p>
            <a:pPr>
              <a:lnSpc>
                <a:spcPct val="107000"/>
              </a:lnSpc>
              <a:spcAft>
                <a:spcPts val="600"/>
              </a:spcAft>
            </a:pPr>
            <a:r>
              <a:rPr lang="en-GB" sz="2000" b="1" dirty="0">
                <a:latin typeface="Times New Roman" panose="02020603050405020304" pitchFamily="18" charset="0"/>
                <a:ea typeface="Times New Roman" panose="02020603050405020304" pitchFamily="18" charset="0"/>
                <a:cs typeface="Times New Roman" panose="02020603050405020304" pitchFamily="18" charset="0"/>
              </a:rPr>
              <a:t>Step 1)</a:t>
            </a:r>
            <a:r>
              <a:rPr lang="en-GB" sz="2000" dirty="0">
                <a:latin typeface="Times New Roman" panose="02020603050405020304" pitchFamily="18" charset="0"/>
                <a:ea typeface="Times New Roman" panose="02020603050405020304" pitchFamily="18" charset="0"/>
                <a:cs typeface="Times New Roman" panose="02020603050405020304" pitchFamily="18" charset="0"/>
              </a:rPr>
              <a:t> Copy the following code into an Editor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000" dirty="0">
                <a:latin typeface="Courier New" panose="02070309020205020404" pitchFamily="49" charset="0"/>
                <a:ea typeface="Times New Roman" panose="02020603050405020304" pitchFamily="18" charset="0"/>
                <a:cs typeface="Times New Roman" panose="02020603050405020304" pitchFamily="18" charset="0"/>
              </a:rPr>
              <a:t>public class Test{</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000" dirty="0">
                <a:latin typeface="Courier New" panose="02070309020205020404" pitchFamily="49" charset="0"/>
                <a:ea typeface="Times New Roman" panose="02020603050405020304" pitchFamily="18" charset="0"/>
                <a:cs typeface="Times New Roman" panose="02020603050405020304" pitchFamily="18" charset="0"/>
              </a:rPr>
              <a:t>     public static void main(String </a:t>
            </a:r>
            <a:r>
              <a:rPr lang="en-GB" sz="2000" dirty="0" err="1">
                <a:latin typeface="Courier New" panose="02070309020205020404" pitchFamily="49" charset="0"/>
                <a:ea typeface="Times New Roman" panose="02020603050405020304" pitchFamily="18" charset="0"/>
                <a:cs typeface="Times New Roman" panose="02020603050405020304" pitchFamily="18" charset="0"/>
              </a:rPr>
              <a:t>args</a:t>
            </a:r>
            <a:r>
              <a:rPr lang="en-GB" sz="2000" dirty="0">
                <a:latin typeface="Courier New" panose="02070309020205020404" pitchFamily="49" charset="0"/>
                <a:ea typeface="Times New Roman" panose="02020603050405020304" pitchFamily="18" charset="0"/>
                <a:cs typeface="Times New Roman" panose="02020603050405020304" pitchFamily="18" charset="0"/>
              </a:rPr>
              <a:t>[]){</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000" dirty="0">
                <a:latin typeface="Courier New" panose="02070309020205020404" pitchFamily="49" charset="0"/>
                <a:ea typeface="Times New Roman" panose="02020603050405020304" pitchFamily="18" charset="0"/>
                <a:cs typeface="Times New Roman" panose="02020603050405020304" pitchFamily="18" charset="0"/>
              </a:rPr>
              <a:t>        X x= new X();</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000" dirty="0">
                <a:latin typeface="Courier New" panose="02070309020205020404" pitchFamily="49" charset="0"/>
                <a:ea typeface="Times New Roman" panose="02020603050405020304" pitchFamily="18" charset="0"/>
                <a:cs typeface="Times New Roman" panose="02020603050405020304" pitchFamily="18" charset="0"/>
              </a:rPr>
              <a:t>       Y </a:t>
            </a:r>
            <a:r>
              <a:rPr lang="en-GB" sz="2000" dirty="0" err="1">
                <a:latin typeface="Courier New" panose="02070309020205020404" pitchFamily="49" charset="0"/>
                <a:ea typeface="Times New Roman" panose="02020603050405020304" pitchFamily="18" charset="0"/>
                <a:cs typeface="Times New Roman" panose="02020603050405020304" pitchFamily="18" charset="0"/>
              </a:rPr>
              <a:t>y</a:t>
            </a:r>
            <a:r>
              <a:rPr lang="en-GB" sz="2000" dirty="0">
                <a:latin typeface="Courier New" panose="02070309020205020404" pitchFamily="49" charset="0"/>
                <a:ea typeface="Times New Roman" panose="02020603050405020304" pitchFamily="18" charset="0"/>
                <a:cs typeface="Times New Roman" panose="02020603050405020304" pitchFamily="18" charset="0"/>
              </a:rPr>
              <a:t> = new  Y();</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000" dirty="0">
                <a:latin typeface="Courier New" panose="02070309020205020404" pitchFamily="49" charset="0"/>
                <a:ea typeface="Times New Roman" panose="02020603050405020304" pitchFamily="18" charset="0"/>
                <a:cs typeface="Times New Roman" panose="02020603050405020304" pitchFamily="18" charset="0"/>
              </a:rPr>
              <a:t>       y.m2();</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000" dirty="0">
                <a:latin typeface="Courier New" panose="02070309020205020404" pitchFamily="49" charset="0"/>
                <a:ea typeface="Times New Roman" panose="02020603050405020304" pitchFamily="18" charset="0"/>
                <a:cs typeface="Times New Roman" panose="02020603050405020304" pitchFamily="18" charset="0"/>
              </a:rPr>
              <a:t>      //x.m1();</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000" dirty="0">
                <a:latin typeface="Courier New" panose="02070309020205020404" pitchFamily="49" charset="0"/>
                <a:ea typeface="Times New Roman" panose="02020603050405020304" pitchFamily="18" charset="0"/>
                <a:cs typeface="Times New Roman" panose="02020603050405020304" pitchFamily="18" charset="0"/>
              </a:rPr>
              <a:t>      //y.m1();</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000" dirty="0">
                <a:latin typeface="Courier New" panose="02070309020205020404" pitchFamily="49" charset="0"/>
                <a:ea typeface="Times New Roman" panose="02020603050405020304" pitchFamily="18" charset="0"/>
                <a:cs typeface="Times New Roman" panose="02020603050405020304" pitchFamily="18" charset="0"/>
              </a:rPr>
              <a:t>     //x = y;// parent pointing to object of child</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000" dirty="0">
                <a:latin typeface="Courier New" panose="02070309020205020404" pitchFamily="49" charset="0"/>
                <a:ea typeface="Times New Roman" panose="02020603050405020304" pitchFamily="18" charset="0"/>
                <a:cs typeface="Times New Roman" panose="02020603050405020304" pitchFamily="18" charset="0"/>
              </a:rPr>
              <a:t>     //x.m1()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000" dirty="0">
                <a:latin typeface="Courier New" panose="02070309020205020404" pitchFamily="49" charset="0"/>
                <a:ea typeface="Times New Roman" panose="02020603050405020304" pitchFamily="18" charset="0"/>
                <a:cs typeface="Times New Roman" panose="02020603050405020304" pitchFamily="18" charset="0"/>
              </a:rPr>
              <a:t>     //</a:t>
            </a:r>
            <a:r>
              <a:rPr lang="en-GB" sz="2000" dirty="0" err="1">
                <a:latin typeface="Courier New" panose="02070309020205020404" pitchFamily="49" charset="0"/>
                <a:ea typeface="Times New Roman" panose="02020603050405020304" pitchFamily="18" charset="0"/>
                <a:cs typeface="Times New Roman" panose="02020603050405020304" pitchFamily="18" charset="0"/>
              </a:rPr>
              <a:t>y.a</a:t>
            </a:r>
            <a:r>
              <a:rPr lang="en-GB" sz="2000" dirty="0">
                <a:latin typeface="Courier New" panose="02070309020205020404" pitchFamily="49" charset="0"/>
                <a:ea typeface="Times New Roman" panose="02020603050405020304" pitchFamily="18" charset="0"/>
                <a:cs typeface="Times New Roman" panose="02020603050405020304" pitchFamily="18" charset="0"/>
              </a:rPr>
              <a:t>=10;</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0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0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000" dirty="0">
                <a:latin typeface="Courier New" panose="02070309020205020404" pitchFamily="49" charset="0"/>
                <a:ea typeface="Times New Roman" panose="02020603050405020304" pitchFamily="18" charset="0"/>
                <a:cs typeface="Times New Roman" panose="02020603050405020304" pitchFamily="18" charset="0"/>
              </a:rPr>
              <a:t>}</a:t>
            </a:r>
            <a:endParaRPr lang="en-GB"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23646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2D4E7B-21AC-4C99-A6BC-648BA88309DC}"/>
              </a:ext>
            </a:extLst>
          </p:cNvPr>
          <p:cNvSpPr/>
          <p:nvPr/>
        </p:nvSpPr>
        <p:spPr>
          <a:xfrm>
            <a:off x="2076450" y="304800"/>
            <a:ext cx="4781550" cy="6147837"/>
          </a:xfrm>
          <a:prstGeom prst="rect">
            <a:avLst/>
          </a:prstGeom>
        </p:spPr>
        <p:txBody>
          <a:bodyPr wrap="square">
            <a:spAutoFit/>
          </a:bodyPr>
          <a:lstStyle/>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class X{</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private int a;</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int b;</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public void m1(){</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a:t>
            </a:r>
            <a:r>
              <a:rPr lang="en-GB" sz="1600" dirty="0" err="1">
                <a:latin typeface="Courier New" panose="02070309020205020404" pitchFamily="49" charset="0"/>
                <a:ea typeface="Times New Roman" panose="02020603050405020304" pitchFamily="18" charset="0"/>
                <a:cs typeface="Times New Roman" panose="02020603050405020304" pitchFamily="18" charset="0"/>
              </a:rPr>
              <a:t>System.out.println</a:t>
            </a:r>
            <a:r>
              <a:rPr lang="en-GB" sz="1600" dirty="0">
                <a:latin typeface="Courier New" panose="02070309020205020404" pitchFamily="49" charset="0"/>
                <a:ea typeface="Times New Roman" panose="02020603050405020304" pitchFamily="18" charset="0"/>
                <a:cs typeface="Times New Roman" panose="02020603050405020304" pitchFamily="18" charset="0"/>
              </a:rPr>
              <a:t>("This is method m1 of class X");</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class Y extends X{</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int c; // new instance variable of class Y</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public void m1(){</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 </a:t>
            </a:r>
            <a:r>
              <a:rPr lang="en-GB" sz="1600" dirty="0" err="1">
                <a:latin typeface="Courier New" panose="02070309020205020404" pitchFamily="49" charset="0"/>
                <a:ea typeface="Times New Roman" panose="02020603050405020304" pitchFamily="18" charset="0"/>
                <a:cs typeface="Times New Roman" panose="02020603050405020304" pitchFamily="18" charset="0"/>
              </a:rPr>
              <a:t>overriden</a:t>
            </a:r>
            <a:r>
              <a:rPr lang="en-GB" sz="1600" dirty="0">
                <a:latin typeface="Courier New" panose="02070309020205020404" pitchFamily="49" charset="0"/>
                <a:ea typeface="Times New Roman" panose="02020603050405020304" pitchFamily="18" charset="0"/>
                <a:cs typeface="Times New Roman" panose="02020603050405020304" pitchFamily="18" charset="0"/>
              </a:rPr>
              <a:t> method</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a:t>
            </a:r>
            <a:r>
              <a:rPr lang="en-GB" sz="1600" dirty="0" err="1">
                <a:latin typeface="Courier New" panose="02070309020205020404" pitchFamily="49" charset="0"/>
                <a:ea typeface="Times New Roman" panose="02020603050405020304" pitchFamily="18" charset="0"/>
                <a:cs typeface="Times New Roman" panose="02020603050405020304" pitchFamily="18" charset="0"/>
              </a:rPr>
              <a:t>System.out.println</a:t>
            </a:r>
            <a:r>
              <a:rPr lang="en-GB" sz="1600" dirty="0">
                <a:latin typeface="Courier New" panose="02070309020205020404" pitchFamily="49" charset="0"/>
                <a:ea typeface="Times New Roman" panose="02020603050405020304" pitchFamily="18" charset="0"/>
                <a:cs typeface="Times New Roman" panose="02020603050405020304" pitchFamily="18" charset="0"/>
              </a:rPr>
              <a:t>("This is method m1 of class Y");</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public void m2(){</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super.m1();</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a:t>
            </a:r>
            <a:r>
              <a:rPr lang="en-GB" sz="1600" dirty="0" err="1">
                <a:latin typeface="Courier New" panose="02070309020205020404" pitchFamily="49" charset="0"/>
                <a:ea typeface="Times New Roman" panose="02020603050405020304" pitchFamily="18" charset="0"/>
                <a:cs typeface="Times New Roman" panose="02020603050405020304" pitchFamily="18" charset="0"/>
              </a:rPr>
              <a:t>System.out.println</a:t>
            </a:r>
            <a:r>
              <a:rPr lang="en-GB" sz="1600" dirty="0">
                <a:latin typeface="Courier New" panose="02070309020205020404" pitchFamily="49" charset="0"/>
                <a:ea typeface="Times New Roman" panose="02020603050405020304" pitchFamily="18" charset="0"/>
                <a:cs typeface="Times New Roman" panose="02020603050405020304" pitchFamily="18" charset="0"/>
              </a:rPr>
              <a:t>("This is method m2 of class Y");</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84664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8CCEF5-40FD-4ABE-B835-8BA04C05F7DF}"/>
              </a:ext>
            </a:extLst>
          </p:cNvPr>
          <p:cNvSpPr/>
          <p:nvPr/>
        </p:nvSpPr>
        <p:spPr>
          <a:xfrm>
            <a:off x="523875" y="304800"/>
            <a:ext cx="8152987" cy="2458237"/>
          </a:xfrm>
          <a:prstGeom prst="rect">
            <a:avLst/>
          </a:prstGeom>
        </p:spPr>
        <p:txBody>
          <a:bodyPr wrap="square">
            <a:spAutoFit/>
          </a:bodyPr>
          <a:lstStyle/>
          <a:p>
            <a:pPr>
              <a:lnSpc>
                <a:spcPct val="107000"/>
              </a:lnSpc>
              <a:spcAft>
                <a:spcPts val="600"/>
              </a:spcAft>
            </a:pPr>
            <a:r>
              <a:rPr lang="en-GB" sz="2000" b="1" dirty="0">
                <a:latin typeface="Times New Roman" panose="02020603050405020304" pitchFamily="18" charset="0"/>
                <a:ea typeface="Times New Roman" panose="02020603050405020304" pitchFamily="18" charset="0"/>
              </a:rPr>
              <a:t>Step 2)</a:t>
            </a:r>
            <a:r>
              <a:rPr lang="en-GB" sz="2000" dirty="0">
                <a:latin typeface="Times New Roman" panose="02020603050405020304" pitchFamily="18" charset="0"/>
                <a:ea typeface="Times New Roman" panose="02020603050405020304" pitchFamily="18" charset="0"/>
              </a:rPr>
              <a:t> Save, Compile &amp; Run the code. Observe the output.</a:t>
            </a:r>
            <a:br>
              <a:rPr lang="en-GB" sz="2000" dirty="0">
                <a:latin typeface="Times New Roman" panose="02020603050405020304" pitchFamily="18" charset="0"/>
                <a:ea typeface="Times New Roman" panose="02020603050405020304" pitchFamily="18" charset="0"/>
              </a:rPr>
            </a:br>
            <a:r>
              <a:rPr lang="en-GB" sz="2000" b="1" dirty="0">
                <a:latin typeface="Times New Roman" panose="02020603050405020304" pitchFamily="18" charset="0"/>
                <a:ea typeface="Times New Roman" panose="02020603050405020304" pitchFamily="18" charset="0"/>
              </a:rPr>
              <a:t>Step 3)</a:t>
            </a:r>
            <a:r>
              <a:rPr lang="en-GB" sz="2000" dirty="0">
                <a:latin typeface="Times New Roman" panose="02020603050405020304" pitchFamily="18" charset="0"/>
                <a:ea typeface="Times New Roman" panose="02020603050405020304" pitchFamily="18" charset="0"/>
              </a:rPr>
              <a:t> Uncomments lines # 6-9. Save, Compile &amp; Run the code. Observe the output.</a:t>
            </a:r>
            <a:br>
              <a:rPr lang="en-GB" sz="2000" dirty="0">
                <a:latin typeface="Times New Roman" panose="02020603050405020304" pitchFamily="18" charset="0"/>
                <a:ea typeface="Times New Roman" panose="02020603050405020304" pitchFamily="18" charset="0"/>
              </a:rPr>
            </a:br>
            <a:r>
              <a:rPr lang="en-GB" sz="2000" b="1" dirty="0">
                <a:latin typeface="Times New Roman" panose="02020603050405020304" pitchFamily="18" charset="0"/>
                <a:ea typeface="Times New Roman" panose="02020603050405020304" pitchFamily="18" charset="0"/>
              </a:rPr>
              <a:t>Step 4)</a:t>
            </a:r>
            <a:r>
              <a:rPr lang="en-GB" sz="2000" dirty="0">
                <a:latin typeface="Times New Roman" panose="02020603050405020304" pitchFamily="18" charset="0"/>
                <a:ea typeface="Times New Roman" panose="02020603050405020304" pitchFamily="18" charset="0"/>
              </a:rPr>
              <a:t> Uncomment line # 10 . Save &amp; Compile the code.</a:t>
            </a:r>
            <a:br>
              <a:rPr lang="en-GB" sz="2000" dirty="0">
                <a:latin typeface="Times New Roman" panose="02020603050405020304" pitchFamily="18" charset="0"/>
                <a:ea typeface="Times New Roman" panose="02020603050405020304" pitchFamily="18" charset="0"/>
              </a:rPr>
            </a:br>
            <a:r>
              <a:rPr lang="en-GB" sz="2000" b="1" dirty="0">
                <a:latin typeface="Times New Roman" panose="02020603050405020304" pitchFamily="18" charset="0"/>
                <a:ea typeface="Times New Roman" panose="02020603050405020304" pitchFamily="18" charset="0"/>
              </a:rPr>
              <a:t>Step 5)</a:t>
            </a:r>
            <a:r>
              <a:rPr lang="en-GB" sz="2000" dirty="0">
                <a:latin typeface="Times New Roman" panose="02020603050405020304" pitchFamily="18" charset="0"/>
                <a:ea typeface="Times New Roman" panose="02020603050405020304" pitchFamily="18" charset="0"/>
              </a:rPr>
              <a:t> Error = ? This is because sub-class cannot access private members of the super class.</a:t>
            </a:r>
            <a:r>
              <a:rPr lang="en-GB" sz="2000" b="1" dirty="0">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07000"/>
              </a:lnSpc>
              <a:spcAft>
                <a:spcPts val="600"/>
              </a:spcAft>
            </a:pPr>
            <a:r>
              <a:rPr lang="en-GB" sz="2000" b="1" dirty="0">
                <a:latin typeface="Times New Roman" panose="02020603050405020304" pitchFamily="18" charset="0"/>
                <a:ea typeface="Times New Roman" panose="02020603050405020304" pitchFamily="18" charset="0"/>
                <a:cs typeface="Times New Roman" panose="02020603050405020304" pitchFamily="18" charset="0"/>
              </a:rPr>
              <a:t>Difference between Static &amp; Dynamic Polymorphism </a:t>
            </a:r>
            <a:endParaRPr lang="en-GB" sz="20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C5E94D7D-6414-480E-B04E-FB4877167A49}"/>
              </a:ext>
            </a:extLst>
          </p:cNvPr>
          <p:cNvGraphicFramePr>
            <a:graphicFrameLocks noGrp="1"/>
          </p:cNvGraphicFramePr>
          <p:nvPr>
            <p:extLst>
              <p:ext uri="{D42A27DB-BD31-4B8C-83A1-F6EECF244321}">
                <p14:modId xmlns:p14="http://schemas.microsoft.com/office/powerpoint/2010/main" val="3564033657"/>
              </p:ext>
            </p:extLst>
          </p:nvPr>
        </p:nvGraphicFramePr>
        <p:xfrm>
          <a:off x="523874" y="2919484"/>
          <a:ext cx="8152986" cy="3319391"/>
        </p:xfrm>
        <a:graphic>
          <a:graphicData uri="http://schemas.openxmlformats.org/drawingml/2006/table">
            <a:tbl>
              <a:tblPr firstRow="1" firstCol="1" bandRow="1"/>
              <a:tblGrid>
                <a:gridCol w="4076493">
                  <a:extLst>
                    <a:ext uri="{9D8B030D-6E8A-4147-A177-3AD203B41FA5}">
                      <a16:colId xmlns:a16="http://schemas.microsoft.com/office/drawing/2014/main" val="1775945175"/>
                    </a:ext>
                  </a:extLst>
                </a:gridCol>
                <a:gridCol w="4076493">
                  <a:extLst>
                    <a:ext uri="{9D8B030D-6E8A-4147-A177-3AD203B41FA5}">
                      <a16:colId xmlns:a16="http://schemas.microsoft.com/office/drawing/2014/main" val="2572952274"/>
                    </a:ext>
                  </a:extLst>
                </a:gridCol>
              </a:tblGrid>
              <a:tr h="291121">
                <a:tc>
                  <a:txBody>
                    <a:bodyPr/>
                    <a:lstStyle/>
                    <a:p>
                      <a:pPr algn="ctr">
                        <a:lnSpc>
                          <a:spcPct val="107000"/>
                        </a:lnSpc>
                        <a:spcAft>
                          <a:spcPts val="0"/>
                        </a:spcAft>
                      </a:pPr>
                      <a:r>
                        <a:rPr lang="en-GB" sz="1500" b="1" dirty="0">
                          <a:effectLst/>
                          <a:latin typeface="Times New Roman" panose="02020603050405020304" pitchFamily="18" charset="0"/>
                          <a:ea typeface="Times New Roman" panose="02020603050405020304" pitchFamily="18" charset="0"/>
                          <a:cs typeface="Times New Roman" panose="02020603050405020304" pitchFamily="18" charset="0"/>
                        </a:rPr>
                        <a:t>Static Polymorphism </a:t>
                      </a:r>
                      <a:endParaRPr lang="en-GB"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tc>
                  <a:txBody>
                    <a:bodyPr/>
                    <a:lstStyle/>
                    <a:p>
                      <a:pPr algn="ctr">
                        <a:lnSpc>
                          <a:spcPct val="107000"/>
                        </a:lnSpc>
                        <a:spcAft>
                          <a:spcPts val="0"/>
                        </a:spcAft>
                      </a:pPr>
                      <a:r>
                        <a:rPr lang="en-GB" sz="1500" b="1" dirty="0">
                          <a:effectLst/>
                          <a:latin typeface="Times New Roman" panose="02020603050405020304" pitchFamily="18" charset="0"/>
                          <a:ea typeface="Times New Roman" panose="02020603050405020304" pitchFamily="18" charset="0"/>
                          <a:cs typeface="Times New Roman" panose="02020603050405020304" pitchFamily="18" charset="0"/>
                        </a:rPr>
                        <a:t>Dynamic Polymorphism</a:t>
                      </a:r>
                      <a:endParaRPr lang="en-GB"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extLst>
                  <a:ext uri="{0D108BD9-81ED-4DB2-BD59-A6C34878D82A}">
                    <a16:rowId xmlns:a16="http://schemas.microsoft.com/office/drawing/2014/main" val="4029576702"/>
                  </a:ext>
                </a:extLst>
              </a:tr>
              <a:tr h="236373">
                <a:tc>
                  <a:txBody>
                    <a:bodyPr/>
                    <a:lstStyle/>
                    <a:p>
                      <a:pPr>
                        <a:lnSpc>
                          <a:spcPct val="107000"/>
                        </a:lnSpc>
                        <a:spcAft>
                          <a:spcPts val="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It relates to method overloading.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tc>
                  <a:txBody>
                    <a:bodyPr/>
                    <a:lstStyle/>
                    <a:p>
                      <a:pPr>
                        <a:lnSpc>
                          <a:spcPct val="107000"/>
                        </a:lnSpc>
                        <a:spcAft>
                          <a:spcPts val="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It relates to method overriding.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extLst>
                  <a:ext uri="{0D108BD9-81ED-4DB2-BD59-A6C34878D82A}">
                    <a16:rowId xmlns:a16="http://schemas.microsoft.com/office/drawing/2014/main" val="1217689185"/>
                  </a:ext>
                </a:extLst>
              </a:tr>
              <a:tr h="2791897">
                <a:tc>
                  <a:txBody>
                    <a:bodyPr/>
                    <a:lstStyle/>
                    <a:p>
                      <a:pPr>
                        <a:lnSpc>
                          <a:spcPct val="107000"/>
                        </a:lnSpc>
                        <a:spcAft>
                          <a:spcPts val="80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Errors, if any, are resolved at compile time. Since the code is not executed during compilation, hence the name static.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rPr>
                        <a:t>Ex:</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Courier New" panose="02070309020205020404" pitchFamily="49" charset="0"/>
                          <a:ea typeface="Times New Roman" panose="02020603050405020304" pitchFamily="18" charset="0"/>
                          <a:cs typeface="Times New Roman" panose="02020603050405020304" pitchFamily="18" charset="0"/>
                        </a:rPr>
                        <a:t>void sum (int a , int b);</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Courier New" panose="02070309020205020404" pitchFamily="49" charset="0"/>
                          <a:ea typeface="Times New Roman" panose="02020603050405020304" pitchFamily="18" charset="0"/>
                          <a:cs typeface="Times New Roman" panose="02020603050405020304" pitchFamily="18" charset="0"/>
                        </a:rPr>
                        <a:t>void sum (float a, double b);</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Courier New" panose="02070309020205020404" pitchFamily="49" charset="0"/>
                          <a:ea typeface="Times New Roman" panose="02020603050405020304" pitchFamily="18" charset="0"/>
                          <a:cs typeface="Times New Roman" panose="02020603050405020304" pitchFamily="18" charset="0"/>
                        </a:rPr>
                        <a:t>int sum (int a, int b); //compiler gives error.</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tc>
                  <a:txBody>
                    <a:bodyPr/>
                    <a:lstStyle/>
                    <a:p>
                      <a:pPr>
                        <a:lnSpc>
                          <a:spcPct val="107000"/>
                        </a:lnSpc>
                        <a:spcAft>
                          <a:spcPts val="80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In case a reference variable is calling an overridden method, the method to be invoked is determined by the object, your reference variable is pointing to. This is can be only determined at runtime when code in under execution, hence the name dynamic.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rPr>
                        <a:t>Ex:</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Courier New" panose="02070309020205020404" pitchFamily="49" charset="0"/>
                          <a:ea typeface="Times New Roman" panose="02020603050405020304" pitchFamily="18" charset="0"/>
                          <a:cs typeface="Times New Roman" panose="02020603050405020304" pitchFamily="18" charset="0"/>
                        </a:rPr>
                        <a:t>//reference of parent pointing to child object</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Courier New" panose="02070309020205020404" pitchFamily="49" charset="0"/>
                          <a:ea typeface="Times New Roman" panose="02020603050405020304" pitchFamily="18" charset="0"/>
                          <a:cs typeface="Times New Roman" panose="02020603050405020304" pitchFamily="18" charset="0"/>
                        </a:rPr>
                        <a:t> Doctor </a:t>
                      </a:r>
                      <a:r>
                        <a:rPr lang="en-GB" sz="1200" dirty="0" err="1">
                          <a:effectLst/>
                          <a:latin typeface="Courier New" panose="02070309020205020404" pitchFamily="49" charset="0"/>
                          <a:ea typeface="Times New Roman" panose="02020603050405020304" pitchFamily="18" charset="0"/>
                          <a:cs typeface="Times New Roman" panose="02020603050405020304" pitchFamily="18" charset="0"/>
                        </a:rPr>
                        <a:t>obj</a:t>
                      </a:r>
                      <a:r>
                        <a:rPr lang="en-GB" sz="1200" dirty="0">
                          <a:effectLst/>
                          <a:latin typeface="Courier New" panose="02070309020205020404" pitchFamily="49" charset="0"/>
                          <a:ea typeface="Times New Roman" panose="02020603050405020304" pitchFamily="18" charset="0"/>
                          <a:cs typeface="Times New Roman" panose="02020603050405020304" pitchFamily="18" charset="0"/>
                        </a:rPr>
                        <a:t> = new Surgeon();</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Courier New" panose="02070309020205020404" pitchFamily="49" charset="0"/>
                          <a:ea typeface="Times New Roman" panose="02020603050405020304" pitchFamily="18" charset="0"/>
                          <a:cs typeface="Times New Roman" panose="02020603050405020304" pitchFamily="18" charset="0"/>
                        </a:rPr>
                        <a:t>// method of child called</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err="1">
                          <a:effectLst/>
                          <a:latin typeface="Courier New" panose="02070309020205020404" pitchFamily="49" charset="0"/>
                          <a:ea typeface="Times New Roman" panose="02020603050405020304" pitchFamily="18" charset="0"/>
                          <a:cs typeface="Times New Roman" panose="02020603050405020304" pitchFamily="18" charset="0"/>
                        </a:rPr>
                        <a:t>obj.treatPatient</a:t>
                      </a:r>
                      <a:r>
                        <a:rPr lang="en-GB" sz="12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extLst>
                  <a:ext uri="{0D108BD9-81ED-4DB2-BD59-A6C34878D82A}">
                    <a16:rowId xmlns:a16="http://schemas.microsoft.com/office/drawing/2014/main" val="3802037745"/>
                  </a:ext>
                </a:extLst>
              </a:tr>
            </a:tbl>
          </a:graphicData>
        </a:graphic>
      </p:graphicFrame>
    </p:spTree>
    <p:extLst>
      <p:ext uri="{BB962C8B-B14F-4D97-AF65-F5344CB8AC3E}">
        <p14:creationId xmlns:p14="http://schemas.microsoft.com/office/powerpoint/2010/main" val="39511973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B47BBD-BF4C-4226-AA7B-80F65891410C}"/>
              </a:ext>
            </a:extLst>
          </p:cNvPr>
          <p:cNvSpPr/>
          <p:nvPr/>
        </p:nvSpPr>
        <p:spPr>
          <a:xfrm>
            <a:off x="619125" y="1019175"/>
            <a:ext cx="7848600" cy="5122749"/>
          </a:xfrm>
          <a:prstGeom prst="rect">
            <a:avLst/>
          </a:prstGeom>
        </p:spPr>
        <p:txBody>
          <a:bodyPr wrap="square">
            <a:spAutoFit/>
          </a:bodyPr>
          <a:lstStyle/>
          <a:p>
            <a:pPr>
              <a:lnSpc>
                <a:spcPct val="107000"/>
              </a:lnSpc>
              <a:spcAft>
                <a:spcPts val="600"/>
              </a:spcAft>
            </a:pPr>
            <a:r>
              <a:rPr lang="en-GB" sz="2400" b="1" dirty="0">
                <a:latin typeface="Times New Roman" panose="02020603050405020304" pitchFamily="18" charset="0"/>
                <a:ea typeface="Times New Roman" panose="02020603050405020304" pitchFamily="18" charset="0"/>
                <a:cs typeface="Times New Roman" panose="02020603050405020304" pitchFamily="18" charset="0"/>
              </a:rPr>
              <a:t>Abstraction in OOP</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Abstraction is selecting data from a larger pool to show only the relevant details to the object. It helps to reduce programming complexity and effort. In Java, abstraction is accomplished using Abstract classes and interfaces. It is one of the most important concepts of OOPs. </a:t>
            </a:r>
          </a:p>
          <a:p>
            <a:pPr>
              <a:lnSpc>
                <a:spcPct val="107000"/>
              </a:lnSpc>
              <a:spcAft>
                <a:spcPts val="600"/>
              </a:spcAft>
            </a:pP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400" b="1" dirty="0">
                <a:latin typeface="Times New Roman" panose="02020603050405020304" pitchFamily="18" charset="0"/>
                <a:ea typeface="Times New Roman" panose="02020603050405020304" pitchFamily="18" charset="0"/>
                <a:cs typeface="Times New Roman" panose="02020603050405020304" pitchFamily="18" charset="0"/>
              </a:rPr>
              <a:t>Abstraction concept with an Example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Suppose you want to create a banking application and you are asked to collect all the information about your customer. There are chances that you will come up with following information about the customer </a:t>
            </a:r>
            <a:endParaRPr lang="en-GB"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99562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 is Abstraction in OOPS?">
            <a:hlinkClick r:id="rId2"/>
            <a:extLst>
              <a:ext uri="{FF2B5EF4-FFF2-40B4-BE49-F238E27FC236}">
                <a16:creationId xmlns:a16="http://schemas.microsoft.com/office/drawing/2014/main" id="{64904283-FECE-46D4-A506-9DAE472E458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09531" y="1215061"/>
            <a:ext cx="5237922" cy="2941982"/>
          </a:xfrm>
          <a:prstGeom prst="rect">
            <a:avLst/>
          </a:prstGeom>
          <a:noFill/>
          <a:ln>
            <a:noFill/>
          </a:ln>
        </p:spPr>
      </p:pic>
      <p:sp>
        <p:nvSpPr>
          <p:cNvPr id="4" name="TextBox 3">
            <a:extLst>
              <a:ext uri="{FF2B5EF4-FFF2-40B4-BE49-F238E27FC236}">
                <a16:creationId xmlns:a16="http://schemas.microsoft.com/office/drawing/2014/main" id="{7EA6CFAC-944D-4210-A3C2-24D9127AE0C4}"/>
              </a:ext>
            </a:extLst>
          </p:cNvPr>
          <p:cNvSpPr txBox="1"/>
          <p:nvPr/>
        </p:nvSpPr>
        <p:spPr>
          <a:xfrm>
            <a:off x="586409" y="4422911"/>
            <a:ext cx="7772400" cy="2125710"/>
          </a:xfrm>
          <a:prstGeom prst="rect">
            <a:avLst/>
          </a:prstGeom>
          <a:noFill/>
        </p:spPr>
        <p:txBody>
          <a:bodyPr wrap="square" rtlCol="0">
            <a:spAutoFit/>
          </a:bodyPr>
          <a:lstStyle/>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But, not all of the above information is required to create a banking application.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So, you need to select only the useful information for your banking application from that pool. Data like name, address, tax information, etc. make sense for a banking application.</a:t>
            </a:r>
            <a:endParaRPr lang="en-GB"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29770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 is Abstraction in OOPS?">
            <a:hlinkClick r:id="rId2"/>
            <a:extLst>
              <a:ext uri="{FF2B5EF4-FFF2-40B4-BE49-F238E27FC236}">
                <a16:creationId xmlns:a16="http://schemas.microsoft.com/office/drawing/2014/main" id="{7E29EA1B-1C6F-4471-90F0-8FA2CE55416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79106" y="1334329"/>
            <a:ext cx="5011030" cy="3241244"/>
          </a:xfrm>
          <a:prstGeom prst="rect">
            <a:avLst/>
          </a:prstGeom>
          <a:noFill/>
          <a:ln>
            <a:noFill/>
          </a:ln>
        </p:spPr>
      </p:pic>
      <p:sp>
        <p:nvSpPr>
          <p:cNvPr id="3" name="TextBox 2">
            <a:extLst>
              <a:ext uri="{FF2B5EF4-FFF2-40B4-BE49-F238E27FC236}">
                <a16:creationId xmlns:a16="http://schemas.microsoft.com/office/drawing/2014/main" id="{24F0954D-60AC-4BF7-8947-A22C1203DF42}"/>
              </a:ext>
            </a:extLst>
          </p:cNvPr>
          <p:cNvSpPr txBox="1"/>
          <p:nvPr/>
        </p:nvSpPr>
        <p:spPr>
          <a:xfrm>
            <a:off x="666750" y="4862720"/>
            <a:ext cx="7896225" cy="1452642"/>
          </a:xfrm>
          <a:prstGeom prst="rect">
            <a:avLst/>
          </a:prstGeom>
          <a:noFill/>
        </p:spPr>
        <p:txBody>
          <a:bodyPr wrap="square" rtlCol="0">
            <a:spAutoFit/>
          </a:bodyPr>
          <a:lstStyle/>
          <a:p>
            <a:pPr>
              <a:lnSpc>
                <a:spcPct val="107000"/>
              </a:lnSpc>
              <a:spcAft>
                <a:spcPts val="600"/>
              </a:spcAft>
            </a:pPr>
            <a:r>
              <a:rPr lang="en-GB" sz="2800" dirty="0">
                <a:latin typeface="Times New Roman" panose="02020603050405020304" pitchFamily="18" charset="0"/>
                <a:ea typeface="Times New Roman" panose="02020603050405020304" pitchFamily="18" charset="0"/>
                <a:cs typeface="Times New Roman" panose="02020603050405020304" pitchFamily="18" charset="0"/>
              </a:rPr>
              <a:t>Since we have fetched/removed/selected the customer information from a larger pool, the process is referred as Abstraction. </a:t>
            </a:r>
            <a:endParaRPr lang="en-GB"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81786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0B70FB-1931-4A71-999F-E587C9D585B9}"/>
              </a:ext>
            </a:extLst>
          </p:cNvPr>
          <p:cNvSpPr/>
          <p:nvPr/>
        </p:nvSpPr>
        <p:spPr>
          <a:xfrm>
            <a:off x="523876" y="390525"/>
            <a:ext cx="8272256" cy="5686813"/>
          </a:xfrm>
          <a:prstGeom prst="rect">
            <a:avLst/>
          </a:prstGeom>
        </p:spPr>
        <p:txBody>
          <a:bodyPr wrap="square">
            <a:spAutoFit/>
          </a:bodyPr>
          <a:lstStyle/>
          <a:p>
            <a:pPr>
              <a:lnSpc>
                <a:spcPct val="107000"/>
              </a:lnSpc>
              <a:spcAft>
                <a:spcPts val="600"/>
              </a:spcAft>
            </a:pPr>
            <a:r>
              <a:rPr lang="en-GB" sz="2000" dirty="0">
                <a:latin typeface="Times New Roman" panose="02020603050405020304" pitchFamily="18" charset="0"/>
                <a:ea typeface="Times New Roman" panose="02020603050405020304" pitchFamily="18" charset="0"/>
                <a:cs typeface="Times New Roman" panose="02020603050405020304" pitchFamily="18" charset="0"/>
              </a:rPr>
              <a:t>However, the same information once extracted can be used for a wide range of applications. For instance, you can use the same data for hospital application, job portal application, a Government database, etc. with little or no modification. Hence, it becomes your Master Data. This is an advantage of Abstraction.</a:t>
            </a:r>
          </a:p>
          <a:p>
            <a:pPr>
              <a:lnSpc>
                <a:spcPct val="107000"/>
              </a:lnSpc>
              <a:spcAft>
                <a:spcPts val="600"/>
              </a:spcAft>
            </a:pPr>
            <a:endParaRPr lang="en-GB" sz="2000" dirty="0">
              <a:latin typeface="Times New Roman" panose="02020603050405020304" pitchFamily="18" charset="0"/>
              <a:ea typeface="Times New Roman" panose="02020603050405020304" pitchFamily="18" charset="0"/>
              <a:cs typeface="Times New Roman" panose="02020603050405020304" pitchFamily="18" charset="0"/>
            </a:endParaRPr>
          </a:p>
          <a:p>
            <a:r>
              <a:rPr lang="en-GB" sz="2000" b="1" dirty="0"/>
              <a:t>How to achieve Abstraction</a:t>
            </a:r>
            <a:endParaRPr lang="en-GB" sz="2000" dirty="0"/>
          </a:p>
          <a:p>
            <a:r>
              <a:rPr lang="en-GB" sz="2000" dirty="0"/>
              <a:t>Abstraction in Java can be achieved using Abstract Class and Abstract Method. </a:t>
            </a:r>
          </a:p>
          <a:p>
            <a:pPr>
              <a:lnSpc>
                <a:spcPct val="107000"/>
              </a:lnSpc>
              <a:spcAft>
                <a:spcPts val="600"/>
              </a:spcAft>
            </a:pPr>
            <a:r>
              <a:rPr lang="en-GB" sz="2000" b="1" dirty="0">
                <a:latin typeface="Times New Roman" panose="02020603050405020304" pitchFamily="18" charset="0"/>
                <a:ea typeface="Times New Roman" panose="02020603050405020304" pitchFamily="18" charset="0"/>
                <a:cs typeface="Times New Roman" panose="02020603050405020304" pitchFamily="18" charset="0"/>
              </a:rPr>
              <a:t>Abstract Class</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000" dirty="0">
                <a:latin typeface="Times New Roman" panose="02020603050405020304" pitchFamily="18" charset="0"/>
                <a:ea typeface="Times New Roman" panose="02020603050405020304" pitchFamily="18" charset="0"/>
                <a:cs typeface="Times New Roman" panose="02020603050405020304" pitchFamily="18" charset="0"/>
              </a:rPr>
              <a:t>A class which is declared “abstract” is called as an abstract class. It can have abstract methods as well as concrete methods. A normal class cannot have abstract methods.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000" b="1" dirty="0">
                <a:latin typeface="Times New Roman" panose="02020603050405020304" pitchFamily="18" charset="0"/>
                <a:ea typeface="Times New Roman" panose="02020603050405020304" pitchFamily="18" charset="0"/>
                <a:cs typeface="Times New Roman" panose="02020603050405020304" pitchFamily="18" charset="0"/>
              </a:rPr>
              <a:t>Abstract Method</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000" dirty="0">
                <a:latin typeface="Times New Roman" panose="02020603050405020304" pitchFamily="18" charset="0"/>
                <a:ea typeface="Times New Roman" panose="02020603050405020304" pitchFamily="18" charset="0"/>
                <a:cs typeface="Times New Roman" panose="02020603050405020304" pitchFamily="18" charset="0"/>
              </a:rPr>
              <a:t>A method without a body is known as an Abstract Method. It must be declared in an abstract class. The abstract method will never be final because the abstract class must implement all the abstract methods.</a:t>
            </a:r>
            <a:endParaRPr lang="en-GB"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5380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113874-EDA1-4FAC-92DA-E303D8B7DD1F}"/>
              </a:ext>
            </a:extLst>
          </p:cNvPr>
          <p:cNvSpPr/>
          <p:nvPr/>
        </p:nvSpPr>
        <p:spPr>
          <a:xfrm>
            <a:off x="666749" y="847726"/>
            <a:ext cx="7858125" cy="4910640"/>
          </a:xfrm>
          <a:prstGeom prst="rect">
            <a:avLst/>
          </a:prstGeom>
        </p:spPr>
        <p:txBody>
          <a:bodyPr wrap="square">
            <a:spAutoFit/>
          </a:bodyPr>
          <a:lstStyle/>
          <a:p>
            <a:pPr>
              <a:lnSpc>
                <a:spcPct val="107000"/>
              </a:lnSpc>
              <a:spcAft>
                <a:spcPts val="600"/>
              </a:spcAft>
            </a:pPr>
            <a:r>
              <a:rPr lang="en-GB" sz="2800" b="1" dirty="0">
                <a:latin typeface="Times New Roman" panose="02020603050405020304" pitchFamily="18" charset="0"/>
                <a:ea typeface="Times New Roman" panose="02020603050405020304" pitchFamily="18" charset="0"/>
                <a:cs typeface="Times New Roman" panose="02020603050405020304" pitchFamily="18" charset="0"/>
              </a:rPr>
              <a:t>Rules of Abstract Method</a:t>
            </a:r>
            <a:r>
              <a:rPr lang="en-GB" sz="2800" dirty="0">
                <a:latin typeface="Times New Roman" panose="02020603050405020304" pitchFamily="18" charset="0"/>
                <a:ea typeface="Times New Roman" panose="02020603050405020304" pitchFamily="18" charset="0"/>
                <a:cs typeface="Times New Roman" panose="02020603050405020304" pitchFamily="18" charset="0"/>
              </a:rPr>
              <a:t> </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800" dirty="0">
                <a:latin typeface="Times New Roman" panose="02020603050405020304" pitchFamily="18" charset="0"/>
                <a:ea typeface="Times New Roman" panose="02020603050405020304" pitchFamily="18" charset="0"/>
                <a:cs typeface="Times New Roman" panose="02020603050405020304" pitchFamily="18" charset="0"/>
              </a:rPr>
              <a:t>Abstract methods do not have an implementation; it only has method signature</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800" dirty="0">
                <a:latin typeface="Times New Roman" panose="02020603050405020304" pitchFamily="18" charset="0"/>
                <a:ea typeface="Times New Roman" panose="02020603050405020304" pitchFamily="18" charset="0"/>
                <a:cs typeface="Times New Roman" panose="02020603050405020304" pitchFamily="18" charset="0"/>
              </a:rPr>
              <a:t>If a class is using an abstract method they must be declared abstract. The opposite cannot be true. This means that an abstract class does not necessarily have an abstract method.</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800" dirty="0">
                <a:latin typeface="Times New Roman" panose="02020603050405020304" pitchFamily="18" charset="0"/>
                <a:ea typeface="Times New Roman" panose="02020603050405020304" pitchFamily="18" charset="0"/>
                <a:cs typeface="Times New Roman" panose="02020603050405020304" pitchFamily="18" charset="0"/>
              </a:rPr>
              <a:t>If a regular class extends an abstract class, then that class must implement all the abstract methods of the abstract parent. </a:t>
            </a:r>
            <a:endParaRPr lang="en-GB"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51522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35134A-FEEC-4570-8FE3-4269EED3EEEC}"/>
              </a:ext>
            </a:extLst>
          </p:cNvPr>
          <p:cNvSpPr/>
          <p:nvPr/>
        </p:nvSpPr>
        <p:spPr>
          <a:xfrm>
            <a:off x="581025" y="238125"/>
            <a:ext cx="8105774" cy="6404061"/>
          </a:xfrm>
          <a:prstGeom prst="rect">
            <a:avLst/>
          </a:prstGeom>
        </p:spPr>
        <p:txBody>
          <a:bodyPr wrap="square">
            <a:spAutoFit/>
          </a:bodyPr>
          <a:lstStyle/>
          <a:p>
            <a:pPr>
              <a:lnSpc>
                <a:spcPct val="107000"/>
              </a:lnSpc>
              <a:spcAft>
                <a:spcPts val="600"/>
              </a:spcAft>
            </a:pPr>
            <a:r>
              <a:rPr lang="en-GB" sz="2400" b="1" dirty="0">
                <a:latin typeface="Times New Roman" panose="02020603050405020304" pitchFamily="18" charset="0"/>
                <a:ea typeface="Times New Roman" panose="02020603050405020304" pitchFamily="18" charset="0"/>
                <a:cs typeface="Times New Roman" panose="02020603050405020304" pitchFamily="18" charset="0"/>
              </a:rPr>
              <a:t>Advantages of Abstraction</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The main benefit of using an abstract class is that it allows you to group several related classes as siblings.</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Abstraction helps to reduce the complexity of the design and implementation process of software.</a:t>
            </a:r>
          </a:p>
          <a:p>
            <a:pPr>
              <a:lnSpc>
                <a:spcPct val="107000"/>
              </a:lnSpc>
              <a:spcAft>
                <a:spcPts val="600"/>
              </a:spcAft>
              <a:buSzPts val="1000"/>
              <a:tabLst>
                <a:tab pos="342900" algn="l"/>
              </a:tabLst>
            </a:pP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400" b="1" dirty="0">
                <a:latin typeface="Times New Roman" panose="02020603050405020304" pitchFamily="18" charset="0"/>
                <a:ea typeface="Times New Roman" panose="02020603050405020304" pitchFamily="18" charset="0"/>
                <a:cs typeface="Times New Roman" panose="02020603050405020304" pitchFamily="18" charset="0"/>
              </a:rPr>
              <a:t>When to use Abstract Methods &amp; Abstract Class</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Abstract methods are mostly declared where two or more subclasses are also doing the same thing in different ways through different implementations. It also extends the same Abstract class and offers different implementations of the abstract methods.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r>
              <a:rPr lang="en-GB" sz="2400" dirty="0">
                <a:latin typeface="Times New Roman" panose="02020603050405020304" pitchFamily="18" charset="0"/>
                <a:ea typeface="Times New Roman" panose="02020603050405020304" pitchFamily="18" charset="0"/>
              </a:rPr>
              <a:t>Abstract classes help to describe generic types of behaviours and object-oriented programming class hierarchy. It also describes subclasses to offer implementation details of the abstract </a:t>
            </a:r>
            <a:endParaRPr lang="en-GB" sz="2400" dirty="0"/>
          </a:p>
        </p:txBody>
      </p:sp>
    </p:spTree>
    <p:extLst>
      <p:ext uri="{BB962C8B-B14F-4D97-AF65-F5344CB8AC3E}">
        <p14:creationId xmlns:p14="http://schemas.microsoft.com/office/powerpoint/2010/main" val="41219520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54DA23-0B45-4530-A693-A90EDEDAF1BE}"/>
              </a:ext>
            </a:extLst>
          </p:cNvPr>
          <p:cNvSpPr/>
          <p:nvPr/>
        </p:nvSpPr>
        <p:spPr>
          <a:xfrm>
            <a:off x="581024" y="314325"/>
            <a:ext cx="8205169" cy="6541984"/>
          </a:xfrm>
          <a:prstGeom prst="rect">
            <a:avLst/>
          </a:prstGeom>
        </p:spPr>
        <p:txBody>
          <a:bodyPr wrap="square">
            <a:spAutoFit/>
          </a:bodyPr>
          <a:lstStyle/>
          <a:p>
            <a:pPr>
              <a:lnSpc>
                <a:spcPct val="107000"/>
              </a:lnSpc>
              <a:spcAft>
                <a:spcPts val="600"/>
              </a:spcAft>
            </a:pPr>
            <a:r>
              <a:rPr lang="en-GB" b="1" kern="1800" dirty="0">
                <a:latin typeface="Times New Roman" panose="02020603050405020304" pitchFamily="18" charset="0"/>
                <a:ea typeface="Times New Roman" panose="02020603050405020304" pitchFamily="18" charset="0"/>
                <a:cs typeface="Times New Roman" panose="02020603050405020304" pitchFamily="18" charset="0"/>
              </a:rPr>
              <a:t>Encapsulation in Java OOPs</a:t>
            </a:r>
            <a:r>
              <a:rPr lang="en-GB"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dirty="0">
                <a:latin typeface="Times New Roman" panose="02020603050405020304" pitchFamily="18" charset="0"/>
                <a:ea typeface="Times New Roman" panose="02020603050405020304" pitchFamily="18" charset="0"/>
                <a:cs typeface="Times New Roman" panose="02020603050405020304" pitchFamily="18" charset="0"/>
              </a:rPr>
              <a:t>Encapsulation is a principle of wrapping data (variables) and code together as a single unit. It is one of the four OOP concepts. The other three are Inheritance, Polymorphism, and Abstraction. </a:t>
            </a:r>
          </a:p>
          <a:p>
            <a:pPr>
              <a:lnSpc>
                <a:spcPct val="107000"/>
              </a:lnSpc>
              <a:spcAft>
                <a:spcPts val="600"/>
              </a:spcAft>
            </a:pPr>
            <a:r>
              <a:rPr lang="en-GB" dirty="0">
                <a:latin typeface="Times New Roman" panose="02020603050405020304" pitchFamily="18" charset="0"/>
                <a:ea typeface="Times New Roman" panose="02020603050405020304" pitchFamily="18" charset="0"/>
                <a:cs typeface="Times New Roman" panose="02020603050405020304" pitchFamily="18" charset="0"/>
              </a:rPr>
              <a:t>To understand what is encapsulation in detail consider the following bank account class with deposit and show balance methods </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dirty="0">
                <a:latin typeface="Courier New" panose="02070309020205020404" pitchFamily="49" charset="0"/>
                <a:ea typeface="Times New Roman" panose="02020603050405020304" pitchFamily="18" charset="0"/>
                <a:cs typeface="Times New Roman" panose="02020603050405020304" pitchFamily="18" charset="0"/>
              </a:rPr>
              <a:t>class Account {</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dirty="0">
                <a:latin typeface="Courier New" panose="02070309020205020404" pitchFamily="49" charset="0"/>
                <a:ea typeface="Times New Roman" panose="02020603050405020304" pitchFamily="18" charset="0"/>
                <a:cs typeface="Times New Roman" panose="02020603050405020304" pitchFamily="18" charset="0"/>
              </a:rPr>
              <a:t>    private int </a:t>
            </a:r>
            <a:r>
              <a:rPr lang="en-GB" dirty="0" err="1">
                <a:latin typeface="Courier New" panose="02070309020205020404" pitchFamily="49" charset="0"/>
                <a:ea typeface="Times New Roman" panose="02020603050405020304" pitchFamily="18" charset="0"/>
                <a:cs typeface="Times New Roman" panose="02020603050405020304" pitchFamily="18" charset="0"/>
              </a:rPr>
              <a:t>account_number</a:t>
            </a:r>
            <a:r>
              <a:rPr lang="en-GB" dirty="0">
                <a:latin typeface="Courier New" panose="02070309020205020404" pitchFamily="49" charset="0"/>
                <a:ea typeface="Times New Roman" panose="02020603050405020304" pitchFamily="18" charset="0"/>
                <a:cs typeface="Times New Roman" panose="02020603050405020304" pitchFamily="18" charset="0"/>
              </a:rPr>
              <a:t>;</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dirty="0">
                <a:latin typeface="Courier New" panose="02070309020205020404" pitchFamily="49" charset="0"/>
                <a:ea typeface="Times New Roman" panose="02020603050405020304" pitchFamily="18" charset="0"/>
                <a:cs typeface="Times New Roman" panose="02020603050405020304" pitchFamily="18" charset="0"/>
              </a:rPr>
              <a:t>    private int </a:t>
            </a:r>
            <a:r>
              <a:rPr lang="en-GB" dirty="0" err="1">
                <a:latin typeface="Courier New" panose="02070309020205020404" pitchFamily="49" charset="0"/>
                <a:ea typeface="Times New Roman" panose="02020603050405020304" pitchFamily="18" charset="0"/>
                <a:cs typeface="Times New Roman" panose="02020603050405020304" pitchFamily="18" charset="0"/>
              </a:rPr>
              <a:t>account_balance</a:t>
            </a:r>
            <a:r>
              <a:rPr lang="en-GB" dirty="0">
                <a:latin typeface="Courier New" panose="02070309020205020404" pitchFamily="49" charset="0"/>
                <a:ea typeface="Times New Roman" panose="02020603050405020304" pitchFamily="18" charset="0"/>
                <a:cs typeface="Times New Roman" panose="02020603050405020304" pitchFamily="18" charset="0"/>
              </a:rPr>
              <a:t>;</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dirty="0">
                <a:latin typeface="Courier New" panose="02070309020205020404" pitchFamily="49" charset="0"/>
                <a:ea typeface="Times New Roman" panose="02020603050405020304" pitchFamily="18" charset="0"/>
                <a:cs typeface="Times New Roman" panose="02020603050405020304" pitchFamily="18" charset="0"/>
              </a:rPr>
              <a:t> </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dirty="0">
                <a:latin typeface="Courier New" panose="02070309020205020404" pitchFamily="49" charset="0"/>
                <a:ea typeface="Times New Roman" panose="02020603050405020304" pitchFamily="18" charset="0"/>
                <a:cs typeface="Times New Roman" panose="02020603050405020304" pitchFamily="18" charset="0"/>
              </a:rPr>
              <a:t>    public void show Data() {</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dirty="0">
                <a:latin typeface="Courier New" panose="02070309020205020404" pitchFamily="49" charset="0"/>
                <a:ea typeface="Times New Roman" panose="02020603050405020304" pitchFamily="18" charset="0"/>
                <a:cs typeface="Times New Roman" panose="02020603050405020304" pitchFamily="18" charset="0"/>
              </a:rPr>
              <a:t>        //code to show data </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dirty="0">
                <a:latin typeface="Courier New" panose="02070309020205020404" pitchFamily="49" charset="0"/>
                <a:ea typeface="Times New Roman" panose="02020603050405020304" pitchFamily="18" charset="0"/>
                <a:cs typeface="Times New Roman" panose="02020603050405020304" pitchFamily="18" charset="0"/>
              </a:rPr>
              <a:t>    }</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dirty="0">
                <a:latin typeface="Courier New" panose="02070309020205020404" pitchFamily="49" charset="0"/>
                <a:ea typeface="Times New Roman" panose="02020603050405020304" pitchFamily="18" charset="0"/>
                <a:cs typeface="Times New Roman" panose="02020603050405020304" pitchFamily="18" charset="0"/>
              </a:rPr>
              <a:t> </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dirty="0">
                <a:latin typeface="Courier New" panose="02070309020205020404" pitchFamily="49" charset="0"/>
                <a:ea typeface="Times New Roman" panose="02020603050405020304" pitchFamily="18" charset="0"/>
                <a:cs typeface="Times New Roman" panose="02020603050405020304" pitchFamily="18" charset="0"/>
              </a:rPr>
              <a:t>    public void deposit(int a) {</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dirty="0">
                <a:latin typeface="Courier New" panose="02070309020205020404" pitchFamily="49" charset="0"/>
                <a:ea typeface="Times New Roman" panose="02020603050405020304" pitchFamily="18" charset="0"/>
                <a:cs typeface="Times New Roman" panose="02020603050405020304" pitchFamily="18" charset="0"/>
              </a:rPr>
              <a:t>        if (a &lt; 0) {</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dirty="0">
                <a:latin typeface="Courier New" panose="02070309020205020404" pitchFamily="49" charset="0"/>
                <a:ea typeface="Times New Roman" panose="02020603050405020304" pitchFamily="18" charset="0"/>
                <a:cs typeface="Times New Roman" panose="02020603050405020304" pitchFamily="18" charset="0"/>
              </a:rPr>
              <a:t>            //show error </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dirty="0">
                <a:latin typeface="Courier New" panose="02070309020205020404" pitchFamily="49" charset="0"/>
                <a:ea typeface="Times New Roman" panose="02020603050405020304" pitchFamily="18" charset="0"/>
                <a:cs typeface="Times New Roman" panose="02020603050405020304" pitchFamily="18" charset="0"/>
              </a:rPr>
              <a:t>        } else</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dirty="0">
                <a:latin typeface="Courier New" panose="02070309020205020404" pitchFamily="49" charset="0"/>
                <a:ea typeface="Times New Roman" panose="02020603050405020304" pitchFamily="18" charset="0"/>
                <a:cs typeface="Times New Roman" panose="02020603050405020304" pitchFamily="18" charset="0"/>
              </a:rPr>
              <a:t>            </a:t>
            </a:r>
            <a:r>
              <a:rPr lang="en-GB" dirty="0" err="1">
                <a:latin typeface="Courier New" panose="02070309020205020404" pitchFamily="49" charset="0"/>
                <a:ea typeface="Times New Roman" panose="02020603050405020304" pitchFamily="18" charset="0"/>
                <a:cs typeface="Times New Roman" panose="02020603050405020304" pitchFamily="18" charset="0"/>
              </a:rPr>
              <a:t>account_balance</a:t>
            </a:r>
            <a:r>
              <a:rPr lang="en-GB" dirty="0">
                <a:latin typeface="Courier New" panose="02070309020205020404" pitchFamily="49" charset="0"/>
                <a:ea typeface="Times New Roman" panose="02020603050405020304" pitchFamily="18" charset="0"/>
                <a:cs typeface="Times New Roman" panose="02020603050405020304" pitchFamily="18" charset="0"/>
              </a:rPr>
              <a:t> = </a:t>
            </a:r>
            <a:r>
              <a:rPr lang="en-GB" dirty="0" err="1">
                <a:latin typeface="Courier New" panose="02070309020205020404" pitchFamily="49" charset="0"/>
                <a:ea typeface="Times New Roman" panose="02020603050405020304" pitchFamily="18" charset="0"/>
                <a:cs typeface="Times New Roman" panose="02020603050405020304" pitchFamily="18" charset="0"/>
              </a:rPr>
              <a:t>account_balance</a:t>
            </a:r>
            <a:r>
              <a:rPr lang="en-GB" dirty="0">
                <a:latin typeface="Courier New" panose="02070309020205020404" pitchFamily="49" charset="0"/>
                <a:ea typeface="Times New Roman" panose="02020603050405020304" pitchFamily="18" charset="0"/>
                <a:cs typeface="Times New Roman" panose="02020603050405020304" pitchFamily="18" charset="0"/>
              </a:rPr>
              <a:t> + a;</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dirty="0">
                <a:latin typeface="Courier New" panose="02070309020205020404" pitchFamily="49" charset="0"/>
                <a:ea typeface="Times New Roman" panose="02020603050405020304" pitchFamily="18" charset="0"/>
                <a:cs typeface="Times New Roman" panose="02020603050405020304" pitchFamily="18" charset="0"/>
              </a:rPr>
              <a:t>    }</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dirty="0">
                <a:latin typeface="Courier New" panose="02070309020205020404" pitchFamily="49" charset="0"/>
                <a:ea typeface="Times New Roman" panose="02020603050405020304" pitchFamily="18" charset="0"/>
                <a:cs typeface="Times New Roman" panose="02020603050405020304" pitchFamily="18" charset="0"/>
              </a:rPr>
              <a:t>}</a:t>
            </a:r>
            <a:endParaRPr lang="en-GB"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879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C20C5B-34BF-4627-967A-C2C506D530FE}"/>
              </a:ext>
            </a:extLst>
          </p:cNvPr>
          <p:cNvSpPr txBox="1"/>
          <p:nvPr/>
        </p:nvSpPr>
        <p:spPr>
          <a:xfrm>
            <a:off x="495300" y="381000"/>
            <a:ext cx="8082171" cy="6370975"/>
          </a:xfrm>
          <a:prstGeom prst="rect">
            <a:avLst/>
          </a:prstGeom>
          <a:noFill/>
        </p:spPr>
        <p:txBody>
          <a:bodyPr wrap="square" rtlCol="0">
            <a:spAutoFit/>
          </a:bodyPr>
          <a:lstStyle/>
          <a:p>
            <a:r>
              <a:rPr lang="en-GB" sz="2400" b="1" dirty="0"/>
              <a:t>Simple, Object Oriented, and Familiar</a:t>
            </a:r>
          </a:p>
          <a:p>
            <a:r>
              <a:rPr lang="en-GB" sz="2400" dirty="0"/>
              <a:t>Primary characteristics of the Java programming language include a </a:t>
            </a:r>
            <a:r>
              <a:rPr lang="en-GB" sz="2400" i="1" dirty="0"/>
              <a:t>simple</a:t>
            </a:r>
            <a:r>
              <a:rPr lang="en-GB" sz="2400" dirty="0"/>
              <a:t> language that can be programmed without extensive programmer training while being attuned to current software practices. The fundamental concepts of Java technology are grasped quickly; programmers can be productive from the very beginning.</a:t>
            </a:r>
          </a:p>
          <a:p>
            <a:r>
              <a:rPr lang="en-GB" sz="2400" dirty="0"/>
              <a:t>The Java programming language is designed to be </a:t>
            </a:r>
            <a:r>
              <a:rPr lang="en-GB" sz="2400" i="1" dirty="0"/>
              <a:t>object oriented</a:t>
            </a:r>
            <a:r>
              <a:rPr lang="en-GB" sz="2400" dirty="0"/>
              <a:t> from the ground up. Object technology has finally found its way into the programming mainstream after a gestation period of thirty years. The needs of distributed, client-server based systems coincide with the encapsulated, message-passing paradigms of object-based software. To function within increasingly complex, network-based environments, programming systems must adopt object-oriented concepts. Java technology provides a clean and efficient object-based development platform.</a:t>
            </a:r>
          </a:p>
        </p:txBody>
      </p:sp>
    </p:spTree>
    <p:extLst>
      <p:ext uri="{BB962C8B-B14F-4D97-AF65-F5344CB8AC3E}">
        <p14:creationId xmlns:p14="http://schemas.microsoft.com/office/powerpoint/2010/main" val="286239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4876FE-A2CB-435C-B2EC-C38E5D962DFB}"/>
              </a:ext>
            </a:extLst>
          </p:cNvPr>
          <p:cNvSpPr/>
          <p:nvPr/>
        </p:nvSpPr>
        <p:spPr>
          <a:xfrm>
            <a:off x="552450" y="914400"/>
            <a:ext cx="8020050" cy="3224088"/>
          </a:xfrm>
          <a:prstGeom prst="rect">
            <a:avLst/>
          </a:prstGeom>
        </p:spPr>
        <p:txBody>
          <a:bodyPr wrap="square">
            <a:spAutoFit/>
          </a:bodyPr>
          <a:lstStyle/>
          <a:p>
            <a:pPr>
              <a:lnSpc>
                <a:spcPct val="107000"/>
              </a:lnSpc>
              <a:spcAft>
                <a:spcPts val="600"/>
              </a:spcAft>
            </a:pPr>
            <a:r>
              <a:rPr lang="en-GB" sz="2600" dirty="0">
                <a:latin typeface="Times New Roman" panose="02020603050405020304" pitchFamily="18" charset="0"/>
                <a:ea typeface="Times New Roman" panose="02020603050405020304" pitchFamily="18" charset="0"/>
                <a:cs typeface="Times New Roman" panose="02020603050405020304" pitchFamily="18" charset="0"/>
              </a:rPr>
              <a:t>Suppose a hacker managed to gain access to the code of your bank account. Now, he tries to deposit amount -100 into your account by two ways. Let see his first method or approach. </a:t>
            </a:r>
            <a:endParaRPr lang="en-GB" sz="2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600" b="1" dirty="0">
                <a:latin typeface="Times New Roman" panose="02020603050405020304" pitchFamily="18" charset="0"/>
                <a:ea typeface="Times New Roman" panose="02020603050405020304" pitchFamily="18" charset="0"/>
                <a:cs typeface="Times New Roman" panose="02020603050405020304" pitchFamily="18" charset="0"/>
              </a:rPr>
              <a:t>Approach 1: </a:t>
            </a:r>
            <a:r>
              <a:rPr lang="en-GB" sz="2600" dirty="0">
                <a:latin typeface="Times New Roman" panose="02020603050405020304" pitchFamily="18" charset="0"/>
                <a:ea typeface="Times New Roman" panose="02020603050405020304" pitchFamily="18" charset="0"/>
                <a:cs typeface="Times New Roman" panose="02020603050405020304" pitchFamily="18" charset="0"/>
              </a:rPr>
              <a:t>He tries to deposit an invalid amount (say -100) into your bank account by manipulating the code. </a:t>
            </a:r>
          </a:p>
          <a:p>
            <a:pPr>
              <a:lnSpc>
                <a:spcPct val="107000"/>
              </a:lnSpc>
              <a:spcAft>
                <a:spcPts val="600"/>
              </a:spcAft>
            </a:pPr>
            <a:endParaRPr lang="en-GB" sz="2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Learn Java Encapsulation in 10 Minutes">
            <a:hlinkClick r:id="rId2"/>
            <a:extLst>
              <a:ext uri="{FF2B5EF4-FFF2-40B4-BE49-F238E27FC236}">
                <a16:creationId xmlns:a16="http://schemas.microsoft.com/office/drawing/2014/main" id="{CA2E1B4C-3A04-447A-9853-AA564F87C60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67339" y="3820720"/>
            <a:ext cx="4909931" cy="1988285"/>
          </a:xfrm>
          <a:prstGeom prst="rect">
            <a:avLst/>
          </a:prstGeom>
          <a:noFill/>
          <a:ln>
            <a:noFill/>
          </a:ln>
        </p:spPr>
      </p:pic>
    </p:spTree>
    <p:extLst>
      <p:ext uri="{BB962C8B-B14F-4D97-AF65-F5344CB8AC3E}">
        <p14:creationId xmlns:p14="http://schemas.microsoft.com/office/powerpoint/2010/main" val="6107877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D1FC89-268F-4D43-A9A9-C48D32AA6D0F}"/>
              </a:ext>
            </a:extLst>
          </p:cNvPr>
          <p:cNvSpPr/>
          <p:nvPr/>
        </p:nvSpPr>
        <p:spPr>
          <a:xfrm>
            <a:off x="628650" y="457200"/>
            <a:ext cx="7730159" cy="2288768"/>
          </a:xfrm>
          <a:prstGeom prst="rect">
            <a:avLst/>
          </a:prstGeom>
        </p:spPr>
        <p:txBody>
          <a:bodyPr wrap="square">
            <a:spAutoFit/>
          </a:bodyPr>
          <a:lstStyle/>
          <a:p>
            <a:pPr>
              <a:lnSpc>
                <a:spcPct val="107000"/>
              </a:lnSpc>
              <a:spcAft>
                <a:spcPts val="600"/>
              </a:spcAft>
            </a:pPr>
            <a:r>
              <a:rPr lang="en-GB" sz="2600" dirty="0">
                <a:latin typeface="Times New Roman" panose="02020603050405020304" pitchFamily="18" charset="0"/>
                <a:ea typeface="Times New Roman" panose="02020603050405020304" pitchFamily="18" charset="0"/>
                <a:cs typeface="Times New Roman" panose="02020603050405020304" pitchFamily="18" charset="0"/>
              </a:rPr>
              <a:t>Now, the question is – </a:t>
            </a:r>
            <a:r>
              <a:rPr lang="en-GB" sz="2600" i="1" dirty="0">
                <a:latin typeface="Times New Roman" panose="02020603050405020304" pitchFamily="18" charset="0"/>
                <a:ea typeface="Times New Roman" panose="02020603050405020304" pitchFamily="18" charset="0"/>
                <a:cs typeface="Times New Roman" panose="02020603050405020304" pitchFamily="18" charset="0"/>
              </a:rPr>
              <a:t>Is that possible?</a:t>
            </a:r>
            <a:r>
              <a:rPr lang="en-GB" sz="2600" dirty="0">
                <a:latin typeface="Times New Roman" panose="02020603050405020304" pitchFamily="18" charset="0"/>
                <a:ea typeface="Times New Roman" panose="02020603050405020304" pitchFamily="18" charset="0"/>
                <a:cs typeface="Times New Roman" panose="02020603050405020304" pitchFamily="18" charset="0"/>
              </a:rPr>
              <a:t> Let investigate. </a:t>
            </a:r>
            <a:endParaRPr lang="en-GB" sz="2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600" dirty="0">
                <a:latin typeface="Times New Roman" panose="02020603050405020304" pitchFamily="18" charset="0"/>
                <a:ea typeface="Times New Roman" panose="02020603050405020304" pitchFamily="18" charset="0"/>
                <a:cs typeface="Times New Roman" panose="02020603050405020304" pitchFamily="18" charset="0"/>
              </a:rPr>
              <a:t>Usually, a variable in a class are set as "private" as shown below. It can only be accessed with the methods defined in the class. No other class or object can access them. </a:t>
            </a:r>
            <a:endParaRPr lang="en-GB" sz="2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Learn Java Encapsulation in 10 Minutes">
            <a:hlinkClick r:id="rId2"/>
            <a:extLst>
              <a:ext uri="{FF2B5EF4-FFF2-40B4-BE49-F238E27FC236}">
                <a16:creationId xmlns:a16="http://schemas.microsoft.com/office/drawing/2014/main" id="{9975F6DA-DBFC-4F10-9265-95BECA6A7BC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89045" y="2825198"/>
            <a:ext cx="4661452" cy="2892287"/>
          </a:xfrm>
          <a:prstGeom prst="rect">
            <a:avLst/>
          </a:prstGeom>
          <a:noFill/>
          <a:ln>
            <a:noFill/>
          </a:ln>
        </p:spPr>
      </p:pic>
    </p:spTree>
    <p:extLst>
      <p:ext uri="{BB962C8B-B14F-4D97-AF65-F5344CB8AC3E}">
        <p14:creationId xmlns:p14="http://schemas.microsoft.com/office/powerpoint/2010/main" val="29560886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73712F-ED6A-4195-B68F-734BC16C12D0}"/>
              </a:ext>
            </a:extLst>
          </p:cNvPr>
          <p:cNvSpPr/>
          <p:nvPr/>
        </p:nvSpPr>
        <p:spPr>
          <a:xfrm>
            <a:off x="657225" y="457201"/>
            <a:ext cx="7781098" cy="2288768"/>
          </a:xfrm>
          <a:prstGeom prst="rect">
            <a:avLst/>
          </a:prstGeom>
        </p:spPr>
        <p:txBody>
          <a:bodyPr wrap="square">
            <a:spAutoFit/>
          </a:bodyPr>
          <a:lstStyle/>
          <a:p>
            <a:pPr>
              <a:lnSpc>
                <a:spcPct val="107000"/>
              </a:lnSpc>
              <a:spcAft>
                <a:spcPts val="600"/>
              </a:spcAft>
            </a:pPr>
            <a:r>
              <a:rPr lang="en-GB" sz="2600" dirty="0">
                <a:latin typeface="Times New Roman" panose="02020603050405020304" pitchFamily="18" charset="0"/>
                <a:ea typeface="Times New Roman" panose="02020603050405020304" pitchFamily="18" charset="0"/>
                <a:cs typeface="Times New Roman" panose="02020603050405020304" pitchFamily="18" charset="0"/>
              </a:rPr>
              <a:t>If a data member is private, it means it can only be accessed within the same class. No outside class can access private data member or variable of other class. </a:t>
            </a:r>
            <a:endParaRPr lang="en-GB" sz="2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600" dirty="0">
                <a:latin typeface="Times New Roman" panose="02020603050405020304" pitchFamily="18" charset="0"/>
                <a:ea typeface="Times New Roman" panose="02020603050405020304" pitchFamily="18" charset="0"/>
                <a:cs typeface="Times New Roman" panose="02020603050405020304" pitchFamily="18" charset="0"/>
              </a:rPr>
              <a:t>So in our case hacker cannot deposit amount -100 to your account.</a:t>
            </a:r>
            <a:endParaRPr lang="en-GB" sz="2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Learn Java Encapsulation in 10 Minutes">
            <a:hlinkClick r:id="rId2"/>
            <a:extLst>
              <a:ext uri="{FF2B5EF4-FFF2-40B4-BE49-F238E27FC236}">
                <a16:creationId xmlns:a16="http://schemas.microsoft.com/office/drawing/2014/main" id="{8F0FECB2-A6B7-4532-8114-664D451AA63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25759" y="2816187"/>
            <a:ext cx="4164496" cy="2454033"/>
          </a:xfrm>
          <a:prstGeom prst="rect">
            <a:avLst/>
          </a:prstGeom>
          <a:noFill/>
          <a:ln>
            <a:noFill/>
          </a:ln>
        </p:spPr>
      </p:pic>
    </p:spTree>
    <p:extLst>
      <p:ext uri="{BB962C8B-B14F-4D97-AF65-F5344CB8AC3E}">
        <p14:creationId xmlns:p14="http://schemas.microsoft.com/office/powerpoint/2010/main" val="40494469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8CDB2C-42CF-4368-AD9C-38866D04610D}"/>
              </a:ext>
            </a:extLst>
          </p:cNvPr>
          <p:cNvSpPr/>
          <p:nvPr/>
        </p:nvSpPr>
        <p:spPr>
          <a:xfrm>
            <a:off x="647700" y="447675"/>
            <a:ext cx="7800562" cy="1452642"/>
          </a:xfrm>
          <a:prstGeom prst="rect">
            <a:avLst/>
          </a:prstGeom>
        </p:spPr>
        <p:txBody>
          <a:bodyPr wrap="square">
            <a:spAutoFit/>
          </a:bodyPr>
          <a:lstStyle/>
          <a:p>
            <a:pPr>
              <a:lnSpc>
                <a:spcPct val="107000"/>
              </a:lnSpc>
              <a:spcAft>
                <a:spcPts val="600"/>
              </a:spcAft>
            </a:pPr>
            <a:r>
              <a:rPr lang="en-GB" sz="2800" b="1" dirty="0">
                <a:latin typeface="Times New Roman" panose="02020603050405020304" pitchFamily="18" charset="0"/>
                <a:ea typeface="Times New Roman" panose="02020603050405020304" pitchFamily="18" charset="0"/>
                <a:cs typeface="Times New Roman" panose="02020603050405020304" pitchFamily="18" charset="0"/>
              </a:rPr>
              <a:t>Approach 2</a:t>
            </a:r>
            <a:r>
              <a:rPr lang="en-GB" sz="2800" dirty="0">
                <a:latin typeface="Times New Roman" panose="02020603050405020304" pitchFamily="18" charset="0"/>
                <a:ea typeface="Times New Roman" panose="02020603050405020304" pitchFamily="18" charset="0"/>
                <a:cs typeface="Times New Roman" panose="02020603050405020304" pitchFamily="18" charset="0"/>
              </a:rPr>
              <a:t>: Hacker's first approach failed to deposit the amount. Next, he tries to do deposit a amount -100 by using "deposit" method. </a:t>
            </a:r>
            <a:endParaRPr lang="en-GB" sz="2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Learn Java Encapsulation in 10 Minutes">
            <a:hlinkClick r:id="rId2"/>
            <a:extLst>
              <a:ext uri="{FF2B5EF4-FFF2-40B4-BE49-F238E27FC236}">
                <a16:creationId xmlns:a16="http://schemas.microsoft.com/office/drawing/2014/main" id="{7B35E62F-29D9-45BB-A40D-32F26FE6C8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05881" y="2477329"/>
            <a:ext cx="4899991" cy="2782957"/>
          </a:xfrm>
          <a:prstGeom prst="rect">
            <a:avLst/>
          </a:prstGeom>
          <a:noFill/>
          <a:ln>
            <a:noFill/>
          </a:ln>
        </p:spPr>
      </p:pic>
    </p:spTree>
    <p:extLst>
      <p:ext uri="{BB962C8B-B14F-4D97-AF65-F5344CB8AC3E}">
        <p14:creationId xmlns:p14="http://schemas.microsoft.com/office/powerpoint/2010/main" val="21960414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0080DEB-1478-4CAA-BEC8-3561F078A1E9}"/>
              </a:ext>
            </a:extLst>
          </p:cNvPr>
          <p:cNvSpPr/>
          <p:nvPr/>
        </p:nvSpPr>
        <p:spPr>
          <a:xfrm>
            <a:off x="962025" y="381000"/>
            <a:ext cx="7349469" cy="1384995"/>
          </a:xfrm>
          <a:prstGeom prst="rect">
            <a:avLst/>
          </a:prstGeom>
        </p:spPr>
        <p:txBody>
          <a:bodyPr wrap="square">
            <a:spAutoFit/>
          </a:bodyPr>
          <a:lstStyle/>
          <a:p>
            <a:r>
              <a:rPr lang="en-GB" sz="2800" dirty="0">
                <a:latin typeface="Times New Roman" panose="02020603050405020304" pitchFamily="18" charset="0"/>
                <a:ea typeface="Times New Roman" panose="02020603050405020304" pitchFamily="18" charset="0"/>
              </a:rPr>
              <a:t>But method implementation has a check for negative values. So the second approach also fails.</a:t>
            </a:r>
            <a:endParaRPr lang="en-GB" sz="2800" dirty="0"/>
          </a:p>
        </p:txBody>
      </p:sp>
      <p:pic>
        <p:nvPicPr>
          <p:cNvPr id="7" name="Picture 6" descr="Learn Java Encapsulation in 10 Minutes">
            <a:hlinkClick r:id="rId2"/>
            <a:extLst>
              <a:ext uri="{FF2B5EF4-FFF2-40B4-BE49-F238E27FC236}">
                <a16:creationId xmlns:a16="http://schemas.microsoft.com/office/drawing/2014/main" id="{900DB6F1-7FE1-41E2-AEF0-6AC825AF325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14852" y="2106021"/>
            <a:ext cx="4084093" cy="2866030"/>
          </a:xfrm>
          <a:prstGeom prst="rect">
            <a:avLst/>
          </a:prstGeom>
          <a:noFill/>
          <a:ln>
            <a:noFill/>
          </a:ln>
        </p:spPr>
      </p:pic>
      <p:sp>
        <p:nvSpPr>
          <p:cNvPr id="6" name="Rectangle 5">
            <a:extLst>
              <a:ext uri="{FF2B5EF4-FFF2-40B4-BE49-F238E27FC236}">
                <a16:creationId xmlns:a16="http://schemas.microsoft.com/office/drawing/2014/main" id="{1C2499C6-4676-4B4B-9F32-AD1E9178EA10}"/>
              </a:ext>
            </a:extLst>
          </p:cNvPr>
          <p:cNvSpPr/>
          <p:nvPr/>
        </p:nvSpPr>
        <p:spPr>
          <a:xfrm>
            <a:off x="1028467" y="5014037"/>
            <a:ext cx="7088540" cy="954107"/>
          </a:xfrm>
          <a:prstGeom prst="rect">
            <a:avLst/>
          </a:prstGeom>
        </p:spPr>
        <p:txBody>
          <a:bodyPr wrap="square">
            <a:spAutoFit/>
          </a:bodyPr>
          <a:lstStyle/>
          <a:p>
            <a:r>
              <a:rPr lang="en-GB" sz="2800" dirty="0">
                <a:latin typeface="Times New Roman" panose="02020603050405020304" pitchFamily="18" charset="0"/>
                <a:ea typeface="Times New Roman" panose="02020603050405020304" pitchFamily="18" charset="0"/>
              </a:rPr>
              <a:t>Thus, you never expose your data to an external party. Which makes your application secure.</a:t>
            </a:r>
            <a:endParaRPr lang="en-GB" sz="2800" dirty="0"/>
          </a:p>
        </p:txBody>
      </p:sp>
    </p:spTree>
    <p:extLst>
      <p:ext uri="{BB962C8B-B14F-4D97-AF65-F5344CB8AC3E}">
        <p14:creationId xmlns:p14="http://schemas.microsoft.com/office/powerpoint/2010/main" val="31805350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earn Java Encapsulation in 10 Minutes">
            <a:hlinkClick r:id="rId2"/>
            <a:extLst>
              <a:ext uri="{FF2B5EF4-FFF2-40B4-BE49-F238E27FC236}">
                <a16:creationId xmlns:a16="http://schemas.microsoft.com/office/drawing/2014/main" id="{ADF8C831-74F4-44FC-9D8F-7AAA83CB37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89652" y="1364146"/>
            <a:ext cx="5208104" cy="3448878"/>
          </a:xfrm>
          <a:prstGeom prst="rect">
            <a:avLst/>
          </a:prstGeom>
          <a:noFill/>
          <a:ln>
            <a:noFill/>
          </a:ln>
        </p:spPr>
      </p:pic>
      <p:sp>
        <p:nvSpPr>
          <p:cNvPr id="3" name="Rectangle 2">
            <a:extLst>
              <a:ext uri="{FF2B5EF4-FFF2-40B4-BE49-F238E27FC236}">
                <a16:creationId xmlns:a16="http://schemas.microsoft.com/office/drawing/2014/main" id="{DA0310A7-5C6A-439C-9836-49D644171234}"/>
              </a:ext>
            </a:extLst>
          </p:cNvPr>
          <p:cNvSpPr/>
          <p:nvPr/>
        </p:nvSpPr>
        <p:spPr>
          <a:xfrm>
            <a:off x="934278" y="5058713"/>
            <a:ext cx="7325140" cy="1452642"/>
          </a:xfrm>
          <a:prstGeom prst="rect">
            <a:avLst/>
          </a:prstGeom>
        </p:spPr>
        <p:txBody>
          <a:bodyPr wrap="square">
            <a:spAutoFit/>
          </a:bodyPr>
          <a:lstStyle/>
          <a:p>
            <a:pPr>
              <a:lnSpc>
                <a:spcPct val="107000"/>
              </a:lnSpc>
              <a:spcAft>
                <a:spcPts val="600"/>
              </a:spcAft>
            </a:pPr>
            <a:r>
              <a:rPr lang="en-GB" sz="2800" dirty="0">
                <a:latin typeface="Times New Roman" panose="02020603050405020304" pitchFamily="18" charset="0"/>
                <a:ea typeface="Times New Roman" panose="02020603050405020304" pitchFamily="18" charset="0"/>
                <a:cs typeface="Times New Roman" panose="02020603050405020304" pitchFamily="18" charset="0"/>
              </a:rPr>
              <a:t>The entire code can be thought of as a capsule, and you can only communicate through the messages. Hence the name encapsulation. </a:t>
            </a:r>
            <a:endParaRPr lang="en-GB"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72640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41C513-582E-45D5-BD3D-F7D71582A17B}"/>
              </a:ext>
            </a:extLst>
          </p:cNvPr>
          <p:cNvSpPr/>
          <p:nvPr/>
        </p:nvSpPr>
        <p:spPr>
          <a:xfrm>
            <a:off x="755374" y="1368225"/>
            <a:ext cx="7354957" cy="4833696"/>
          </a:xfrm>
          <a:prstGeom prst="rect">
            <a:avLst/>
          </a:prstGeom>
        </p:spPr>
        <p:txBody>
          <a:bodyPr wrap="square">
            <a:spAutoFit/>
          </a:bodyPr>
          <a:lstStyle/>
          <a:p>
            <a:pPr>
              <a:lnSpc>
                <a:spcPct val="107000"/>
              </a:lnSpc>
              <a:spcAft>
                <a:spcPts val="600"/>
              </a:spcAft>
            </a:pPr>
            <a:r>
              <a:rPr lang="en-GB" sz="2800" b="1" dirty="0">
                <a:latin typeface="Times New Roman" panose="02020603050405020304" pitchFamily="18" charset="0"/>
                <a:ea typeface="Times New Roman" panose="02020603050405020304" pitchFamily="18" charset="0"/>
                <a:cs typeface="Times New Roman" panose="02020603050405020304" pitchFamily="18" charset="0"/>
              </a:rPr>
              <a:t>Data Hiding in Java </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800" dirty="0">
                <a:latin typeface="Times New Roman" panose="02020603050405020304" pitchFamily="18" charset="0"/>
                <a:ea typeface="Times New Roman" panose="02020603050405020304" pitchFamily="18" charset="0"/>
                <a:cs typeface="Times New Roman" panose="02020603050405020304" pitchFamily="18" charset="0"/>
              </a:rPr>
              <a:t>Frequently, Java encapsulation is referred as </a:t>
            </a:r>
            <a:r>
              <a:rPr lang="en-GB" sz="2800" b="1" dirty="0">
                <a:latin typeface="Times New Roman" panose="02020603050405020304" pitchFamily="18" charset="0"/>
                <a:ea typeface="Times New Roman" panose="02020603050405020304" pitchFamily="18" charset="0"/>
                <a:cs typeface="Times New Roman" panose="02020603050405020304" pitchFamily="18" charset="0"/>
              </a:rPr>
              <a:t>data hiding</a:t>
            </a:r>
            <a:r>
              <a:rPr lang="en-GB" sz="2800" dirty="0">
                <a:latin typeface="Times New Roman" panose="02020603050405020304" pitchFamily="18" charset="0"/>
                <a:ea typeface="Times New Roman" panose="02020603050405020304" pitchFamily="18" charset="0"/>
                <a:cs typeface="Times New Roman" panose="02020603050405020304" pitchFamily="18" charset="0"/>
              </a:rPr>
              <a:t>. But more than data hiding, encapsulation concept is meant for better management or grouping of related data.</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800" dirty="0">
                <a:latin typeface="Times New Roman" panose="02020603050405020304" pitchFamily="18" charset="0"/>
                <a:ea typeface="Times New Roman" panose="02020603050405020304" pitchFamily="18" charset="0"/>
                <a:cs typeface="Times New Roman" panose="02020603050405020304" pitchFamily="18" charset="0"/>
              </a:rPr>
              <a:t>To achieve a lesser degree of encapsulation in Java, you can use modifiers like "protected" or "public". With encapsulation, developers can change one part of the code easily without affecting other. </a:t>
            </a:r>
            <a:endParaRPr lang="en-GB"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27384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8030-1247-4B4F-B8BD-F011425AB718}"/>
              </a:ext>
            </a:extLst>
          </p:cNvPr>
          <p:cNvSpPr/>
          <p:nvPr/>
        </p:nvSpPr>
        <p:spPr>
          <a:xfrm>
            <a:off x="857250" y="942976"/>
            <a:ext cx="7660585" cy="5139227"/>
          </a:xfrm>
          <a:prstGeom prst="rect">
            <a:avLst/>
          </a:prstGeom>
        </p:spPr>
        <p:txBody>
          <a:bodyPr wrap="square">
            <a:spAutoFit/>
          </a:bodyPr>
          <a:lstStyle/>
          <a:p>
            <a:pPr>
              <a:lnSpc>
                <a:spcPct val="107000"/>
              </a:lnSpc>
              <a:spcAft>
                <a:spcPts val="600"/>
              </a:spcAft>
            </a:pPr>
            <a:r>
              <a:rPr lang="en-GB" sz="2200" b="1" dirty="0">
                <a:latin typeface="Times New Roman" panose="02020603050405020304" pitchFamily="18" charset="0"/>
                <a:ea typeface="Times New Roman" panose="02020603050405020304" pitchFamily="18" charset="0"/>
                <a:cs typeface="Times New Roman" panose="02020603050405020304" pitchFamily="18" charset="0"/>
              </a:rPr>
              <a:t>Advantages of Encapsulation in Java</a:t>
            </a:r>
            <a:endParaRPr lang="en-GB" sz="22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200" dirty="0">
                <a:latin typeface="Times New Roman" panose="02020603050405020304" pitchFamily="18" charset="0"/>
                <a:ea typeface="Times New Roman" panose="02020603050405020304" pitchFamily="18" charset="0"/>
                <a:cs typeface="Times New Roman" panose="02020603050405020304" pitchFamily="18" charset="0"/>
              </a:rPr>
              <a:t>Encapsulation is binding the data with its related functionalities. Here functionalities mean "methods" and data means "variables"</a:t>
            </a:r>
            <a:endParaRPr lang="en-GB" sz="22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200" dirty="0">
                <a:latin typeface="Times New Roman" panose="02020603050405020304" pitchFamily="18" charset="0"/>
                <a:ea typeface="Times New Roman" panose="02020603050405020304" pitchFamily="18" charset="0"/>
                <a:cs typeface="Times New Roman" panose="02020603050405020304" pitchFamily="18" charset="0"/>
              </a:rPr>
              <a:t>So we keep variable and methods in one place. That place is "class." Class is the base for encapsulation.</a:t>
            </a:r>
            <a:endParaRPr lang="en-GB" sz="22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200" dirty="0">
                <a:latin typeface="Times New Roman" panose="02020603050405020304" pitchFamily="18" charset="0"/>
                <a:ea typeface="Times New Roman" panose="02020603050405020304" pitchFamily="18" charset="0"/>
                <a:cs typeface="Times New Roman" panose="02020603050405020304" pitchFamily="18" charset="0"/>
              </a:rPr>
              <a:t>With Java Encapsulation, you can hide (restrict access) to critical data members in your code, which improves security</a:t>
            </a:r>
            <a:endParaRPr lang="en-GB" sz="22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200" dirty="0">
                <a:latin typeface="Times New Roman" panose="02020603050405020304" pitchFamily="18" charset="0"/>
                <a:ea typeface="Times New Roman" panose="02020603050405020304" pitchFamily="18" charset="0"/>
                <a:cs typeface="Times New Roman" panose="02020603050405020304" pitchFamily="18" charset="0"/>
              </a:rPr>
              <a:t>As we discussed earlier, if a data member is declared "private", then it can only be accessed within the same class. No outside class can access data member (variable) of other class. </a:t>
            </a:r>
            <a:endParaRPr lang="en-GB" sz="2200" dirty="0">
              <a:latin typeface="Calibri" panose="020F0502020204030204" pitchFamily="34" charset="0"/>
              <a:ea typeface="Calibri" panose="020F0502020204030204" pitchFamily="34" charset="0"/>
              <a:cs typeface="Times New Roman" panose="02020603050405020304" pitchFamily="18" charset="0"/>
            </a:endParaRPr>
          </a:p>
          <a:p>
            <a:r>
              <a:rPr lang="en-GB" sz="2200" dirty="0">
                <a:latin typeface="Times New Roman" panose="02020603050405020304" pitchFamily="18" charset="0"/>
                <a:ea typeface="Times New Roman" panose="02020603050405020304" pitchFamily="18" charset="0"/>
              </a:rPr>
              <a:t>However, if you need to access these variables, you have to use </a:t>
            </a:r>
            <a:r>
              <a:rPr lang="en-GB" sz="2200" b="1" dirty="0">
                <a:latin typeface="Times New Roman" panose="02020603050405020304" pitchFamily="18" charset="0"/>
                <a:ea typeface="Times New Roman" panose="02020603050405020304" pitchFamily="18" charset="0"/>
              </a:rPr>
              <a:t>public "getter" and "setter"</a:t>
            </a:r>
            <a:r>
              <a:rPr lang="en-GB" sz="2200" dirty="0">
                <a:latin typeface="Times New Roman" panose="02020603050405020304" pitchFamily="18" charset="0"/>
                <a:ea typeface="Times New Roman" panose="02020603050405020304" pitchFamily="18" charset="0"/>
              </a:rPr>
              <a:t> methods. </a:t>
            </a:r>
            <a:endParaRPr lang="en-GB" sz="2200" dirty="0"/>
          </a:p>
        </p:txBody>
      </p:sp>
    </p:spTree>
    <p:extLst>
      <p:ext uri="{BB962C8B-B14F-4D97-AF65-F5344CB8AC3E}">
        <p14:creationId xmlns:p14="http://schemas.microsoft.com/office/powerpoint/2010/main" val="4576814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666539-492F-4979-A393-5340977357D8}"/>
              </a:ext>
            </a:extLst>
          </p:cNvPr>
          <p:cNvSpPr/>
          <p:nvPr/>
        </p:nvSpPr>
        <p:spPr>
          <a:xfrm>
            <a:off x="409575" y="581025"/>
            <a:ext cx="8595278" cy="2612125"/>
          </a:xfrm>
          <a:prstGeom prst="rect">
            <a:avLst/>
          </a:prstGeom>
        </p:spPr>
        <p:txBody>
          <a:bodyPr wrap="square">
            <a:spAutoFit/>
          </a:bodyPr>
          <a:lstStyle/>
          <a:p>
            <a:pPr>
              <a:lnSpc>
                <a:spcPct val="107000"/>
              </a:lnSpc>
              <a:spcAft>
                <a:spcPts val="600"/>
              </a:spcAft>
            </a:pPr>
            <a:r>
              <a:rPr lang="en-GB" sz="2000" b="1" dirty="0">
                <a:latin typeface="Times New Roman" panose="02020603050405020304" pitchFamily="18" charset="0"/>
                <a:ea typeface="Times New Roman" panose="02020603050405020304" pitchFamily="18" charset="0"/>
                <a:cs typeface="Times New Roman" panose="02020603050405020304" pitchFamily="18" charset="0"/>
              </a:rPr>
              <a:t>Getter and Setter Methods in Java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000" dirty="0">
                <a:latin typeface="Times New Roman" panose="02020603050405020304" pitchFamily="18" charset="0"/>
                <a:ea typeface="Times New Roman" panose="02020603050405020304" pitchFamily="18" charset="0"/>
                <a:cs typeface="Times New Roman" panose="02020603050405020304" pitchFamily="18" charset="0"/>
              </a:rPr>
              <a:t>If a data member is declared "private", then it can only be accessed within the same class. No outside class can access data member of that class. If you need to access these variables, you have to use public "getter" and "setter" methods.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000" dirty="0">
                <a:latin typeface="Times New Roman" panose="02020603050405020304" pitchFamily="18" charset="0"/>
                <a:ea typeface="Times New Roman" panose="02020603050405020304" pitchFamily="18" charset="0"/>
                <a:cs typeface="Times New Roman" panose="02020603050405020304" pitchFamily="18" charset="0"/>
              </a:rPr>
              <a:t>Getter and Setter's methods are used to create, modify, delete and view the variables values.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000" dirty="0">
                <a:latin typeface="Times New Roman" panose="02020603050405020304" pitchFamily="18" charset="0"/>
                <a:ea typeface="Times New Roman" panose="02020603050405020304" pitchFamily="18" charset="0"/>
                <a:cs typeface="Times New Roman" panose="02020603050405020304" pitchFamily="18" charset="0"/>
              </a:rPr>
              <a:t>The following code is an example of getter and setter methods: </a:t>
            </a:r>
            <a:endParaRPr lang="en-GB"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166451DB-3517-41A5-BE90-0218B0D2BCD0}"/>
              </a:ext>
            </a:extLst>
          </p:cNvPr>
          <p:cNvSpPr/>
          <p:nvPr/>
        </p:nvSpPr>
        <p:spPr>
          <a:xfrm>
            <a:off x="2247900" y="3133725"/>
            <a:ext cx="4610100" cy="3249672"/>
          </a:xfrm>
          <a:prstGeom prst="rect">
            <a:avLst/>
          </a:prstGeom>
        </p:spPr>
        <p:txBody>
          <a:bodyPr wrap="square">
            <a:spAutoFit/>
          </a:bodyPr>
          <a:lstStyle/>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class Account{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private int </a:t>
            </a:r>
            <a:r>
              <a:rPr lang="en-GB" sz="1600" dirty="0" err="1">
                <a:latin typeface="Courier New" panose="02070309020205020404" pitchFamily="49" charset="0"/>
                <a:ea typeface="Times New Roman" panose="02020603050405020304" pitchFamily="18" charset="0"/>
                <a:cs typeface="Times New Roman" panose="02020603050405020304" pitchFamily="18" charset="0"/>
              </a:rPr>
              <a:t>account_number</a:t>
            </a:r>
            <a:r>
              <a:rPr lang="en-GB" sz="1600" dirty="0">
                <a:latin typeface="Courier New" panose="02070309020205020404" pitchFamily="49" charset="0"/>
                <a:ea typeface="Times New Roman" panose="02020603050405020304" pitchFamily="18"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private int </a:t>
            </a:r>
            <a:r>
              <a:rPr lang="en-GB" sz="1600" dirty="0" err="1">
                <a:latin typeface="Courier New" panose="02070309020205020404" pitchFamily="49" charset="0"/>
                <a:ea typeface="Times New Roman" panose="02020603050405020304" pitchFamily="18" charset="0"/>
                <a:cs typeface="Times New Roman" panose="02020603050405020304" pitchFamily="18" charset="0"/>
              </a:rPr>
              <a:t>account_balance</a:t>
            </a:r>
            <a:r>
              <a:rPr lang="en-GB"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 getter method</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public int </a:t>
            </a:r>
            <a:r>
              <a:rPr lang="en-GB" sz="1600" dirty="0" err="1">
                <a:latin typeface="Courier New" panose="02070309020205020404" pitchFamily="49" charset="0"/>
                <a:ea typeface="Times New Roman" panose="02020603050405020304" pitchFamily="18" charset="0"/>
                <a:cs typeface="Times New Roman" panose="02020603050405020304" pitchFamily="18" charset="0"/>
              </a:rPr>
              <a:t>getBalance</a:t>
            </a:r>
            <a:r>
              <a:rPr lang="en-GB"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return </a:t>
            </a:r>
            <a:r>
              <a:rPr lang="en-GB" sz="1600" dirty="0" err="1">
                <a:latin typeface="Courier New" panose="02070309020205020404" pitchFamily="49" charset="0"/>
                <a:ea typeface="Times New Roman" panose="02020603050405020304" pitchFamily="18" charset="0"/>
                <a:cs typeface="Times New Roman" panose="02020603050405020304" pitchFamily="18" charset="0"/>
              </a:rPr>
              <a:t>this.account_balance</a:t>
            </a:r>
            <a:r>
              <a:rPr lang="en-GB" sz="1600" dirty="0">
                <a:latin typeface="Courier New" panose="02070309020205020404" pitchFamily="49" charset="0"/>
                <a:ea typeface="Times New Roman" panose="02020603050405020304" pitchFamily="18"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 setter method</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public void </a:t>
            </a:r>
            <a:r>
              <a:rPr lang="en-GB" sz="1600" dirty="0" err="1">
                <a:latin typeface="Courier New" panose="02070309020205020404" pitchFamily="49" charset="0"/>
                <a:ea typeface="Times New Roman" panose="02020603050405020304" pitchFamily="18" charset="0"/>
                <a:cs typeface="Times New Roman" panose="02020603050405020304" pitchFamily="18" charset="0"/>
              </a:rPr>
              <a:t>setNumber</a:t>
            </a:r>
            <a:r>
              <a:rPr lang="en-GB" sz="1600" dirty="0">
                <a:latin typeface="Courier New" panose="02070309020205020404" pitchFamily="49" charset="0"/>
                <a:ea typeface="Times New Roman" panose="02020603050405020304" pitchFamily="18" charset="0"/>
                <a:cs typeface="Times New Roman" panose="02020603050405020304" pitchFamily="18" charset="0"/>
              </a:rPr>
              <a:t>(int </a:t>
            </a:r>
            <a:r>
              <a:rPr lang="en-GB" sz="1600" dirty="0" err="1">
                <a:latin typeface="Courier New" panose="02070309020205020404" pitchFamily="49" charset="0"/>
                <a:ea typeface="Times New Roman" panose="02020603050405020304" pitchFamily="18" charset="0"/>
                <a:cs typeface="Times New Roman" panose="02020603050405020304" pitchFamily="18" charset="0"/>
              </a:rPr>
              <a:t>num</a:t>
            </a:r>
            <a:r>
              <a:rPr lang="en-GB"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a:t>
            </a:r>
            <a:r>
              <a:rPr lang="en-GB" sz="1600" dirty="0" err="1">
                <a:latin typeface="Courier New" panose="02070309020205020404" pitchFamily="49" charset="0"/>
                <a:ea typeface="Times New Roman" panose="02020603050405020304" pitchFamily="18" charset="0"/>
                <a:cs typeface="Times New Roman" panose="02020603050405020304" pitchFamily="18" charset="0"/>
              </a:rPr>
              <a:t>this.account_number</a:t>
            </a:r>
            <a:r>
              <a:rPr lang="en-GB" sz="1600" dirty="0">
                <a:latin typeface="Courier New" panose="02070309020205020404" pitchFamily="49" charset="0"/>
                <a:ea typeface="Times New Roman" panose="02020603050405020304" pitchFamily="18" charset="0"/>
                <a:cs typeface="Times New Roman" panose="02020603050405020304" pitchFamily="18" charset="0"/>
              </a:rPr>
              <a:t> = </a:t>
            </a:r>
            <a:r>
              <a:rPr lang="en-GB" sz="1600" dirty="0" err="1">
                <a:latin typeface="Courier New" panose="02070309020205020404" pitchFamily="49" charset="0"/>
                <a:ea typeface="Times New Roman" panose="02020603050405020304" pitchFamily="18" charset="0"/>
                <a:cs typeface="Times New Roman" panose="02020603050405020304" pitchFamily="18" charset="0"/>
              </a:rPr>
              <a:t>num</a:t>
            </a:r>
            <a:r>
              <a:rPr lang="en-GB" sz="1600" dirty="0">
                <a:latin typeface="Courier New" panose="02070309020205020404" pitchFamily="49" charset="0"/>
                <a:ea typeface="Times New Roman" panose="02020603050405020304" pitchFamily="18"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1600" dirty="0">
                <a:latin typeface="Courier New" panose="02070309020205020404" pitchFamily="49" charset="0"/>
                <a:ea typeface="Times New Roman" panose="02020603050405020304" pitchFamily="18"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6987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4F56AE-2B0F-483D-A4AE-7C5515A45746}"/>
              </a:ext>
            </a:extLst>
          </p:cNvPr>
          <p:cNvSpPr/>
          <p:nvPr/>
        </p:nvSpPr>
        <p:spPr>
          <a:xfrm>
            <a:off x="666751" y="372306"/>
            <a:ext cx="8029574" cy="1653594"/>
          </a:xfrm>
          <a:prstGeom prst="rect">
            <a:avLst/>
          </a:prstGeom>
        </p:spPr>
        <p:txBody>
          <a:bodyPr wrap="square">
            <a:spAutoFit/>
          </a:bodyPr>
          <a:lstStyle/>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In above example, </a:t>
            </a:r>
            <a:r>
              <a:rPr lang="en-GB" sz="2400" dirty="0" err="1">
                <a:latin typeface="Times New Roman" panose="02020603050405020304" pitchFamily="18" charset="0"/>
                <a:ea typeface="Times New Roman" panose="02020603050405020304" pitchFamily="18" charset="0"/>
                <a:cs typeface="Times New Roman" panose="02020603050405020304" pitchFamily="18" charset="0"/>
              </a:rPr>
              <a:t>getBalance</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method is getter method that reads value of variable </a:t>
            </a:r>
            <a:r>
              <a:rPr lang="en-GB" sz="2400" dirty="0" err="1">
                <a:latin typeface="Times New Roman" panose="02020603050405020304" pitchFamily="18" charset="0"/>
                <a:ea typeface="Times New Roman" panose="02020603050405020304" pitchFamily="18" charset="0"/>
                <a:cs typeface="Times New Roman" panose="02020603050405020304" pitchFamily="18" charset="0"/>
              </a:rPr>
              <a:t>account_balance</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and </a:t>
            </a:r>
            <a:r>
              <a:rPr lang="en-GB" sz="2400" dirty="0" err="1">
                <a:latin typeface="Times New Roman" panose="02020603050405020304" pitchFamily="18" charset="0"/>
                <a:ea typeface="Times New Roman" panose="02020603050405020304" pitchFamily="18" charset="0"/>
                <a:cs typeface="Times New Roman" panose="02020603050405020304" pitchFamily="18" charset="0"/>
              </a:rPr>
              <a:t>setNumber</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method is setter method that sets or update value for variable </a:t>
            </a:r>
            <a:r>
              <a:rPr lang="en-GB" sz="2400" dirty="0" err="1">
                <a:latin typeface="Times New Roman" panose="02020603050405020304" pitchFamily="18" charset="0"/>
                <a:ea typeface="Times New Roman" panose="02020603050405020304" pitchFamily="18" charset="0"/>
                <a:cs typeface="Times New Roman" panose="02020603050405020304" pitchFamily="18" charset="0"/>
              </a:rPr>
              <a:t>account_number</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GB"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F0E52BEA-32FC-4001-8991-9C0230DAF1ED}"/>
              </a:ext>
            </a:extLst>
          </p:cNvPr>
          <p:cNvSpPr/>
          <p:nvPr/>
        </p:nvSpPr>
        <p:spPr>
          <a:xfrm>
            <a:off x="666750" y="2288622"/>
            <a:ext cx="8029575" cy="3937232"/>
          </a:xfrm>
          <a:prstGeom prst="rect">
            <a:avLst/>
          </a:prstGeom>
        </p:spPr>
        <p:txBody>
          <a:bodyPr wrap="square">
            <a:spAutoFit/>
          </a:bodyPr>
          <a:lstStyle/>
          <a:p>
            <a:pPr>
              <a:lnSpc>
                <a:spcPct val="107000"/>
              </a:lnSpc>
              <a:spcAft>
                <a:spcPts val="600"/>
              </a:spcAft>
            </a:pPr>
            <a:r>
              <a:rPr lang="en-GB" sz="2400" b="1" dirty="0">
                <a:latin typeface="Times New Roman" panose="02020603050405020304" pitchFamily="18" charset="0"/>
                <a:ea typeface="Times New Roman" panose="02020603050405020304" pitchFamily="18" charset="0"/>
                <a:cs typeface="Times New Roman" panose="02020603050405020304" pitchFamily="18" charset="0"/>
              </a:rPr>
              <a:t>Abstraction vs. Encapsulation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Often encapsulation is misunderstood with Abstraction. Lets study-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Encapsulation is more about "How" to achieve a functionality</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Abstraction is more about "What" a class can do.</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A simple example to understand this difference is a mobile phone. Where the complex logic in the circuit board is encapsulated in a touch screen, and the interface is provided to abstract it out. </a:t>
            </a:r>
            <a:endParaRPr lang="en-GB"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3110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EAFA82-7E57-4BC0-BAB4-0A7D462B8633}"/>
              </a:ext>
            </a:extLst>
          </p:cNvPr>
          <p:cNvSpPr txBox="1"/>
          <p:nvPr/>
        </p:nvSpPr>
        <p:spPr>
          <a:xfrm>
            <a:off x="361244" y="188381"/>
            <a:ext cx="8466667" cy="6555641"/>
          </a:xfrm>
          <a:prstGeom prst="rect">
            <a:avLst/>
          </a:prstGeom>
          <a:noFill/>
        </p:spPr>
        <p:txBody>
          <a:bodyPr wrap="square" rtlCol="0">
            <a:spAutoFit/>
          </a:bodyPr>
          <a:lstStyle/>
          <a:p>
            <a:r>
              <a:rPr lang="en-GB" sz="2800" dirty="0"/>
              <a:t>Programmers using the Java programming language can access existing libraries of tested objects that provide functionality, ranging from basic data types, through I/O and network interfaces to graphical user interface toolkits. These libraries can be extended to provide new behaviour.</a:t>
            </a:r>
          </a:p>
          <a:p>
            <a:r>
              <a:rPr lang="en-GB" sz="2800" dirty="0"/>
              <a:t>Even though C++ was rejected as an implementation language, keeping the Java programming language looking like C++ as far as possible results in it being a </a:t>
            </a:r>
            <a:r>
              <a:rPr lang="en-GB" sz="2800" i="1" dirty="0"/>
              <a:t>familiar</a:t>
            </a:r>
            <a:r>
              <a:rPr lang="en-GB" sz="2800" dirty="0"/>
              <a:t> language, while removing the unnecessary complexities of C++. Having the Java programming language retain many of the object-oriented features and the "look and feel" of C++ means that programmers can migrate easily to the Java platform and be productive quickly.</a:t>
            </a:r>
          </a:p>
        </p:txBody>
      </p:sp>
    </p:spTree>
    <p:extLst>
      <p:ext uri="{BB962C8B-B14F-4D97-AF65-F5344CB8AC3E}">
        <p14:creationId xmlns:p14="http://schemas.microsoft.com/office/powerpoint/2010/main" val="34213366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1EABF5-E7C6-41B6-9309-9DC27D124F05}"/>
              </a:ext>
            </a:extLst>
          </p:cNvPr>
          <p:cNvSpPr/>
          <p:nvPr/>
        </p:nvSpPr>
        <p:spPr>
          <a:xfrm>
            <a:off x="571500" y="485775"/>
            <a:ext cx="7916518" cy="5510932"/>
          </a:xfrm>
          <a:prstGeom prst="rect">
            <a:avLst/>
          </a:prstGeom>
        </p:spPr>
        <p:txBody>
          <a:bodyPr wrap="square">
            <a:spAutoFit/>
          </a:bodyPr>
          <a:lstStyle/>
          <a:p>
            <a:r>
              <a:rPr lang="en-GB" sz="2400" b="1" kern="1800" dirty="0">
                <a:latin typeface="Times New Roman" panose="02020603050405020304" pitchFamily="18" charset="0"/>
                <a:ea typeface="Times New Roman" panose="02020603050405020304" pitchFamily="18" charset="0"/>
              </a:rPr>
              <a:t>Java Variables and Data Types</a:t>
            </a:r>
          </a:p>
          <a:p>
            <a:endParaRPr lang="en-GB" sz="2400" b="1" kern="1800" dirty="0">
              <a:latin typeface="Times New Roman" panose="02020603050405020304" pitchFamily="18" charset="0"/>
              <a:ea typeface="Times New Roman" panose="02020603050405020304" pitchFamily="18" charset="0"/>
            </a:endParaRPr>
          </a:p>
          <a:p>
            <a:pPr>
              <a:lnSpc>
                <a:spcPct val="107000"/>
              </a:lnSpc>
              <a:spcAft>
                <a:spcPts val="600"/>
              </a:spcAft>
            </a:pPr>
            <a:r>
              <a:rPr lang="en-GB" sz="2400" b="1" dirty="0">
                <a:latin typeface="Times New Roman" panose="02020603050405020304" pitchFamily="18" charset="0"/>
                <a:ea typeface="Times New Roman" panose="02020603050405020304" pitchFamily="18" charset="0"/>
                <a:cs typeface="Times New Roman" panose="02020603050405020304" pitchFamily="18" charset="0"/>
              </a:rPr>
              <a:t>What is a Variable?</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A variable can be thought of as a container which holds value for you, during the life of a Java program. Every variable is assigned a </a:t>
            </a:r>
            <a:r>
              <a:rPr lang="en-GB" sz="2400" b="1" dirty="0">
                <a:latin typeface="Times New Roman" panose="02020603050405020304" pitchFamily="18" charset="0"/>
                <a:ea typeface="Times New Roman" panose="02020603050405020304" pitchFamily="18" charset="0"/>
                <a:cs typeface="Times New Roman" panose="02020603050405020304" pitchFamily="18" charset="0"/>
              </a:rPr>
              <a:t>data type </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which designates the type and quantity of value it can hold.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In order to use a variable in a program you to need to perform 2 steps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rabicPeriod"/>
              <a:tabLst>
                <a:tab pos="342900" algn="l"/>
              </a:tabLs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Variable Declaration</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rabicPeriod"/>
              <a:tabLst>
                <a:tab pos="342900" algn="l"/>
              </a:tabLs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Variable Initialization</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endParaRPr lang="en-GB" sz="2400" b="1" kern="1800" dirty="0">
              <a:latin typeface="Times New Roman" panose="02020603050405020304" pitchFamily="18" charset="0"/>
              <a:ea typeface="Times New Roman" panose="02020603050405020304" pitchFamily="18" charset="0"/>
            </a:endParaRPr>
          </a:p>
          <a:p>
            <a:r>
              <a:rPr lang="en-GB" sz="2400" b="1" kern="1800" dirty="0">
                <a:latin typeface="Times New Roman" panose="02020603050405020304" pitchFamily="18" charset="0"/>
                <a:ea typeface="Times New Roman" panose="02020603050405020304" pitchFamily="18" charset="0"/>
              </a:rPr>
              <a:t> </a:t>
            </a:r>
            <a:endParaRPr lang="en-GB" sz="2400" dirty="0"/>
          </a:p>
        </p:txBody>
      </p:sp>
    </p:spTree>
    <p:extLst>
      <p:ext uri="{BB962C8B-B14F-4D97-AF65-F5344CB8AC3E}">
        <p14:creationId xmlns:p14="http://schemas.microsoft.com/office/powerpoint/2010/main" val="19259836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ava Variables and Data Types">
            <a:hlinkClick r:id="rId2"/>
            <a:extLst>
              <a:ext uri="{FF2B5EF4-FFF2-40B4-BE49-F238E27FC236}">
                <a16:creationId xmlns:a16="http://schemas.microsoft.com/office/drawing/2014/main" id="{FC2EE2E5-CDA2-4D33-810B-C5A32126C3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06164" y="2661048"/>
            <a:ext cx="4075976" cy="2698630"/>
          </a:xfrm>
          <a:prstGeom prst="rect">
            <a:avLst/>
          </a:prstGeom>
          <a:noFill/>
          <a:ln>
            <a:noFill/>
          </a:ln>
        </p:spPr>
      </p:pic>
      <p:sp>
        <p:nvSpPr>
          <p:cNvPr id="3" name="Rectangle 2">
            <a:extLst>
              <a:ext uri="{FF2B5EF4-FFF2-40B4-BE49-F238E27FC236}">
                <a16:creationId xmlns:a16="http://schemas.microsoft.com/office/drawing/2014/main" id="{8821A39E-F3C4-42C3-B3D8-FE68A79299D6}"/>
              </a:ext>
            </a:extLst>
          </p:cNvPr>
          <p:cNvSpPr/>
          <p:nvPr/>
        </p:nvSpPr>
        <p:spPr>
          <a:xfrm>
            <a:off x="2266950" y="342900"/>
            <a:ext cx="4591050" cy="1672446"/>
          </a:xfrm>
          <a:prstGeom prst="rect">
            <a:avLst/>
          </a:prstGeom>
        </p:spPr>
        <p:txBody>
          <a:bodyPr wrap="square">
            <a:spAutoFit/>
          </a:bodyPr>
          <a:lstStyle/>
          <a:p>
            <a:pPr>
              <a:lnSpc>
                <a:spcPct val="107000"/>
              </a:lnSpc>
              <a:spcAft>
                <a:spcPts val="600"/>
              </a:spcAft>
            </a:pPr>
            <a:r>
              <a:rPr lang="en-GB" sz="2400" b="1" dirty="0">
                <a:latin typeface="Times New Roman" panose="02020603050405020304" pitchFamily="18" charset="0"/>
                <a:ea typeface="Times New Roman" panose="02020603050405020304" pitchFamily="18" charset="0"/>
                <a:cs typeface="Times New Roman" panose="02020603050405020304" pitchFamily="18" charset="0"/>
              </a:rPr>
              <a:t>Variable Declaration:</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r>
              <a:rPr lang="en-GB" sz="2400" dirty="0">
                <a:latin typeface="Times New Roman" panose="02020603050405020304" pitchFamily="18" charset="0"/>
                <a:ea typeface="Times New Roman" panose="02020603050405020304" pitchFamily="18" charset="0"/>
              </a:rPr>
              <a:t>To declare a variable, you must specify the data type &amp; give the variable a unique name.</a:t>
            </a:r>
            <a:endParaRPr lang="en-GB" sz="2400" dirty="0"/>
          </a:p>
        </p:txBody>
      </p:sp>
    </p:spTree>
    <p:extLst>
      <p:ext uri="{BB962C8B-B14F-4D97-AF65-F5344CB8AC3E}">
        <p14:creationId xmlns:p14="http://schemas.microsoft.com/office/powerpoint/2010/main" val="11299036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B938C1-ADAA-407E-B145-DFA88645425D}"/>
              </a:ext>
            </a:extLst>
          </p:cNvPr>
          <p:cNvSpPr/>
          <p:nvPr/>
        </p:nvSpPr>
        <p:spPr>
          <a:xfrm>
            <a:off x="1504950" y="114300"/>
            <a:ext cx="6257510" cy="5688096"/>
          </a:xfrm>
          <a:prstGeom prst="rect">
            <a:avLst/>
          </a:prstGeom>
        </p:spPr>
        <p:txBody>
          <a:bodyPr wrap="square">
            <a:spAutoFit/>
          </a:bodyPr>
          <a:lstStyle/>
          <a:p>
            <a:pPr>
              <a:lnSpc>
                <a:spcPct val="107000"/>
              </a:lnSpc>
              <a:spcAft>
                <a:spcPts val="600"/>
              </a:spcAft>
            </a:pPr>
            <a:r>
              <a:rPr lang="en-GB" sz="2800" dirty="0">
                <a:latin typeface="Times New Roman" panose="02020603050405020304" pitchFamily="18" charset="0"/>
                <a:ea typeface="Times New Roman" panose="02020603050405020304" pitchFamily="18" charset="0"/>
                <a:cs typeface="Times New Roman" panose="02020603050405020304" pitchFamily="18" charset="0"/>
              </a:rPr>
              <a:t>Examples of other Valid Declarations are </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800" dirty="0">
                <a:latin typeface="Courier New" panose="02070309020205020404" pitchFamily="49" charset="0"/>
                <a:ea typeface="Times New Roman" panose="02020603050405020304" pitchFamily="18" charset="0"/>
                <a:cs typeface="Times New Roman" panose="02020603050405020304" pitchFamily="18" charset="0"/>
              </a:rPr>
              <a:t>int </a:t>
            </a:r>
            <a:r>
              <a:rPr lang="en-GB" sz="2800" dirty="0" err="1">
                <a:latin typeface="Courier New" panose="02070309020205020404" pitchFamily="49" charset="0"/>
                <a:ea typeface="Times New Roman" panose="02020603050405020304" pitchFamily="18" charset="0"/>
                <a:cs typeface="Times New Roman" panose="02020603050405020304" pitchFamily="18" charset="0"/>
              </a:rPr>
              <a:t>a,b,c</a:t>
            </a:r>
            <a:r>
              <a:rPr lang="en-GB" sz="2800" dirty="0">
                <a:latin typeface="Courier New" panose="02070309020205020404" pitchFamily="49" charset="0"/>
                <a:ea typeface="Times New Roman" panose="02020603050405020304" pitchFamily="18" charset="0"/>
                <a:cs typeface="Times New Roman" panose="02020603050405020304" pitchFamily="18" charset="0"/>
              </a:rPr>
              <a:t>;</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8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800" dirty="0">
                <a:latin typeface="Courier New" panose="02070309020205020404" pitchFamily="49" charset="0"/>
                <a:ea typeface="Times New Roman" panose="02020603050405020304" pitchFamily="18" charset="0"/>
                <a:cs typeface="Times New Roman" panose="02020603050405020304" pitchFamily="18" charset="0"/>
              </a:rPr>
              <a:t>float pi;</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8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800" dirty="0">
                <a:latin typeface="Courier New" panose="02070309020205020404" pitchFamily="49" charset="0"/>
                <a:ea typeface="Times New Roman" panose="02020603050405020304" pitchFamily="18" charset="0"/>
                <a:cs typeface="Times New Roman" panose="02020603050405020304" pitchFamily="18" charset="0"/>
              </a:rPr>
              <a:t>double d;</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8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800" dirty="0">
                <a:latin typeface="Courier New" panose="02070309020205020404" pitchFamily="49" charset="0"/>
                <a:ea typeface="Times New Roman" panose="02020603050405020304" pitchFamily="18" charset="0"/>
                <a:cs typeface="Times New Roman" panose="02020603050405020304" pitchFamily="18" charset="0"/>
              </a:rPr>
              <a:t>char a;</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800" b="1" dirty="0">
                <a:latin typeface="Times New Roman" panose="02020603050405020304" pitchFamily="18" charset="0"/>
                <a:ea typeface="Times New Roman" panose="02020603050405020304" pitchFamily="18" charset="0"/>
                <a:cs typeface="Times New Roman" panose="02020603050405020304" pitchFamily="18" charset="0"/>
              </a:rPr>
              <a:t>Variable Initialization:</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r>
              <a:rPr lang="en-GB" sz="2800" dirty="0">
                <a:latin typeface="Times New Roman" panose="02020603050405020304" pitchFamily="18" charset="0"/>
                <a:ea typeface="Times New Roman" panose="02020603050405020304" pitchFamily="18" charset="0"/>
              </a:rPr>
              <a:t>To initialize a variable, you must assign it a valid value.</a:t>
            </a:r>
            <a:br>
              <a:rPr lang="en-GB" sz="2800" dirty="0">
                <a:latin typeface="Times New Roman" panose="02020603050405020304" pitchFamily="18" charset="0"/>
                <a:ea typeface="Times New Roman" panose="02020603050405020304" pitchFamily="18" charset="0"/>
              </a:rPr>
            </a:br>
            <a:endParaRPr lang="en-GB" sz="2800" dirty="0"/>
          </a:p>
        </p:txBody>
      </p:sp>
    </p:spTree>
    <p:extLst>
      <p:ext uri="{BB962C8B-B14F-4D97-AF65-F5344CB8AC3E}">
        <p14:creationId xmlns:p14="http://schemas.microsoft.com/office/powerpoint/2010/main" val="74372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ava Variables and Data Types">
            <a:hlinkClick r:id="rId2"/>
            <a:extLst>
              <a:ext uri="{FF2B5EF4-FFF2-40B4-BE49-F238E27FC236}">
                <a16:creationId xmlns:a16="http://schemas.microsoft.com/office/drawing/2014/main" id="{B4077449-A024-42CE-972D-6EF4C6DD90F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10787" y="1234938"/>
            <a:ext cx="4440928" cy="3119178"/>
          </a:xfrm>
          <a:prstGeom prst="rect">
            <a:avLst/>
          </a:prstGeom>
          <a:noFill/>
          <a:ln>
            <a:noFill/>
          </a:ln>
        </p:spPr>
      </p:pic>
      <p:sp>
        <p:nvSpPr>
          <p:cNvPr id="3" name="Rectangle 2">
            <a:extLst>
              <a:ext uri="{FF2B5EF4-FFF2-40B4-BE49-F238E27FC236}">
                <a16:creationId xmlns:a16="http://schemas.microsoft.com/office/drawing/2014/main" id="{135F854E-86F4-47E9-B262-F7C0021057F5}"/>
              </a:ext>
            </a:extLst>
          </p:cNvPr>
          <p:cNvSpPr/>
          <p:nvPr/>
        </p:nvSpPr>
        <p:spPr>
          <a:xfrm>
            <a:off x="2286000" y="4295974"/>
            <a:ext cx="4572000" cy="1349921"/>
          </a:xfrm>
          <a:prstGeom prst="rect">
            <a:avLst/>
          </a:prstGeom>
        </p:spPr>
        <p:txBody>
          <a:bodyPr>
            <a:spAutoFit/>
          </a:bodyPr>
          <a:lstStyle/>
          <a:p>
            <a:pPr>
              <a:lnSpc>
                <a:spcPct val="107000"/>
              </a:lnSpc>
              <a:spcAft>
                <a:spcPts val="600"/>
              </a:spcAft>
            </a:pPr>
            <a:r>
              <a:rPr lang="en-GB" dirty="0">
                <a:latin typeface="Times New Roman" panose="02020603050405020304" pitchFamily="18" charset="0"/>
                <a:ea typeface="Times New Roman" panose="02020603050405020304" pitchFamily="18" charset="0"/>
                <a:cs typeface="Times New Roman" panose="02020603050405020304" pitchFamily="18" charset="0"/>
              </a:rPr>
              <a:t>Example of other Valid Initializations are </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dirty="0">
                <a:latin typeface="Courier New" panose="02070309020205020404" pitchFamily="49" charset="0"/>
                <a:ea typeface="Times New Roman" panose="02020603050405020304" pitchFamily="18" charset="0"/>
                <a:cs typeface="Times New Roman" panose="02020603050405020304" pitchFamily="18" charset="0"/>
              </a:rPr>
              <a:t>pi =3.14f;</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dirty="0">
                <a:latin typeface="Courier New" panose="02070309020205020404" pitchFamily="49" charset="0"/>
                <a:ea typeface="Times New Roman" panose="02020603050405020304" pitchFamily="18" charset="0"/>
                <a:cs typeface="Times New Roman" panose="02020603050405020304" pitchFamily="18" charset="0"/>
              </a:rPr>
              <a:t>do =20.22d;</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dirty="0">
                <a:latin typeface="Courier New" panose="02070309020205020404" pitchFamily="49" charset="0"/>
                <a:ea typeface="Times New Roman" panose="02020603050405020304" pitchFamily="18" charset="0"/>
                <a:cs typeface="Times New Roman" panose="02020603050405020304" pitchFamily="18" charset="0"/>
              </a:rPr>
              <a:t>a=’v’;</a:t>
            </a:r>
            <a:endParaRPr lang="en-GB"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7372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0A41FC-66F0-4591-9312-59D3412D9F1A}"/>
              </a:ext>
            </a:extLst>
          </p:cNvPr>
          <p:cNvSpPr/>
          <p:nvPr/>
        </p:nvSpPr>
        <p:spPr>
          <a:xfrm>
            <a:off x="586091" y="751720"/>
            <a:ext cx="8200578" cy="523220"/>
          </a:xfrm>
          <a:prstGeom prst="rect">
            <a:avLst/>
          </a:prstGeom>
        </p:spPr>
        <p:txBody>
          <a:bodyPr wrap="none">
            <a:spAutoFit/>
          </a:bodyPr>
          <a:lstStyle/>
          <a:p>
            <a:r>
              <a:rPr lang="en-GB" sz="2800" dirty="0">
                <a:latin typeface="Times New Roman" panose="02020603050405020304" pitchFamily="18" charset="0"/>
                <a:ea typeface="Times New Roman" panose="02020603050405020304" pitchFamily="18" charset="0"/>
              </a:rPr>
              <a:t>You can combine variable declaration and initialization.</a:t>
            </a:r>
            <a:endParaRPr lang="en-GB" sz="2800" dirty="0"/>
          </a:p>
        </p:txBody>
      </p:sp>
      <p:pic>
        <p:nvPicPr>
          <p:cNvPr id="3" name="Picture 2" descr="Java Variables and Data Types">
            <a:hlinkClick r:id="rId2"/>
            <a:extLst>
              <a:ext uri="{FF2B5EF4-FFF2-40B4-BE49-F238E27FC236}">
                <a16:creationId xmlns:a16="http://schemas.microsoft.com/office/drawing/2014/main" id="{16082264-8A21-4025-B292-15760232586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00450" y="1558424"/>
            <a:ext cx="1943100" cy="650081"/>
          </a:xfrm>
          <a:prstGeom prst="rect">
            <a:avLst/>
          </a:prstGeom>
          <a:noFill/>
          <a:ln>
            <a:noFill/>
          </a:ln>
        </p:spPr>
      </p:pic>
      <p:sp>
        <p:nvSpPr>
          <p:cNvPr id="4" name="Rectangle 3">
            <a:extLst>
              <a:ext uri="{FF2B5EF4-FFF2-40B4-BE49-F238E27FC236}">
                <a16:creationId xmlns:a16="http://schemas.microsoft.com/office/drawing/2014/main" id="{DD7CD8A2-4B28-45C9-8F33-2FCC795CD105}"/>
              </a:ext>
            </a:extLst>
          </p:cNvPr>
          <p:cNvSpPr/>
          <p:nvPr/>
        </p:nvSpPr>
        <p:spPr>
          <a:xfrm>
            <a:off x="2200275" y="2390775"/>
            <a:ext cx="4657725" cy="3324243"/>
          </a:xfrm>
          <a:prstGeom prst="rect">
            <a:avLst/>
          </a:prstGeom>
        </p:spPr>
        <p:txBody>
          <a:bodyPr wrap="square">
            <a:spAutoFit/>
          </a:bodyPr>
          <a:lstStyle/>
          <a:p>
            <a:pPr>
              <a:lnSpc>
                <a:spcPct val="107000"/>
              </a:lnSpc>
              <a:spcAft>
                <a:spcPts val="600"/>
              </a:spcAft>
            </a:pPr>
            <a:r>
              <a:rPr lang="en-GB" sz="2400" dirty="0">
                <a:latin typeface="Times New Roman" panose="02020603050405020304" pitchFamily="18" charset="0"/>
                <a:ea typeface="Times New Roman" panose="02020603050405020304" pitchFamily="18" charset="0"/>
                <a:cs typeface="Times New Roman" panose="02020603050405020304" pitchFamily="18" charset="0"/>
              </a:rPr>
              <a:t>Example :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int a=2,b=4,c=6;</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float pi=3.14f;</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double do=20.22d;</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char a=’v’;</a:t>
            </a:r>
            <a:endParaRPr lang="en-GB"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38180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A7C501-A123-4D6C-BABF-C262D4B93619}"/>
              </a:ext>
            </a:extLst>
          </p:cNvPr>
          <p:cNvSpPr/>
          <p:nvPr/>
        </p:nvSpPr>
        <p:spPr>
          <a:xfrm>
            <a:off x="2286000" y="178256"/>
            <a:ext cx="4572000" cy="2030428"/>
          </a:xfrm>
          <a:prstGeom prst="rect">
            <a:avLst/>
          </a:prstGeom>
        </p:spPr>
        <p:txBody>
          <a:bodyPr>
            <a:spAutoFit/>
          </a:bodyPr>
          <a:lstStyle/>
          <a:p>
            <a:pPr>
              <a:lnSpc>
                <a:spcPct val="107000"/>
              </a:lnSpc>
              <a:spcAft>
                <a:spcPts val="600"/>
              </a:spcAft>
            </a:pPr>
            <a:r>
              <a:rPr lang="en-GB" sz="2000" b="1" dirty="0">
                <a:latin typeface="Times New Roman" panose="02020603050405020304" pitchFamily="18" charset="0"/>
                <a:ea typeface="Times New Roman" panose="02020603050405020304" pitchFamily="18" charset="0"/>
                <a:cs typeface="Times New Roman" panose="02020603050405020304" pitchFamily="18" charset="0"/>
              </a:rPr>
              <a:t>Types of variables</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000" dirty="0">
                <a:latin typeface="Times New Roman" panose="02020603050405020304" pitchFamily="18" charset="0"/>
                <a:ea typeface="Times New Roman" panose="02020603050405020304" pitchFamily="18" charset="0"/>
                <a:cs typeface="Times New Roman" panose="02020603050405020304" pitchFamily="18" charset="0"/>
              </a:rPr>
              <a:t>In Java, there are three types of variables: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rabicPeriod"/>
              <a:tabLst>
                <a:tab pos="342900" algn="l"/>
              </a:tabLst>
            </a:pPr>
            <a:r>
              <a:rPr lang="en-GB" sz="2000" dirty="0">
                <a:latin typeface="Times New Roman" panose="02020603050405020304" pitchFamily="18" charset="0"/>
                <a:ea typeface="Times New Roman" panose="02020603050405020304" pitchFamily="18" charset="0"/>
                <a:cs typeface="Times New Roman" panose="02020603050405020304" pitchFamily="18" charset="0"/>
              </a:rPr>
              <a:t>Local Variables</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rabicPeriod"/>
              <a:tabLst>
                <a:tab pos="342900" algn="l"/>
              </a:tabLst>
            </a:pPr>
            <a:r>
              <a:rPr lang="en-GB" sz="2000" dirty="0">
                <a:latin typeface="Times New Roman" panose="02020603050405020304" pitchFamily="18" charset="0"/>
                <a:ea typeface="Times New Roman" panose="02020603050405020304" pitchFamily="18" charset="0"/>
                <a:cs typeface="Times New Roman" panose="02020603050405020304" pitchFamily="18" charset="0"/>
              </a:rPr>
              <a:t>Instance Variables</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rabicPeriod"/>
              <a:tabLst>
                <a:tab pos="342900" algn="l"/>
              </a:tabLst>
            </a:pPr>
            <a:r>
              <a:rPr lang="en-GB" sz="2000" dirty="0">
                <a:latin typeface="Times New Roman" panose="02020603050405020304" pitchFamily="18" charset="0"/>
                <a:ea typeface="Times New Roman" panose="02020603050405020304" pitchFamily="18" charset="0"/>
                <a:cs typeface="Times New Roman" panose="02020603050405020304" pitchFamily="18" charset="0"/>
              </a:rPr>
              <a:t>Static Variables</a:t>
            </a:r>
            <a:endParaRPr lang="en-GB"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99D2313C-23C4-4307-95FD-FB3730CE3BBF}"/>
              </a:ext>
            </a:extLst>
          </p:cNvPr>
          <p:cNvSpPr/>
          <p:nvPr/>
        </p:nvSpPr>
        <p:spPr>
          <a:xfrm>
            <a:off x="665922" y="2612354"/>
            <a:ext cx="8070574" cy="3753976"/>
          </a:xfrm>
          <a:prstGeom prst="rect">
            <a:avLst/>
          </a:prstGeom>
        </p:spPr>
        <p:txBody>
          <a:bodyPr wrap="square">
            <a:spAutoFit/>
          </a:bodyPr>
          <a:lstStyle/>
          <a:p>
            <a:pPr>
              <a:lnSpc>
                <a:spcPct val="107000"/>
              </a:lnSpc>
              <a:spcAft>
                <a:spcPts val="600"/>
              </a:spcAft>
            </a:pPr>
            <a:r>
              <a:rPr lang="en-GB" sz="2000" b="1" dirty="0">
                <a:latin typeface="Times New Roman" panose="02020603050405020304" pitchFamily="18" charset="0"/>
                <a:ea typeface="Times New Roman" panose="02020603050405020304" pitchFamily="18" charset="0"/>
                <a:cs typeface="Times New Roman" panose="02020603050405020304" pitchFamily="18" charset="0"/>
              </a:rPr>
              <a:t>1) Local Variables</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000" dirty="0">
                <a:latin typeface="Times New Roman" panose="02020603050405020304" pitchFamily="18" charset="0"/>
                <a:ea typeface="Times New Roman" panose="02020603050405020304" pitchFamily="18" charset="0"/>
                <a:cs typeface="Times New Roman" panose="02020603050405020304" pitchFamily="18" charset="0"/>
              </a:rPr>
              <a:t>Local Variables are a variable that are declared inside the body of a method.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000" b="1" dirty="0">
                <a:latin typeface="Times New Roman" panose="02020603050405020304" pitchFamily="18" charset="0"/>
                <a:ea typeface="Times New Roman" panose="02020603050405020304" pitchFamily="18" charset="0"/>
                <a:cs typeface="Times New Roman" panose="02020603050405020304" pitchFamily="18" charset="0"/>
              </a:rPr>
              <a:t>2) Instance Variables</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000" dirty="0">
                <a:latin typeface="Times New Roman" panose="02020603050405020304" pitchFamily="18" charset="0"/>
                <a:ea typeface="Times New Roman" panose="02020603050405020304" pitchFamily="18" charset="0"/>
                <a:cs typeface="Times New Roman" panose="02020603050405020304" pitchFamily="18" charset="0"/>
              </a:rPr>
              <a:t>Instance variables are defined without the STATIC keyword .They are defined Outside a method declaration. They are Object specific and are known as instance variables.</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000" b="1" dirty="0">
                <a:latin typeface="Times New Roman" panose="02020603050405020304" pitchFamily="18" charset="0"/>
                <a:ea typeface="Times New Roman" panose="02020603050405020304" pitchFamily="18" charset="0"/>
                <a:cs typeface="Times New Roman" panose="02020603050405020304" pitchFamily="18" charset="0"/>
              </a:rPr>
              <a:t>3) Static Variables</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000" dirty="0">
                <a:latin typeface="Times New Roman" panose="02020603050405020304" pitchFamily="18" charset="0"/>
                <a:ea typeface="Times New Roman" panose="02020603050405020304" pitchFamily="18" charset="0"/>
                <a:cs typeface="Times New Roman" panose="02020603050405020304" pitchFamily="18" charset="0"/>
              </a:rPr>
              <a:t>Static variables are initialized only once, at the start of the program execution. These variables should be initialized first, before the initialization of any instance variables. </a:t>
            </a:r>
            <a:endParaRPr lang="en-GB"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79933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ACEBBB-507C-4C1B-9D78-19922F88CF43}"/>
              </a:ext>
            </a:extLst>
          </p:cNvPr>
          <p:cNvSpPr/>
          <p:nvPr/>
        </p:nvSpPr>
        <p:spPr>
          <a:xfrm>
            <a:off x="2286000" y="1093661"/>
            <a:ext cx="4572000" cy="4904932"/>
          </a:xfrm>
          <a:prstGeom prst="rect">
            <a:avLst/>
          </a:prstGeom>
        </p:spPr>
        <p:txBody>
          <a:bodyPr>
            <a:spAutoFit/>
          </a:bodyPr>
          <a:lstStyle/>
          <a:p>
            <a:pPr>
              <a:lnSpc>
                <a:spcPct val="107000"/>
              </a:lnSpc>
              <a:spcAft>
                <a:spcPts val="600"/>
              </a:spcAft>
            </a:pPr>
            <a:r>
              <a:rPr lang="en-GB" sz="2400" b="1" dirty="0">
                <a:latin typeface="Times New Roman" panose="02020603050405020304" pitchFamily="18" charset="0"/>
                <a:ea typeface="Times New Roman" panose="02020603050405020304" pitchFamily="18" charset="0"/>
                <a:cs typeface="Times New Roman" panose="02020603050405020304" pitchFamily="18" charset="0"/>
              </a:rPr>
              <a:t>Example: Types of Variables in Java</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class Guru99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    int data = 99; //instance variable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    static int a = 1; //static variable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    void method()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        int b = 90; //local variable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a:t>
            </a:r>
            <a:endParaRPr lang="en-GB"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17733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57B71E-668E-4FB1-ADBB-43C6D7F444EA}"/>
              </a:ext>
            </a:extLst>
          </p:cNvPr>
          <p:cNvSpPr/>
          <p:nvPr/>
        </p:nvSpPr>
        <p:spPr>
          <a:xfrm>
            <a:off x="725557" y="529807"/>
            <a:ext cx="8040756" cy="2605521"/>
          </a:xfrm>
          <a:prstGeom prst="rect">
            <a:avLst/>
          </a:prstGeom>
        </p:spPr>
        <p:txBody>
          <a:bodyPr wrap="square">
            <a:spAutoFit/>
          </a:bodyPr>
          <a:lstStyle/>
          <a:p>
            <a:pPr>
              <a:lnSpc>
                <a:spcPct val="107000"/>
              </a:lnSpc>
              <a:spcAft>
                <a:spcPts val="600"/>
              </a:spcAft>
            </a:pPr>
            <a:r>
              <a:rPr lang="en-GB" sz="2800" b="1" dirty="0">
                <a:latin typeface="Times New Roman" panose="02020603050405020304" pitchFamily="18" charset="0"/>
                <a:ea typeface="Times New Roman" panose="02020603050405020304" pitchFamily="18" charset="0"/>
                <a:cs typeface="Times New Roman" panose="02020603050405020304" pitchFamily="18" charset="0"/>
              </a:rPr>
              <a:t>Data Types in Java</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800" dirty="0">
                <a:latin typeface="Times New Roman" panose="02020603050405020304" pitchFamily="18" charset="0"/>
                <a:ea typeface="Times New Roman" panose="02020603050405020304" pitchFamily="18" charset="0"/>
                <a:cs typeface="Times New Roman" panose="02020603050405020304" pitchFamily="18" charset="0"/>
              </a:rPr>
              <a:t>Data types classify the different values to be stored in the variable. In java, there are two types of data types: </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rabicPeriod"/>
              <a:tabLst>
                <a:tab pos="342900" algn="l"/>
              </a:tabLst>
            </a:pPr>
            <a:r>
              <a:rPr lang="en-GB" sz="2800" dirty="0">
                <a:latin typeface="Times New Roman" panose="02020603050405020304" pitchFamily="18" charset="0"/>
                <a:ea typeface="Times New Roman" panose="02020603050405020304" pitchFamily="18" charset="0"/>
                <a:cs typeface="Times New Roman" panose="02020603050405020304" pitchFamily="18" charset="0"/>
              </a:rPr>
              <a:t>Primitive Data Types</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rabicPeriod"/>
              <a:tabLst>
                <a:tab pos="342900" algn="l"/>
              </a:tabLst>
            </a:pPr>
            <a:r>
              <a:rPr lang="en-GB" sz="2800" dirty="0">
                <a:latin typeface="Times New Roman" panose="02020603050405020304" pitchFamily="18" charset="0"/>
                <a:ea typeface="Times New Roman" panose="02020603050405020304" pitchFamily="18" charset="0"/>
                <a:cs typeface="Times New Roman" panose="02020603050405020304" pitchFamily="18" charset="0"/>
              </a:rPr>
              <a:t>Non-primitive Data Types</a:t>
            </a:r>
            <a:endParaRPr lang="en-GB" sz="2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Java Data Types">
            <a:hlinkClick r:id="rId2"/>
            <a:extLst>
              <a:ext uri="{FF2B5EF4-FFF2-40B4-BE49-F238E27FC236}">
                <a16:creationId xmlns:a16="http://schemas.microsoft.com/office/drawing/2014/main" id="{F4E8F12B-6CB5-4A93-B51D-4BB797C1A6C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32053" y="3555364"/>
            <a:ext cx="3621881" cy="2993231"/>
          </a:xfrm>
          <a:prstGeom prst="rect">
            <a:avLst/>
          </a:prstGeom>
          <a:noFill/>
          <a:ln>
            <a:noFill/>
          </a:ln>
        </p:spPr>
      </p:pic>
    </p:spTree>
    <p:extLst>
      <p:ext uri="{BB962C8B-B14F-4D97-AF65-F5344CB8AC3E}">
        <p14:creationId xmlns:p14="http://schemas.microsoft.com/office/powerpoint/2010/main" val="37977427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490D4D-6FD1-4AB5-883E-531BB9C7A595}"/>
              </a:ext>
            </a:extLst>
          </p:cNvPr>
          <p:cNvSpPr/>
          <p:nvPr/>
        </p:nvSpPr>
        <p:spPr>
          <a:xfrm>
            <a:off x="781050" y="495300"/>
            <a:ext cx="7505700" cy="4925900"/>
          </a:xfrm>
          <a:prstGeom prst="rect">
            <a:avLst/>
          </a:prstGeom>
        </p:spPr>
        <p:txBody>
          <a:bodyPr wrap="square">
            <a:spAutoFit/>
          </a:bodyPr>
          <a:lstStyle/>
          <a:p>
            <a:pPr>
              <a:lnSpc>
                <a:spcPct val="107000"/>
              </a:lnSpc>
              <a:spcAft>
                <a:spcPts val="600"/>
              </a:spcAft>
            </a:pPr>
            <a:r>
              <a:rPr lang="en-GB" sz="2800" b="1" dirty="0">
                <a:latin typeface="Times New Roman" panose="02020603050405020304" pitchFamily="18" charset="0"/>
                <a:ea typeface="Times New Roman" panose="02020603050405020304" pitchFamily="18" charset="0"/>
                <a:cs typeface="Times New Roman" panose="02020603050405020304" pitchFamily="18" charset="0"/>
              </a:rPr>
              <a:t>Primitive Data Types</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800" dirty="0">
                <a:latin typeface="Times New Roman" panose="02020603050405020304" pitchFamily="18" charset="0"/>
                <a:ea typeface="Times New Roman" panose="02020603050405020304" pitchFamily="18" charset="0"/>
                <a:cs typeface="Times New Roman" panose="02020603050405020304" pitchFamily="18" charset="0"/>
              </a:rPr>
              <a:t>Primitive Data Types are predefined and available within the Java language. Primitive values do not share state with other primitive values.</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800" dirty="0">
                <a:latin typeface="Times New Roman" panose="02020603050405020304" pitchFamily="18" charset="0"/>
                <a:ea typeface="Times New Roman" panose="02020603050405020304" pitchFamily="18" charset="0"/>
                <a:cs typeface="Times New Roman" panose="02020603050405020304" pitchFamily="18" charset="0"/>
              </a:rPr>
              <a:t>There are 8 primitive types: byte, short, int, long, char, float, double, and </a:t>
            </a:r>
            <a:r>
              <a:rPr lang="en-GB" sz="2800" dirty="0" err="1">
                <a:latin typeface="Times New Roman" panose="02020603050405020304" pitchFamily="18" charset="0"/>
                <a:ea typeface="Times New Roman" panose="02020603050405020304" pitchFamily="18" charset="0"/>
                <a:cs typeface="Times New Roman" panose="02020603050405020304" pitchFamily="18" charset="0"/>
              </a:rPr>
              <a:t>boolean</a:t>
            </a:r>
            <a:r>
              <a:rPr lang="en-GB"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ea typeface="Times New Roman" panose="02020603050405020304" pitchFamily="18" charset="0"/>
                <a:cs typeface="Times New Roman" panose="02020603050405020304" pitchFamily="18" charset="0"/>
              </a:rPr>
              <a:t>Integer data types</a:t>
            </a:r>
            <a:r>
              <a:rPr lang="en-GB" sz="2800" dirty="0">
                <a:latin typeface="Times New Roman" panose="02020603050405020304" pitchFamily="18" charset="0"/>
                <a:ea typeface="Times New Roman" panose="02020603050405020304" pitchFamily="18" charset="0"/>
                <a:cs typeface="Times New Roman" panose="02020603050405020304" pitchFamily="18" charset="0"/>
              </a:rPr>
              <a:t> </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800" dirty="0">
                <a:latin typeface="Courier New" panose="02070309020205020404" pitchFamily="49" charset="0"/>
                <a:ea typeface="Times New Roman" panose="02020603050405020304" pitchFamily="18" charset="0"/>
                <a:cs typeface="Times New Roman" panose="02020603050405020304" pitchFamily="18" charset="0"/>
              </a:rPr>
              <a:t>byte (1 byte)</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800" dirty="0">
                <a:latin typeface="Courier New" panose="02070309020205020404" pitchFamily="49" charset="0"/>
                <a:ea typeface="Times New Roman" panose="02020603050405020304" pitchFamily="18" charset="0"/>
                <a:cs typeface="Times New Roman" panose="02020603050405020304" pitchFamily="18" charset="0"/>
              </a:rPr>
              <a:t>short (2 bytes)</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800" dirty="0">
                <a:latin typeface="Courier New" panose="02070309020205020404" pitchFamily="49" charset="0"/>
                <a:ea typeface="Times New Roman" panose="02020603050405020304" pitchFamily="18" charset="0"/>
                <a:cs typeface="Times New Roman" panose="02020603050405020304" pitchFamily="18" charset="0"/>
              </a:rPr>
              <a:t>int (4 bytes)</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800" dirty="0">
                <a:latin typeface="Courier New" panose="02070309020205020404" pitchFamily="49" charset="0"/>
                <a:ea typeface="Times New Roman" panose="02020603050405020304" pitchFamily="18" charset="0"/>
                <a:cs typeface="Times New Roman" panose="02020603050405020304" pitchFamily="18" charset="0"/>
              </a:rPr>
              <a:t>long (8 bytes)</a:t>
            </a:r>
            <a:endParaRPr lang="en-GB"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36314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ava Variables and Data Types">
            <a:hlinkClick r:id="rId2"/>
            <a:extLst>
              <a:ext uri="{FF2B5EF4-FFF2-40B4-BE49-F238E27FC236}">
                <a16:creationId xmlns:a16="http://schemas.microsoft.com/office/drawing/2014/main" id="{4ECF41F0-60CC-4782-8A07-361142CDAEB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61099" y="676688"/>
            <a:ext cx="3021806" cy="1771650"/>
          </a:xfrm>
          <a:prstGeom prst="rect">
            <a:avLst/>
          </a:prstGeom>
          <a:noFill/>
          <a:ln>
            <a:noFill/>
          </a:ln>
        </p:spPr>
      </p:pic>
      <p:sp>
        <p:nvSpPr>
          <p:cNvPr id="3" name="Rectangle 2">
            <a:extLst>
              <a:ext uri="{FF2B5EF4-FFF2-40B4-BE49-F238E27FC236}">
                <a16:creationId xmlns:a16="http://schemas.microsoft.com/office/drawing/2014/main" id="{1D531D5B-2306-43D4-BCE5-9CD08BEAFB27}"/>
              </a:ext>
            </a:extLst>
          </p:cNvPr>
          <p:cNvSpPr/>
          <p:nvPr/>
        </p:nvSpPr>
        <p:spPr>
          <a:xfrm>
            <a:off x="533400" y="2743200"/>
            <a:ext cx="6583017" cy="3478132"/>
          </a:xfrm>
          <a:prstGeom prst="rect">
            <a:avLst/>
          </a:prstGeom>
        </p:spPr>
        <p:txBody>
          <a:bodyPr wrap="square">
            <a:spAutoFit/>
          </a:bodyPr>
          <a:lstStyle/>
          <a:p>
            <a:pPr>
              <a:lnSpc>
                <a:spcPct val="107000"/>
              </a:lnSpc>
              <a:spcAft>
                <a:spcPts val="600"/>
              </a:spcAft>
            </a:pPr>
            <a:r>
              <a:rPr lang="en-GB" sz="2400" b="1" dirty="0">
                <a:latin typeface="Times New Roman" panose="02020603050405020304" pitchFamily="18" charset="0"/>
                <a:ea typeface="Times New Roman" panose="02020603050405020304" pitchFamily="18" charset="0"/>
                <a:cs typeface="Times New Roman" panose="02020603050405020304" pitchFamily="18" charset="0"/>
              </a:rPr>
              <a:t>Floating Data Type</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float (4 bytes)</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double (8 bytes)</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400" b="1" dirty="0">
                <a:latin typeface="Times New Roman" panose="02020603050405020304" pitchFamily="18" charset="0"/>
                <a:ea typeface="Times New Roman" panose="02020603050405020304" pitchFamily="18" charset="0"/>
                <a:cs typeface="Times New Roman" panose="02020603050405020304" pitchFamily="18" charset="0"/>
              </a:rPr>
              <a:t>Textual Data Type</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a:latin typeface="Courier New" panose="02070309020205020404" pitchFamily="49" charset="0"/>
                <a:ea typeface="Times New Roman" panose="02020603050405020304" pitchFamily="18" charset="0"/>
                <a:cs typeface="Times New Roman" panose="02020603050405020304" pitchFamily="18" charset="0"/>
              </a:rPr>
              <a:t>char (2 bytes)</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GB" sz="2400" b="1" dirty="0">
                <a:latin typeface="Times New Roman" panose="02020603050405020304" pitchFamily="18" charset="0"/>
                <a:ea typeface="Times New Roman" panose="02020603050405020304" pitchFamily="18" charset="0"/>
                <a:cs typeface="Times New Roman" panose="02020603050405020304" pitchFamily="18" charset="0"/>
              </a:rPr>
              <a:t>Logical</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GB" sz="2400" dirty="0" err="1">
                <a:latin typeface="Courier New" panose="02070309020205020404" pitchFamily="49" charset="0"/>
                <a:ea typeface="Times New Roman" panose="02020603050405020304" pitchFamily="18" charset="0"/>
                <a:cs typeface="Times New Roman" panose="02020603050405020304" pitchFamily="18" charset="0"/>
              </a:rPr>
              <a:t>boolean</a:t>
            </a:r>
            <a:r>
              <a:rPr lang="en-GB" sz="2400" dirty="0">
                <a:latin typeface="Courier New" panose="02070309020205020404" pitchFamily="49" charset="0"/>
                <a:ea typeface="Times New Roman" panose="02020603050405020304" pitchFamily="18" charset="0"/>
                <a:cs typeface="Times New Roman" panose="02020603050405020304" pitchFamily="18" charset="0"/>
              </a:rPr>
              <a:t> (1 byte) (true/false)</a:t>
            </a:r>
            <a:endParaRPr lang="en-GB"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3810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EC5137-CC7A-404E-AA3B-C4F8B05BF45C}"/>
              </a:ext>
            </a:extLst>
          </p:cNvPr>
          <p:cNvSpPr txBox="1"/>
          <p:nvPr/>
        </p:nvSpPr>
        <p:spPr>
          <a:xfrm>
            <a:off x="409575" y="238125"/>
            <a:ext cx="8237469" cy="5940088"/>
          </a:xfrm>
          <a:prstGeom prst="rect">
            <a:avLst/>
          </a:prstGeom>
          <a:noFill/>
        </p:spPr>
        <p:txBody>
          <a:bodyPr wrap="square" rtlCol="0">
            <a:spAutoFit/>
          </a:bodyPr>
          <a:lstStyle/>
          <a:p>
            <a:r>
              <a:rPr lang="en-GB" sz="2000" b="1" dirty="0"/>
              <a:t>Robust and Secure</a:t>
            </a:r>
          </a:p>
          <a:p>
            <a:r>
              <a:rPr lang="en-GB" sz="2000" dirty="0"/>
              <a:t>The Java programming language is designed for creating highly </a:t>
            </a:r>
            <a:r>
              <a:rPr lang="en-GB" sz="2000" i="1" dirty="0"/>
              <a:t>reliable</a:t>
            </a:r>
            <a:r>
              <a:rPr lang="en-GB" sz="2000" dirty="0"/>
              <a:t> software. It provides extensive compile-time checking, followed by a second level of run-time checking. Language features guide programmers towards reliable programming habits.</a:t>
            </a:r>
          </a:p>
          <a:p>
            <a:r>
              <a:rPr lang="en-GB" sz="2000" dirty="0"/>
              <a:t>The memory management model is extremely simple: objects are created with a new operator. There are no explicit programmer-defined pointer data types, no pointer arithmetic, and automatic garbage collection. This simple memory management model eliminates entire classes of programming errors that bedevil C and C++ programmers. You can develop Java code with confidence that the system will find many errors quickly and that major problems won't lay dormant until after your production code has shipped.</a:t>
            </a:r>
          </a:p>
          <a:p>
            <a:r>
              <a:rPr lang="en-GB" sz="2000" dirty="0"/>
              <a:t>Java technology is designed to operate in distributed environments, which means that </a:t>
            </a:r>
            <a:r>
              <a:rPr lang="en-GB" sz="2000" i="1" dirty="0"/>
              <a:t>security</a:t>
            </a:r>
            <a:r>
              <a:rPr lang="en-GB" sz="2000" dirty="0"/>
              <a:t> is of paramount importance. With security features designed into the language and run-time system, Java technology lets you construct applications that can't be invaded from outside. In the network environment, applications written in the Java programming language are secure from intrusion by unauthorized code attempting to get behind the scenes and create viruses or invade file systems.</a:t>
            </a:r>
          </a:p>
        </p:txBody>
      </p:sp>
    </p:spTree>
    <p:extLst>
      <p:ext uri="{BB962C8B-B14F-4D97-AF65-F5344CB8AC3E}">
        <p14:creationId xmlns:p14="http://schemas.microsoft.com/office/powerpoint/2010/main" val="299257792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5CB07EF-6FF4-4BA7-9194-81ADF0297220}"/>
              </a:ext>
            </a:extLst>
          </p:cNvPr>
          <p:cNvGraphicFramePr>
            <a:graphicFrameLocks noGrp="1"/>
          </p:cNvGraphicFramePr>
          <p:nvPr>
            <p:extLst>
              <p:ext uri="{D42A27DB-BD31-4B8C-83A1-F6EECF244321}">
                <p14:modId xmlns:p14="http://schemas.microsoft.com/office/powerpoint/2010/main" val="7364537"/>
              </p:ext>
            </p:extLst>
          </p:nvPr>
        </p:nvGraphicFramePr>
        <p:xfrm>
          <a:off x="628650" y="1220282"/>
          <a:ext cx="7886700" cy="3077850"/>
        </p:xfrm>
        <a:graphic>
          <a:graphicData uri="http://schemas.openxmlformats.org/drawingml/2006/table">
            <a:tbl>
              <a:tblPr firstRow="1" firstCol="1" bandRow="1"/>
              <a:tblGrid>
                <a:gridCol w="2628900">
                  <a:extLst>
                    <a:ext uri="{9D8B030D-6E8A-4147-A177-3AD203B41FA5}">
                      <a16:colId xmlns:a16="http://schemas.microsoft.com/office/drawing/2014/main" val="2705508714"/>
                    </a:ext>
                  </a:extLst>
                </a:gridCol>
                <a:gridCol w="2628900">
                  <a:extLst>
                    <a:ext uri="{9D8B030D-6E8A-4147-A177-3AD203B41FA5}">
                      <a16:colId xmlns:a16="http://schemas.microsoft.com/office/drawing/2014/main" val="3126546203"/>
                    </a:ext>
                  </a:extLst>
                </a:gridCol>
                <a:gridCol w="2628900">
                  <a:extLst>
                    <a:ext uri="{9D8B030D-6E8A-4147-A177-3AD203B41FA5}">
                      <a16:colId xmlns:a16="http://schemas.microsoft.com/office/drawing/2014/main" val="1672054732"/>
                    </a:ext>
                  </a:extLst>
                </a:gridCol>
              </a:tblGrid>
              <a:tr h="293370">
                <a:tc gridSpan="3">
                  <a:txBody>
                    <a:bodyPr/>
                    <a:lstStyle/>
                    <a:p>
                      <a:pPr algn="ctr">
                        <a:lnSpc>
                          <a:spcPct val="107000"/>
                        </a:lnSpc>
                        <a:spcAft>
                          <a:spcPts val="0"/>
                        </a:spcAft>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Java Data Types</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323931328"/>
                  </a:ext>
                </a:extLst>
              </a:tr>
              <a:tr h="293370">
                <a:tc>
                  <a:txBody>
                    <a:bodyPr/>
                    <a:lstStyle/>
                    <a:p>
                      <a:pPr algn="ctr">
                        <a:lnSpc>
                          <a:spcPct val="107000"/>
                        </a:lnSpc>
                        <a:spcAft>
                          <a:spcPts val="0"/>
                        </a:spcAft>
                      </a:pPr>
                      <a:r>
                        <a:rPr lang="en-GB" sz="1800" b="1">
                          <a:effectLst/>
                          <a:latin typeface="Times New Roman" panose="02020603050405020304" pitchFamily="18" charset="0"/>
                          <a:ea typeface="Times New Roman" panose="02020603050405020304" pitchFamily="18" charset="0"/>
                          <a:cs typeface="Times New Roman" panose="02020603050405020304" pitchFamily="18" charset="0"/>
                        </a:rPr>
                        <a:t>Data Type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tc>
                  <a:txBody>
                    <a:bodyPr/>
                    <a:lstStyle/>
                    <a:p>
                      <a:pPr algn="ctr">
                        <a:lnSpc>
                          <a:spcPct val="107000"/>
                        </a:lnSpc>
                        <a:spcAft>
                          <a:spcPts val="0"/>
                        </a:spcAft>
                      </a:pPr>
                      <a:r>
                        <a:rPr lang="en-GB" sz="1800" b="1">
                          <a:effectLst/>
                          <a:latin typeface="Times New Roman" panose="02020603050405020304" pitchFamily="18" charset="0"/>
                          <a:ea typeface="Times New Roman" panose="02020603050405020304" pitchFamily="18" charset="0"/>
                          <a:cs typeface="Times New Roman" panose="02020603050405020304" pitchFamily="18" charset="0"/>
                        </a:rPr>
                        <a:t>Default Value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tc>
                  <a:txBody>
                    <a:bodyPr/>
                    <a:lstStyle/>
                    <a:p>
                      <a:pPr algn="ctr">
                        <a:lnSpc>
                          <a:spcPct val="107000"/>
                        </a:lnSpc>
                        <a:spcAft>
                          <a:spcPts val="0"/>
                        </a:spcAft>
                      </a:pPr>
                      <a:r>
                        <a:rPr lang="en-GB" sz="1800" b="1">
                          <a:effectLst/>
                          <a:latin typeface="Times New Roman" panose="02020603050405020304" pitchFamily="18" charset="0"/>
                          <a:ea typeface="Times New Roman" panose="02020603050405020304" pitchFamily="18" charset="0"/>
                          <a:cs typeface="Times New Roman" panose="02020603050405020304" pitchFamily="18" charset="0"/>
                        </a:rPr>
                        <a:t>Default size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extLst>
                  <a:ext uri="{0D108BD9-81ED-4DB2-BD59-A6C34878D82A}">
                    <a16:rowId xmlns:a16="http://schemas.microsoft.com/office/drawing/2014/main" val="3441405077"/>
                  </a:ext>
                </a:extLst>
              </a:tr>
              <a:tr h="293370">
                <a:tc>
                  <a:txBody>
                    <a:bodyPr/>
                    <a:lstStyle/>
                    <a:p>
                      <a:pPr>
                        <a:lnSpc>
                          <a:spcPct val="107000"/>
                        </a:lnSpc>
                        <a:spcAft>
                          <a:spcPts val="0"/>
                        </a:spcAft>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byte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tc>
                  <a:txBody>
                    <a:bodyPr/>
                    <a:lstStyle/>
                    <a:p>
                      <a:pPr>
                        <a:lnSpc>
                          <a:spcPct val="107000"/>
                        </a:lnSpc>
                        <a:spcAft>
                          <a:spcPts val="0"/>
                        </a:spcAft>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0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tc>
                  <a:txBody>
                    <a:bodyPr/>
                    <a:lstStyle/>
                    <a:p>
                      <a:pPr>
                        <a:lnSpc>
                          <a:spcPct val="107000"/>
                        </a:lnSpc>
                        <a:spcAft>
                          <a:spcPts val="0"/>
                        </a:spcAft>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1 byte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extLst>
                  <a:ext uri="{0D108BD9-81ED-4DB2-BD59-A6C34878D82A}">
                    <a16:rowId xmlns:a16="http://schemas.microsoft.com/office/drawing/2014/main" val="478048717"/>
                  </a:ext>
                </a:extLst>
              </a:tr>
              <a:tr h="293370">
                <a:tc>
                  <a:txBody>
                    <a:bodyPr/>
                    <a:lstStyle/>
                    <a:p>
                      <a:pPr>
                        <a:lnSpc>
                          <a:spcPct val="107000"/>
                        </a:lnSpc>
                        <a:spcAft>
                          <a:spcPts val="0"/>
                        </a:spcAft>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short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tc>
                  <a:txBody>
                    <a:bodyPr/>
                    <a:lstStyle/>
                    <a:p>
                      <a:pPr>
                        <a:lnSpc>
                          <a:spcPct val="107000"/>
                        </a:lnSpc>
                        <a:spcAft>
                          <a:spcPts val="0"/>
                        </a:spcAft>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0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tc>
                  <a:txBody>
                    <a:bodyPr/>
                    <a:lstStyle/>
                    <a:p>
                      <a:pPr>
                        <a:lnSpc>
                          <a:spcPct val="107000"/>
                        </a:lnSpc>
                        <a:spcAft>
                          <a:spcPts val="0"/>
                        </a:spcAft>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2 bytes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extLst>
                  <a:ext uri="{0D108BD9-81ED-4DB2-BD59-A6C34878D82A}">
                    <a16:rowId xmlns:a16="http://schemas.microsoft.com/office/drawing/2014/main" val="3685432776"/>
                  </a:ext>
                </a:extLst>
              </a:tr>
              <a:tr h="293370">
                <a:tc>
                  <a:txBody>
                    <a:bodyPr/>
                    <a:lstStyle/>
                    <a:p>
                      <a:pPr>
                        <a:lnSpc>
                          <a:spcPct val="107000"/>
                        </a:lnSpc>
                        <a:spcAft>
                          <a:spcPts val="0"/>
                        </a:spcAft>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int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tc>
                  <a:txBody>
                    <a:bodyPr/>
                    <a:lstStyle/>
                    <a:p>
                      <a:pPr>
                        <a:lnSpc>
                          <a:spcPct val="107000"/>
                        </a:lnSpc>
                        <a:spcAft>
                          <a:spcPts val="0"/>
                        </a:spcAft>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0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tc>
                  <a:txBody>
                    <a:bodyPr/>
                    <a:lstStyle/>
                    <a:p>
                      <a:pPr>
                        <a:lnSpc>
                          <a:spcPct val="107000"/>
                        </a:lnSpc>
                        <a:spcAft>
                          <a:spcPts val="0"/>
                        </a:spcAft>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4 bytes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extLst>
                  <a:ext uri="{0D108BD9-81ED-4DB2-BD59-A6C34878D82A}">
                    <a16:rowId xmlns:a16="http://schemas.microsoft.com/office/drawing/2014/main" val="3437232288"/>
                  </a:ext>
                </a:extLst>
              </a:tr>
              <a:tr h="293370">
                <a:tc>
                  <a:txBody>
                    <a:bodyPr/>
                    <a:lstStyle/>
                    <a:p>
                      <a:pPr>
                        <a:lnSpc>
                          <a:spcPct val="107000"/>
                        </a:lnSpc>
                        <a:spcAft>
                          <a:spcPts val="0"/>
                        </a:spcAft>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long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tc>
                  <a:txBody>
                    <a:bodyPr/>
                    <a:lstStyle/>
                    <a:p>
                      <a:pPr>
                        <a:lnSpc>
                          <a:spcPct val="107000"/>
                        </a:lnSpc>
                        <a:spcAft>
                          <a:spcPts val="0"/>
                        </a:spcAft>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0L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tc>
                  <a:txBody>
                    <a:bodyPr/>
                    <a:lstStyle/>
                    <a:p>
                      <a:pPr>
                        <a:lnSpc>
                          <a:spcPct val="107000"/>
                        </a:lnSpc>
                        <a:spcAft>
                          <a:spcPts val="0"/>
                        </a:spcAft>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8 bytes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extLst>
                  <a:ext uri="{0D108BD9-81ED-4DB2-BD59-A6C34878D82A}">
                    <a16:rowId xmlns:a16="http://schemas.microsoft.com/office/drawing/2014/main" val="955320160"/>
                  </a:ext>
                </a:extLst>
              </a:tr>
              <a:tr h="293370">
                <a:tc>
                  <a:txBody>
                    <a:bodyPr/>
                    <a:lstStyle/>
                    <a:p>
                      <a:pPr>
                        <a:lnSpc>
                          <a:spcPct val="107000"/>
                        </a:lnSpc>
                        <a:spcAft>
                          <a:spcPts val="0"/>
                        </a:spcAft>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float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tc>
                  <a:txBody>
                    <a:bodyPr/>
                    <a:lstStyle/>
                    <a:p>
                      <a:pPr>
                        <a:lnSpc>
                          <a:spcPct val="107000"/>
                        </a:lnSpc>
                        <a:spcAft>
                          <a:spcPts val="0"/>
                        </a:spcAft>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0.0f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tc>
                  <a:txBody>
                    <a:bodyPr/>
                    <a:lstStyle/>
                    <a:p>
                      <a:pPr>
                        <a:lnSpc>
                          <a:spcPct val="107000"/>
                        </a:lnSpc>
                        <a:spcAft>
                          <a:spcPts val="0"/>
                        </a:spcAft>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4 bytes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extLst>
                  <a:ext uri="{0D108BD9-81ED-4DB2-BD59-A6C34878D82A}">
                    <a16:rowId xmlns:a16="http://schemas.microsoft.com/office/drawing/2014/main" val="3422281953"/>
                  </a:ext>
                </a:extLst>
              </a:tr>
              <a:tr h="293370">
                <a:tc>
                  <a:txBody>
                    <a:bodyPr/>
                    <a:lstStyle/>
                    <a:p>
                      <a:pPr>
                        <a:lnSpc>
                          <a:spcPct val="107000"/>
                        </a:lnSpc>
                        <a:spcAft>
                          <a:spcPts val="0"/>
                        </a:spcAft>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double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tc>
                  <a:txBody>
                    <a:bodyPr/>
                    <a:lstStyle/>
                    <a:p>
                      <a:pPr>
                        <a:lnSpc>
                          <a:spcPct val="107000"/>
                        </a:lnSpc>
                        <a:spcAft>
                          <a:spcPts val="0"/>
                        </a:spcAft>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0.0d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tc>
                  <a:txBody>
                    <a:bodyPr/>
                    <a:lstStyle/>
                    <a:p>
                      <a:pPr>
                        <a:lnSpc>
                          <a:spcPct val="107000"/>
                        </a:lnSpc>
                        <a:spcAft>
                          <a:spcPts val="0"/>
                        </a:spcAft>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8 bytes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extLst>
                  <a:ext uri="{0D108BD9-81ED-4DB2-BD59-A6C34878D82A}">
                    <a16:rowId xmlns:a16="http://schemas.microsoft.com/office/drawing/2014/main" val="3898501529"/>
                  </a:ext>
                </a:extLst>
              </a:tr>
              <a:tr h="293370">
                <a:tc>
                  <a:txBody>
                    <a:bodyPr/>
                    <a:lstStyle/>
                    <a:p>
                      <a:pPr>
                        <a:lnSpc>
                          <a:spcPct val="107000"/>
                        </a:lnSpc>
                        <a:spcAft>
                          <a:spcPts val="0"/>
                        </a:spcAft>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boolean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tc>
                  <a:txBody>
                    <a:bodyPr/>
                    <a:lstStyle/>
                    <a:p>
                      <a:pPr>
                        <a:lnSpc>
                          <a:spcPct val="107000"/>
                        </a:lnSpc>
                        <a:spcAft>
                          <a:spcPts val="0"/>
                        </a:spcAft>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false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tc>
                  <a:txBody>
                    <a:bodyPr/>
                    <a:lstStyle/>
                    <a:p>
                      <a:pPr>
                        <a:lnSpc>
                          <a:spcPct val="107000"/>
                        </a:lnSpc>
                        <a:spcAft>
                          <a:spcPts val="0"/>
                        </a:spcAft>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1 bit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extLst>
                  <a:ext uri="{0D108BD9-81ED-4DB2-BD59-A6C34878D82A}">
                    <a16:rowId xmlns:a16="http://schemas.microsoft.com/office/drawing/2014/main" val="3398233119"/>
                  </a:ext>
                </a:extLst>
              </a:tr>
              <a:tr h="293370">
                <a:tc>
                  <a:txBody>
                    <a:bodyPr/>
                    <a:lstStyle/>
                    <a:p>
                      <a:pPr>
                        <a:lnSpc>
                          <a:spcPct val="107000"/>
                        </a:lnSpc>
                        <a:spcAft>
                          <a:spcPts val="0"/>
                        </a:spcAft>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char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tc>
                  <a:txBody>
                    <a:bodyPr/>
                    <a:lstStyle/>
                    <a:p>
                      <a:pPr>
                        <a:lnSpc>
                          <a:spcPct val="107000"/>
                        </a:lnSpc>
                        <a:spcAft>
                          <a:spcPts val="0"/>
                        </a:spcAft>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'\u0000'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tc>
                  <a:txBody>
                    <a:bodyPr/>
                    <a:lstStyle/>
                    <a:p>
                      <a:pPr>
                        <a:lnSpc>
                          <a:spcPct val="107000"/>
                        </a:lnSpc>
                        <a:spcAft>
                          <a:spcPts val="0"/>
                        </a:spcAft>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2 bytes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144" marR="7144" marT="7144" marB="7144" anchor="ctr">
                    <a:lnL>
                      <a:noFill/>
                    </a:lnL>
                    <a:lnR>
                      <a:noFill/>
                    </a:lnR>
                    <a:lnT>
                      <a:noFill/>
                    </a:lnT>
                    <a:lnB>
                      <a:noFill/>
                    </a:lnB>
                  </a:tcPr>
                </a:tc>
                <a:extLst>
                  <a:ext uri="{0D108BD9-81ED-4DB2-BD59-A6C34878D82A}">
                    <a16:rowId xmlns:a16="http://schemas.microsoft.com/office/drawing/2014/main" val="3366305781"/>
                  </a:ext>
                </a:extLst>
              </a:tr>
            </a:tbl>
          </a:graphicData>
        </a:graphic>
      </p:graphicFrame>
    </p:spTree>
    <p:extLst>
      <p:ext uri="{BB962C8B-B14F-4D97-AF65-F5344CB8AC3E}">
        <p14:creationId xmlns:p14="http://schemas.microsoft.com/office/powerpoint/2010/main" val="35548469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99905C-DF13-4DF2-B8C6-F0A32A3F8191}"/>
              </a:ext>
            </a:extLst>
          </p:cNvPr>
          <p:cNvSpPr/>
          <p:nvPr/>
        </p:nvSpPr>
        <p:spPr>
          <a:xfrm>
            <a:off x="895350" y="628650"/>
            <a:ext cx="7419975" cy="4449616"/>
          </a:xfrm>
          <a:prstGeom prst="rect">
            <a:avLst/>
          </a:prstGeom>
        </p:spPr>
        <p:txBody>
          <a:bodyPr wrap="square">
            <a:spAutoFit/>
          </a:bodyPr>
          <a:lstStyle/>
          <a:p>
            <a:pPr>
              <a:lnSpc>
                <a:spcPct val="107000"/>
              </a:lnSpc>
              <a:spcAft>
                <a:spcPts val="600"/>
              </a:spcAft>
            </a:pPr>
            <a:r>
              <a:rPr lang="en-GB" sz="2800" b="1" dirty="0">
                <a:latin typeface="Times New Roman" panose="02020603050405020304" pitchFamily="18" charset="0"/>
                <a:ea typeface="Times New Roman" panose="02020603050405020304" pitchFamily="18" charset="0"/>
                <a:cs typeface="Times New Roman" panose="02020603050405020304" pitchFamily="18" charset="0"/>
              </a:rPr>
              <a:t>Points to Remember:</a:t>
            </a:r>
            <a:r>
              <a:rPr lang="en-GB" sz="2800" dirty="0">
                <a:latin typeface="Times New Roman" panose="02020603050405020304" pitchFamily="18" charset="0"/>
                <a:ea typeface="Times New Roman" panose="02020603050405020304" pitchFamily="18" charset="0"/>
                <a:cs typeface="Times New Roman" panose="02020603050405020304" pitchFamily="18" charset="0"/>
              </a:rPr>
              <a:t> </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800" dirty="0">
                <a:latin typeface="Times New Roman" panose="02020603050405020304" pitchFamily="18" charset="0"/>
                <a:ea typeface="Times New Roman" panose="02020603050405020304" pitchFamily="18" charset="0"/>
                <a:cs typeface="Times New Roman" panose="02020603050405020304" pitchFamily="18" charset="0"/>
              </a:rPr>
              <a:t>All numeric data types are signed(+/-).</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800" dirty="0">
                <a:latin typeface="Times New Roman" panose="02020603050405020304" pitchFamily="18" charset="0"/>
                <a:ea typeface="Times New Roman" panose="02020603050405020304" pitchFamily="18" charset="0"/>
                <a:cs typeface="Times New Roman" panose="02020603050405020304" pitchFamily="18" charset="0"/>
              </a:rPr>
              <a:t>The size of data types remain the same on all platforms (standardized)</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GB" sz="2800" dirty="0">
                <a:latin typeface="Times New Roman" panose="02020603050405020304" pitchFamily="18" charset="0"/>
                <a:ea typeface="Times New Roman" panose="02020603050405020304" pitchFamily="18" charset="0"/>
                <a:cs typeface="Times New Roman" panose="02020603050405020304" pitchFamily="18" charset="0"/>
              </a:rPr>
              <a:t>char data type in Java is 2 bytes because it uses </a:t>
            </a:r>
            <a:r>
              <a:rPr lang="en-GB" sz="2800" b="1" dirty="0">
                <a:latin typeface="Times New Roman" panose="02020603050405020304" pitchFamily="18" charset="0"/>
                <a:ea typeface="Times New Roman" panose="02020603050405020304" pitchFamily="18" charset="0"/>
                <a:cs typeface="Times New Roman" panose="02020603050405020304" pitchFamily="18" charset="0"/>
              </a:rPr>
              <a:t>UNICODE </a:t>
            </a:r>
            <a:r>
              <a:rPr lang="en-GB" sz="2800" dirty="0">
                <a:latin typeface="Times New Roman" panose="02020603050405020304" pitchFamily="18" charset="0"/>
                <a:ea typeface="Times New Roman" panose="02020603050405020304" pitchFamily="18" charset="0"/>
                <a:cs typeface="Times New Roman" panose="02020603050405020304" pitchFamily="18" charset="0"/>
              </a:rPr>
              <a:t>character set. By virtue of it, Java supports internationalization. UNICODE is a character set which covers all known scripts and language in the world</a:t>
            </a:r>
            <a:endParaRPr lang="en-GB"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81650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00699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3097</TotalTime>
  <Words>5533</Words>
  <Application>Microsoft Office PowerPoint</Application>
  <PresentationFormat>On-screen Show (4:3)</PresentationFormat>
  <Paragraphs>522</Paragraphs>
  <Slides>92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92</vt:i4>
      </vt:variant>
    </vt:vector>
  </HeadingPairs>
  <TitlesOfParts>
    <vt:vector size="99" baseType="lpstr">
      <vt:lpstr>Arial</vt:lpstr>
      <vt:lpstr>Calibri</vt:lpstr>
      <vt:lpstr>Calibri Light</vt:lpstr>
      <vt:lpstr>Courier New</vt:lpstr>
      <vt:lpstr>Symbol</vt:lpstr>
      <vt:lpstr>Times New Roman</vt:lpstr>
      <vt:lpstr>Office Theme</vt:lpstr>
      <vt:lpstr>CMP 325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 325 OBJECT-ORIENTED PROGRAMMING - JAVA</dc:title>
  <dc:creator>Ngaring</dc:creator>
  <cp:lastModifiedBy>Ngaring</cp:lastModifiedBy>
  <cp:revision>114</cp:revision>
  <dcterms:created xsi:type="dcterms:W3CDTF">2019-10-27T20:44:00Z</dcterms:created>
  <dcterms:modified xsi:type="dcterms:W3CDTF">2021-11-03T14:23:02Z</dcterms:modified>
</cp:coreProperties>
</file>