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FEASIBILITY </a:t>
            </a:r>
            <a:r>
              <a:rPr lang="en-US" b="1" dirty="0" smtClean="0"/>
              <a:t>STUDIES</a:t>
            </a:r>
            <a:endParaRPr lang="en-US" dirty="0"/>
          </a:p>
        </p:txBody>
      </p:sp>
      <p:sp>
        <p:nvSpPr>
          <p:cNvPr id="3" name="Subtitle 2"/>
          <p:cNvSpPr>
            <a:spLocks noGrp="1"/>
          </p:cNvSpPr>
          <p:nvPr>
            <p:ph type="subTitle" idx="1"/>
          </p:nvPr>
        </p:nvSpPr>
        <p:spPr>
          <a:xfrm>
            <a:off x="1507067" y="4754880"/>
            <a:ext cx="7689184" cy="392852"/>
          </a:xfrm>
        </p:spPr>
        <p:txBody>
          <a:bodyPr>
            <a:normAutofit/>
          </a:bodyPr>
          <a:lstStyle/>
          <a:p>
            <a:pPr algn="ctr"/>
            <a:endParaRPr lang="en-US" dirty="0"/>
          </a:p>
        </p:txBody>
      </p:sp>
    </p:spTree>
    <p:extLst>
      <p:ext uri="{BB962C8B-B14F-4D97-AF65-F5344CB8AC3E}">
        <p14:creationId xmlns:p14="http://schemas.microsoft.com/office/powerpoint/2010/main" val="324815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 of Feasibility </a:t>
            </a:r>
            <a:r>
              <a:rPr lang="en-US" b="1" dirty="0" smtClean="0"/>
              <a:t>Study….Cont’d</a:t>
            </a:r>
            <a:endParaRPr lang="en-US" dirty="0"/>
          </a:p>
        </p:txBody>
      </p:sp>
      <p:sp>
        <p:nvSpPr>
          <p:cNvPr id="3" name="Content Placeholder 2"/>
          <p:cNvSpPr>
            <a:spLocks noGrp="1"/>
          </p:cNvSpPr>
          <p:nvPr>
            <p:ph idx="1"/>
          </p:nvPr>
        </p:nvSpPr>
        <p:spPr>
          <a:xfrm>
            <a:off x="875210" y="1332411"/>
            <a:ext cx="8398791" cy="5342709"/>
          </a:xfrm>
        </p:spPr>
        <p:txBody>
          <a:bodyPr/>
          <a:lstStyle/>
          <a:p>
            <a:r>
              <a:rPr lang="en-US" sz="2800" i="1" dirty="0"/>
              <a:t>Questions to answer in the market assessment:</a:t>
            </a:r>
            <a:endParaRPr lang="en-US" sz="2800" dirty="0"/>
          </a:p>
          <a:p>
            <a:pPr lvl="0"/>
            <a:r>
              <a:rPr lang="en-US" sz="2800" dirty="0"/>
              <a:t>What is the size of the market?</a:t>
            </a:r>
          </a:p>
          <a:p>
            <a:pPr lvl="0"/>
            <a:r>
              <a:rPr lang="en-US" sz="2800" dirty="0"/>
              <a:t>What is the sales volume?</a:t>
            </a:r>
          </a:p>
          <a:p>
            <a:pPr lvl="0"/>
            <a:r>
              <a:rPr lang="en-US" sz="2800" dirty="0"/>
              <a:t>What is the production volume?</a:t>
            </a:r>
          </a:p>
          <a:p>
            <a:pPr lvl="0"/>
            <a:r>
              <a:rPr lang="en-US" sz="2800" dirty="0"/>
              <a:t>Who is buying the product or service i.e. who is your target market?</a:t>
            </a:r>
          </a:p>
          <a:p>
            <a:pPr lvl="0"/>
            <a:r>
              <a:rPr lang="en-US" sz="2800" dirty="0"/>
              <a:t>How many customers are there? Who are they?</a:t>
            </a:r>
          </a:p>
          <a:p>
            <a:pPr lvl="0"/>
            <a:r>
              <a:rPr lang="en-US" sz="2800" dirty="0"/>
              <a:t>Where are they currently buying the product or service?</a:t>
            </a:r>
          </a:p>
          <a:p>
            <a:pPr lvl="0"/>
            <a:r>
              <a:rPr lang="en-US" sz="2800" dirty="0"/>
              <a:t>Are the customers satisfied?</a:t>
            </a:r>
          </a:p>
          <a:p>
            <a:endParaRPr lang="en-US" dirty="0"/>
          </a:p>
        </p:txBody>
      </p:sp>
    </p:spTree>
    <p:extLst>
      <p:ext uri="{BB962C8B-B14F-4D97-AF65-F5344CB8AC3E}">
        <p14:creationId xmlns:p14="http://schemas.microsoft.com/office/powerpoint/2010/main" val="402471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 of Feasibility </a:t>
            </a:r>
            <a:r>
              <a:rPr lang="en-US" b="1" dirty="0" smtClean="0"/>
              <a:t>Study….Cont’d</a:t>
            </a:r>
            <a:endParaRPr lang="en-US" dirty="0"/>
          </a:p>
        </p:txBody>
      </p:sp>
      <p:sp>
        <p:nvSpPr>
          <p:cNvPr id="3" name="Content Placeholder 2"/>
          <p:cNvSpPr>
            <a:spLocks noGrp="1"/>
          </p:cNvSpPr>
          <p:nvPr>
            <p:ph idx="1"/>
          </p:nvPr>
        </p:nvSpPr>
        <p:spPr>
          <a:xfrm>
            <a:off x="822960" y="1449977"/>
            <a:ext cx="8451042" cy="5029200"/>
          </a:xfrm>
        </p:spPr>
        <p:txBody>
          <a:bodyPr/>
          <a:lstStyle/>
          <a:p>
            <a:pPr lvl="0"/>
            <a:r>
              <a:rPr lang="en-US" sz="2400" dirty="0"/>
              <a:t>How is your market segmented currently?</a:t>
            </a:r>
          </a:p>
          <a:p>
            <a:pPr lvl="0"/>
            <a:r>
              <a:rPr lang="en-US" sz="2400" dirty="0"/>
              <a:t>What are the major trends affecting your market?</a:t>
            </a:r>
          </a:p>
          <a:p>
            <a:pPr lvl="0"/>
            <a:r>
              <a:rPr lang="en-US" sz="2400" dirty="0"/>
              <a:t>What is the growth rate of the market?</a:t>
            </a:r>
          </a:p>
          <a:p>
            <a:pPr lvl="0"/>
            <a:r>
              <a:rPr lang="en-US" sz="2400" dirty="0"/>
              <a:t>What would the buyers like to see changed about the products they are now buying?</a:t>
            </a:r>
          </a:p>
          <a:p>
            <a:pPr lvl="0"/>
            <a:r>
              <a:rPr lang="en-US" sz="2400" dirty="0"/>
              <a:t>What are the market trends for your product?</a:t>
            </a:r>
          </a:p>
          <a:p>
            <a:pPr lvl="0"/>
            <a:r>
              <a:rPr lang="en-US" sz="2400" dirty="0"/>
              <a:t>How is your target group changing?</a:t>
            </a:r>
          </a:p>
          <a:p>
            <a:pPr lvl="0"/>
            <a:r>
              <a:rPr lang="en-US" sz="2400" dirty="0"/>
              <a:t>Are other groups starting to use your product?</a:t>
            </a:r>
          </a:p>
          <a:p>
            <a:pPr lvl="0"/>
            <a:r>
              <a:rPr lang="en-US" sz="2400" dirty="0"/>
              <a:t>How do factors such as age, gender, family income, brand loyalty, lifestyle, </a:t>
            </a:r>
            <a:r>
              <a:rPr lang="en-US" sz="2400" dirty="0" err="1"/>
              <a:t>etc</a:t>
            </a:r>
            <a:r>
              <a:rPr lang="en-US" sz="2400" dirty="0"/>
              <a:t> affect your product?</a:t>
            </a:r>
          </a:p>
          <a:p>
            <a:endParaRPr lang="en-US" dirty="0"/>
          </a:p>
        </p:txBody>
      </p:sp>
    </p:spTree>
    <p:extLst>
      <p:ext uri="{BB962C8B-B14F-4D97-AF65-F5344CB8AC3E}">
        <p14:creationId xmlns:p14="http://schemas.microsoft.com/office/powerpoint/2010/main" val="2241771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 of Feasibility Study…Cont’d</a:t>
            </a:r>
            <a:endParaRPr lang="en-US" dirty="0"/>
          </a:p>
        </p:txBody>
      </p:sp>
      <p:sp>
        <p:nvSpPr>
          <p:cNvPr id="3" name="Content Placeholder 2"/>
          <p:cNvSpPr>
            <a:spLocks noGrp="1"/>
          </p:cNvSpPr>
          <p:nvPr>
            <p:ph idx="1"/>
          </p:nvPr>
        </p:nvSpPr>
        <p:spPr>
          <a:xfrm>
            <a:off x="677334" y="1463041"/>
            <a:ext cx="8596668" cy="5225142"/>
          </a:xfrm>
        </p:spPr>
        <p:txBody>
          <a:bodyPr/>
          <a:lstStyle/>
          <a:p>
            <a:pPr lvl="0"/>
            <a:r>
              <a:rPr lang="en-US" sz="2400" dirty="0"/>
              <a:t>How do customers view warranties and packaging of the products? What is the price structure on your product?</a:t>
            </a:r>
          </a:p>
          <a:p>
            <a:pPr lvl="0"/>
            <a:r>
              <a:rPr lang="en-US" sz="2400" dirty="0"/>
              <a:t>How has the price changed in the last year? Last five years?</a:t>
            </a:r>
          </a:p>
          <a:p>
            <a:pPr lvl="0"/>
            <a:r>
              <a:rPr lang="en-US" sz="2400" dirty="0"/>
              <a:t>What determines price on your product – quality, size, demand, tourist trade?</a:t>
            </a:r>
          </a:p>
          <a:p>
            <a:pPr lvl="0"/>
            <a:r>
              <a:rPr lang="en-US" sz="2400" dirty="0"/>
              <a:t>What promotional methods are most effective in reaching your target customers?</a:t>
            </a:r>
          </a:p>
          <a:p>
            <a:pPr lvl="0"/>
            <a:r>
              <a:rPr lang="en-US" sz="2400" dirty="0"/>
              <a:t>What is your conclusion about your expected market share?</a:t>
            </a:r>
          </a:p>
          <a:p>
            <a:pPr lvl="0"/>
            <a:r>
              <a:rPr lang="en-US" sz="2400" dirty="0"/>
              <a:t>Are there any legal, environmental or economic factors, which may impact on the business?</a:t>
            </a:r>
          </a:p>
          <a:p>
            <a:endParaRPr lang="en-US" dirty="0"/>
          </a:p>
        </p:txBody>
      </p:sp>
    </p:spTree>
    <p:extLst>
      <p:ext uri="{BB962C8B-B14F-4D97-AF65-F5344CB8AC3E}">
        <p14:creationId xmlns:p14="http://schemas.microsoft.com/office/powerpoint/2010/main" val="1371684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 of Feasibility Study….Cont’d</a:t>
            </a:r>
            <a:endParaRPr lang="en-US" dirty="0"/>
          </a:p>
        </p:txBody>
      </p:sp>
      <p:sp>
        <p:nvSpPr>
          <p:cNvPr id="3" name="Content Placeholder 2"/>
          <p:cNvSpPr>
            <a:spLocks noGrp="1"/>
          </p:cNvSpPr>
          <p:nvPr>
            <p:ph idx="1"/>
          </p:nvPr>
        </p:nvSpPr>
        <p:spPr>
          <a:xfrm>
            <a:off x="677334" y="1332411"/>
            <a:ext cx="8596668" cy="5185955"/>
          </a:xfrm>
        </p:spPr>
        <p:txBody>
          <a:bodyPr>
            <a:normAutofit/>
          </a:bodyPr>
          <a:lstStyle/>
          <a:p>
            <a:pPr lvl="0"/>
            <a:r>
              <a:rPr lang="en-US" b="1" dirty="0"/>
              <a:t>Competition Analysis</a:t>
            </a:r>
            <a:endParaRPr lang="en-US" dirty="0"/>
          </a:p>
          <a:p>
            <a:pPr lvl="0"/>
            <a:r>
              <a:rPr lang="en-US" dirty="0"/>
              <a:t>Who are your major competitors?</a:t>
            </a:r>
          </a:p>
          <a:p>
            <a:pPr lvl="0"/>
            <a:r>
              <a:rPr lang="en-US" dirty="0"/>
              <a:t>What are the major strengths of each?</a:t>
            </a:r>
          </a:p>
          <a:p>
            <a:pPr lvl="0"/>
            <a:r>
              <a:rPr lang="en-US" dirty="0"/>
              <a:t>What are the major weaknesses of each?</a:t>
            </a:r>
          </a:p>
          <a:p>
            <a:pPr lvl="0"/>
            <a:r>
              <a:rPr lang="en-US" dirty="0"/>
              <a:t>What are their production capabilities?</a:t>
            </a:r>
          </a:p>
          <a:p>
            <a:pPr lvl="0"/>
            <a:r>
              <a:rPr lang="en-US" dirty="0"/>
              <a:t>Are you familiar with the following factors concerning your competitors:</a:t>
            </a:r>
          </a:p>
          <a:p>
            <a:pPr lvl="0"/>
            <a:r>
              <a:rPr lang="en-US" dirty="0"/>
              <a:t>Price structure?</a:t>
            </a:r>
          </a:p>
          <a:p>
            <a:pPr lvl="0"/>
            <a:r>
              <a:rPr lang="en-US" dirty="0"/>
              <a:t>Product lines (quality, breadth, width)?</a:t>
            </a:r>
          </a:p>
          <a:p>
            <a:pPr lvl="0"/>
            <a:r>
              <a:rPr lang="en-US" dirty="0"/>
              <a:t>Location?</a:t>
            </a:r>
          </a:p>
          <a:p>
            <a:pPr lvl="0"/>
            <a:r>
              <a:rPr lang="en-US" dirty="0"/>
              <a:t>Promotional activities?</a:t>
            </a:r>
          </a:p>
          <a:p>
            <a:pPr lvl="0"/>
            <a:r>
              <a:rPr lang="en-US" dirty="0"/>
              <a:t>Sources of supply?</a:t>
            </a:r>
          </a:p>
          <a:p>
            <a:pPr lvl="0"/>
            <a:r>
              <a:rPr lang="en-US" dirty="0"/>
              <a:t>Image from a customer’s viewpoint?</a:t>
            </a:r>
          </a:p>
          <a:p>
            <a:pPr lvl="0"/>
            <a:r>
              <a:rPr lang="en-US" dirty="0"/>
              <a:t>Do you know of any competitor’s plans for expansion?</a:t>
            </a:r>
          </a:p>
          <a:p>
            <a:endParaRPr lang="en-US" dirty="0"/>
          </a:p>
        </p:txBody>
      </p:sp>
    </p:spTree>
    <p:extLst>
      <p:ext uri="{BB962C8B-B14F-4D97-AF65-F5344CB8AC3E}">
        <p14:creationId xmlns:p14="http://schemas.microsoft.com/office/powerpoint/2010/main" val="2028868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 of Feasibility Study….Cont’d</a:t>
            </a:r>
            <a:endParaRPr lang="en-US" dirty="0"/>
          </a:p>
        </p:txBody>
      </p:sp>
      <p:sp>
        <p:nvSpPr>
          <p:cNvPr id="3" name="Content Placeholder 2"/>
          <p:cNvSpPr>
            <a:spLocks noGrp="1"/>
          </p:cNvSpPr>
          <p:nvPr>
            <p:ph idx="1"/>
          </p:nvPr>
        </p:nvSpPr>
        <p:spPr>
          <a:xfrm>
            <a:off x="770708" y="1423851"/>
            <a:ext cx="8503293" cy="5029200"/>
          </a:xfrm>
        </p:spPr>
        <p:txBody>
          <a:bodyPr>
            <a:normAutofit/>
          </a:bodyPr>
          <a:lstStyle/>
          <a:p>
            <a:pPr lvl="0"/>
            <a:r>
              <a:rPr lang="en-US" sz="2400" dirty="0"/>
              <a:t>Have any firms of your type gone out of business lately?</a:t>
            </a:r>
          </a:p>
          <a:p>
            <a:pPr lvl="0"/>
            <a:r>
              <a:rPr lang="en-US" sz="2400" dirty="0"/>
              <a:t>If yes, why?</a:t>
            </a:r>
          </a:p>
          <a:p>
            <a:pPr lvl="0"/>
            <a:r>
              <a:rPr lang="en-US" sz="2400" dirty="0"/>
              <a:t>Do you know the sales and market share of each competitor?</a:t>
            </a:r>
          </a:p>
          <a:p>
            <a:pPr lvl="0"/>
            <a:r>
              <a:rPr lang="en-US" sz="2400" dirty="0"/>
              <a:t>Do you know whether the sales and market share of each competitor are increasing, decreasing, or stable?</a:t>
            </a:r>
          </a:p>
          <a:p>
            <a:pPr lvl="0"/>
            <a:r>
              <a:rPr lang="en-US" sz="2400" dirty="0"/>
              <a:t>Do you know the profit levels of each competitor?</a:t>
            </a:r>
          </a:p>
          <a:p>
            <a:pPr lvl="0"/>
            <a:r>
              <a:rPr lang="en-US" sz="2400" dirty="0"/>
              <a:t>Are your competitors’ profits increasing, decreasing, or stable?</a:t>
            </a:r>
          </a:p>
          <a:p>
            <a:pPr lvl="0"/>
            <a:r>
              <a:rPr lang="en-US" sz="2400" dirty="0"/>
              <a:t>Can you compete with your competitors?</a:t>
            </a:r>
          </a:p>
          <a:p>
            <a:endParaRPr lang="en-US" dirty="0"/>
          </a:p>
        </p:txBody>
      </p:sp>
    </p:spTree>
    <p:extLst>
      <p:ext uri="{BB962C8B-B14F-4D97-AF65-F5344CB8AC3E}">
        <p14:creationId xmlns:p14="http://schemas.microsoft.com/office/powerpoint/2010/main" val="3085377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2033"/>
            <a:ext cx="8596668" cy="931817"/>
          </a:xfrm>
        </p:spPr>
        <p:txBody>
          <a:bodyPr/>
          <a:lstStyle/>
          <a:p>
            <a:r>
              <a:rPr lang="en-US" b="1" dirty="0"/>
              <a:t>Contents of Feasibility Study….Cont’d</a:t>
            </a:r>
            <a:endParaRPr lang="en-US" dirty="0"/>
          </a:p>
        </p:txBody>
      </p:sp>
      <p:sp>
        <p:nvSpPr>
          <p:cNvPr id="3" name="Content Placeholder 2"/>
          <p:cNvSpPr>
            <a:spLocks noGrp="1"/>
          </p:cNvSpPr>
          <p:nvPr>
            <p:ph idx="1"/>
          </p:nvPr>
        </p:nvSpPr>
        <p:spPr>
          <a:xfrm>
            <a:off x="770708" y="1188720"/>
            <a:ext cx="8503293" cy="5290457"/>
          </a:xfrm>
        </p:spPr>
        <p:txBody>
          <a:bodyPr>
            <a:normAutofit/>
          </a:bodyPr>
          <a:lstStyle/>
          <a:p>
            <a:pPr lvl="0"/>
            <a:r>
              <a:rPr lang="en-US" b="1" dirty="0"/>
              <a:t>Marketing Strategy</a:t>
            </a:r>
            <a:endParaRPr lang="en-US" dirty="0"/>
          </a:p>
          <a:p>
            <a:r>
              <a:rPr lang="en-US" dirty="0"/>
              <a:t>Note: depending on the outcome of the feasibility study, your business plan will include a detailed marketing strategy. For the feasibility study a briefer outline of your strategy will suffice.</a:t>
            </a:r>
          </a:p>
          <a:p>
            <a:pPr lvl="0"/>
            <a:r>
              <a:rPr lang="en-US" dirty="0"/>
              <a:t>How will the market be accessed? What distribution methods will you use?</a:t>
            </a:r>
          </a:p>
          <a:p>
            <a:pPr lvl="0"/>
            <a:r>
              <a:rPr lang="en-US" dirty="0"/>
              <a:t>What is the competitive advantage of your product or the benefits of your product in relation to the competition?</a:t>
            </a:r>
          </a:p>
          <a:p>
            <a:pPr lvl="0"/>
            <a:r>
              <a:rPr lang="en-US" dirty="0"/>
              <a:t>What will attract customers to your product?</a:t>
            </a:r>
          </a:p>
          <a:p>
            <a:pPr lvl="0"/>
            <a:r>
              <a:rPr lang="en-US" dirty="0"/>
              <a:t>How is your product differentiated from the competition?</a:t>
            </a:r>
          </a:p>
          <a:p>
            <a:pPr lvl="0"/>
            <a:r>
              <a:rPr lang="en-US" dirty="0"/>
              <a:t>What pricing methods will you probably use?</a:t>
            </a:r>
          </a:p>
          <a:p>
            <a:pPr lvl="0"/>
            <a:r>
              <a:rPr lang="en-US" dirty="0"/>
              <a:t>What promotional methods will you use (i.e. tradeshows, advertising, </a:t>
            </a:r>
            <a:r>
              <a:rPr lang="en-US" dirty="0" err="1"/>
              <a:t>etc</a:t>
            </a:r>
            <a:r>
              <a:rPr lang="en-US" dirty="0"/>
              <a:t>)?</a:t>
            </a:r>
          </a:p>
          <a:p>
            <a:pPr lvl="0"/>
            <a:r>
              <a:rPr lang="en-US" dirty="0"/>
              <a:t>Outline any commitments you have received from customers already</a:t>
            </a:r>
          </a:p>
          <a:p>
            <a:pPr lvl="0"/>
            <a:r>
              <a:rPr lang="en-US" dirty="0"/>
              <a:t>Outline export potential if any.</a:t>
            </a:r>
          </a:p>
          <a:p>
            <a:endParaRPr lang="en-US" dirty="0"/>
          </a:p>
        </p:txBody>
      </p:sp>
    </p:spTree>
    <p:extLst>
      <p:ext uri="{BB962C8B-B14F-4D97-AF65-F5344CB8AC3E}">
        <p14:creationId xmlns:p14="http://schemas.microsoft.com/office/powerpoint/2010/main" val="4122946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 of Feasibility Study….Cont’d</a:t>
            </a:r>
            <a:endParaRPr lang="en-US" dirty="0"/>
          </a:p>
        </p:txBody>
      </p:sp>
      <p:sp>
        <p:nvSpPr>
          <p:cNvPr id="3" name="Content Placeholder 2"/>
          <p:cNvSpPr>
            <a:spLocks noGrp="1"/>
          </p:cNvSpPr>
          <p:nvPr>
            <p:ph idx="1"/>
          </p:nvPr>
        </p:nvSpPr>
        <p:spPr>
          <a:xfrm>
            <a:off x="677334" y="1371600"/>
            <a:ext cx="8596668" cy="5329645"/>
          </a:xfrm>
        </p:spPr>
        <p:txBody>
          <a:bodyPr>
            <a:normAutofit lnSpcReduction="10000"/>
          </a:bodyPr>
          <a:lstStyle/>
          <a:p>
            <a:pPr lvl="0"/>
            <a:r>
              <a:rPr lang="en-US" sz="2400" b="1" dirty="0"/>
              <a:t>Technical or Production Analysis</a:t>
            </a:r>
            <a:endParaRPr lang="en-US" sz="2400" dirty="0"/>
          </a:p>
          <a:p>
            <a:r>
              <a:rPr lang="en-US" sz="2400" dirty="0"/>
              <a:t>This portion should be based on verifiable data and contain sufficient information and analysis so that a determination may be made on the technical feasibility of achieving the levels of income or production that are projected in the financial statements. Depending on your particular business idea it may include the following considerations:</a:t>
            </a:r>
          </a:p>
          <a:p>
            <a:pPr lvl="0"/>
            <a:r>
              <a:rPr lang="en-US" sz="2400" dirty="0"/>
              <a:t>Determine the suitability of the production site including site environmental impact analysis (provided by architect, engineer or person with the necessary expertise to make the determination)</a:t>
            </a:r>
          </a:p>
          <a:p>
            <a:pPr lvl="0"/>
            <a:r>
              <a:rPr lang="en-US" sz="2400" dirty="0"/>
              <a:t>Does the site have the desired characteristics and available utilities and transportation facilities, etc.?</a:t>
            </a:r>
          </a:p>
          <a:p>
            <a:endParaRPr lang="en-US" dirty="0"/>
          </a:p>
        </p:txBody>
      </p:sp>
    </p:spTree>
    <p:extLst>
      <p:ext uri="{BB962C8B-B14F-4D97-AF65-F5344CB8AC3E}">
        <p14:creationId xmlns:p14="http://schemas.microsoft.com/office/powerpoint/2010/main" val="3995460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 of Feasibility Study….Cont’d</a:t>
            </a:r>
            <a:endParaRPr lang="en-US" dirty="0"/>
          </a:p>
        </p:txBody>
      </p:sp>
      <p:sp>
        <p:nvSpPr>
          <p:cNvPr id="3" name="Content Placeholder 2"/>
          <p:cNvSpPr>
            <a:spLocks noGrp="1"/>
          </p:cNvSpPr>
          <p:nvPr>
            <p:ph idx="1"/>
          </p:nvPr>
        </p:nvSpPr>
        <p:spPr>
          <a:xfrm>
            <a:off x="875210" y="1463041"/>
            <a:ext cx="8398791" cy="5042262"/>
          </a:xfrm>
        </p:spPr>
        <p:txBody>
          <a:bodyPr>
            <a:normAutofit/>
          </a:bodyPr>
          <a:lstStyle/>
          <a:p>
            <a:pPr lvl="0"/>
            <a:r>
              <a:rPr lang="en-US" sz="2000" dirty="0"/>
              <a:t>What are the technology needs for the proposed business?</a:t>
            </a:r>
          </a:p>
          <a:p>
            <a:pPr lvl="0"/>
            <a:r>
              <a:rPr lang="en-US" sz="2000" dirty="0"/>
              <a:t>What are the equipment/resource requirements?</a:t>
            </a:r>
          </a:p>
          <a:p>
            <a:pPr lvl="0"/>
            <a:r>
              <a:rPr lang="en-US" sz="2000" dirty="0"/>
              <a:t>When and where can the technology or equipment be obtained?</a:t>
            </a:r>
          </a:p>
          <a:p>
            <a:pPr lvl="0"/>
            <a:r>
              <a:rPr lang="en-US" sz="2000" dirty="0"/>
              <a:t>What does the technology or equipment cost?</a:t>
            </a:r>
          </a:p>
          <a:p>
            <a:pPr lvl="0"/>
            <a:r>
              <a:rPr lang="en-US" sz="2000" dirty="0"/>
              <a:t>What are the production costs (to be included in the finance section)</a:t>
            </a:r>
          </a:p>
          <a:p>
            <a:pPr lvl="0"/>
            <a:r>
              <a:rPr lang="en-US" sz="2000" dirty="0"/>
              <a:t>Will the technology achieve the intended production levels?</a:t>
            </a:r>
          </a:p>
          <a:p>
            <a:pPr lvl="0"/>
            <a:r>
              <a:rPr lang="en-US" sz="2000" dirty="0"/>
              <a:t>What will the production process be?</a:t>
            </a:r>
          </a:p>
          <a:p>
            <a:pPr lvl="0"/>
            <a:r>
              <a:rPr lang="en-US" sz="2000" dirty="0"/>
              <a:t>What are the product storage requirements </a:t>
            </a:r>
            <a:r>
              <a:rPr lang="en-US" sz="2000" dirty="0" err="1"/>
              <a:t>etc</a:t>
            </a:r>
            <a:r>
              <a:rPr lang="en-US" sz="2000" dirty="0"/>
              <a:t>?</a:t>
            </a:r>
          </a:p>
          <a:p>
            <a:pPr lvl="0"/>
            <a:r>
              <a:rPr lang="en-US" sz="2000" dirty="0"/>
              <a:t>Is there availability of local </a:t>
            </a:r>
            <a:r>
              <a:rPr lang="en-US" sz="2000" dirty="0" err="1"/>
              <a:t>labour</a:t>
            </a:r>
            <a:r>
              <a:rPr lang="en-US" sz="2000" dirty="0"/>
              <a:t>?</a:t>
            </a:r>
          </a:p>
          <a:p>
            <a:pPr lvl="0"/>
            <a:r>
              <a:rPr lang="en-US" sz="2000" dirty="0"/>
              <a:t>Are there any legal or environmental factors or other developments which may impact on the business?</a:t>
            </a:r>
          </a:p>
          <a:p>
            <a:endParaRPr lang="en-US" dirty="0"/>
          </a:p>
        </p:txBody>
      </p:sp>
    </p:spTree>
    <p:extLst>
      <p:ext uri="{BB962C8B-B14F-4D97-AF65-F5344CB8AC3E}">
        <p14:creationId xmlns:p14="http://schemas.microsoft.com/office/powerpoint/2010/main" val="1236981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 of Feasibility Study….Cont’d</a:t>
            </a:r>
            <a:endParaRPr lang="en-US" dirty="0"/>
          </a:p>
        </p:txBody>
      </p:sp>
      <p:sp>
        <p:nvSpPr>
          <p:cNvPr id="3" name="Content Placeholder 2"/>
          <p:cNvSpPr>
            <a:spLocks noGrp="1"/>
          </p:cNvSpPr>
          <p:nvPr>
            <p:ph idx="1"/>
          </p:nvPr>
        </p:nvSpPr>
        <p:spPr>
          <a:xfrm>
            <a:off x="770708" y="1580607"/>
            <a:ext cx="8503293" cy="4859382"/>
          </a:xfrm>
        </p:spPr>
        <p:txBody>
          <a:bodyPr/>
          <a:lstStyle/>
          <a:p>
            <a:pPr lvl="0"/>
            <a:r>
              <a:rPr lang="en-US" sz="2400" b="1" dirty="0"/>
              <a:t>Prototype or sample product</a:t>
            </a:r>
            <a:endParaRPr lang="en-US" sz="2400" dirty="0"/>
          </a:p>
          <a:p>
            <a:r>
              <a:rPr lang="en-US" sz="2400" dirty="0"/>
              <a:t>If you need to develop a sample product or prototype as part of the feasibility, a description should be give here.</a:t>
            </a:r>
          </a:p>
          <a:p>
            <a:pPr lvl="0"/>
            <a:r>
              <a:rPr lang="en-US" sz="2400" b="1" dirty="0"/>
              <a:t>Management Capability</a:t>
            </a:r>
            <a:endParaRPr lang="en-US" sz="2400" dirty="0"/>
          </a:p>
          <a:p>
            <a:r>
              <a:rPr lang="en-US" sz="2400" dirty="0"/>
              <a:t>Describe the requirements for the management positions and responsibilities for those personnel. </a:t>
            </a:r>
          </a:p>
          <a:p>
            <a:r>
              <a:rPr lang="en-US" sz="2400" dirty="0"/>
              <a:t>Describe the skills/expertise you will need to bring to the business.</a:t>
            </a:r>
          </a:p>
          <a:p>
            <a:r>
              <a:rPr lang="en-US" sz="2400" dirty="0"/>
              <a:t>Describe existing capabilities within the business (related to qualification and experience of promoter).</a:t>
            </a:r>
          </a:p>
          <a:p>
            <a:endParaRPr lang="en-US" dirty="0"/>
          </a:p>
        </p:txBody>
      </p:sp>
    </p:spTree>
    <p:extLst>
      <p:ext uri="{BB962C8B-B14F-4D97-AF65-F5344CB8AC3E}">
        <p14:creationId xmlns:p14="http://schemas.microsoft.com/office/powerpoint/2010/main" val="497843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 of Feasibility Study….Cont’d</a:t>
            </a:r>
            <a:endParaRPr lang="en-US" dirty="0"/>
          </a:p>
        </p:txBody>
      </p:sp>
      <p:sp>
        <p:nvSpPr>
          <p:cNvPr id="3" name="Content Placeholder 2"/>
          <p:cNvSpPr>
            <a:spLocks noGrp="1"/>
          </p:cNvSpPr>
          <p:nvPr>
            <p:ph idx="1"/>
          </p:nvPr>
        </p:nvSpPr>
        <p:spPr>
          <a:xfrm>
            <a:off x="901336" y="1463040"/>
            <a:ext cx="8372665" cy="5146765"/>
          </a:xfrm>
        </p:spPr>
        <p:txBody>
          <a:bodyPr/>
          <a:lstStyle/>
          <a:p>
            <a:pPr lvl="0"/>
            <a:r>
              <a:rPr lang="en-US" sz="2000" b="1" dirty="0"/>
              <a:t>Financial Analysis</a:t>
            </a:r>
            <a:endParaRPr lang="en-US" sz="2000" dirty="0"/>
          </a:p>
          <a:p>
            <a:r>
              <a:rPr lang="en-US" sz="2000" dirty="0"/>
              <a:t>Include preliminary financial projections (with a clear understanding of assumption) and an estimation of all variable and fixed (overhead) costs will be necessary to estimate the profitability of the proposed venture. The accuracy of your revenue projections and costs will be dependent on the reliability of the marketing predictions and production information.</a:t>
            </a:r>
          </a:p>
          <a:p>
            <a:r>
              <a:rPr lang="en-US" sz="2000" dirty="0"/>
              <a:t>Important consideration to determine profitability include:</a:t>
            </a:r>
          </a:p>
          <a:p>
            <a:pPr lvl="0"/>
            <a:r>
              <a:rPr lang="en-US" sz="2000" dirty="0"/>
              <a:t>Are you sure that you have considered all costs, variable and fixed, that should be allocated to the new enterprise?</a:t>
            </a:r>
          </a:p>
          <a:p>
            <a:pPr lvl="0"/>
            <a:r>
              <a:rPr lang="en-US" sz="2000" dirty="0"/>
              <a:t>Do you have enough information to prepare projected statements for the next three or more years i.e. cash flow forecast, profit and loss, balance sheet?</a:t>
            </a:r>
          </a:p>
          <a:p>
            <a:endParaRPr lang="en-US" dirty="0"/>
          </a:p>
        </p:txBody>
      </p:sp>
    </p:spTree>
    <p:extLst>
      <p:ext uri="{BB962C8B-B14F-4D97-AF65-F5344CB8AC3E}">
        <p14:creationId xmlns:p14="http://schemas.microsoft.com/office/powerpoint/2010/main" val="2269175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a:xfrm>
            <a:off x="677334" y="1502229"/>
            <a:ext cx="8427478" cy="5003074"/>
          </a:xfrm>
        </p:spPr>
        <p:txBody>
          <a:bodyPr>
            <a:noAutofit/>
          </a:bodyPr>
          <a:lstStyle/>
          <a:p>
            <a:pPr algn="just"/>
            <a:r>
              <a:rPr lang="en-US" sz="3600" dirty="0" smtClean="0"/>
              <a:t>Business </a:t>
            </a:r>
            <a:r>
              <a:rPr lang="en-US" sz="3600" dirty="0"/>
              <a:t>is a venture undertaken towards making some profits. Business ventures involve some operations which are characterized by various forms of risk. Therefore, it is always advisable to carry out some assessment of the viability of the business before embarking on the project</a:t>
            </a:r>
            <a:r>
              <a:rPr lang="en-US" sz="3600" dirty="0" smtClean="0"/>
              <a:t>.</a:t>
            </a:r>
            <a:endParaRPr lang="en-US" sz="3600" dirty="0"/>
          </a:p>
        </p:txBody>
      </p:sp>
    </p:spTree>
    <p:extLst>
      <p:ext uri="{BB962C8B-B14F-4D97-AF65-F5344CB8AC3E}">
        <p14:creationId xmlns:p14="http://schemas.microsoft.com/office/powerpoint/2010/main" val="1130644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 of Feasibility Study….Cont’d</a:t>
            </a:r>
            <a:endParaRPr lang="en-US" dirty="0"/>
          </a:p>
        </p:txBody>
      </p:sp>
      <p:sp>
        <p:nvSpPr>
          <p:cNvPr id="3" name="Content Placeholder 2"/>
          <p:cNvSpPr>
            <a:spLocks noGrp="1"/>
          </p:cNvSpPr>
          <p:nvPr>
            <p:ph idx="1"/>
          </p:nvPr>
        </p:nvSpPr>
        <p:spPr>
          <a:xfrm>
            <a:off x="677334" y="1541417"/>
            <a:ext cx="8596668" cy="5159829"/>
          </a:xfrm>
        </p:spPr>
        <p:txBody>
          <a:bodyPr>
            <a:normAutofit/>
          </a:bodyPr>
          <a:lstStyle/>
          <a:p>
            <a:pPr lvl="0"/>
            <a:r>
              <a:rPr lang="en-US" sz="2000" dirty="0"/>
              <a:t>Have you done a “sensitivity” analysis to predict the impact that possible variations in costs and revenues will have on profitability?</a:t>
            </a:r>
          </a:p>
          <a:p>
            <a:pPr lvl="0"/>
            <a:r>
              <a:rPr lang="en-US" sz="2000" dirty="0"/>
              <a:t>When will the enterprise reach the break-even point?</a:t>
            </a:r>
          </a:p>
          <a:p>
            <a:pPr lvl="0"/>
            <a:r>
              <a:rPr lang="en-US" sz="2000" dirty="0"/>
              <a:t>When will the business become profitable?</a:t>
            </a:r>
          </a:p>
          <a:p>
            <a:pPr lvl="0"/>
            <a:r>
              <a:rPr lang="en-US" sz="2000" dirty="0"/>
              <a:t>Is there enough profit to allow for growth of the business?</a:t>
            </a:r>
          </a:p>
          <a:p>
            <a:pPr lvl="0"/>
            <a:r>
              <a:rPr lang="en-US" sz="2000" b="1" dirty="0"/>
              <a:t>Required Financing</a:t>
            </a:r>
            <a:endParaRPr lang="en-US" sz="2000" dirty="0"/>
          </a:p>
          <a:p>
            <a:r>
              <a:rPr lang="en-US" sz="2000" dirty="0"/>
              <a:t>Required funding to enter this market and feasibility of raising capital (if necessary)</a:t>
            </a:r>
          </a:p>
          <a:p>
            <a:pPr lvl="0"/>
            <a:r>
              <a:rPr lang="en-US" sz="2000" b="1" dirty="0"/>
              <a:t>Economic Impact</a:t>
            </a:r>
            <a:endParaRPr lang="en-US" sz="2000" dirty="0"/>
          </a:p>
          <a:p>
            <a:r>
              <a:rPr lang="en-US" sz="2000" dirty="0"/>
              <a:t>Show the potential economic impact of the proposed venture e.g. job creation, salaries of employees, sourcing local suppliers, etc. limits and constraints.</a:t>
            </a:r>
          </a:p>
          <a:p>
            <a:endParaRPr lang="en-US" dirty="0"/>
          </a:p>
        </p:txBody>
      </p:sp>
    </p:spTree>
    <p:extLst>
      <p:ext uri="{BB962C8B-B14F-4D97-AF65-F5344CB8AC3E}">
        <p14:creationId xmlns:p14="http://schemas.microsoft.com/office/powerpoint/2010/main" val="365703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Conclusion and Recommendations</a:t>
            </a:r>
            <a:r>
              <a:rPr lang="en-US" dirty="0"/>
              <a:t/>
            </a:r>
            <a:br>
              <a:rPr lang="en-US" dirty="0"/>
            </a:br>
            <a:endParaRPr lang="en-US" dirty="0"/>
          </a:p>
        </p:txBody>
      </p:sp>
      <p:sp>
        <p:nvSpPr>
          <p:cNvPr id="3" name="Content Placeholder 2"/>
          <p:cNvSpPr>
            <a:spLocks noGrp="1"/>
          </p:cNvSpPr>
          <p:nvPr>
            <p:ph idx="1"/>
          </p:nvPr>
        </p:nvSpPr>
        <p:spPr/>
        <p:txBody>
          <a:bodyPr/>
          <a:lstStyle/>
          <a:p>
            <a:r>
              <a:rPr lang="en-US" sz="3600" dirty="0" smtClean="0"/>
              <a:t>A </a:t>
            </a:r>
            <a:r>
              <a:rPr lang="en-US" sz="3600" dirty="0"/>
              <a:t>suggestion as to the feasibility of the project</a:t>
            </a:r>
          </a:p>
          <a:p>
            <a:pPr lvl="0"/>
            <a:r>
              <a:rPr lang="en-US" sz="3600" b="1" dirty="0"/>
              <a:t>Appendices</a:t>
            </a:r>
            <a:endParaRPr lang="en-US" sz="3600" dirty="0"/>
          </a:p>
          <a:p>
            <a:r>
              <a:rPr lang="en-US" sz="3600" dirty="0"/>
              <a:t>Include any supporting documentation including references here.</a:t>
            </a:r>
          </a:p>
          <a:p>
            <a:r>
              <a:rPr lang="en-US" dirty="0"/>
              <a:t/>
            </a:r>
            <a:br>
              <a:rPr lang="en-US" dirty="0"/>
            </a:br>
            <a:r>
              <a:rPr lang="en-US" dirty="0"/>
              <a:t> </a:t>
            </a:r>
          </a:p>
          <a:p>
            <a:endParaRPr lang="en-US" dirty="0"/>
          </a:p>
        </p:txBody>
      </p:sp>
    </p:spTree>
    <p:extLst>
      <p:ext uri="{BB962C8B-B14F-4D97-AF65-F5344CB8AC3E}">
        <p14:creationId xmlns:p14="http://schemas.microsoft.com/office/powerpoint/2010/main" val="2237894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CALCULATION OF INITIAL PROJECT COSTS</a:t>
            </a:r>
            <a:br>
              <a:rPr lang="en-US" dirty="0"/>
            </a:br>
            <a:endParaRPr lang="en-US" dirty="0"/>
          </a:p>
        </p:txBody>
      </p:sp>
      <p:sp>
        <p:nvSpPr>
          <p:cNvPr id="3" name="Content Placeholder 2"/>
          <p:cNvSpPr>
            <a:spLocks noGrp="1"/>
          </p:cNvSpPr>
          <p:nvPr>
            <p:ph idx="1"/>
          </p:nvPr>
        </p:nvSpPr>
        <p:spPr>
          <a:xfrm>
            <a:off x="677333" y="2160589"/>
            <a:ext cx="9054495" cy="3861388"/>
          </a:xfrm>
        </p:spPr>
        <p:txBody>
          <a:bodyPr/>
          <a:lstStyle/>
          <a:p>
            <a:pPr lvl="1"/>
            <a:r>
              <a:rPr lang="en-US" sz="2000" dirty="0" smtClean="0"/>
              <a:t>Preliminary </a:t>
            </a:r>
            <a:r>
              <a:rPr lang="en-US" sz="2000" dirty="0"/>
              <a:t>and preoperative expenses</a:t>
            </a:r>
          </a:p>
          <a:p>
            <a:pPr lvl="2"/>
            <a:r>
              <a:rPr lang="en-US" sz="2000" dirty="0"/>
              <a:t>Feasibility study</a:t>
            </a:r>
          </a:p>
          <a:p>
            <a:pPr lvl="2"/>
            <a:r>
              <a:rPr lang="en-US" sz="2000" dirty="0"/>
              <a:t>Business plan</a:t>
            </a:r>
          </a:p>
          <a:p>
            <a:pPr lvl="2"/>
            <a:r>
              <a:rPr lang="en-US" sz="2000" dirty="0"/>
              <a:t>Information gathering</a:t>
            </a:r>
          </a:p>
          <a:p>
            <a:pPr lvl="2"/>
            <a:r>
              <a:rPr lang="en-US" sz="2000" dirty="0"/>
              <a:t>Consultation with funding partners/banks</a:t>
            </a:r>
          </a:p>
          <a:p>
            <a:pPr lvl="2"/>
            <a:r>
              <a:rPr lang="en-US" sz="2000" dirty="0"/>
              <a:t>Business registration</a:t>
            </a:r>
          </a:p>
          <a:p>
            <a:pPr lvl="2"/>
            <a:r>
              <a:rPr lang="en-US" sz="2000" dirty="0"/>
              <a:t>Promotion costs e.g. pilot staff expenses and running </a:t>
            </a:r>
            <a:r>
              <a:rPr lang="en-US" sz="2000" dirty="0" smtClean="0"/>
              <a:t>costs</a:t>
            </a:r>
          </a:p>
          <a:p>
            <a:pPr lvl="2"/>
            <a:r>
              <a:rPr lang="en-US" sz="2000" dirty="0" smtClean="0"/>
              <a:t>Net </a:t>
            </a:r>
            <a:r>
              <a:rPr lang="en-US" sz="2000" dirty="0"/>
              <a:t>total:								</a:t>
            </a:r>
            <a:r>
              <a:rPr lang="en-US" sz="2000" dirty="0" smtClean="0"/>
              <a:t>                         	</a:t>
            </a:r>
            <a:r>
              <a:rPr lang="en-US" sz="2000" b="1" dirty="0" smtClean="0"/>
              <a:t>₦</a:t>
            </a:r>
            <a:r>
              <a:rPr lang="en-US" sz="2000" b="1" dirty="0"/>
              <a:t>2.0M</a:t>
            </a:r>
            <a:endParaRPr lang="en-US" sz="2000" dirty="0"/>
          </a:p>
          <a:p>
            <a:endParaRPr lang="en-US" dirty="0"/>
          </a:p>
        </p:txBody>
      </p:sp>
    </p:spTree>
    <p:extLst>
      <p:ext uri="{BB962C8B-B14F-4D97-AF65-F5344CB8AC3E}">
        <p14:creationId xmlns:p14="http://schemas.microsoft.com/office/powerpoint/2010/main" val="536705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 OF INITIAL PROJECT </a:t>
            </a:r>
            <a:r>
              <a:rPr lang="en-US" dirty="0" smtClean="0"/>
              <a:t>COSTS….Cont’d</a:t>
            </a:r>
            <a:endParaRPr lang="en-US" dirty="0"/>
          </a:p>
        </p:txBody>
      </p:sp>
      <p:sp>
        <p:nvSpPr>
          <p:cNvPr id="3" name="Content Placeholder 2"/>
          <p:cNvSpPr>
            <a:spLocks noGrp="1"/>
          </p:cNvSpPr>
          <p:nvPr>
            <p:ph idx="1"/>
          </p:nvPr>
        </p:nvSpPr>
        <p:spPr>
          <a:xfrm>
            <a:off x="677334" y="1776548"/>
            <a:ext cx="8596668" cy="4924697"/>
          </a:xfrm>
        </p:spPr>
        <p:txBody>
          <a:bodyPr>
            <a:normAutofit/>
          </a:bodyPr>
          <a:lstStyle/>
          <a:p>
            <a:pPr lvl="1" algn="just"/>
            <a:r>
              <a:rPr lang="en-US" sz="2000" dirty="0"/>
              <a:t>Land &amp; property acquisition costs</a:t>
            </a:r>
          </a:p>
          <a:p>
            <a:pPr lvl="2" algn="just"/>
            <a:r>
              <a:rPr lang="en-US" sz="2000" dirty="0"/>
              <a:t>Purchase of land/building</a:t>
            </a:r>
          </a:p>
          <a:p>
            <a:pPr lvl="2" algn="just"/>
            <a:r>
              <a:rPr lang="en-US" sz="2000" dirty="0"/>
              <a:t>Costs of rent: Land/building						₦0.5M</a:t>
            </a:r>
          </a:p>
          <a:p>
            <a:pPr lvl="2" algn="just"/>
            <a:r>
              <a:rPr lang="en-US" sz="2000" dirty="0"/>
              <a:t>Construction of building</a:t>
            </a:r>
          </a:p>
          <a:p>
            <a:pPr lvl="3" algn="just"/>
            <a:r>
              <a:rPr lang="en-US" sz="2000" dirty="0"/>
              <a:t>Main factory/offices</a:t>
            </a:r>
          </a:p>
          <a:p>
            <a:pPr lvl="3" algn="just"/>
            <a:r>
              <a:rPr lang="en-US" sz="2000" dirty="0"/>
              <a:t>Society post</a:t>
            </a:r>
          </a:p>
          <a:p>
            <a:pPr lvl="3" algn="just"/>
            <a:r>
              <a:rPr lang="en-US" sz="2000" dirty="0"/>
              <a:t>Store</a:t>
            </a:r>
          </a:p>
          <a:p>
            <a:pPr lvl="2" algn="just"/>
            <a:r>
              <a:rPr lang="en-US" sz="2000" dirty="0"/>
              <a:t>Construction of factory/layout					</a:t>
            </a:r>
            <a:r>
              <a:rPr lang="en-US" sz="2000" dirty="0" smtClean="0"/>
              <a:t>₦</a:t>
            </a:r>
            <a:r>
              <a:rPr lang="en-US" sz="2000" dirty="0"/>
              <a:t>0.5M</a:t>
            </a:r>
          </a:p>
          <a:p>
            <a:pPr lvl="2" algn="just"/>
            <a:r>
              <a:rPr lang="en-US" sz="2000" dirty="0"/>
              <a:t>External layout								</a:t>
            </a:r>
            <a:r>
              <a:rPr lang="en-US" sz="2000" dirty="0" smtClean="0"/>
              <a:t>	₦0.5M</a:t>
            </a:r>
          </a:p>
          <a:p>
            <a:pPr lvl="2" algn="just"/>
            <a:r>
              <a:rPr lang="en-US" sz="2000" dirty="0" smtClean="0"/>
              <a:t>Net </a:t>
            </a:r>
            <a:r>
              <a:rPr lang="en-US" sz="2000" dirty="0"/>
              <a:t>total								</a:t>
            </a:r>
            <a:r>
              <a:rPr lang="en-US" sz="2000" dirty="0" smtClean="0"/>
              <a:t>			</a:t>
            </a:r>
            <a:r>
              <a:rPr lang="en-US" sz="2000" b="1" dirty="0" smtClean="0"/>
              <a:t>₦</a:t>
            </a:r>
            <a:r>
              <a:rPr lang="en-US" sz="2000" b="1" dirty="0"/>
              <a:t>1.5M</a:t>
            </a:r>
            <a:endParaRPr lang="en-US" sz="2000" dirty="0"/>
          </a:p>
          <a:p>
            <a:endParaRPr lang="en-US" sz="2000" dirty="0"/>
          </a:p>
        </p:txBody>
      </p:sp>
    </p:spTree>
    <p:extLst>
      <p:ext uri="{BB962C8B-B14F-4D97-AF65-F5344CB8AC3E}">
        <p14:creationId xmlns:p14="http://schemas.microsoft.com/office/powerpoint/2010/main" val="2910997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 OF INITIAL PROJECT COSTS….Cont’d</a:t>
            </a:r>
          </a:p>
        </p:txBody>
      </p:sp>
      <p:sp>
        <p:nvSpPr>
          <p:cNvPr id="3" name="Content Placeholder 2"/>
          <p:cNvSpPr>
            <a:spLocks noGrp="1"/>
          </p:cNvSpPr>
          <p:nvPr>
            <p:ph idx="1"/>
          </p:nvPr>
        </p:nvSpPr>
        <p:spPr>
          <a:xfrm>
            <a:off x="677333" y="2160589"/>
            <a:ext cx="9302689" cy="4540657"/>
          </a:xfrm>
        </p:spPr>
        <p:txBody>
          <a:bodyPr/>
          <a:lstStyle/>
          <a:p>
            <a:pPr lvl="1" algn="just"/>
            <a:r>
              <a:rPr lang="en-US" sz="2000" dirty="0"/>
              <a:t>Cost of purchasing assets-fixed assets</a:t>
            </a:r>
          </a:p>
          <a:p>
            <a:pPr lvl="2" algn="just"/>
            <a:r>
              <a:rPr lang="en-US" sz="2000" dirty="0"/>
              <a:t>Plant/machinery/vehicles						</a:t>
            </a:r>
            <a:r>
              <a:rPr lang="en-US" sz="2000" dirty="0" smtClean="0"/>
              <a:t>			₦</a:t>
            </a:r>
            <a:r>
              <a:rPr lang="en-US" sz="2000" dirty="0"/>
              <a:t>3.0M</a:t>
            </a:r>
          </a:p>
          <a:p>
            <a:pPr lvl="2" algn="just"/>
            <a:r>
              <a:rPr lang="en-US" sz="2000" dirty="0"/>
              <a:t>Equipment/refrigeration, display, </a:t>
            </a:r>
            <a:r>
              <a:rPr lang="en-US" sz="2000" dirty="0" err="1" smtClean="0"/>
              <a:t>e.t.c</a:t>
            </a:r>
            <a:r>
              <a:rPr lang="en-US" sz="2000" dirty="0"/>
              <a:t>		</a:t>
            </a:r>
            <a:r>
              <a:rPr lang="en-US" sz="2000" dirty="0" smtClean="0"/>
              <a:t>			₦0.5M</a:t>
            </a:r>
          </a:p>
          <a:p>
            <a:pPr lvl="2" algn="just"/>
            <a:r>
              <a:rPr lang="en-US" sz="2000" dirty="0" smtClean="0"/>
              <a:t>Installation-plant and machinery, electrical fittings, p/w  ₦</a:t>
            </a:r>
            <a:r>
              <a:rPr lang="en-US" sz="2000" dirty="0"/>
              <a:t>0.5M</a:t>
            </a:r>
          </a:p>
          <a:p>
            <a:pPr lvl="2" algn="just"/>
            <a:r>
              <a:rPr lang="en-US" sz="2000" dirty="0"/>
              <a:t>Generator								</a:t>
            </a:r>
            <a:r>
              <a:rPr lang="en-US" sz="2000" dirty="0" smtClean="0"/>
              <a:t>				₦</a:t>
            </a:r>
            <a:r>
              <a:rPr lang="en-US" sz="2000" dirty="0"/>
              <a:t>0.5M</a:t>
            </a:r>
          </a:p>
          <a:p>
            <a:pPr lvl="2" algn="just"/>
            <a:r>
              <a:rPr lang="en-US" sz="2000" dirty="0"/>
              <a:t>Transformer/PHCN connections						</a:t>
            </a:r>
            <a:r>
              <a:rPr lang="en-US" sz="2000" dirty="0" smtClean="0"/>
              <a:t>	₦0.5M</a:t>
            </a:r>
          </a:p>
          <a:p>
            <a:pPr lvl="2" algn="just"/>
            <a:r>
              <a:rPr lang="en-US" sz="2000" dirty="0" smtClean="0"/>
              <a:t>Net </a:t>
            </a:r>
            <a:r>
              <a:rPr lang="en-US" sz="2000" dirty="0"/>
              <a:t>total	 </a:t>
            </a:r>
            <a:r>
              <a:rPr lang="en-US" sz="2000" dirty="0" smtClean="0"/>
              <a:t> </a:t>
            </a:r>
            <a:r>
              <a:rPr lang="en-US" sz="2000" dirty="0"/>
              <a:t>							</a:t>
            </a:r>
            <a:r>
              <a:rPr lang="en-US" sz="2000" dirty="0" smtClean="0"/>
              <a:t>					</a:t>
            </a:r>
            <a:r>
              <a:rPr lang="en-US" sz="2000" b="1" dirty="0" smtClean="0"/>
              <a:t>₦</a:t>
            </a:r>
            <a:r>
              <a:rPr lang="en-US" sz="2000" b="1" dirty="0"/>
              <a:t>5.0M</a:t>
            </a:r>
            <a:endParaRPr lang="en-US" sz="2000" dirty="0"/>
          </a:p>
          <a:p>
            <a:endParaRPr lang="en-US" dirty="0"/>
          </a:p>
        </p:txBody>
      </p:sp>
    </p:spTree>
    <p:extLst>
      <p:ext uri="{BB962C8B-B14F-4D97-AF65-F5344CB8AC3E}">
        <p14:creationId xmlns:p14="http://schemas.microsoft.com/office/powerpoint/2010/main" val="3690786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 OF INITIAL PROJECT COSTS….Cont’d</a:t>
            </a:r>
          </a:p>
        </p:txBody>
      </p:sp>
      <p:sp>
        <p:nvSpPr>
          <p:cNvPr id="3" name="Content Placeholder 2"/>
          <p:cNvSpPr>
            <a:spLocks noGrp="1"/>
          </p:cNvSpPr>
          <p:nvPr>
            <p:ph idx="1"/>
          </p:nvPr>
        </p:nvSpPr>
        <p:spPr>
          <a:xfrm>
            <a:off x="809896" y="1789611"/>
            <a:ext cx="8699864" cy="4950823"/>
          </a:xfrm>
        </p:spPr>
        <p:txBody>
          <a:bodyPr/>
          <a:lstStyle/>
          <a:p>
            <a:pPr lvl="1"/>
            <a:r>
              <a:rPr lang="en-US" sz="2000" dirty="0"/>
              <a:t>Cost of working capital</a:t>
            </a:r>
          </a:p>
          <a:p>
            <a:pPr lvl="2"/>
            <a:r>
              <a:rPr lang="en-US" sz="2000" dirty="0"/>
              <a:t>Raw materials								₦0.5M</a:t>
            </a:r>
          </a:p>
          <a:p>
            <a:pPr lvl="2"/>
            <a:r>
              <a:rPr lang="en-US" sz="2000" dirty="0"/>
              <a:t>Salaries and wages							₦0.5M</a:t>
            </a:r>
          </a:p>
          <a:p>
            <a:pPr lvl="2"/>
            <a:r>
              <a:rPr lang="en-US" sz="2000" dirty="0"/>
              <a:t>Utilities									</a:t>
            </a:r>
            <a:r>
              <a:rPr lang="en-US" sz="2000" dirty="0" smtClean="0"/>
              <a:t>	₦</a:t>
            </a:r>
            <a:r>
              <a:rPr lang="en-US" sz="2000" dirty="0"/>
              <a:t>0.2M</a:t>
            </a:r>
          </a:p>
          <a:p>
            <a:pPr lvl="2"/>
            <a:r>
              <a:rPr lang="en-US" sz="2000" dirty="0"/>
              <a:t>Transportation costs, </a:t>
            </a:r>
            <a:r>
              <a:rPr lang="en-US" sz="2000" dirty="0" err="1" smtClean="0"/>
              <a:t>e.t.c</a:t>
            </a:r>
            <a:r>
              <a:rPr lang="en-US" sz="2000" dirty="0"/>
              <a:t>					</a:t>
            </a:r>
            <a:r>
              <a:rPr lang="en-US" sz="2000" dirty="0" smtClean="0"/>
              <a:t>₦</a:t>
            </a:r>
            <a:r>
              <a:rPr lang="en-US" sz="2000" dirty="0"/>
              <a:t>0.2M</a:t>
            </a:r>
          </a:p>
          <a:p>
            <a:pPr lvl="2"/>
            <a:r>
              <a:rPr lang="en-US" sz="2000" dirty="0"/>
              <a:t>Repairs and maintenance						N0.2M</a:t>
            </a:r>
          </a:p>
          <a:p>
            <a:pPr lvl="2"/>
            <a:r>
              <a:rPr lang="en-US" sz="2000" dirty="0"/>
              <a:t>Environmental rates, permits, </a:t>
            </a:r>
            <a:r>
              <a:rPr lang="en-US" sz="2000" dirty="0" err="1" smtClean="0"/>
              <a:t>e.t.c</a:t>
            </a:r>
            <a:r>
              <a:rPr lang="en-US" sz="2000" dirty="0"/>
              <a:t>			</a:t>
            </a:r>
            <a:r>
              <a:rPr lang="en-US" sz="2000" dirty="0" smtClean="0"/>
              <a:t>₦</a:t>
            </a:r>
            <a:r>
              <a:rPr lang="en-US" sz="2000" dirty="0"/>
              <a:t>0.1M</a:t>
            </a:r>
          </a:p>
          <a:p>
            <a:pPr lvl="2"/>
            <a:r>
              <a:rPr lang="en-US" sz="2000" dirty="0"/>
              <a:t>Others								</a:t>
            </a:r>
            <a:r>
              <a:rPr lang="en-US" sz="2000" dirty="0" smtClean="0"/>
              <a:t> 		N0.3M</a:t>
            </a:r>
            <a:endParaRPr lang="en-US" sz="2000" dirty="0"/>
          </a:p>
          <a:p>
            <a:pPr lvl="2"/>
            <a:r>
              <a:rPr lang="en-US" sz="2000" dirty="0"/>
              <a:t>Sub Total								</a:t>
            </a:r>
            <a:r>
              <a:rPr lang="en-US" sz="2000" dirty="0" smtClean="0"/>
              <a:t>		</a:t>
            </a:r>
            <a:r>
              <a:rPr lang="en-US" sz="2000" b="1" dirty="0" smtClean="0"/>
              <a:t>N2.5M</a:t>
            </a:r>
            <a:endParaRPr lang="en-US" sz="2000" dirty="0"/>
          </a:p>
          <a:p>
            <a:pPr lvl="2"/>
            <a:r>
              <a:rPr lang="en-US" sz="2000" dirty="0" smtClean="0"/>
              <a:t>Initial </a:t>
            </a:r>
            <a:r>
              <a:rPr lang="en-US" sz="2000" dirty="0"/>
              <a:t>total cost					                	</a:t>
            </a:r>
            <a:r>
              <a:rPr lang="en-US" sz="2000" b="1" dirty="0" smtClean="0"/>
              <a:t>₦</a:t>
            </a:r>
            <a:r>
              <a:rPr lang="en-US" sz="2000" b="1" dirty="0"/>
              <a:t>10.5M</a:t>
            </a:r>
            <a:endParaRPr lang="en-US" sz="2000" dirty="0"/>
          </a:p>
          <a:p>
            <a:endParaRPr lang="en-US" dirty="0"/>
          </a:p>
        </p:txBody>
      </p:sp>
    </p:spTree>
    <p:extLst>
      <p:ext uri="{BB962C8B-B14F-4D97-AF65-F5344CB8AC3E}">
        <p14:creationId xmlns:p14="http://schemas.microsoft.com/office/powerpoint/2010/main" val="620829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FINANCING PLAN</a:t>
            </a:r>
            <a:br>
              <a:rPr lang="en-US" dirty="0"/>
            </a:br>
            <a:endParaRPr lang="en-US" dirty="0"/>
          </a:p>
        </p:txBody>
      </p:sp>
      <p:sp>
        <p:nvSpPr>
          <p:cNvPr id="3" name="Content Placeholder 2"/>
          <p:cNvSpPr>
            <a:spLocks noGrp="1"/>
          </p:cNvSpPr>
          <p:nvPr>
            <p:ph idx="1"/>
          </p:nvPr>
        </p:nvSpPr>
        <p:spPr/>
        <p:txBody>
          <a:bodyPr>
            <a:normAutofit/>
          </a:bodyPr>
          <a:lstStyle/>
          <a:p>
            <a:r>
              <a:rPr lang="en-US" sz="2800" dirty="0" smtClean="0"/>
              <a:t>Debt/equity </a:t>
            </a:r>
            <a:r>
              <a:rPr lang="en-US" sz="2800" dirty="0"/>
              <a:t>ratio 2:1</a:t>
            </a:r>
          </a:p>
          <a:p>
            <a:r>
              <a:rPr lang="en-US" sz="2800" dirty="0"/>
              <a:t>Contribution from others				</a:t>
            </a:r>
            <a:r>
              <a:rPr lang="en-US" sz="2800" dirty="0" smtClean="0"/>
              <a:t>₦</a:t>
            </a:r>
            <a:r>
              <a:rPr lang="en-US" sz="2800" dirty="0"/>
              <a:t>3,500,000</a:t>
            </a:r>
          </a:p>
          <a:p>
            <a:r>
              <a:rPr lang="en-US" sz="2800" dirty="0"/>
              <a:t>Long term loan -3 years					</a:t>
            </a:r>
            <a:r>
              <a:rPr lang="en-US" sz="2800" dirty="0" smtClean="0"/>
              <a:t>₦</a:t>
            </a:r>
            <a:r>
              <a:rPr lang="en-US" sz="2800" dirty="0"/>
              <a:t>5,000,000</a:t>
            </a:r>
          </a:p>
          <a:p>
            <a:r>
              <a:rPr lang="en-US" sz="2800" dirty="0"/>
              <a:t>Overdraft									₦2,000,000</a:t>
            </a:r>
          </a:p>
          <a:p>
            <a:r>
              <a:rPr lang="en-US" sz="2800" dirty="0"/>
              <a:t>Net total									</a:t>
            </a:r>
            <a:r>
              <a:rPr lang="en-US" sz="2800" dirty="0" smtClean="0"/>
              <a:t>	₦</a:t>
            </a:r>
            <a:r>
              <a:rPr lang="en-US" sz="2800" dirty="0"/>
              <a:t>10,500,000</a:t>
            </a:r>
          </a:p>
          <a:p>
            <a:endParaRPr lang="en-US" sz="2800" dirty="0"/>
          </a:p>
        </p:txBody>
      </p:sp>
    </p:spTree>
    <p:extLst>
      <p:ext uri="{BB962C8B-B14F-4D97-AF65-F5344CB8AC3E}">
        <p14:creationId xmlns:p14="http://schemas.microsoft.com/office/powerpoint/2010/main" val="3943004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CASH FLOW ANALYSIS</a:t>
            </a:r>
            <a:br>
              <a:rPr lang="en-US" dirty="0"/>
            </a:br>
            <a:r>
              <a:rPr lang="en-US" dirty="0"/>
              <a:t>INFLOWS + OUTFLOWS</a:t>
            </a:r>
            <a:br>
              <a:rPr lang="en-US" dirty="0"/>
            </a:br>
            <a:r>
              <a:rPr lang="en-US" dirty="0" smtClean="0"/>
              <a:t>INFLOWS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64584725"/>
              </p:ext>
            </p:extLst>
          </p:nvPr>
        </p:nvGraphicFramePr>
        <p:xfrm>
          <a:off x="807080" y="2155372"/>
          <a:ext cx="8337176" cy="4738352"/>
        </p:xfrm>
        <a:graphic>
          <a:graphicData uri="http://schemas.openxmlformats.org/drawingml/2006/table">
            <a:tbl>
              <a:tblPr firstRow="1" firstCol="1" bandRow="1">
                <a:tableStyleId>{5C22544A-7EE6-4342-B048-85BDC9FD1C3A}</a:tableStyleId>
              </a:tblPr>
              <a:tblGrid>
                <a:gridCol w="504780">
                  <a:extLst>
                    <a:ext uri="{9D8B030D-6E8A-4147-A177-3AD203B41FA5}">
                      <a16:colId xmlns:a16="http://schemas.microsoft.com/office/drawing/2014/main" val="1982062195"/>
                    </a:ext>
                  </a:extLst>
                </a:gridCol>
                <a:gridCol w="1984911">
                  <a:extLst>
                    <a:ext uri="{9D8B030D-6E8A-4147-A177-3AD203B41FA5}">
                      <a16:colId xmlns:a16="http://schemas.microsoft.com/office/drawing/2014/main" val="48372038"/>
                    </a:ext>
                  </a:extLst>
                </a:gridCol>
                <a:gridCol w="1169497">
                  <a:extLst>
                    <a:ext uri="{9D8B030D-6E8A-4147-A177-3AD203B41FA5}">
                      <a16:colId xmlns:a16="http://schemas.microsoft.com/office/drawing/2014/main" val="2604257420"/>
                    </a:ext>
                  </a:extLst>
                </a:gridCol>
                <a:gridCol w="1169497">
                  <a:extLst>
                    <a:ext uri="{9D8B030D-6E8A-4147-A177-3AD203B41FA5}">
                      <a16:colId xmlns:a16="http://schemas.microsoft.com/office/drawing/2014/main" val="189638887"/>
                    </a:ext>
                  </a:extLst>
                </a:gridCol>
                <a:gridCol w="1169497">
                  <a:extLst>
                    <a:ext uri="{9D8B030D-6E8A-4147-A177-3AD203B41FA5}">
                      <a16:colId xmlns:a16="http://schemas.microsoft.com/office/drawing/2014/main" val="1565592163"/>
                    </a:ext>
                  </a:extLst>
                </a:gridCol>
                <a:gridCol w="1169497">
                  <a:extLst>
                    <a:ext uri="{9D8B030D-6E8A-4147-A177-3AD203B41FA5}">
                      <a16:colId xmlns:a16="http://schemas.microsoft.com/office/drawing/2014/main" val="2790939216"/>
                    </a:ext>
                  </a:extLst>
                </a:gridCol>
                <a:gridCol w="1169497">
                  <a:extLst>
                    <a:ext uri="{9D8B030D-6E8A-4147-A177-3AD203B41FA5}">
                      <a16:colId xmlns:a16="http://schemas.microsoft.com/office/drawing/2014/main" val="2534854368"/>
                    </a:ext>
                  </a:extLst>
                </a:gridCol>
              </a:tblGrid>
              <a:tr h="1029950">
                <a:tc>
                  <a:txBody>
                    <a:bodyPr/>
                    <a:lstStyle/>
                    <a:p>
                      <a:pPr marL="0" marR="0">
                        <a:lnSpc>
                          <a:spcPct val="115000"/>
                        </a:lnSpc>
                        <a:spcBef>
                          <a:spcPts val="0"/>
                        </a:spcBef>
                        <a:spcAft>
                          <a:spcPts val="0"/>
                        </a:spcAft>
                        <a:tabLst>
                          <a:tab pos="571500" algn="l"/>
                        </a:tabLst>
                      </a:pPr>
                      <a:r>
                        <a:rPr lang="en-US" sz="2400" dirty="0">
                          <a:effectLst/>
                        </a:rPr>
                        <a:t>S/N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571500" algn="l"/>
                        </a:tabLst>
                      </a:pPr>
                      <a:r>
                        <a:rPr lang="en-US" sz="2400" dirty="0">
                          <a:effectLst/>
                        </a:rPr>
                        <a:t>ITEMS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dirty="0">
                          <a:effectLst/>
                        </a:rPr>
                        <a:t>YEAR 1 (₦000)</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dirty="0">
                          <a:effectLst/>
                        </a:rPr>
                        <a:t>YEAR 2 (₦000)</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dirty="0">
                          <a:effectLst/>
                        </a:rPr>
                        <a:t>YEAR 3</a:t>
                      </a:r>
                    </a:p>
                    <a:p>
                      <a:pPr marL="0" marR="0" algn="ctr">
                        <a:lnSpc>
                          <a:spcPct val="115000"/>
                        </a:lnSpc>
                        <a:spcBef>
                          <a:spcPts val="0"/>
                        </a:spcBef>
                        <a:spcAft>
                          <a:spcPts val="0"/>
                        </a:spcAft>
                        <a:tabLst>
                          <a:tab pos="571500" algn="l"/>
                        </a:tabLst>
                      </a:pPr>
                      <a:r>
                        <a:rPr lang="en-US" sz="2400" dirty="0">
                          <a:effectLst/>
                        </a:rPr>
                        <a:t>(₦000)</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dirty="0">
                          <a:effectLst/>
                        </a:rPr>
                        <a:t>YEAR 4</a:t>
                      </a:r>
                    </a:p>
                    <a:p>
                      <a:pPr marL="0" marR="0" algn="ctr">
                        <a:lnSpc>
                          <a:spcPct val="115000"/>
                        </a:lnSpc>
                        <a:spcBef>
                          <a:spcPts val="0"/>
                        </a:spcBef>
                        <a:spcAft>
                          <a:spcPts val="0"/>
                        </a:spcAft>
                        <a:tabLst>
                          <a:tab pos="571500" algn="l"/>
                        </a:tabLst>
                      </a:pPr>
                      <a:r>
                        <a:rPr lang="en-US" sz="2400" dirty="0">
                          <a:effectLst/>
                        </a:rPr>
                        <a:t>(₦000)</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dirty="0">
                          <a:effectLst/>
                        </a:rPr>
                        <a:t>YEAR 5 (₦000)</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05181389"/>
                  </a:ext>
                </a:extLst>
              </a:tr>
              <a:tr h="1029950">
                <a:tc>
                  <a:txBody>
                    <a:bodyPr/>
                    <a:lstStyle/>
                    <a:p>
                      <a:pPr marL="0" marR="0">
                        <a:lnSpc>
                          <a:spcPct val="115000"/>
                        </a:lnSpc>
                        <a:spcBef>
                          <a:spcPts val="0"/>
                        </a:spcBef>
                        <a:spcAft>
                          <a:spcPts val="0"/>
                        </a:spcAft>
                        <a:tabLst>
                          <a:tab pos="571500" algn="l"/>
                        </a:tabLst>
                      </a:pPr>
                      <a:r>
                        <a:rPr lang="en-US" sz="2400">
                          <a:effectLst/>
                        </a:rPr>
                        <a:t>1</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571500" algn="l"/>
                        </a:tabLst>
                      </a:pPr>
                      <a:r>
                        <a:rPr lang="en-US" sz="2400" dirty="0">
                          <a:effectLst/>
                        </a:rPr>
                        <a:t>Capital contribution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a:effectLst/>
                        </a:rPr>
                        <a:t>3,500</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a:effectLst/>
                        </a:rPr>
                        <a:t>-</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a:effectLst/>
                        </a:rPr>
                        <a:t>-</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a:effectLst/>
                        </a:rPr>
                        <a:t>-</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dirty="0">
                          <a:effectLst/>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4099404"/>
                  </a:ext>
                </a:extLst>
              </a:tr>
              <a:tr h="823386">
                <a:tc>
                  <a:txBody>
                    <a:bodyPr/>
                    <a:lstStyle/>
                    <a:p>
                      <a:pPr marL="0" marR="0">
                        <a:lnSpc>
                          <a:spcPct val="115000"/>
                        </a:lnSpc>
                        <a:spcBef>
                          <a:spcPts val="0"/>
                        </a:spcBef>
                        <a:spcAft>
                          <a:spcPts val="0"/>
                        </a:spcAft>
                        <a:tabLst>
                          <a:tab pos="571500" algn="l"/>
                        </a:tabLst>
                      </a:pPr>
                      <a:r>
                        <a:rPr lang="en-US" sz="2400">
                          <a:effectLst/>
                        </a:rPr>
                        <a:t>2</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571500" algn="l"/>
                        </a:tabLst>
                      </a:pPr>
                      <a:r>
                        <a:rPr lang="en-US" sz="2400" dirty="0">
                          <a:effectLst/>
                        </a:rPr>
                        <a:t>Long term loan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dirty="0">
                          <a:effectLst/>
                        </a:rPr>
                        <a:t>5,000</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dirty="0">
                          <a:effectLst/>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a:effectLst/>
                        </a:rPr>
                        <a:t>-</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a:effectLst/>
                        </a:rPr>
                        <a:t>-</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dirty="0">
                          <a:effectLst/>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6629452"/>
                  </a:ext>
                </a:extLst>
              </a:tr>
              <a:tr h="497978">
                <a:tc>
                  <a:txBody>
                    <a:bodyPr/>
                    <a:lstStyle/>
                    <a:p>
                      <a:pPr marL="0" marR="0">
                        <a:lnSpc>
                          <a:spcPct val="115000"/>
                        </a:lnSpc>
                        <a:spcBef>
                          <a:spcPts val="0"/>
                        </a:spcBef>
                        <a:spcAft>
                          <a:spcPts val="0"/>
                        </a:spcAft>
                        <a:tabLst>
                          <a:tab pos="571500" algn="l"/>
                        </a:tabLst>
                      </a:pPr>
                      <a:r>
                        <a:rPr lang="en-US" sz="2400">
                          <a:effectLst/>
                        </a:rPr>
                        <a:t>3</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571500" algn="l"/>
                        </a:tabLst>
                      </a:pPr>
                      <a:r>
                        <a:rPr lang="en-US" sz="2400">
                          <a:effectLst/>
                        </a:rPr>
                        <a:t>Overdraft</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a:effectLst/>
                        </a:rPr>
                        <a:t>2,000</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dirty="0">
                          <a:effectLst/>
                        </a:rPr>
                        <a:t>2,000</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a:effectLst/>
                        </a:rPr>
                        <a:t>2,000</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a:effectLst/>
                        </a:rPr>
                        <a:t>2,000</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dirty="0">
                          <a:effectLst/>
                        </a:rPr>
                        <a:t>2,000</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17953261"/>
                  </a:ext>
                </a:extLst>
              </a:tr>
              <a:tr h="497978">
                <a:tc>
                  <a:txBody>
                    <a:bodyPr/>
                    <a:lstStyle/>
                    <a:p>
                      <a:pPr marL="0" marR="0">
                        <a:lnSpc>
                          <a:spcPct val="115000"/>
                        </a:lnSpc>
                        <a:spcBef>
                          <a:spcPts val="0"/>
                        </a:spcBef>
                        <a:spcAft>
                          <a:spcPts val="0"/>
                        </a:spcAft>
                        <a:tabLst>
                          <a:tab pos="571500" algn="l"/>
                        </a:tabLst>
                      </a:pPr>
                      <a:r>
                        <a:rPr lang="en-US" sz="2400">
                          <a:effectLst/>
                        </a:rPr>
                        <a:t>4</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571500" algn="l"/>
                        </a:tabLst>
                      </a:pPr>
                      <a:r>
                        <a:rPr lang="en-US" sz="2400">
                          <a:effectLst/>
                        </a:rPr>
                        <a:t>Sales</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a:effectLst/>
                        </a:rPr>
                        <a:t>2,000</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a:effectLst/>
                        </a:rPr>
                        <a:t>4,000</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a:effectLst/>
                        </a:rPr>
                        <a:t>8,500</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a:effectLst/>
                        </a:rPr>
                        <a:t>12,000</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dirty="0">
                          <a:effectLst/>
                        </a:rPr>
                        <a:t>12,000</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48386000"/>
                  </a:ext>
                </a:extLst>
              </a:tr>
              <a:tr h="823386">
                <a:tc>
                  <a:txBody>
                    <a:bodyPr/>
                    <a:lstStyle/>
                    <a:p>
                      <a:pPr marL="0" marR="0">
                        <a:lnSpc>
                          <a:spcPct val="115000"/>
                        </a:lnSpc>
                        <a:spcBef>
                          <a:spcPts val="0"/>
                        </a:spcBef>
                        <a:spcAft>
                          <a:spcPts val="0"/>
                        </a:spcAft>
                        <a:tabLst>
                          <a:tab pos="571500" algn="l"/>
                        </a:tabLst>
                      </a:pPr>
                      <a:r>
                        <a:rPr lang="en-US" sz="2400">
                          <a:effectLst/>
                        </a:rPr>
                        <a:t> </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571500" algn="l"/>
                        </a:tabLst>
                      </a:pPr>
                      <a:r>
                        <a:rPr lang="en-US" sz="2400">
                          <a:effectLst/>
                        </a:rPr>
                        <a:t>Total sales inflow</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a:effectLst/>
                        </a:rPr>
                        <a:t>12,500</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a:effectLst/>
                        </a:rPr>
                        <a:t>6,000</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a:effectLst/>
                        </a:rPr>
                        <a:t>10,500</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dirty="0">
                          <a:effectLst/>
                        </a:rPr>
                        <a:t>14,000</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571500" algn="l"/>
                        </a:tabLst>
                      </a:pPr>
                      <a:r>
                        <a:rPr lang="en-US" sz="2400" dirty="0">
                          <a:effectLst/>
                        </a:rPr>
                        <a:t>14,000</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6451334"/>
                  </a:ext>
                </a:extLst>
              </a:tr>
            </a:tbl>
          </a:graphicData>
        </a:graphic>
      </p:graphicFrame>
    </p:spTree>
    <p:extLst>
      <p:ext uri="{BB962C8B-B14F-4D97-AF65-F5344CB8AC3E}">
        <p14:creationId xmlns:p14="http://schemas.microsoft.com/office/powerpoint/2010/main" val="1062941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OUTFOWS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4837217"/>
              </p:ext>
            </p:extLst>
          </p:nvPr>
        </p:nvGraphicFramePr>
        <p:xfrm>
          <a:off x="510988" y="1162596"/>
          <a:ext cx="9009529" cy="5695403"/>
        </p:xfrm>
        <a:graphic>
          <a:graphicData uri="http://schemas.openxmlformats.org/drawingml/2006/table">
            <a:tbl>
              <a:tblPr firstRow="1" firstCol="1" bandRow="1">
                <a:tableStyleId>{5C22544A-7EE6-4342-B048-85BDC9FD1C3A}</a:tableStyleId>
              </a:tblPr>
              <a:tblGrid>
                <a:gridCol w="539109">
                  <a:extLst>
                    <a:ext uri="{9D8B030D-6E8A-4147-A177-3AD203B41FA5}">
                      <a16:colId xmlns:a16="http://schemas.microsoft.com/office/drawing/2014/main" val="3410747420"/>
                    </a:ext>
                  </a:extLst>
                </a:gridCol>
                <a:gridCol w="2425492">
                  <a:extLst>
                    <a:ext uri="{9D8B030D-6E8A-4147-A177-3AD203B41FA5}">
                      <a16:colId xmlns:a16="http://schemas.microsoft.com/office/drawing/2014/main" val="681895717"/>
                    </a:ext>
                  </a:extLst>
                </a:gridCol>
                <a:gridCol w="1209776">
                  <a:extLst>
                    <a:ext uri="{9D8B030D-6E8A-4147-A177-3AD203B41FA5}">
                      <a16:colId xmlns:a16="http://schemas.microsoft.com/office/drawing/2014/main" val="3926602052"/>
                    </a:ext>
                  </a:extLst>
                </a:gridCol>
                <a:gridCol w="1208788">
                  <a:extLst>
                    <a:ext uri="{9D8B030D-6E8A-4147-A177-3AD203B41FA5}">
                      <a16:colId xmlns:a16="http://schemas.microsoft.com/office/drawing/2014/main" val="2281982193"/>
                    </a:ext>
                  </a:extLst>
                </a:gridCol>
                <a:gridCol w="1208788">
                  <a:extLst>
                    <a:ext uri="{9D8B030D-6E8A-4147-A177-3AD203B41FA5}">
                      <a16:colId xmlns:a16="http://schemas.microsoft.com/office/drawing/2014/main" val="2911891650"/>
                    </a:ext>
                  </a:extLst>
                </a:gridCol>
                <a:gridCol w="1208788">
                  <a:extLst>
                    <a:ext uri="{9D8B030D-6E8A-4147-A177-3AD203B41FA5}">
                      <a16:colId xmlns:a16="http://schemas.microsoft.com/office/drawing/2014/main" val="384697237"/>
                    </a:ext>
                  </a:extLst>
                </a:gridCol>
                <a:gridCol w="1208788">
                  <a:extLst>
                    <a:ext uri="{9D8B030D-6E8A-4147-A177-3AD203B41FA5}">
                      <a16:colId xmlns:a16="http://schemas.microsoft.com/office/drawing/2014/main" val="2296173197"/>
                    </a:ext>
                  </a:extLst>
                </a:gridCol>
              </a:tblGrid>
              <a:tr h="427983">
                <a:tc>
                  <a:txBody>
                    <a:bodyPr/>
                    <a:lstStyle/>
                    <a:p>
                      <a:pPr marL="0" marR="0">
                        <a:lnSpc>
                          <a:spcPct val="115000"/>
                        </a:lnSpc>
                        <a:spcBef>
                          <a:spcPts val="0"/>
                        </a:spcBef>
                        <a:spcAft>
                          <a:spcPts val="0"/>
                        </a:spcAft>
                        <a:tabLst>
                          <a:tab pos="571500" algn="l"/>
                        </a:tabLst>
                      </a:pPr>
                      <a:r>
                        <a:rPr lang="en-US" sz="1200">
                          <a:effectLst/>
                        </a:rPr>
                        <a:t>S/N</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nSpc>
                          <a:spcPct val="115000"/>
                        </a:lnSpc>
                        <a:spcBef>
                          <a:spcPts val="0"/>
                        </a:spcBef>
                        <a:spcAft>
                          <a:spcPts val="0"/>
                        </a:spcAft>
                        <a:tabLst>
                          <a:tab pos="571500" algn="l"/>
                        </a:tabLst>
                      </a:pPr>
                      <a:r>
                        <a:rPr lang="en-US" sz="1200">
                          <a:effectLst/>
                        </a:rPr>
                        <a:t>ITEMS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YEAR 1 (₦000)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YEAR 2 (₦000)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YEAR 3</a:t>
                      </a:r>
                    </a:p>
                    <a:p>
                      <a:pPr marL="0" marR="0" algn="ctr">
                        <a:lnSpc>
                          <a:spcPct val="115000"/>
                        </a:lnSpc>
                        <a:spcBef>
                          <a:spcPts val="0"/>
                        </a:spcBef>
                        <a:spcAft>
                          <a:spcPts val="0"/>
                        </a:spcAft>
                        <a:tabLst>
                          <a:tab pos="571500" algn="l"/>
                        </a:tabLst>
                      </a:pPr>
                      <a:r>
                        <a:rPr lang="en-US" sz="1200">
                          <a:effectLst/>
                        </a:rPr>
                        <a:t>(₦000)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YEAR 4</a:t>
                      </a:r>
                    </a:p>
                    <a:p>
                      <a:pPr marL="0" marR="0" algn="ctr">
                        <a:lnSpc>
                          <a:spcPct val="115000"/>
                        </a:lnSpc>
                        <a:spcBef>
                          <a:spcPts val="0"/>
                        </a:spcBef>
                        <a:spcAft>
                          <a:spcPts val="0"/>
                        </a:spcAft>
                        <a:tabLst>
                          <a:tab pos="571500" algn="l"/>
                        </a:tabLst>
                      </a:pPr>
                      <a:r>
                        <a:rPr lang="en-US" sz="1200">
                          <a:effectLst/>
                        </a:rPr>
                        <a:t>(₦000)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YEAR 5 (₦000)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extLst>
                  <a:ext uri="{0D108BD9-81ED-4DB2-BD59-A6C34878D82A}">
                    <a16:rowId xmlns:a16="http://schemas.microsoft.com/office/drawing/2014/main" val="2313653070"/>
                  </a:ext>
                </a:extLst>
              </a:tr>
              <a:tr h="213990">
                <a:tc>
                  <a:txBody>
                    <a:bodyPr/>
                    <a:lstStyle/>
                    <a:p>
                      <a:pPr marL="0" marR="0">
                        <a:lnSpc>
                          <a:spcPct val="115000"/>
                        </a:lnSpc>
                        <a:spcBef>
                          <a:spcPts val="0"/>
                        </a:spcBef>
                        <a:spcAft>
                          <a:spcPts val="0"/>
                        </a:spcAft>
                        <a:tabLst>
                          <a:tab pos="571500" algn="l"/>
                        </a:tabLst>
                      </a:pPr>
                      <a:r>
                        <a:rPr lang="en-US" sz="1200">
                          <a:effectLst/>
                        </a:rPr>
                        <a:t>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nSpc>
                          <a:spcPct val="115000"/>
                        </a:lnSpc>
                        <a:spcBef>
                          <a:spcPts val="0"/>
                        </a:spcBef>
                        <a:spcAft>
                          <a:spcPts val="0"/>
                        </a:spcAft>
                        <a:tabLst>
                          <a:tab pos="571500" algn="l"/>
                        </a:tabLst>
                      </a:pPr>
                      <a:r>
                        <a:rPr lang="en-US" sz="1200">
                          <a:effectLst/>
                        </a:rPr>
                        <a:t>Preliminary expenses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2,000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extLst>
                  <a:ext uri="{0D108BD9-81ED-4DB2-BD59-A6C34878D82A}">
                    <a16:rowId xmlns:a16="http://schemas.microsoft.com/office/drawing/2014/main" val="740713651"/>
                  </a:ext>
                </a:extLst>
              </a:tr>
              <a:tr h="213990">
                <a:tc>
                  <a:txBody>
                    <a:bodyPr/>
                    <a:lstStyle/>
                    <a:p>
                      <a:pPr marL="0" marR="0">
                        <a:lnSpc>
                          <a:spcPct val="115000"/>
                        </a:lnSpc>
                        <a:spcBef>
                          <a:spcPts val="0"/>
                        </a:spcBef>
                        <a:spcAft>
                          <a:spcPts val="0"/>
                        </a:spcAft>
                        <a:tabLst>
                          <a:tab pos="571500" algn="l"/>
                        </a:tabLst>
                      </a:pPr>
                      <a:r>
                        <a:rPr lang="en-US" sz="1200">
                          <a:effectLst/>
                        </a:rPr>
                        <a:t>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nSpc>
                          <a:spcPct val="115000"/>
                        </a:lnSpc>
                        <a:spcBef>
                          <a:spcPts val="0"/>
                        </a:spcBef>
                        <a:spcAft>
                          <a:spcPts val="0"/>
                        </a:spcAft>
                        <a:tabLst>
                          <a:tab pos="571500" algn="l"/>
                        </a:tabLst>
                      </a:pPr>
                      <a:r>
                        <a:rPr lang="en-US" sz="1200">
                          <a:effectLst/>
                        </a:rPr>
                        <a:t>Rent of building</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extLst>
                  <a:ext uri="{0D108BD9-81ED-4DB2-BD59-A6C34878D82A}">
                    <a16:rowId xmlns:a16="http://schemas.microsoft.com/office/drawing/2014/main" val="4294454359"/>
                  </a:ext>
                </a:extLst>
              </a:tr>
              <a:tr h="213990">
                <a:tc>
                  <a:txBody>
                    <a:bodyPr/>
                    <a:lstStyle/>
                    <a:p>
                      <a:pPr marL="0" marR="0">
                        <a:lnSpc>
                          <a:spcPct val="115000"/>
                        </a:lnSpc>
                        <a:spcBef>
                          <a:spcPts val="0"/>
                        </a:spcBef>
                        <a:spcAft>
                          <a:spcPts val="0"/>
                        </a:spcAft>
                        <a:tabLst>
                          <a:tab pos="571500" algn="l"/>
                        </a:tabLst>
                      </a:pPr>
                      <a:r>
                        <a:rPr lang="en-US" sz="1200">
                          <a:effectLst/>
                        </a:rPr>
                        <a:t>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nSpc>
                          <a:spcPct val="115000"/>
                        </a:lnSpc>
                        <a:spcBef>
                          <a:spcPts val="0"/>
                        </a:spcBef>
                        <a:spcAft>
                          <a:spcPts val="0"/>
                        </a:spcAft>
                        <a:tabLst>
                          <a:tab pos="571500" algn="l"/>
                        </a:tabLst>
                      </a:pPr>
                      <a:r>
                        <a:rPr lang="en-US" sz="1200">
                          <a:effectLst/>
                        </a:rPr>
                        <a:t>Factory layout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extLst>
                  <a:ext uri="{0D108BD9-81ED-4DB2-BD59-A6C34878D82A}">
                    <a16:rowId xmlns:a16="http://schemas.microsoft.com/office/drawing/2014/main" val="1283697329"/>
                  </a:ext>
                </a:extLst>
              </a:tr>
              <a:tr h="213990">
                <a:tc>
                  <a:txBody>
                    <a:bodyPr/>
                    <a:lstStyle/>
                    <a:p>
                      <a:pPr marL="0" marR="0">
                        <a:lnSpc>
                          <a:spcPct val="115000"/>
                        </a:lnSpc>
                        <a:spcBef>
                          <a:spcPts val="0"/>
                        </a:spcBef>
                        <a:spcAft>
                          <a:spcPts val="0"/>
                        </a:spcAft>
                        <a:tabLst>
                          <a:tab pos="571500" algn="l"/>
                        </a:tabLst>
                      </a:pPr>
                      <a:r>
                        <a:rPr lang="en-US" sz="1200">
                          <a:effectLst/>
                        </a:rPr>
                        <a:t>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nSpc>
                          <a:spcPct val="115000"/>
                        </a:lnSpc>
                        <a:spcBef>
                          <a:spcPts val="0"/>
                        </a:spcBef>
                        <a:spcAft>
                          <a:spcPts val="0"/>
                        </a:spcAft>
                        <a:tabLst>
                          <a:tab pos="571500" algn="l"/>
                        </a:tabLst>
                      </a:pPr>
                      <a:r>
                        <a:rPr lang="en-US" sz="1200">
                          <a:effectLst/>
                        </a:rPr>
                        <a:t>External layout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extLst>
                  <a:ext uri="{0D108BD9-81ED-4DB2-BD59-A6C34878D82A}">
                    <a16:rowId xmlns:a16="http://schemas.microsoft.com/office/drawing/2014/main" val="4004505446"/>
                  </a:ext>
                </a:extLst>
              </a:tr>
              <a:tr h="213990">
                <a:tc>
                  <a:txBody>
                    <a:bodyPr/>
                    <a:lstStyle/>
                    <a:p>
                      <a:pPr marL="0" marR="0">
                        <a:lnSpc>
                          <a:spcPct val="115000"/>
                        </a:lnSpc>
                        <a:spcBef>
                          <a:spcPts val="0"/>
                        </a:spcBef>
                        <a:spcAft>
                          <a:spcPts val="0"/>
                        </a:spcAft>
                        <a:tabLst>
                          <a:tab pos="571500" algn="l"/>
                        </a:tabLst>
                      </a:pPr>
                      <a:r>
                        <a:rPr lang="en-US" sz="1200">
                          <a:effectLst/>
                        </a:rPr>
                        <a:t>5</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nSpc>
                          <a:spcPct val="115000"/>
                        </a:lnSpc>
                        <a:spcBef>
                          <a:spcPts val="0"/>
                        </a:spcBef>
                        <a:spcAft>
                          <a:spcPts val="0"/>
                        </a:spcAft>
                        <a:tabLst>
                          <a:tab pos="571500" algn="l"/>
                        </a:tabLst>
                      </a:pPr>
                      <a:r>
                        <a:rPr lang="en-US" sz="1200">
                          <a:effectLst/>
                        </a:rPr>
                        <a:t>Plant and machinery</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3,000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extLst>
                  <a:ext uri="{0D108BD9-81ED-4DB2-BD59-A6C34878D82A}">
                    <a16:rowId xmlns:a16="http://schemas.microsoft.com/office/drawing/2014/main" val="150925961"/>
                  </a:ext>
                </a:extLst>
              </a:tr>
              <a:tr h="411514">
                <a:tc>
                  <a:txBody>
                    <a:bodyPr/>
                    <a:lstStyle/>
                    <a:p>
                      <a:pPr marL="0" marR="0">
                        <a:lnSpc>
                          <a:spcPct val="115000"/>
                        </a:lnSpc>
                        <a:spcBef>
                          <a:spcPts val="0"/>
                        </a:spcBef>
                        <a:spcAft>
                          <a:spcPts val="0"/>
                        </a:spcAft>
                        <a:tabLst>
                          <a:tab pos="571500" algn="l"/>
                        </a:tabLst>
                      </a:pPr>
                      <a:r>
                        <a:rPr lang="en-US" sz="1200">
                          <a:effectLst/>
                        </a:rPr>
                        <a:t>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nSpc>
                          <a:spcPct val="115000"/>
                        </a:lnSpc>
                        <a:spcBef>
                          <a:spcPts val="0"/>
                        </a:spcBef>
                        <a:spcAft>
                          <a:spcPts val="0"/>
                        </a:spcAft>
                        <a:tabLst>
                          <a:tab pos="571500" algn="l"/>
                        </a:tabLst>
                      </a:pPr>
                      <a:r>
                        <a:rPr lang="en-US" sz="1200">
                          <a:effectLst/>
                        </a:rPr>
                        <a:t>Equipment/installation</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1,000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extLst>
                  <a:ext uri="{0D108BD9-81ED-4DB2-BD59-A6C34878D82A}">
                    <a16:rowId xmlns:a16="http://schemas.microsoft.com/office/drawing/2014/main" val="3556429985"/>
                  </a:ext>
                </a:extLst>
              </a:tr>
              <a:tr h="411514">
                <a:tc>
                  <a:txBody>
                    <a:bodyPr/>
                    <a:lstStyle/>
                    <a:p>
                      <a:pPr marL="0" marR="0">
                        <a:lnSpc>
                          <a:spcPct val="115000"/>
                        </a:lnSpc>
                        <a:spcBef>
                          <a:spcPts val="0"/>
                        </a:spcBef>
                        <a:spcAft>
                          <a:spcPts val="0"/>
                        </a:spcAft>
                        <a:tabLst>
                          <a:tab pos="571500" algn="l"/>
                        </a:tabLst>
                      </a:pPr>
                      <a:r>
                        <a:rPr lang="en-US" sz="1200">
                          <a:effectLst/>
                        </a:rPr>
                        <a:t>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nSpc>
                          <a:spcPct val="115000"/>
                        </a:lnSpc>
                        <a:spcBef>
                          <a:spcPts val="0"/>
                        </a:spcBef>
                        <a:spcAft>
                          <a:spcPts val="0"/>
                        </a:spcAft>
                        <a:tabLst>
                          <a:tab pos="571500" algn="l"/>
                        </a:tabLst>
                      </a:pPr>
                      <a:r>
                        <a:rPr lang="en-US" sz="1200">
                          <a:effectLst/>
                        </a:rPr>
                        <a:t>PHCN installation/trans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extLst>
                  <a:ext uri="{0D108BD9-81ED-4DB2-BD59-A6C34878D82A}">
                    <a16:rowId xmlns:a16="http://schemas.microsoft.com/office/drawing/2014/main" val="2005312873"/>
                  </a:ext>
                </a:extLst>
              </a:tr>
              <a:tr h="213990">
                <a:tc>
                  <a:txBody>
                    <a:bodyPr/>
                    <a:lstStyle/>
                    <a:p>
                      <a:pPr marL="0" marR="0">
                        <a:lnSpc>
                          <a:spcPct val="115000"/>
                        </a:lnSpc>
                        <a:spcBef>
                          <a:spcPts val="0"/>
                        </a:spcBef>
                        <a:spcAft>
                          <a:spcPts val="0"/>
                        </a:spcAft>
                        <a:tabLst>
                          <a:tab pos="571500" algn="l"/>
                        </a:tabLst>
                      </a:pPr>
                      <a:r>
                        <a:rPr lang="en-US" sz="1200">
                          <a:effectLst/>
                        </a:rPr>
                        <a:t>8</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nSpc>
                          <a:spcPct val="115000"/>
                        </a:lnSpc>
                        <a:spcBef>
                          <a:spcPts val="0"/>
                        </a:spcBef>
                        <a:spcAft>
                          <a:spcPts val="0"/>
                        </a:spcAft>
                        <a:tabLst>
                          <a:tab pos="571500" algn="l"/>
                        </a:tabLst>
                      </a:pPr>
                      <a:r>
                        <a:rPr lang="en-US" sz="1200">
                          <a:effectLst/>
                        </a:rPr>
                        <a:t>Generator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extLst>
                  <a:ext uri="{0D108BD9-81ED-4DB2-BD59-A6C34878D82A}">
                    <a16:rowId xmlns:a16="http://schemas.microsoft.com/office/drawing/2014/main" val="2488075197"/>
                  </a:ext>
                </a:extLst>
              </a:tr>
              <a:tr h="213990">
                <a:tc>
                  <a:txBody>
                    <a:bodyPr/>
                    <a:lstStyle/>
                    <a:p>
                      <a:pPr marL="0" marR="0">
                        <a:lnSpc>
                          <a:spcPct val="115000"/>
                        </a:lnSpc>
                        <a:spcBef>
                          <a:spcPts val="0"/>
                        </a:spcBef>
                        <a:spcAft>
                          <a:spcPts val="0"/>
                        </a:spcAft>
                        <a:tabLst>
                          <a:tab pos="571500" algn="l"/>
                        </a:tabLst>
                      </a:pPr>
                      <a:r>
                        <a:rPr lang="en-US" sz="1200">
                          <a:effectLst/>
                        </a:rPr>
                        <a:t>9</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nSpc>
                          <a:spcPct val="115000"/>
                        </a:lnSpc>
                        <a:spcBef>
                          <a:spcPts val="0"/>
                        </a:spcBef>
                        <a:spcAft>
                          <a:spcPts val="0"/>
                        </a:spcAft>
                        <a:tabLst>
                          <a:tab pos="571500" algn="l"/>
                        </a:tabLst>
                      </a:pPr>
                      <a:r>
                        <a:rPr lang="en-US" sz="1200">
                          <a:effectLst/>
                        </a:rPr>
                        <a:t>Raw materials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1,000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2,000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2,500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extLst>
                  <a:ext uri="{0D108BD9-81ED-4DB2-BD59-A6C34878D82A}">
                    <a16:rowId xmlns:a16="http://schemas.microsoft.com/office/drawing/2014/main" val="2171524599"/>
                  </a:ext>
                </a:extLst>
              </a:tr>
              <a:tr h="213990">
                <a:tc>
                  <a:txBody>
                    <a:bodyPr/>
                    <a:lstStyle/>
                    <a:p>
                      <a:pPr marL="0" marR="0">
                        <a:lnSpc>
                          <a:spcPct val="115000"/>
                        </a:lnSpc>
                        <a:spcBef>
                          <a:spcPts val="0"/>
                        </a:spcBef>
                        <a:spcAft>
                          <a:spcPts val="0"/>
                        </a:spcAft>
                        <a:tabLst>
                          <a:tab pos="571500" algn="l"/>
                        </a:tabLst>
                      </a:pPr>
                      <a:r>
                        <a:rPr lang="en-US" sz="1200">
                          <a:effectLst/>
                        </a:rPr>
                        <a:t>10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nSpc>
                          <a:spcPct val="115000"/>
                        </a:lnSpc>
                        <a:spcBef>
                          <a:spcPts val="0"/>
                        </a:spcBef>
                        <a:spcAft>
                          <a:spcPts val="0"/>
                        </a:spcAft>
                        <a:tabLst>
                          <a:tab pos="571500" algn="l"/>
                        </a:tabLst>
                      </a:pPr>
                      <a:r>
                        <a:rPr lang="en-US" sz="1200">
                          <a:effectLst/>
                        </a:rPr>
                        <a:t>Salaries and wages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300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300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extLst>
                  <a:ext uri="{0D108BD9-81ED-4DB2-BD59-A6C34878D82A}">
                    <a16:rowId xmlns:a16="http://schemas.microsoft.com/office/drawing/2014/main" val="3133942267"/>
                  </a:ext>
                </a:extLst>
              </a:tr>
              <a:tr h="213990">
                <a:tc>
                  <a:txBody>
                    <a:bodyPr/>
                    <a:lstStyle/>
                    <a:p>
                      <a:pPr marL="0" marR="0">
                        <a:lnSpc>
                          <a:spcPct val="115000"/>
                        </a:lnSpc>
                        <a:spcBef>
                          <a:spcPts val="0"/>
                        </a:spcBef>
                        <a:spcAft>
                          <a:spcPts val="0"/>
                        </a:spcAft>
                        <a:tabLst>
                          <a:tab pos="571500" algn="l"/>
                        </a:tabLst>
                      </a:pPr>
                      <a:r>
                        <a:rPr lang="en-US" sz="1200">
                          <a:effectLst/>
                        </a:rPr>
                        <a:t>11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nSpc>
                          <a:spcPct val="115000"/>
                        </a:lnSpc>
                        <a:spcBef>
                          <a:spcPts val="0"/>
                        </a:spcBef>
                        <a:spcAft>
                          <a:spcPts val="0"/>
                        </a:spcAft>
                        <a:tabLst>
                          <a:tab pos="571500" algn="l"/>
                        </a:tabLst>
                      </a:pPr>
                      <a:r>
                        <a:rPr lang="en-US" sz="1200">
                          <a:effectLst/>
                        </a:rPr>
                        <a:t>Utilities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200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400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extLst>
                  <a:ext uri="{0D108BD9-81ED-4DB2-BD59-A6C34878D82A}">
                    <a16:rowId xmlns:a16="http://schemas.microsoft.com/office/drawing/2014/main" val="2214040859"/>
                  </a:ext>
                </a:extLst>
              </a:tr>
              <a:tr h="213990">
                <a:tc>
                  <a:txBody>
                    <a:bodyPr/>
                    <a:lstStyle/>
                    <a:p>
                      <a:pPr marL="0" marR="0">
                        <a:lnSpc>
                          <a:spcPct val="115000"/>
                        </a:lnSpc>
                        <a:spcBef>
                          <a:spcPts val="0"/>
                        </a:spcBef>
                        <a:spcAft>
                          <a:spcPts val="0"/>
                        </a:spcAft>
                        <a:tabLst>
                          <a:tab pos="571500" algn="l"/>
                        </a:tabLst>
                      </a:pPr>
                      <a:r>
                        <a:rPr lang="en-US" sz="1200">
                          <a:effectLst/>
                        </a:rPr>
                        <a:t>12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nSpc>
                          <a:spcPct val="115000"/>
                        </a:lnSpc>
                        <a:spcBef>
                          <a:spcPts val="0"/>
                        </a:spcBef>
                        <a:spcAft>
                          <a:spcPts val="0"/>
                        </a:spcAft>
                        <a:tabLst>
                          <a:tab pos="571500" algn="l"/>
                        </a:tabLst>
                      </a:pPr>
                      <a:r>
                        <a:rPr lang="en-US" sz="1200">
                          <a:effectLst/>
                        </a:rPr>
                        <a:t>Transport costs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200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400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extLst>
                  <a:ext uri="{0D108BD9-81ED-4DB2-BD59-A6C34878D82A}">
                    <a16:rowId xmlns:a16="http://schemas.microsoft.com/office/drawing/2014/main" val="3424102491"/>
                  </a:ext>
                </a:extLst>
              </a:tr>
              <a:tr h="411514">
                <a:tc>
                  <a:txBody>
                    <a:bodyPr/>
                    <a:lstStyle/>
                    <a:p>
                      <a:pPr marL="0" marR="0">
                        <a:lnSpc>
                          <a:spcPct val="115000"/>
                        </a:lnSpc>
                        <a:spcBef>
                          <a:spcPts val="0"/>
                        </a:spcBef>
                        <a:spcAft>
                          <a:spcPts val="0"/>
                        </a:spcAft>
                        <a:tabLst>
                          <a:tab pos="571500" algn="l"/>
                        </a:tabLst>
                      </a:pPr>
                      <a:r>
                        <a:rPr lang="en-US" sz="1200">
                          <a:effectLst/>
                        </a:rPr>
                        <a:t>13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nSpc>
                          <a:spcPct val="115000"/>
                        </a:lnSpc>
                        <a:spcBef>
                          <a:spcPts val="0"/>
                        </a:spcBef>
                        <a:spcAft>
                          <a:spcPts val="0"/>
                        </a:spcAft>
                        <a:tabLst>
                          <a:tab pos="571500" algn="l"/>
                        </a:tabLst>
                      </a:pPr>
                      <a:r>
                        <a:rPr lang="en-US" sz="1200">
                          <a:effectLst/>
                        </a:rPr>
                        <a:t>Repairs &amp; maintenance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200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400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extLst>
                  <a:ext uri="{0D108BD9-81ED-4DB2-BD59-A6C34878D82A}">
                    <a16:rowId xmlns:a16="http://schemas.microsoft.com/office/drawing/2014/main" val="4138350558"/>
                  </a:ext>
                </a:extLst>
              </a:tr>
              <a:tr h="213990">
                <a:tc>
                  <a:txBody>
                    <a:bodyPr/>
                    <a:lstStyle/>
                    <a:p>
                      <a:pPr marL="0" marR="0">
                        <a:lnSpc>
                          <a:spcPct val="115000"/>
                        </a:lnSpc>
                        <a:spcBef>
                          <a:spcPts val="0"/>
                        </a:spcBef>
                        <a:spcAft>
                          <a:spcPts val="0"/>
                        </a:spcAft>
                        <a:tabLst>
                          <a:tab pos="571500" algn="l"/>
                        </a:tabLst>
                      </a:pPr>
                      <a:r>
                        <a:rPr lang="en-US" sz="1200">
                          <a:effectLst/>
                        </a:rPr>
                        <a:t>14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nSpc>
                          <a:spcPct val="115000"/>
                        </a:lnSpc>
                        <a:spcBef>
                          <a:spcPts val="0"/>
                        </a:spcBef>
                        <a:spcAft>
                          <a:spcPts val="0"/>
                        </a:spcAft>
                        <a:tabLst>
                          <a:tab pos="571500" algn="l"/>
                        </a:tabLst>
                      </a:pPr>
                      <a:r>
                        <a:rPr lang="en-US" sz="1200">
                          <a:effectLst/>
                        </a:rPr>
                        <a:t>Environmental rates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extLst>
                  <a:ext uri="{0D108BD9-81ED-4DB2-BD59-A6C34878D82A}">
                    <a16:rowId xmlns:a16="http://schemas.microsoft.com/office/drawing/2014/main" val="1567009340"/>
                  </a:ext>
                </a:extLst>
              </a:tr>
              <a:tr h="213990">
                <a:tc>
                  <a:txBody>
                    <a:bodyPr/>
                    <a:lstStyle/>
                    <a:p>
                      <a:pPr marL="0" marR="0">
                        <a:lnSpc>
                          <a:spcPct val="115000"/>
                        </a:lnSpc>
                        <a:spcBef>
                          <a:spcPts val="0"/>
                        </a:spcBef>
                        <a:spcAft>
                          <a:spcPts val="0"/>
                        </a:spcAft>
                        <a:tabLst>
                          <a:tab pos="571500" algn="l"/>
                        </a:tabLst>
                      </a:pPr>
                      <a:r>
                        <a:rPr lang="en-US" sz="1200">
                          <a:effectLst/>
                        </a:rPr>
                        <a:t>15</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nSpc>
                          <a:spcPct val="115000"/>
                        </a:lnSpc>
                        <a:spcBef>
                          <a:spcPts val="0"/>
                        </a:spcBef>
                        <a:spcAft>
                          <a:spcPts val="0"/>
                        </a:spcAft>
                        <a:tabLst>
                          <a:tab pos="571500" algn="l"/>
                        </a:tabLst>
                      </a:pPr>
                      <a:r>
                        <a:rPr lang="en-US" sz="1200">
                          <a:effectLst/>
                        </a:rPr>
                        <a:t>Interest on loan 20%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1,400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1,150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900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650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400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extLst>
                  <a:ext uri="{0D108BD9-81ED-4DB2-BD59-A6C34878D82A}">
                    <a16:rowId xmlns:a16="http://schemas.microsoft.com/office/drawing/2014/main" val="3683666707"/>
                  </a:ext>
                </a:extLst>
              </a:tr>
              <a:tr h="213990">
                <a:tc>
                  <a:txBody>
                    <a:bodyPr/>
                    <a:lstStyle/>
                    <a:p>
                      <a:pPr marL="0" marR="0">
                        <a:lnSpc>
                          <a:spcPct val="115000"/>
                        </a:lnSpc>
                        <a:spcBef>
                          <a:spcPts val="0"/>
                        </a:spcBef>
                        <a:spcAft>
                          <a:spcPts val="0"/>
                        </a:spcAft>
                        <a:tabLst>
                          <a:tab pos="571500" algn="l"/>
                        </a:tabLst>
                      </a:pPr>
                      <a:r>
                        <a:rPr lang="en-US" sz="1200">
                          <a:effectLst/>
                        </a:rPr>
                        <a:t>16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nSpc>
                          <a:spcPct val="115000"/>
                        </a:lnSpc>
                        <a:spcBef>
                          <a:spcPts val="0"/>
                        </a:spcBef>
                        <a:spcAft>
                          <a:spcPts val="0"/>
                        </a:spcAft>
                        <a:tabLst>
                          <a:tab pos="571500" algn="l"/>
                        </a:tabLst>
                      </a:pPr>
                      <a:r>
                        <a:rPr lang="en-US" sz="1200">
                          <a:effectLst/>
                        </a:rPr>
                        <a:t>Loan repayment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1,250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1,250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1,250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1,250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extLst>
                  <a:ext uri="{0D108BD9-81ED-4DB2-BD59-A6C34878D82A}">
                    <a16:rowId xmlns:a16="http://schemas.microsoft.com/office/drawing/2014/main" val="309106282"/>
                  </a:ext>
                </a:extLst>
              </a:tr>
              <a:tr h="213990">
                <a:tc>
                  <a:txBody>
                    <a:bodyPr/>
                    <a:lstStyle/>
                    <a:p>
                      <a:pPr marL="0" marR="0">
                        <a:lnSpc>
                          <a:spcPct val="115000"/>
                        </a:lnSpc>
                        <a:spcBef>
                          <a:spcPts val="0"/>
                        </a:spcBef>
                        <a:spcAft>
                          <a:spcPts val="0"/>
                        </a:spcAft>
                        <a:tabLst>
                          <a:tab pos="571500" algn="l"/>
                        </a:tabLs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nSpc>
                          <a:spcPct val="115000"/>
                        </a:lnSpc>
                        <a:spcBef>
                          <a:spcPts val="0"/>
                        </a:spcBef>
                        <a:spcAft>
                          <a:spcPts val="0"/>
                        </a:spcAft>
                        <a:tabLst>
                          <a:tab pos="571500" algn="l"/>
                        </a:tabLst>
                      </a:pPr>
                      <a:r>
                        <a:rPr lang="en-US" sz="1200">
                          <a:effectLst/>
                        </a:rPr>
                        <a:t>Total outflows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11,400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6,250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7,000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7,650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extLst>
                  <a:ext uri="{0D108BD9-81ED-4DB2-BD59-A6C34878D82A}">
                    <a16:rowId xmlns:a16="http://schemas.microsoft.com/office/drawing/2014/main" val="1367533589"/>
                  </a:ext>
                </a:extLst>
              </a:tr>
              <a:tr h="213990">
                <a:tc>
                  <a:txBody>
                    <a:bodyPr/>
                    <a:lstStyle/>
                    <a:p>
                      <a:pPr marL="0" marR="0">
                        <a:lnSpc>
                          <a:spcPct val="115000"/>
                        </a:lnSpc>
                        <a:spcBef>
                          <a:spcPts val="0"/>
                        </a:spcBef>
                        <a:spcAft>
                          <a:spcPts val="0"/>
                        </a:spcAft>
                        <a:tabLst>
                          <a:tab pos="571500" algn="l"/>
                        </a:tabLs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nSpc>
                          <a:spcPct val="115000"/>
                        </a:lnSpc>
                        <a:spcBef>
                          <a:spcPts val="0"/>
                        </a:spcBef>
                        <a:spcAft>
                          <a:spcPts val="0"/>
                        </a:spcAft>
                        <a:tabLst>
                          <a:tab pos="571500" algn="l"/>
                        </a:tabLst>
                      </a:pPr>
                      <a:r>
                        <a:rPr lang="en-US" sz="1200">
                          <a:effectLst/>
                        </a:rPr>
                        <a:t>Net cash flow (A-B)</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1,100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4,250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7,000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6350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extLst>
                  <a:ext uri="{0D108BD9-81ED-4DB2-BD59-A6C34878D82A}">
                    <a16:rowId xmlns:a16="http://schemas.microsoft.com/office/drawing/2014/main" val="3977725206"/>
                  </a:ext>
                </a:extLst>
              </a:tr>
              <a:tr h="411514">
                <a:tc>
                  <a:txBody>
                    <a:bodyPr/>
                    <a:lstStyle/>
                    <a:p>
                      <a:pPr marL="0" marR="0">
                        <a:lnSpc>
                          <a:spcPct val="115000"/>
                        </a:lnSpc>
                        <a:spcBef>
                          <a:spcPts val="0"/>
                        </a:spcBef>
                        <a:spcAft>
                          <a:spcPts val="0"/>
                        </a:spcAft>
                        <a:tabLst>
                          <a:tab pos="571500" algn="l"/>
                        </a:tabLs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nSpc>
                          <a:spcPct val="115000"/>
                        </a:lnSpc>
                        <a:spcBef>
                          <a:spcPts val="0"/>
                        </a:spcBef>
                        <a:spcAft>
                          <a:spcPts val="0"/>
                        </a:spcAft>
                        <a:tabLst>
                          <a:tab pos="571500" algn="l"/>
                        </a:tabLst>
                      </a:pPr>
                      <a:r>
                        <a:rPr lang="en-US" sz="1200">
                          <a:effectLst/>
                        </a:rPr>
                        <a:t>Add opening balance b/f</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1,100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1,600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5,850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12,850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extLst>
                  <a:ext uri="{0D108BD9-81ED-4DB2-BD59-A6C34878D82A}">
                    <a16:rowId xmlns:a16="http://schemas.microsoft.com/office/drawing/2014/main" val="967592085"/>
                  </a:ext>
                </a:extLst>
              </a:tr>
              <a:tr h="411514">
                <a:tc>
                  <a:txBody>
                    <a:bodyPr/>
                    <a:lstStyle/>
                    <a:p>
                      <a:pPr marL="0" marR="0">
                        <a:lnSpc>
                          <a:spcPct val="115000"/>
                        </a:lnSpc>
                        <a:spcBef>
                          <a:spcPts val="0"/>
                        </a:spcBef>
                        <a:spcAft>
                          <a:spcPts val="0"/>
                        </a:spcAft>
                        <a:tabLst>
                          <a:tab pos="571500" algn="l"/>
                        </a:tabLs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nSpc>
                          <a:spcPct val="115000"/>
                        </a:lnSpc>
                        <a:spcBef>
                          <a:spcPts val="0"/>
                        </a:spcBef>
                        <a:spcAft>
                          <a:spcPts val="0"/>
                        </a:spcAft>
                        <a:tabLst>
                          <a:tab pos="571500" algn="l"/>
                        </a:tabLst>
                      </a:pPr>
                      <a:r>
                        <a:rPr lang="en-US" sz="1200">
                          <a:effectLst/>
                        </a:rPr>
                        <a:t>Closing cash balance c/f</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1,100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1,600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5,850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a:effectLst/>
                        </a:rPr>
                        <a:t>12,850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tc>
                  <a:txBody>
                    <a:bodyPr/>
                    <a:lstStyle/>
                    <a:p>
                      <a:pPr marL="0" marR="0" algn="ctr">
                        <a:lnSpc>
                          <a:spcPct val="115000"/>
                        </a:lnSpc>
                        <a:spcBef>
                          <a:spcPts val="0"/>
                        </a:spcBef>
                        <a:spcAft>
                          <a:spcPts val="0"/>
                        </a:spcAft>
                        <a:tabLst>
                          <a:tab pos="571500" algn="l"/>
                        </a:tabLst>
                      </a:pPr>
                      <a:r>
                        <a:rPr lang="en-US" sz="1200" dirty="0">
                          <a:effectLst/>
                        </a:rPr>
                        <a:t>19,200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2761" marR="62761" marT="0" marB="0"/>
                </a:tc>
                <a:extLst>
                  <a:ext uri="{0D108BD9-81ED-4DB2-BD59-A6C34878D82A}">
                    <a16:rowId xmlns:a16="http://schemas.microsoft.com/office/drawing/2014/main" val="4148108637"/>
                  </a:ext>
                </a:extLst>
              </a:tr>
            </a:tbl>
          </a:graphicData>
        </a:graphic>
      </p:graphicFrame>
    </p:spTree>
    <p:extLst>
      <p:ext uri="{BB962C8B-B14F-4D97-AF65-F5344CB8AC3E}">
        <p14:creationId xmlns:p14="http://schemas.microsoft.com/office/powerpoint/2010/main" val="1183459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8521"/>
            <a:ext cx="8596668" cy="1320800"/>
          </a:xfrm>
        </p:spPr>
        <p:txBody>
          <a:bodyPr/>
          <a:lstStyle/>
          <a:p>
            <a:pPr lvl="0"/>
            <a:r>
              <a:rPr lang="en-US" dirty="0"/>
              <a:t>PROJECTED PROFIT &amp; LOSS </a:t>
            </a:r>
            <a:r>
              <a:rPr lang="en-US" dirty="0" err="1"/>
              <a:t>Alc</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8503343"/>
              </p:ext>
            </p:extLst>
          </p:nvPr>
        </p:nvGraphicFramePr>
        <p:xfrm>
          <a:off x="796837" y="770703"/>
          <a:ext cx="9039495" cy="6022504"/>
        </p:xfrm>
        <a:graphic>
          <a:graphicData uri="http://schemas.openxmlformats.org/drawingml/2006/table">
            <a:tbl>
              <a:tblPr firstRow="1" firstCol="1" bandRow="1">
                <a:tableStyleId>{5C22544A-7EE6-4342-B048-85BDC9FD1C3A}</a:tableStyleId>
              </a:tblPr>
              <a:tblGrid>
                <a:gridCol w="2476575">
                  <a:extLst>
                    <a:ext uri="{9D8B030D-6E8A-4147-A177-3AD203B41FA5}">
                      <a16:colId xmlns:a16="http://schemas.microsoft.com/office/drawing/2014/main" val="2244909625"/>
                    </a:ext>
                  </a:extLst>
                </a:gridCol>
                <a:gridCol w="782282">
                  <a:extLst>
                    <a:ext uri="{9D8B030D-6E8A-4147-A177-3AD203B41FA5}">
                      <a16:colId xmlns:a16="http://schemas.microsoft.com/office/drawing/2014/main" val="2420965858"/>
                    </a:ext>
                  </a:extLst>
                </a:gridCol>
                <a:gridCol w="1436805">
                  <a:extLst>
                    <a:ext uri="{9D8B030D-6E8A-4147-A177-3AD203B41FA5}">
                      <a16:colId xmlns:a16="http://schemas.microsoft.com/office/drawing/2014/main" val="3280060294"/>
                    </a:ext>
                  </a:extLst>
                </a:gridCol>
                <a:gridCol w="1436805">
                  <a:extLst>
                    <a:ext uri="{9D8B030D-6E8A-4147-A177-3AD203B41FA5}">
                      <a16:colId xmlns:a16="http://schemas.microsoft.com/office/drawing/2014/main" val="4242836235"/>
                    </a:ext>
                  </a:extLst>
                </a:gridCol>
                <a:gridCol w="1453514">
                  <a:extLst>
                    <a:ext uri="{9D8B030D-6E8A-4147-A177-3AD203B41FA5}">
                      <a16:colId xmlns:a16="http://schemas.microsoft.com/office/drawing/2014/main" val="1809657569"/>
                    </a:ext>
                  </a:extLst>
                </a:gridCol>
                <a:gridCol w="1453514">
                  <a:extLst>
                    <a:ext uri="{9D8B030D-6E8A-4147-A177-3AD203B41FA5}">
                      <a16:colId xmlns:a16="http://schemas.microsoft.com/office/drawing/2014/main" val="1705263017"/>
                    </a:ext>
                  </a:extLst>
                </a:gridCol>
              </a:tblGrid>
              <a:tr h="487508">
                <a:tc>
                  <a:txBody>
                    <a:bodyPr/>
                    <a:lstStyle/>
                    <a:p>
                      <a:pPr marL="0" marR="0">
                        <a:lnSpc>
                          <a:spcPct val="115000"/>
                        </a:lnSpc>
                        <a:spcBef>
                          <a:spcPts val="0"/>
                        </a:spcBef>
                        <a:spcAft>
                          <a:spcPts val="0"/>
                        </a:spcAft>
                        <a:tabLst>
                          <a:tab pos="571500" algn="l"/>
                        </a:tabLst>
                      </a:pPr>
                      <a:r>
                        <a:rPr lang="en-US" sz="1600" dirty="0">
                          <a:effectLst/>
                        </a:rPr>
                        <a:t>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dirty="0">
                          <a:effectLst/>
                        </a:rPr>
                        <a:t>YEAR 1</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YEAR 2</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YEAR 3</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YEAR 4</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YEAR 5</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extLst>
                  <a:ext uri="{0D108BD9-81ED-4DB2-BD59-A6C34878D82A}">
                    <a16:rowId xmlns:a16="http://schemas.microsoft.com/office/drawing/2014/main" val="2565940219"/>
                  </a:ext>
                </a:extLst>
              </a:tr>
              <a:tr h="241407">
                <a:tc>
                  <a:txBody>
                    <a:bodyPr/>
                    <a:lstStyle/>
                    <a:p>
                      <a:pPr marL="0" marR="0">
                        <a:lnSpc>
                          <a:spcPct val="115000"/>
                        </a:lnSpc>
                        <a:spcBef>
                          <a:spcPts val="0"/>
                        </a:spcBef>
                        <a:spcAft>
                          <a:spcPts val="0"/>
                        </a:spcAft>
                        <a:tabLst>
                          <a:tab pos="571500" algn="l"/>
                        </a:tabLst>
                      </a:pPr>
                      <a:r>
                        <a:rPr lang="en-US" sz="1600" dirty="0">
                          <a:effectLst/>
                        </a:rPr>
                        <a:t>Sales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2,000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4,000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8,500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12,000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12,000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extLst>
                  <a:ext uri="{0D108BD9-81ED-4DB2-BD59-A6C34878D82A}">
                    <a16:rowId xmlns:a16="http://schemas.microsoft.com/office/drawing/2014/main" val="4194875155"/>
                  </a:ext>
                </a:extLst>
              </a:tr>
              <a:tr h="241407">
                <a:tc>
                  <a:txBody>
                    <a:bodyPr/>
                    <a:lstStyle/>
                    <a:p>
                      <a:pPr marL="0" marR="0">
                        <a:lnSpc>
                          <a:spcPct val="115000"/>
                        </a:lnSpc>
                        <a:spcBef>
                          <a:spcPts val="0"/>
                        </a:spcBef>
                        <a:spcAft>
                          <a:spcPts val="0"/>
                        </a:spcAft>
                        <a:tabLst>
                          <a:tab pos="571500" algn="l"/>
                        </a:tabLst>
                      </a:pPr>
                      <a:r>
                        <a:rPr lang="en-US" sz="1600">
                          <a:effectLst/>
                        </a:rPr>
                        <a:t>Cost of raw materials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(500)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(1,000)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(3,500)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(4,000)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(4,000)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extLst>
                  <a:ext uri="{0D108BD9-81ED-4DB2-BD59-A6C34878D82A}">
                    <a16:rowId xmlns:a16="http://schemas.microsoft.com/office/drawing/2014/main" val="1831424767"/>
                  </a:ext>
                </a:extLst>
              </a:tr>
              <a:tr h="241407">
                <a:tc>
                  <a:txBody>
                    <a:bodyPr/>
                    <a:lstStyle/>
                    <a:p>
                      <a:pPr marL="0" marR="0">
                        <a:lnSpc>
                          <a:spcPct val="115000"/>
                        </a:lnSpc>
                        <a:spcBef>
                          <a:spcPts val="0"/>
                        </a:spcBef>
                        <a:spcAft>
                          <a:spcPts val="0"/>
                        </a:spcAft>
                        <a:tabLst>
                          <a:tab pos="571500" algn="l"/>
                        </a:tabLst>
                      </a:pPr>
                      <a:r>
                        <a:rPr lang="en-US" sz="1600">
                          <a:effectLst/>
                        </a:rPr>
                        <a:t>Gross total</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1,500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3,000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5,000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8,000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8,000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extLst>
                  <a:ext uri="{0D108BD9-81ED-4DB2-BD59-A6C34878D82A}">
                    <a16:rowId xmlns:a16="http://schemas.microsoft.com/office/drawing/2014/main" val="3004370510"/>
                  </a:ext>
                </a:extLst>
              </a:tr>
              <a:tr h="241407">
                <a:tc>
                  <a:txBody>
                    <a:bodyPr/>
                    <a:lstStyle/>
                    <a:p>
                      <a:pPr marL="0" marR="0">
                        <a:lnSpc>
                          <a:spcPct val="115000"/>
                        </a:lnSpc>
                        <a:spcBef>
                          <a:spcPts val="0"/>
                        </a:spcBef>
                        <a:spcAft>
                          <a:spcPts val="0"/>
                        </a:spcAft>
                        <a:tabLst>
                          <a:tab pos="571500" algn="l"/>
                        </a:tabLst>
                      </a:pPr>
                      <a:r>
                        <a:rPr lang="en-US" sz="16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extLst>
                  <a:ext uri="{0D108BD9-81ED-4DB2-BD59-A6C34878D82A}">
                    <a16:rowId xmlns:a16="http://schemas.microsoft.com/office/drawing/2014/main" val="1910698228"/>
                  </a:ext>
                </a:extLst>
              </a:tr>
              <a:tr h="241407">
                <a:tc>
                  <a:txBody>
                    <a:bodyPr/>
                    <a:lstStyle/>
                    <a:p>
                      <a:pPr marL="0" marR="0">
                        <a:lnSpc>
                          <a:spcPct val="115000"/>
                        </a:lnSpc>
                        <a:spcBef>
                          <a:spcPts val="0"/>
                        </a:spcBef>
                        <a:spcAft>
                          <a:spcPts val="0"/>
                        </a:spcAft>
                        <a:tabLst>
                          <a:tab pos="571500" algn="l"/>
                        </a:tabLst>
                      </a:pPr>
                      <a:r>
                        <a:rPr lang="en-US" sz="1600">
                          <a:effectLst/>
                        </a:rPr>
                        <a:t>Less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extLst>
                  <a:ext uri="{0D108BD9-81ED-4DB2-BD59-A6C34878D82A}">
                    <a16:rowId xmlns:a16="http://schemas.microsoft.com/office/drawing/2014/main" val="1047303078"/>
                  </a:ext>
                </a:extLst>
              </a:tr>
              <a:tr h="241407">
                <a:tc>
                  <a:txBody>
                    <a:bodyPr/>
                    <a:lstStyle/>
                    <a:p>
                      <a:pPr marL="0" marR="0">
                        <a:lnSpc>
                          <a:spcPct val="115000"/>
                        </a:lnSpc>
                        <a:spcBef>
                          <a:spcPts val="0"/>
                        </a:spcBef>
                        <a:spcAft>
                          <a:spcPts val="0"/>
                        </a:spcAft>
                        <a:tabLst>
                          <a:tab pos="571500" algn="l"/>
                        </a:tabLst>
                      </a:pPr>
                      <a:r>
                        <a:rPr lang="en-US" sz="1600">
                          <a:effectLst/>
                        </a:rPr>
                        <a:t>Rent paid</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500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500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500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500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500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extLst>
                  <a:ext uri="{0D108BD9-81ED-4DB2-BD59-A6C34878D82A}">
                    <a16:rowId xmlns:a16="http://schemas.microsoft.com/office/drawing/2014/main" val="2679554645"/>
                  </a:ext>
                </a:extLst>
              </a:tr>
              <a:tr h="241407">
                <a:tc>
                  <a:txBody>
                    <a:bodyPr/>
                    <a:lstStyle/>
                    <a:p>
                      <a:pPr marL="0" marR="0">
                        <a:lnSpc>
                          <a:spcPct val="115000"/>
                        </a:lnSpc>
                        <a:spcBef>
                          <a:spcPts val="0"/>
                        </a:spcBef>
                        <a:spcAft>
                          <a:spcPts val="0"/>
                        </a:spcAft>
                        <a:tabLst>
                          <a:tab pos="571500" algn="l"/>
                        </a:tabLst>
                      </a:pPr>
                      <a:r>
                        <a:rPr lang="en-US" sz="1600">
                          <a:effectLst/>
                        </a:rPr>
                        <a:t>Salaries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300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300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500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500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500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extLst>
                  <a:ext uri="{0D108BD9-81ED-4DB2-BD59-A6C34878D82A}">
                    <a16:rowId xmlns:a16="http://schemas.microsoft.com/office/drawing/2014/main" val="4146816443"/>
                  </a:ext>
                </a:extLst>
              </a:tr>
              <a:tr h="241407">
                <a:tc>
                  <a:txBody>
                    <a:bodyPr/>
                    <a:lstStyle/>
                    <a:p>
                      <a:pPr marL="0" marR="0">
                        <a:lnSpc>
                          <a:spcPct val="115000"/>
                        </a:lnSpc>
                        <a:spcBef>
                          <a:spcPts val="0"/>
                        </a:spcBef>
                        <a:spcAft>
                          <a:spcPts val="0"/>
                        </a:spcAft>
                        <a:tabLst>
                          <a:tab pos="571500" algn="l"/>
                        </a:tabLst>
                      </a:pPr>
                      <a:r>
                        <a:rPr lang="en-US" sz="1600">
                          <a:effectLst/>
                        </a:rPr>
                        <a:t>Utilities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200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400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500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500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500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extLst>
                  <a:ext uri="{0D108BD9-81ED-4DB2-BD59-A6C34878D82A}">
                    <a16:rowId xmlns:a16="http://schemas.microsoft.com/office/drawing/2014/main" val="161789948"/>
                  </a:ext>
                </a:extLst>
              </a:tr>
              <a:tr h="241407">
                <a:tc>
                  <a:txBody>
                    <a:bodyPr/>
                    <a:lstStyle/>
                    <a:p>
                      <a:pPr marL="0" marR="0">
                        <a:lnSpc>
                          <a:spcPct val="115000"/>
                        </a:lnSpc>
                        <a:spcBef>
                          <a:spcPts val="0"/>
                        </a:spcBef>
                        <a:spcAft>
                          <a:spcPts val="0"/>
                        </a:spcAft>
                        <a:tabLst>
                          <a:tab pos="571500" algn="l"/>
                        </a:tabLst>
                      </a:pPr>
                      <a:r>
                        <a:rPr lang="en-US" sz="1600">
                          <a:effectLst/>
                        </a:rPr>
                        <a:t>Transport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200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400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500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500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500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extLst>
                  <a:ext uri="{0D108BD9-81ED-4DB2-BD59-A6C34878D82A}">
                    <a16:rowId xmlns:a16="http://schemas.microsoft.com/office/drawing/2014/main" val="2131840780"/>
                  </a:ext>
                </a:extLst>
              </a:tr>
              <a:tr h="241407">
                <a:tc>
                  <a:txBody>
                    <a:bodyPr/>
                    <a:lstStyle/>
                    <a:p>
                      <a:pPr marL="0" marR="0">
                        <a:lnSpc>
                          <a:spcPct val="115000"/>
                        </a:lnSpc>
                        <a:spcBef>
                          <a:spcPts val="0"/>
                        </a:spcBef>
                        <a:spcAft>
                          <a:spcPts val="0"/>
                        </a:spcAft>
                        <a:tabLst>
                          <a:tab pos="571500" algn="l"/>
                        </a:tabLst>
                      </a:pPr>
                      <a:r>
                        <a:rPr lang="en-US" sz="1600">
                          <a:effectLst/>
                        </a:rPr>
                        <a:t>Repairs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200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400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500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500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500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extLst>
                  <a:ext uri="{0D108BD9-81ED-4DB2-BD59-A6C34878D82A}">
                    <a16:rowId xmlns:a16="http://schemas.microsoft.com/office/drawing/2014/main" val="2553069278"/>
                  </a:ext>
                </a:extLst>
              </a:tr>
              <a:tr h="241407">
                <a:tc>
                  <a:txBody>
                    <a:bodyPr/>
                    <a:lstStyle/>
                    <a:p>
                      <a:pPr marL="0" marR="0">
                        <a:lnSpc>
                          <a:spcPct val="115000"/>
                        </a:lnSpc>
                        <a:spcBef>
                          <a:spcPts val="0"/>
                        </a:spcBef>
                        <a:spcAft>
                          <a:spcPts val="0"/>
                        </a:spcAft>
                        <a:tabLst>
                          <a:tab pos="571500" algn="l"/>
                        </a:tabLst>
                      </a:pPr>
                      <a:r>
                        <a:rPr lang="en-US" sz="1600">
                          <a:effectLst/>
                        </a:rPr>
                        <a:t>Rates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100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100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100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100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100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extLst>
                  <a:ext uri="{0D108BD9-81ED-4DB2-BD59-A6C34878D82A}">
                    <a16:rowId xmlns:a16="http://schemas.microsoft.com/office/drawing/2014/main" val="3137259397"/>
                  </a:ext>
                </a:extLst>
              </a:tr>
              <a:tr h="241407">
                <a:tc>
                  <a:txBody>
                    <a:bodyPr/>
                    <a:lstStyle/>
                    <a:p>
                      <a:pPr marL="0" marR="0">
                        <a:lnSpc>
                          <a:spcPct val="115000"/>
                        </a:lnSpc>
                        <a:spcBef>
                          <a:spcPts val="0"/>
                        </a:spcBef>
                        <a:spcAft>
                          <a:spcPts val="0"/>
                        </a:spcAft>
                        <a:tabLst>
                          <a:tab pos="571500" algn="l"/>
                        </a:tabLst>
                      </a:pPr>
                      <a:r>
                        <a:rPr lang="en-US" sz="1600">
                          <a:effectLst/>
                        </a:rPr>
                        <a:t>Interest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1,400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1,150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900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650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400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extLst>
                  <a:ext uri="{0D108BD9-81ED-4DB2-BD59-A6C34878D82A}">
                    <a16:rowId xmlns:a16="http://schemas.microsoft.com/office/drawing/2014/main" val="2410466072"/>
                  </a:ext>
                </a:extLst>
              </a:tr>
              <a:tr h="487425">
                <a:tc>
                  <a:txBody>
                    <a:bodyPr/>
                    <a:lstStyle/>
                    <a:p>
                      <a:pPr marL="0" marR="0">
                        <a:lnSpc>
                          <a:spcPct val="115000"/>
                        </a:lnSpc>
                        <a:spcBef>
                          <a:spcPts val="0"/>
                        </a:spcBef>
                        <a:spcAft>
                          <a:spcPts val="0"/>
                        </a:spcAft>
                        <a:tabLst>
                          <a:tab pos="571500" algn="l"/>
                        </a:tabLst>
                      </a:pPr>
                      <a:r>
                        <a:rPr lang="en-US" sz="1600">
                          <a:effectLst/>
                        </a:rPr>
                        <a:t>Depreciation ₦8.0/10 yrs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800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800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800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800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800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extLst>
                  <a:ext uri="{0D108BD9-81ED-4DB2-BD59-A6C34878D82A}">
                    <a16:rowId xmlns:a16="http://schemas.microsoft.com/office/drawing/2014/main" val="3896579828"/>
                  </a:ext>
                </a:extLst>
              </a:tr>
              <a:tr h="241407">
                <a:tc>
                  <a:txBody>
                    <a:bodyPr/>
                    <a:lstStyle/>
                    <a:p>
                      <a:pPr marL="0" marR="0">
                        <a:lnSpc>
                          <a:spcPct val="115000"/>
                        </a:lnSpc>
                        <a:spcBef>
                          <a:spcPts val="0"/>
                        </a:spcBef>
                        <a:spcAft>
                          <a:spcPts val="0"/>
                        </a:spcAft>
                        <a:tabLst>
                          <a:tab pos="571500" algn="l"/>
                        </a:tabLst>
                      </a:pPr>
                      <a:r>
                        <a:rPr lang="en-US" sz="1600">
                          <a:effectLst/>
                        </a:rPr>
                        <a:t> </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3,700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4,050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4,300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4,050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3,800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extLst>
                  <a:ext uri="{0D108BD9-81ED-4DB2-BD59-A6C34878D82A}">
                    <a16:rowId xmlns:a16="http://schemas.microsoft.com/office/drawing/2014/main" val="1321986364"/>
                  </a:ext>
                </a:extLst>
              </a:tr>
              <a:tr h="487508">
                <a:tc>
                  <a:txBody>
                    <a:bodyPr/>
                    <a:lstStyle/>
                    <a:p>
                      <a:pPr marL="0" marR="0">
                        <a:lnSpc>
                          <a:spcPct val="115000"/>
                        </a:lnSpc>
                        <a:spcBef>
                          <a:spcPts val="0"/>
                        </a:spcBef>
                        <a:spcAft>
                          <a:spcPts val="0"/>
                        </a:spcAft>
                        <a:tabLst>
                          <a:tab pos="571500" algn="l"/>
                        </a:tabLst>
                      </a:pPr>
                      <a:r>
                        <a:rPr lang="en-US" sz="1600">
                          <a:effectLst/>
                        </a:rPr>
                        <a:t>Profit/loss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(2,200)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(1,050)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700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3,950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4,200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extLst>
                  <a:ext uri="{0D108BD9-81ED-4DB2-BD59-A6C34878D82A}">
                    <a16:rowId xmlns:a16="http://schemas.microsoft.com/office/drawing/2014/main" val="772437523"/>
                  </a:ext>
                </a:extLst>
              </a:tr>
              <a:tr h="241407">
                <a:tc>
                  <a:txBody>
                    <a:bodyPr/>
                    <a:lstStyle/>
                    <a:p>
                      <a:pPr marL="0" marR="0">
                        <a:lnSpc>
                          <a:spcPct val="115000"/>
                        </a:lnSpc>
                        <a:spcBef>
                          <a:spcPts val="0"/>
                        </a:spcBef>
                        <a:spcAft>
                          <a:spcPts val="0"/>
                        </a:spcAft>
                        <a:tabLst>
                          <a:tab pos="571500" algn="l"/>
                        </a:tabLst>
                      </a:pPr>
                      <a:r>
                        <a:rPr lang="en-US" sz="1600">
                          <a:effectLst/>
                        </a:rPr>
                        <a:t>Profit/loss (b/f)</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(2,200)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(3,250)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(2,550)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1,400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extLst>
                  <a:ext uri="{0D108BD9-81ED-4DB2-BD59-A6C34878D82A}">
                    <a16:rowId xmlns:a16="http://schemas.microsoft.com/office/drawing/2014/main" val="3351082277"/>
                  </a:ext>
                </a:extLst>
              </a:tr>
              <a:tr h="487508">
                <a:tc>
                  <a:txBody>
                    <a:bodyPr/>
                    <a:lstStyle/>
                    <a:p>
                      <a:pPr marL="0" marR="0">
                        <a:lnSpc>
                          <a:spcPct val="115000"/>
                        </a:lnSpc>
                        <a:spcBef>
                          <a:spcPts val="0"/>
                        </a:spcBef>
                        <a:spcAft>
                          <a:spcPts val="0"/>
                        </a:spcAft>
                        <a:tabLst>
                          <a:tab pos="571500" algn="l"/>
                        </a:tabLst>
                      </a:pPr>
                      <a:r>
                        <a:rPr lang="en-US" sz="1600">
                          <a:effectLst/>
                        </a:rPr>
                        <a:t>Accumulated profit/loss</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dirty="0">
                          <a:effectLst/>
                        </a:rPr>
                        <a:t>(</a:t>
                      </a:r>
                      <a:r>
                        <a:rPr lang="en-US" sz="1600" dirty="0" smtClean="0">
                          <a:effectLst/>
                        </a:rPr>
                        <a:t>2,200)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(3,250)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(2,550)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a:effectLst/>
                        </a:rPr>
                        <a:t>1,400</a:t>
                      </a:r>
                      <a:endParaRPr lang="en-US"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tc>
                  <a:txBody>
                    <a:bodyPr/>
                    <a:lstStyle/>
                    <a:p>
                      <a:pPr marL="0" marR="0" algn="ctr">
                        <a:lnSpc>
                          <a:spcPct val="115000"/>
                        </a:lnSpc>
                        <a:spcBef>
                          <a:spcPts val="0"/>
                        </a:spcBef>
                        <a:spcAft>
                          <a:spcPts val="0"/>
                        </a:spcAft>
                        <a:tabLst>
                          <a:tab pos="571500" algn="l"/>
                        </a:tabLst>
                      </a:pPr>
                      <a:r>
                        <a:rPr lang="en-US" sz="1600" dirty="0">
                          <a:effectLst/>
                        </a:rPr>
                        <a:t>5,600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750" marR="65750" marT="0" marB="0"/>
                </a:tc>
                <a:extLst>
                  <a:ext uri="{0D108BD9-81ED-4DB2-BD59-A6C34878D82A}">
                    <a16:rowId xmlns:a16="http://schemas.microsoft.com/office/drawing/2014/main" val="867502764"/>
                  </a:ext>
                </a:extLst>
              </a:tr>
            </a:tbl>
          </a:graphicData>
        </a:graphic>
      </p:graphicFrame>
    </p:spTree>
    <p:extLst>
      <p:ext uri="{BB962C8B-B14F-4D97-AF65-F5344CB8AC3E}">
        <p14:creationId xmlns:p14="http://schemas.microsoft.com/office/powerpoint/2010/main" val="139655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Meaning of Feasibility </a:t>
            </a:r>
            <a:r>
              <a:rPr lang="en-US" b="1" dirty="0" smtClean="0"/>
              <a:t>Study</a:t>
            </a:r>
            <a:endParaRPr lang="en-US" dirty="0"/>
          </a:p>
        </p:txBody>
      </p:sp>
      <p:sp>
        <p:nvSpPr>
          <p:cNvPr id="3" name="Content Placeholder 2"/>
          <p:cNvSpPr>
            <a:spLocks noGrp="1"/>
          </p:cNvSpPr>
          <p:nvPr>
            <p:ph idx="1"/>
          </p:nvPr>
        </p:nvSpPr>
        <p:spPr>
          <a:xfrm>
            <a:off x="677334" y="1606730"/>
            <a:ext cx="8596668" cy="4859383"/>
          </a:xfrm>
        </p:spPr>
        <p:txBody>
          <a:bodyPr>
            <a:normAutofit/>
          </a:bodyPr>
          <a:lstStyle/>
          <a:p>
            <a:pPr algn="just"/>
            <a:r>
              <a:rPr lang="en-US" sz="2800" dirty="0" smtClean="0"/>
              <a:t>Feasibility </a:t>
            </a:r>
            <a:r>
              <a:rPr lang="en-US" sz="2800" dirty="0"/>
              <a:t>study is a scientific investigation and analysis of a proposed project in order to determine its viability. It is a formal study undertaken to find out the viability (and profitability) or otherwise of an intended investment in a venture. Feasibility study shows you whether the business you plan to do will be profitable. Before the result of the feasibility study will be accepted, the information used must be valid and reliable. This information may either be primarily or secondarily sourced.</a:t>
            </a:r>
          </a:p>
        </p:txBody>
      </p:sp>
    </p:spTree>
    <p:extLst>
      <p:ext uri="{BB962C8B-B14F-4D97-AF65-F5344CB8AC3E}">
        <p14:creationId xmlns:p14="http://schemas.microsoft.com/office/powerpoint/2010/main" val="3252345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br>
              <a:rPr lang="en-US" dirty="0"/>
            </a:br>
            <a:endParaRPr lang="en-US" dirty="0"/>
          </a:p>
        </p:txBody>
      </p:sp>
      <p:sp>
        <p:nvSpPr>
          <p:cNvPr id="3" name="Content Placeholder 2"/>
          <p:cNvSpPr>
            <a:spLocks noGrp="1"/>
          </p:cNvSpPr>
          <p:nvPr>
            <p:ph idx="1"/>
          </p:nvPr>
        </p:nvSpPr>
        <p:spPr>
          <a:xfrm>
            <a:off x="901336" y="1371600"/>
            <a:ext cx="8372665" cy="5185953"/>
          </a:xfrm>
        </p:spPr>
        <p:txBody>
          <a:bodyPr/>
          <a:lstStyle/>
          <a:p>
            <a:pPr lvl="1"/>
            <a:r>
              <a:rPr lang="en-US" sz="2000" dirty="0" smtClean="0"/>
              <a:t>The </a:t>
            </a:r>
            <a:r>
              <a:rPr lang="en-US" sz="2000" dirty="0"/>
              <a:t>overdraft facility of ₦2.0M is revolving and will run through five years</a:t>
            </a:r>
          </a:p>
          <a:p>
            <a:pPr lvl="1"/>
            <a:r>
              <a:rPr lang="en-US" sz="2000" dirty="0"/>
              <a:t>Interest on the long term loan and overdraft facility is 20% per annum</a:t>
            </a:r>
          </a:p>
          <a:p>
            <a:pPr lvl="1"/>
            <a:r>
              <a:rPr lang="en-US" sz="2000" dirty="0"/>
              <a:t>All the preliminary expenses and assets will be depreciated for a straight line of a period of ten years</a:t>
            </a:r>
          </a:p>
          <a:p>
            <a:pPr lvl="1"/>
            <a:r>
              <a:rPr lang="en-US" sz="2000" dirty="0"/>
              <a:t>The factory will not be expanded until after five years of operation.</a:t>
            </a:r>
          </a:p>
          <a:p>
            <a:pPr lvl="1"/>
            <a:r>
              <a:rPr lang="en-US" sz="2000" dirty="0"/>
              <a:t>The schedule of staff salaries must be attached</a:t>
            </a:r>
          </a:p>
          <a:p>
            <a:pPr lvl="1"/>
            <a:r>
              <a:rPr lang="en-US" sz="2000" dirty="0"/>
              <a:t>The schedule of Assets depreciation must be attached</a:t>
            </a:r>
          </a:p>
          <a:p>
            <a:pPr lvl="1"/>
            <a:r>
              <a:rPr lang="en-US" sz="2000" dirty="0"/>
              <a:t>Prepare a Projected Balance Sheet for at least the first year</a:t>
            </a:r>
          </a:p>
          <a:p>
            <a:pPr lvl="1"/>
            <a:r>
              <a:rPr lang="en-US" sz="2000" dirty="0"/>
              <a:t>COST OF Initial Assets for Depreciation</a:t>
            </a:r>
          </a:p>
          <a:p>
            <a:endParaRPr lang="en-US" dirty="0"/>
          </a:p>
        </p:txBody>
      </p:sp>
    </p:spTree>
    <p:extLst>
      <p:ext uri="{BB962C8B-B14F-4D97-AF65-F5344CB8AC3E}">
        <p14:creationId xmlns:p14="http://schemas.microsoft.com/office/powerpoint/2010/main" val="1809374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ASSUMPTIONS….Cont’d</a:t>
            </a:r>
            <a:endParaRPr lang="en-US" dirty="0"/>
          </a:p>
        </p:txBody>
      </p:sp>
      <p:sp>
        <p:nvSpPr>
          <p:cNvPr id="3" name="Content Placeholder 2"/>
          <p:cNvSpPr>
            <a:spLocks noGrp="1"/>
          </p:cNvSpPr>
          <p:nvPr>
            <p:ph idx="1"/>
          </p:nvPr>
        </p:nvSpPr>
        <p:spPr>
          <a:xfrm>
            <a:off x="770708" y="1410789"/>
            <a:ext cx="8503294" cy="5120640"/>
          </a:xfrm>
        </p:spPr>
        <p:txBody>
          <a:bodyPr/>
          <a:lstStyle/>
          <a:p>
            <a:pPr algn="just"/>
            <a:r>
              <a:rPr lang="en-US" sz="2400" dirty="0"/>
              <a:t>Preliminary &amp; Preoperative Expenses 	   </a:t>
            </a:r>
            <a:r>
              <a:rPr lang="en-US" sz="2400" dirty="0" smtClean="0"/>
              <a:t>	N2.0</a:t>
            </a:r>
            <a:endParaRPr lang="en-US" sz="2400" dirty="0"/>
          </a:p>
          <a:p>
            <a:pPr algn="just"/>
            <a:r>
              <a:rPr lang="en-US" sz="2400" dirty="0"/>
              <a:t>Construction of Factory Layout          	</a:t>
            </a:r>
            <a:r>
              <a:rPr lang="en-US" sz="2400" dirty="0" smtClean="0"/>
              <a:t>N0.5</a:t>
            </a:r>
            <a:endParaRPr lang="en-US" sz="2400" dirty="0"/>
          </a:p>
          <a:p>
            <a:pPr algn="just"/>
            <a:r>
              <a:rPr lang="en-US" sz="2400" dirty="0"/>
              <a:t>Construction  of External Layout	      	</a:t>
            </a:r>
            <a:r>
              <a:rPr lang="en-US" sz="2400" dirty="0" smtClean="0"/>
              <a:t>N0.5M</a:t>
            </a:r>
            <a:endParaRPr lang="en-US" sz="2400" dirty="0"/>
          </a:p>
          <a:p>
            <a:pPr algn="just"/>
            <a:r>
              <a:rPr lang="en-US" sz="2400" dirty="0"/>
              <a:t>Plant &amp; Machinery 		     	   </a:t>
            </a:r>
            <a:r>
              <a:rPr lang="en-US" sz="2400" dirty="0" smtClean="0"/>
              <a:t>            N3.0m</a:t>
            </a:r>
            <a:endParaRPr lang="en-US" sz="2400" dirty="0"/>
          </a:p>
          <a:p>
            <a:pPr algn="just"/>
            <a:r>
              <a:rPr lang="en-US" sz="2400" dirty="0" smtClean="0"/>
              <a:t>Equipment</a:t>
            </a:r>
            <a:r>
              <a:rPr lang="en-US" sz="2400" dirty="0"/>
              <a:t>			     	   </a:t>
            </a:r>
            <a:r>
              <a:rPr lang="en-US" sz="2400" dirty="0" smtClean="0"/>
              <a:t>					N0.5M</a:t>
            </a:r>
            <a:endParaRPr lang="en-US" sz="2400" dirty="0"/>
          </a:p>
          <a:p>
            <a:pPr algn="just"/>
            <a:r>
              <a:rPr lang="en-US" sz="2400" dirty="0"/>
              <a:t>Installations                                       	</a:t>
            </a:r>
            <a:r>
              <a:rPr lang="en-US" sz="2400" dirty="0" smtClean="0"/>
              <a:t>N0.5M</a:t>
            </a:r>
            <a:endParaRPr lang="en-US" sz="2400" dirty="0"/>
          </a:p>
          <a:p>
            <a:pPr algn="just"/>
            <a:r>
              <a:rPr lang="en-US" sz="2400" dirty="0"/>
              <a:t>Electrical Installation	                  	   	</a:t>
            </a:r>
            <a:r>
              <a:rPr lang="en-US" sz="2400" dirty="0" smtClean="0"/>
              <a:t>N0.5m</a:t>
            </a:r>
            <a:endParaRPr lang="en-US" sz="2400" dirty="0"/>
          </a:p>
          <a:p>
            <a:pPr algn="just"/>
            <a:r>
              <a:rPr lang="en-US" sz="2400" dirty="0"/>
              <a:t>PHCN Connections		  	   </a:t>
            </a:r>
            <a:r>
              <a:rPr lang="en-US" sz="2400" dirty="0" smtClean="0"/>
              <a:t>				N0.5m</a:t>
            </a:r>
            <a:endParaRPr lang="en-US" sz="2400" dirty="0"/>
          </a:p>
          <a:p>
            <a:pPr algn="just"/>
            <a:r>
              <a:rPr lang="en-US" sz="2400" dirty="0"/>
              <a:t>TOTAL                                  </a:t>
            </a:r>
            <a:r>
              <a:rPr lang="en-US" sz="2400" dirty="0" smtClean="0"/>
              <a:t>				N10.M </a:t>
            </a:r>
          </a:p>
          <a:p>
            <a:pPr algn="just"/>
            <a:r>
              <a:rPr lang="en-US" sz="2400" dirty="0" smtClean="0"/>
              <a:t>to </a:t>
            </a:r>
            <a:r>
              <a:rPr lang="en-US" sz="2400" dirty="0"/>
              <a:t>be depreciated for years using straight line method.</a:t>
            </a:r>
          </a:p>
          <a:p>
            <a:endParaRPr lang="en-US" dirty="0"/>
          </a:p>
        </p:txBody>
      </p:sp>
    </p:spTree>
    <p:extLst>
      <p:ext uri="{BB962C8B-B14F-4D97-AF65-F5344CB8AC3E}">
        <p14:creationId xmlns:p14="http://schemas.microsoft.com/office/powerpoint/2010/main" val="3506322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Importance of </a:t>
            </a:r>
            <a:r>
              <a:rPr lang="en-US" b="1" dirty="0" smtClean="0"/>
              <a:t>Feasibility</a:t>
            </a:r>
            <a:endParaRPr lang="en-US" dirty="0"/>
          </a:p>
        </p:txBody>
      </p:sp>
      <p:sp>
        <p:nvSpPr>
          <p:cNvPr id="3" name="Content Placeholder 2"/>
          <p:cNvSpPr>
            <a:spLocks noGrp="1"/>
          </p:cNvSpPr>
          <p:nvPr>
            <p:ph idx="1"/>
          </p:nvPr>
        </p:nvSpPr>
        <p:spPr>
          <a:xfrm>
            <a:off x="677334" y="1371601"/>
            <a:ext cx="8596668" cy="5172890"/>
          </a:xfrm>
        </p:spPr>
        <p:txBody>
          <a:bodyPr>
            <a:noAutofit/>
          </a:bodyPr>
          <a:lstStyle/>
          <a:p>
            <a:pPr lvl="0" algn="just"/>
            <a:r>
              <a:rPr lang="en-US" sz="2000" dirty="0" smtClean="0"/>
              <a:t>It </a:t>
            </a:r>
            <a:r>
              <a:rPr lang="en-US" sz="2000" dirty="0"/>
              <a:t>provides the necessary guide towards the planning, preparation and execution of the business project.</a:t>
            </a:r>
          </a:p>
          <a:p>
            <a:pPr lvl="0" algn="just"/>
            <a:r>
              <a:rPr lang="en-US" sz="2000" dirty="0"/>
              <a:t>It also aids rational decision making on whether or not to embark on the business.</a:t>
            </a:r>
          </a:p>
          <a:p>
            <a:pPr lvl="0" algn="just"/>
            <a:r>
              <a:rPr lang="en-US" sz="2000" dirty="0"/>
              <a:t>Feasibility study also helps you to raise enough capital for your business.</a:t>
            </a:r>
          </a:p>
          <a:p>
            <a:pPr lvl="0" algn="just"/>
            <a:r>
              <a:rPr lang="en-US" sz="2000" dirty="0"/>
              <a:t>It ensures that the expected income of the business will be more than its expected operating cost, thereby ensuring profitability.</a:t>
            </a:r>
          </a:p>
          <a:p>
            <a:pPr lvl="0" algn="just"/>
            <a:r>
              <a:rPr lang="en-US" sz="2000" dirty="0"/>
              <a:t>It helps creditors to take decisions on the business to invest in.</a:t>
            </a:r>
          </a:p>
          <a:p>
            <a:pPr lvl="0" algn="just"/>
            <a:r>
              <a:rPr lang="en-US" sz="2000" dirty="0"/>
              <a:t>To avoid some operational problems in carrying out the business.</a:t>
            </a:r>
          </a:p>
          <a:p>
            <a:pPr lvl="0" algn="just"/>
            <a:r>
              <a:rPr lang="en-US" sz="2000" dirty="0"/>
              <a:t>Identifies requirements in areas personnel and facilities for the business.</a:t>
            </a:r>
          </a:p>
          <a:p>
            <a:pPr algn="just"/>
            <a:r>
              <a:rPr lang="en-US" sz="2000" dirty="0"/>
              <a:t>To assess the potential demand and markets for the products/services of the new business.</a:t>
            </a:r>
          </a:p>
        </p:txBody>
      </p:sp>
    </p:spTree>
    <p:extLst>
      <p:ext uri="{BB962C8B-B14F-4D97-AF65-F5344CB8AC3E}">
        <p14:creationId xmlns:p14="http://schemas.microsoft.com/office/powerpoint/2010/main" val="995879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Sources of Information for Feasibility </a:t>
            </a:r>
            <a:r>
              <a:rPr lang="en-US" b="1" dirty="0" smtClean="0"/>
              <a:t>Study</a:t>
            </a:r>
            <a:endParaRPr lang="en-US" dirty="0"/>
          </a:p>
        </p:txBody>
      </p:sp>
      <p:sp>
        <p:nvSpPr>
          <p:cNvPr id="3" name="Content Placeholder 2"/>
          <p:cNvSpPr>
            <a:spLocks noGrp="1"/>
          </p:cNvSpPr>
          <p:nvPr>
            <p:ph idx="1"/>
          </p:nvPr>
        </p:nvSpPr>
        <p:spPr>
          <a:xfrm>
            <a:off x="677334" y="1815737"/>
            <a:ext cx="8596668" cy="4663440"/>
          </a:xfrm>
        </p:spPr>
        <p:txBody>
          <a:bodyPr>
            <a:normAutofit/>
          </a:bodyPr>
          <a:lstStyle/>
          <a:p>
            <a:r>
              <a:rPr lang="en-US" sz="2400" dirty="0" smtClean="0"/>
              <a:t>There </a:t>
            </a:r>
            <a:r>
              <a:rPr lang="en-US" sz="2400" dirty="0"/>
              <a:t>are various sources through which the required information for a feasibility study can be generated. Such sources are:</a:t>
            </a:r>
          </a:p>
          <a:p>
            <a:pPr lvl="0"/>
            <a:r>
              <a:rPr lang="en-US" sz="2400" dirty="0"/>
              <a:t>National Bureau of Statistics</a:t>
            </a:r>
          </a:p>
          <a:p>
            <a:pPr lvl="0"/>
            <a:r>
              <a:rPr lang="en-US" sz="2400" dirty="0"/>
              <a:t>National Directorate of Employment</a:t>
            </a:r>
          </a:p>
          <a:p>
            <a:pPr lvl="0"/>
            <a:r>
              <a:rPr lang="en-US" sz="2400" dirty="0"/>
              <a:t>Federal Ministry of Trade and Investment</a:t>
            </a:r>
          </a:p>
          <a:p>
            <a:pPr lvl="0"/>
            <a:r>
              <a:rPr lang="en-US" sz="2400" dirty="0"/>
              <a:t>State Ministries of Commerce and Industry</a:t>
            </a:r>
          </a:p>
          <a:p>
            <a:pPr lvl="0"/>
            <a:r>
              <a:rPr lang="en-US" sz="2400" dirty="0"/>
              <a:t>Commercial Banks</a:t>
            </a:r>
          </a:p>
          <a:p>
            <a:pPr lvl="0"/>
            <a:r>
              <a:rPr lang="en-US" sz="2400" dirty="0"/>
              <a:t>Chambers of Commerce</a:t>
            </a:r>
          </a:p>
          <a:p>
            <a:pPr lvl="0"/>
            <a:r>
              <a:rPr lang="en-US" sz="2400" dirty="0"/>
              <a:t>Trade </a:t>
            </a:r>
            <a:r>
              <a:rPr lang="en-US" sz="2400" dirty="0" smtClean="0"/>
              <a:t>Associations</a:t>
            </a:r>
            <a:endParaRPr lang="en-US" sz="2400" dirty="0"/>
          </a:p>
        </p:txBody>
      </p:sp>
    </p:spTree>
    <p:extLst>
      <p:ext uri="{BB962C8B-B14F-4D97-AF65-F5344CB8AC3E}">
        <p14:creationId xmlns:p14="http://schemas.microsoft.com/office/powerpoint/2010/main" val="2939494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Sources of Information for Feasibility Study</a:t>
            </a:r>
            <a:r>
              <a:rPr lang="en-US" dirty="0" smtClean="0"/>
              <a:t>….</a:t>
            </a:r>
            <a:r>
              <a:rPr lang="en-US" dirty="0" err="1" smtClean="0"/>
              <a:t>cntd</a:t>
            </a:r>
            <a:endParaRPr lang="en-US" dirty="0"/>
          </a:p>
        </p:txBody>
      </p:sp>
      <p:sp>
        <p:nvSpPr>
          <p:cNvPr id="3" name="Content Placeholder 2"/>
          <p:cNvSpPr>
            <a:spLocks noGrp="1"/>
          </p:cNvSpPr>
          <p:nvPr>
            <p:ph idx="1"/>
          </p:nvPr>
        </p:nvSpPr>
        <p:spPr/>
        <p:txBody>
          <a:bodyPr>
            <a:normAutofit/>
          </a:bodyPr>
          <a:lstStyle/>
          <a:p>
            <a:pPr lvl="0"/>
            <a:r>
              <a:rPr lang="en-US" sz="2800" dirty="0"/>
              <a:t>Newspapers and Periodicals</a:t>
            </a:r>
          </a:p>
          <a:p>
            <a:pPr lvl="0"/>
            <a:r>
              <a:rPr lang="en-US" sz="2800" dirty="0"/>
              <a:t>Libraries</a:t>
            </a:r>
          </a:p>
          <a:p>
            <a:pPr lvl="0"/>
            <a:r>
              <a:rPr lang="en-US" sz="2800" dirty="0"/>
              <a:t>Research Institutes</a:t>
            </a:r>
          </a:p>
          <a:p>
            <a:pPr lvl="0"/>
            <a:r>
              <a:rPr lang="en-US" sz="2800" dirty="0"/>
              <a:t>Electronic Media</a:t>
            </a:r>
          </a:p>
          <a:p>
            <a:pPr lvl="0"/>
            <a:r>
              <a:rPr lang="en-US" sz="2800" dirty="0"/>
              <a:t>The Internet</a:t>
            </a:r>
          </a:p>
          <a:p>
            <a:pPr lvl="0"/>
            <a:r>
              <a:rPr lang="en-US" sz="2800" dirty="0"/>
              <a:t>Professional Journals</a:t>
            </a:r>
          </a:p>
          <a:p>
            <a:pPr lvl="0"/>
            <a:r>
              <a:rPr lang="en-US" sz="2800" dirty="0"/>
              <a:t>Consultancy </a:t>
            </a:r>
            <a:r>
              <a:rPr lang="en-US" sz="2800" dirty="0" smtClean="0"/>
              <a:t>Firms</a:t>
            </a:r>
            <a:endParaRPr lang="en-US" sz="2800" dirty="0"/>
          </a:p>
        </p:txBody>
      </p:sp>
    </p:spTree>
    <p:extLst>
      <p:ext uri="{BB962C8B-B14F-4D97-AF65-F5344CB8AC3E}">
        <p14:creationId xmlns:p14="http://schemas.microsoft.com/office/powerpoint/2010/main" val="3781266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 of Feasibility </a:t>
            </a:r>
            <a:r>
              <a:rPr lang="en-US" b="1" dirty="0" smtClean="0"/>
              <a:t>Study</a:t>
            </a:r>
            <a:endParaRPr lang="en-US" dirty="0"/>
          </a:p>
        </p:txBody>
      </p:sp>
      <p:sp>
        <p:nvSpPr>
          <p:cNvPr id="3" name="Content Placeholder 2"/>
          <p:cNvSpPr>
            <a:spLocks noGrp="1"/>
          </p:cNvSpPr>
          <p:nvPr>
            <p:ph idx="1"/>
          </p:nvPr>
        </p:nvSpPr>
        <p:spPr>
          <a:xfrm>
            <a:off x="677334" y="1463041"/>
            <a:ext cx="8596668" cy="5016136"/>
          </a:xfrm>
        </p:spPr>
        <p:txBody>
          <a:bodyPr/>
          <a:lstStyle/>
          <a:p>
            <a:pPr lvl="0"/>
            <a:r>
              <a:rPr lang="en-US" sz="2400" b="1" dirty="0" smtClean="0"/>
              <a:t>Title </a:t>
            </a:r>
            <a:r>
              <a:rPr lang="en-US" sz="2400" b="1" dirty="0"/>
              <a:t>Page</a:t>
            </a:r>
            <a:endParaRPr lang="en-US" sz="2400" dirty="0"/>
          </a:p>
          <a:p>
            <a:pPr lvl="0"/>
            <a:r>
              <a:rPr lang="en-US" sz="2400" b="1" dirty="0"/>
              <a:t>Table of Contents</a:t>
            </a:r>
            <a:endParaRPr lang="en-US" sz="2400" dirty="0"/>
          </a:p>
          <a:p>
            <a:pPr lvl="0"/>
            <a:r>
              <a:rPr lang="en-US" sz="2400" b="1" dirty="0"/>
              <a:t>Executive Summary</a:t>
            </a:r>
            <a:endParaRPr lang="en-US" sz="2400" dirty="0"/>
          </a:p>
          <a:p>
            <a:r>
              <a:rPr lang="en-US" sz="2400" dirty="0"/>
              <a:t>This is the summarized version of the feasibility study. It must adequately cover the major points of the feasibility study on one or two pages.</a:t>
            </a:r>
          </a:p>
          <a:p>
            <a:pPr lvl="0"/>
            <a:r>
              <a:rPr lang="en-US" sz="2400" b="1" dirty="0"/>
              <a:t>Introduction</a:t>
            </a:r>
            <a:endParaRPr lang="en-US" sz="2400" dirty="0"/>
          </a:p>
          <a:p>
            <a:pPr lvl="0"/>
            <a:r>
              <a:rPr lang="en-US" sz="2400" dirty="0"/>
              <a:t>Justification</a:t>
            </a:r>
          </a:p>
          <a:p>
            <a:pPr lvl="0"/>
            <a:r>
              <a:rPr lang="en-US" sz="2400" dirty="0"/>
              <a:t>Objective of the study</a:t>
            </a:r>
          </a:p>
          <a:p>
            <a:pPr lvl="0"/>
            <a:r>
              <a:rPr lang="en-US" sz="2400" dirty="0"/>
              <a:t>Scope of the study</a:t>
            </a:r>
          </a:p>
          <a:p>
            <a:endParaRPr lang="en-US" dirty="0"/>
          </a:p>
        </p:txBody>
      </p:sp>
    </p:spTree>
    <p:extLst>
      <p:ext uri="{BB962C8B-B14F-4D97-AF65-F5344CB8AC3E}">
        <p14:creationId xmlns:p14="http://schemas.microsoft.com/office/powerpoint/2010/main" val="283852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 of Feasibility </a:t>
            </a:r>
            <a:r>
              <a:rPr lang="en-US" b="1" dirty="0" smtClean="0"/>
              <a:t>Study…Cont’d</a:t>
            </a:r>
            <a:endParaRPr lang="en-US" dirty="0"/>
          </a:p>
        </p:txBody>
      </p:sp>
      <p:sp>
        <p:nvSpPr>
          <p:cNvPr id="3" name="Content Placeholder 2"/>
          <p:cNvSpPr>
            <a:spLocks noGrp="1"/>
          </p:cNvSpPr>
          <p:nvPr>
            <p:ph idx="1"/>
          </p:nvPr>
        </p:nvSpPr>
        <p:spPr>
          <a:xfrm>
            <a:off x="677334" y="1502229"/>
            <a:ext cx="8596668" cy="5068388"/>
          </a:xfrm>
        </p:spPr>
        <p:txBody>
          <a:bodyPr/>
          <a:lstStyle/>
          <a:p>
            <a:pPr lvl="0"/>
            <a:r>
              <a:rPr lang="en-US" sz="2000" b="1" dirty="0"/>
              <a:t>Product/service description</a:t>
            </a:r>
            <a:endParaRPr lang="en-US" sz="2000" dirty="0"/>
          </a:p>
          <a:p>
            <a:pPr lvl="0"/>
            <a:r>
              <a:rPr lang="en-US" sz="2000" b="1" dirty="0"/>
              <a:t>The Promoter</a:t>
            </a:r>
            <a:endParaRPr lang="en-US" sz="2000" dirty="0"/>
          </a:p>
          <a:p>
            <a:pPr lvl="0"/>
            <a:r>
              <a:rPr lang="en-US" sz="2000" dirty="0"/>
              <a:t>Name</a:t>
            </a:r>
          </a:p>
          <a:p>
            <a:pPr lvl="0"/>
            <a:r>
              <a:rPr lang="en-US" sz="2000" dirty="0"/>
              <a:t>Address</a:t>
            </a:r>
          </a:p>
          <a:p>
            <a:pPr lvl="0"/>
            <a:r>
              <a:rPr lang="en-US" sz="2000" dirty="0"/>
              <a:t>Telephone number/email address</a:t>
            </a:r>
          </a:p>
          <a:p>
            <a:pPr lvl="0"/>
            <a:r>
              <a:rPr lang="en-US" sz="2000" dirty="0"/>
              <a:t>Qualification</a:t>
            </a:r>
          </a:p>
          <a:p>
            <a:pPr lvl="0"/>
            <a:r>
              <a:rPr lang="en-US" sz="2000" dirty="0"/>
              <a:t>Work history and background in brief</a:t>
            </a:r>
          </a:p>
          <a:p>
            <a:pPr lvl="0"/>
            <a:r>
              <a:rPr lang="en-US" sz="2000" dirty="0"/>
              <a:t>Status of promoter – whether company, or individual</a:t>
            </a:r>
          </a:p>
          <a:p>
            <a:pPr lvl="0"/>
            <a:r>
              <a:rPr lang="en-US" sz="2000" dirty="0"/>
              <a:t>More detailed information on qualification and career history can be included in the appendices.</a:t>
            </a:r>
          </a:p>
          <a:p>
            <a:endParaRPr lang="en-US" dirty="0"/>
          </a:p>
        </p:txBody>
      </p:sp>
    </p:spTree>
    <p:extLst>
      <p:ext uri="{BB962C8B-B14F-4D97-AF65-F5344CB8AC3E}">
        <p14:creationId xmlns:p14="http://schemas.microsoft.com/office/powerpoint/2010/main" val="258838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 of Feasibility </a:t>
            </a:r>
            <a:r>
              <a:rPr lang="en-US" b="1" dirty="0" smtClean="0"/>
              <a:t>Study….Cont’d</a:t>
            </a:r>
            <a:endParaRPr lang="en-US" dirty="0"/>
          </a:p>
        </p:txBody>
      </p:sp>
      <p:sp>
        <p:nvSpPr>
          <p:cNvPr id="3" name="Content Placeholder 2"/>
          <p:cNvSpPr>
            <a:spLocks noGrp="1"/>
          </p:cNvSpPr>
          <p:nvPr>
            <p:ph idx="1"/>
          </p:nvPr>
        </p:nvSpPr>
        <p:spPr>
          <a:xfrm>
            <a:off x="783770" y="1345475"/>
            <a:ext cx="8490231" cy="5225142"/>
          </a:xfrm>
        </p:spPr>
        <p:txBody>
          <a:bodyPr/>
          <a:lstStyle/>
          <a:p>
            <a:pPr lvl="0" algn="just"/>
            <a:r>
              <a:rPr lang="en-US" sz="2000" b="1" dirty="0"/>
              <a:t>Market Assessment</a:t>
            </a:r>
            <a:endParaRPr lang="en-US" sz="2000" dirty="0"/>
          </a:p>
          <a:p>
            <a:pPr algn="just"/>
            <a:r>
              <a:rPr lang="en-US" sz="2000" dirty="0"/>
              <a:t>In this section you provide an assessment of the market demand for your product or service. The analysis reveals who will buy much of your product and what they are willing to pay for it. It consists of identifying your markets, determining market factors that create demand for your product, and forecasting the potential demand for your product. It should identify opportunities or threats facing the proposed business. Describe the market research technique that you used to find answers to the questions below. The techniques can include telephone surveys, personal interviews, sales figures on existing products, statistical and published information in your target area, informed opinion of knowledgeable people and test marketing.</a:t>
            </a:r>
          </a:p>
          <a:p>
            <a:pPr algn="just"/>
            <a:endParaRPr lang="en-US" dirty="0"/>
          </a:p>
        </p:txBody>
      </p:sp>
    </p:spTree>
    <p:extLst>
      <p:ext uri="{BB962C8B-B14F-4D97-AF65-F5344CB8AC3E}">
        <p14:creationId xmlns:p14="http://schemas.microsoft.com/office/powerpoint/2010/main" val="42114886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149</TotalTime>
  <Words>2271</Words>
  <Application>Microsoft Office PowerPoint</Application>
  <PresentationFormat>Widescreen</PresentationFormat>
  <Paragraphs>523</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Times New Roman</vt:lpstr>
      <vt:lpstr>Trebuchet MS</vt:lpstr>
      <vt:lpstr>Wingdings 3</vt:lpstr>
      <vt:lpstr>Facet</vt:lpstr>
      <vt:lpstr>FEASIBILITY STUDIES</vt:lpstr>
      <vt:lpstr>Introduction</vt:lpstr>
      <vt:lpstr>Meaning of Feasibility Study</vt:lpstr>
      <vt:lpstr>Importance of Feasibility</vt:lpstr>
      <vt:lpstr>Sources of Information for Feasibility Study</vt:lpstr>
      <vt:lpstr>Sources of Information for Feasibility Study….cntd</vt:lpstr>
      <vt:lpstr>Contents of Feasibility Study</vt:lpstr>
      <vt:lpstr>Contents of Feasibility Study…Cont’d</vt:lpstr>
      <vt:lpstr>Contents of Feasibility Study….Cont’d</vt:lpstr>
      <vt:lpstr>Contents of Feasibility Study….Cont’d</vt:lpstr>
      <vt:lpstr>Contents of Feasibility Study….Cont’d</vt:lpstr>
      <vt:lpstr>Contents of Feasibility Study…Cont’d</vt:lpstr>
      <vt:lpstr>Contents of Feasibility Study….Cont’d</vt:lpstr>
      <vt:lpstr>Contents of Feasibility Study….Cont’d</vt:lpstr>
      <vt:lpstr>Contents of Feasibility Study….Cont’d</vt:lpstr>
      <vt:lpstr>Contents of Feasibility Study….Cont’d</vt:lpstr>
      <vt:lpstr>Contents of Feasibility Study….Cont’d</vt:lpstr>
      <vt:lpstr>Contents of Feasibility Study….Cont’d</vt:lpstr>
      <vt:lpstr>Contents of Feasibility Study….Cont’d</vt:lpstr>
      <vt:lpstr>Contents of Feasibility Study….Cont’d</vt:lpstr>
      <vt:lpstr>Conclusion and Recommendations </vt:lpstr>
      <vt:lpstr>CALCULATION OF INITIAL PROJECT COSTS </vt:lpstr>
      <vt:lpstr>CALCULATION OF INITIAL PROJECT COSTS….Cont’d</vt:lpstr>
      <vt:lpstr>CALCULATION OF INITIAL PROJECT COSTS….Cont’d</vt:lpstr>
      <vt:lpstr>CALCULATION OF INITIAL PROJECT COSTS….Cont’d</vt:lpstr>
      <vt:lpstr>FINANCING PLAN </vt:lpstr>
      <vt:lpstr>CASH FLOW ANALYSIS INFLOWS + OUTFLOWS INFLOWS</vt:lpstr>
      <vt:lpstr>B. OUTFOWS </vt:lpstr>
      <vt:lpstr>PROJECTED PROFIT &amp; LOSS Alc </vt:lpstr>
      <vt:lpstr>ASSUMPTIONS </vt:lpstr>
      <vt:lpstr>ASSUMPTIONS….Cont’d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STUDIES</dc:title>
  <dc:creator>USER</dc:creator>
  <cp:lastModifiedBy>USER</cp:lastModifiedBy>
  <cp:revision>25</cp:revision>
  <dcterms:created xsi:type="dcterms:W3CDTF">2023-01-17T00:15:29Z</dcterms:created>
  <dcterms:modified xsi:type="dcterms:W3CDTF">2023-01-17T03:21:35Z</dcterms:modified>
</cp:coreProperties>
</file>