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DF6F-8F3A-4A03-98C0-B0864A65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20364-2999-4339-992A-EF9091090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652C-05A5-4EB7-BC28-47ADA335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8185-67EF-475C-84F1-D014C539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DF39-D1FF-4BD2-BB0A-9D18DDE1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3C2B-4A63-4F60-B3D1-8747C234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89A65-EF54-4EC3-9BA7-6C3A2C11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539A-9DE4-4724-869E-10FDCC00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AD97-8567-4E0D-8B87-60076B29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9542-F9E7-4FE9-A2DC-88B1E66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C45D1-634E-42B3-85EA-98E94041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5F89-23B0-47C3-95DA-32D319DA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C36B-5431-4BB2-928E-BD78C89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8074-06B4-472A-85C5-EEF3ED1F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0FA76-2EAF-49C5-AEB9-7E14227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D464-23C9-41B8-93BB-71896E32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5AE3-A103-43B1-8F92-AC61B1EB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D6B1-317B-485E-968A-2AAF9365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0C36-C575-44B5-BE09-D7A85935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C764-A46E-43E5-B113-1A254431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87E-6277-430E-8D3A-54513AE8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0CB4-ED49-47B1-A595-A0215404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3F88-CDF9-4B95-A95A-323E6AF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BA31-117A-4B35-BFE2-0B8E07A3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0162-3C7B-4399-8A26-127F4EB9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676F-D955-458F-B354-17A7DC4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3160-A93C-4E53-B194-05D98DE5E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FCEA-B9A9-4D47-843B-A2B8D6103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556D6-9B8A-471D-BF60-4581A0D4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6361C-D809-431E-9842-0D5F914D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D3AC-98BC-4E86-B3A3-617B533B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8698-C5BD-489A-A350-80162674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7B38D-D376-4407-947B-CFB97DF3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0D458-4710-4299-B083-7D9EE19B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1E3B9-BD18-4EA5-82A6-FA845ABE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22D1B-AAB0-48AB-AACC-9837B249F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67B82-BDFD-4E2F-A045-44D25AEC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A0888-3E52-41B1-B092-59B66019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24E98-6A3B-48C8-8947-8ACC47CE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3543-C24F-434A-AC37-58A4535E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19076-2CCA-4EFF-A60A-F77D6728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70002-C36B-4880-B443-BB2DB94F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1848-6ACC-4294-A7F8-AC5025CA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4FFD-6845-44DA-A162-25A8408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DEE2-6803-4CE0-834E-0265AD03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3C8E-D132-4B15-A731-9648A0EA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4824-74E4-4A10-A6FB-C6332CB5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CC42-CF1E-47D2-B16D-FBAB4E35C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721D4-026B-4C3B-8E52-8CD54CFA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761A-5E9B-4640-8699-4B2C780C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CC2D-1E8D-4506-9490-D12AD1C8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2B7E8-98F5-48E0-98B7-DBF5FDDD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4A48-8BAA-4F97-8F1A-4EEB8396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CECFF-F616-4452-9BF4-689180E73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1C7B-0FFB-4271-BC66-AC10B1EE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A7DA-8CFE-4681-9559-C6FC2174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C93A3-8E32-4E5D-83C9-26B04FA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63522-7F97-4456-BC46-9A5370E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38B4-1549-4BB8-A77C-1A16E401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5680-506D-4BE7-A93E-8F71ADE46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55DB-3628-42C1-A52E-0AF455DD4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A697-229A-4FCC-A2ED-C6B6B32EA541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C468-CEB3-4C78-8DC7-07A8C72E0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507E-4CBB-432E-9246-8050171C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4B66-65DC-4298-A5A0-3FD1AE91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27;p21">
            <a:extLst>
              <a:ext uri="{FF2B5EF4-FFF2-40B4-BE49-F238E27FC236}">
                <a16:creationId xmlns:a16="http://schemas.microsoft.com/office/drawing/2014/main" id="{5E87E0A1-5CC8-492A-A0FF-EEB34137491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10827" y="2086178"/>
            <a:ext cx="6570345" cy="268564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20000"/>
                    <a:lumOff val="8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&lt;LISP COMPILER&gt;</a:t>
            </a:r>
            <a:br>
              <a:rPr lang="en" dirty="0">
                <a:solidFill>
                  <a:schemeClr val="bg1">
                    <a:lumMod val="20000"/>
                    <a:lumOff val="8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br>
              <a:rPr lang="en" dirty="0">
                <a:solidFill>
                  <a:schemeClr val="bg1">
                    <a:lumMod val="20000"/>
                    <a:lumOff val="8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" dirty="0">
                <a:solidFill>
                  <a:schemeClr val="bg1">
                    <a:lumMod val="20000"/>
                    <a:lumOff val="8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&lt;BY </a:t>
            </a:r>
            <a:r>
              <a:rPr lang="en" dirty="0">
                <a:solidFill>
                  <a:srgbClr val="CCCCFF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YMCMB</a:t>
            </a:r>
            <a:r>
              <a:rPr lang="en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&gt;</a:t>
            </a:r>
            <a:endParaRPr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71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EXECUTABLE OUTPUT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3" name="Google Shape;558;p24">
            <a:extLst>
              <a:ext uri="{FF2B5EF4-FFF2-40B4-BE49-F238E27FC236}">
                <a16:creationId xmlns:a16="http://schemas.microsoft.com/office/drawing/2014/main" id="{302B643E-4720-410F-9388-8368719653B9}"/>
              </a:ext>
            </a:extLst>
          </p:cNvPr>
          <p:cNvSpPr txBox="1">
            <a:spLocks/>
          </p:cNvSpPr>
          <p:nvPr/>
        </p:nvSpPr>
        <p:spPr>
          <a:xfrm>
            <a:off x="415600" y="1356875"/>
            <a:ext cx="10188232" cy="36559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ea typeface="Cascadia Code SemiLight" panose="020B0609020000020004" pitchFamily="49" charset="0"/>
                <a:cs typeface="Poppins" panose="00000500000000000000" pitchFamily="2" charset="0"/>
              </a:rPr>
              <a:t>The executable code generation phase is the final step in the compilation process, where the machine code is transformed into a format that can be directly executed by the target.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ea typeface="Cascadia Code SemiLight" panose="020B0609020000020004" pitchFamily="49" charset="0"/>
                <a:cs typeface="Poppins" panose="00000500000000000000" pitchFamily="2" charset="0"/>
              </a:rPr>
              <a:t>This phase involves linking, assembling, and organizing the generated code to create a standalone executable file.</a:t>
            </a:r>
          </a:p>
          <a:p>
            <a:pPr marL="69850" indent="0">
              <a:lnSpc>
                <a:spcPct val="200000"/>
              </a:lnSpc>
              <a:spcBef>
                <a:spcPts val="0"/>
              </a:spcBef>
              <a:buSzPts val="2500"/>
              <a:buFont typeface="Arial" panose="020B0604020202020204" pitchFamily="34" charset="0"/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41986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71AA938B-FB96-4730-BA76-B9D3D59B9BDC}"/>
              </a:ext>
            </a:extLst>
          </p:cNvPr>
          <p:cNvSpPr/>
          <p:nvPr/>
        </p:nvSpPr>
        <p:spPr>
          <a:xfrm>
            <a:off x="4816797" y="1717426"/>
            <a:ext cx="5216866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74E9EE9-B384-4058-AFC2-7287F53C4085}"/>
              </a:ext>
            </a:extLst>
          </p:cNvPr>
          <p:cNvSpPr/>
          <p:nvPr/>
        </p:nvSpPr>
        <p:spPr>
          <a:xfrm>
            <a:off x="696156" y="1717426"/>
            <a:ext cx="3641567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89644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INTRODUCTION TO LISP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E19BEDB-45BC-4F7A-9B53-7C2BAC2AC14F}"/>
              </a:ext>
            </a:extLst>
          </p:cNvPr>
          <p:cNvSpPr txBox="1"/>
          <p:nvPr/>
        </p:nvSpPr>
        <p:spPr>
          <a:xfrm>
            <a:off x="855993" y="2245712"/>
            <a:ext cx="3321891" cy="393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8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LISP is a functional and object-oriented programming language, created by John McCarthy in the late 1950s. </a:t>
            </a:r>
          </a:p>
          <a:p>
            <a:pPr algn="l"/>
            <a:endParaRPr lang="en-US" sz="18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LISP is dynamically typed ( data types are associated with values during runtime)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3041E39-44A3-4A68-8A15-1C52CC27173F}"/>
              </a:ext>
            </a:extLst>
          </p:cNvPr>
          <p:cNvSpPr txBox="1"/>
          <p:nvPr/>
        </p:nvSpPr>
        <p:spPr>
          <a:xfrm>
            <a:off x="4914722" y="2245712"/>
            <a:ext cx="5118941" cy="393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The LISP language can be both interpreted and compiled or a mix of both.</a:t>
            </a:r>
          </a:p>
          <a:p>
            <a:pPr algn="l"/>
            <a:endParaRPr lang="en-US" sz="20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20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During development, code might be interpreted for rapid testing and debugging, while a final version is compiled for deployment to achieve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97908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LISP COMPILER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9" name="Google Shape;558;p24">
            <a:extLst>
              <a:ext uri="{FF2B5EF4-FFF2-40B4-BE49-F238E27FC236}">
                <a16:creationId xmlns:a16="http://schemas.microsoft.com/office/drawing/2014/main" id="{32B4DD96-0588-4964-A990-4B67D2144AE2}"/>
              </a:ext>
            </a:extLst>
          </p:cNvPr>
          <p:cNvSpPr txBox="1">
            <a:spLocks/>
          </p:cNvSpPr>
          <p:nvPr/>
        </p:nvSpPr>
        <p:spPr>
          <a:xfrm>
            <a:off x="415600" y="1651655"/>
            <a:ext cx="9305916" cy="40593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This presentation examines how the lisp compiler translates LISP code to machine code.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We will make use of the sample code: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position = initial + rate * 60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In correct LISP syntax this code will be written as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(defvar </a:t>
            </a:r>
            <a:r>
              <a:rPr lang="en-US" sz="2000" dirty="0">
                <a:solidFill>
                  <a:srgbClr val="CCCCFF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psition</a:t>
            </a:r>
            <a:r>
              <a:rPr lang="en-US" sz="20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 (+ initial (* rate 60)) 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/>
                </a:solidFill>
                <a:latin typeface="Poppins Medium" panose="00000600000000000000" pitchFamily="2" charset="0"/>
                <a:ea typeface="Cascadia Mono" panose="020B0609020000020004" pitchFamily="49" charset="0"/>
                <a:cs typeface="Poppins Medium" panose="00000600000000000000" pitchFamily="2" charset="0"/>
              </a:rPr>
              <a:t>                  </a:t>
            </a:r>
            <a:r>
              <a:rPr lang="en-US" sz="1050" dirty="0">
                <a:solidFill>
                  <a:schemeClr val="bg2"/>
                </a:solidFill>
                <a:latin typeface="Poppins Medium" panose="00000600000000000000" pitchFamily="2" charset="0"/>
                <a:ea typeface="Cascadia Mono" panose="020B0609020000020004" pitchFamily="49" charset="0"/>
                <a:cs typeface="Poppins Medium" panose="00000600000000000000" pitchFamily="2" charset="0"/>
              </a:rPr>
              <a:t>*used </a:t>
            </a:r>
            <a:r>
              <a:rPr lang="en-US" sz="1050" dirty="0">
                <a:solidFill>
                  <a:srgbClr val="CCCCFF"/>
                </a:solidFill>
                <a:latin typeface="Poppins Medium" panose="00000600000000000000" pitchFamily="2" charset="0"/>
                <a:ea typeface="Cascadia Mono" panose="020B0609020000020004" pitchFamily="49" charset="0"/>
                <a:cs typeface="Poppins Medium" panose="00000600000000000000" pitchFamily="2" charset="0"/>
              </a:rPr>
              <a:t>psition</a:t>
            </a:r>
            <a:r>
              <a:rPr lang="en-US" sz="1050" dirty="0">
                <a:solidFill>
                  <a:schemeClr val="bg2"/>
                </a:solidFill>
                <a:latin typeface="Poppins Medium" panose="00000600000000000000" pitchFamily="2" charset="0"/>
                <a:ea typeface="Cascadia Mono" panose="020B0609020000020004" pitchFamily="49" charset="0"/>
                <a:cs typeface="Poppins Medium" panose="00000600000000000000" pitchFamily="2" charset="0"/>
              </a:rPr>
              <a:t> because position is a keyword in LISP</a:t>
            </a:r>
          </a:p>
          <a:p>
            <a:pPr marL="69850" indent="0">
              <a:lnSpc>
                <a:spcPct val="200000"/>
              </a:lnSpc>
              <a:spcBef>
                <a:spcPts val="0"/>
              </a:spcBef>
              <a:buSzPts val="2500"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9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LEXICAL ANALYSIS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4C1EB0-35E2-4A81-ACD6-6522075D1E9A}"/>
              </a:ext>
            </a:extLst>
          </p:cNvPr>
          <p:cNvSpPr/>
          <p:nvPr/>
        </p:nvSpPr>
        <p:spPr>
          <a:xfrm>
            <a:off x="865312" y="1717426"/>
            <a:ext cx="2818765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F566ACF-EF2F-403E-BBAB-CD68C3E0D777}"/>
              </a:ext>
            </a:extLst>
          </p:cNvPr>
          <p:cNvSpPr txBox="1"/>
          <p:nvPr/>
        </p:nvSpPr>
        <p:spPr>
          <a:xfrm>
            <a:off x="1046286" y="2100264"/>
            <a:ext cx="2456815" cy="393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Lexical Analysis: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The source code is tokenized i.e. broken down into fundamental units such as symbols, literals, and operators. Then stored in a symbol table and token stream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71325EE4-2995-4DA2-9CC9-B5EBAD3A1B0D}"/>
              </a:ext>
            </a:extLst>
          </p:cNvPr>
          <p:cNvSpPr/>
          <p:nvPr/>
        </p:nvSpPr>
        <p:spPr>
          <a:xfrm>
            <a:off x="4147594" y="1717426"/>
            <a:ext cx="5038317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1282164-7B73-4988-BA49-A9BE398458D8}"/>
              </a:ext>
            </a:extLst>
          </p:cNvPr>
          <p:cNvSpPr txBox="1"/>
          <p:nvPr/>
        </p:nvSpPr>
        <p:spPr>
          <a:xfrm>
            <a:off x="4741514" y="1717426"/>
            <a:ext cx="327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Symbol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AA17CA-BECA-4D77-A224-D712B9BD3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010294"/>
              </p:ext>
            </p:extLst>
          </p:nvPr>
        </p:nvGraphicFramePr>
        <p:xfrm>
          <a:off x="4741514" y="2175325"/>
          <a:ext cx="3866882" cy="348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Identifier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Type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defvar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Keyword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psition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Variable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initial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Variable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Variable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+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Operator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Operator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Integer Literal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4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Cascadia Mono SemiLight" panose="020B0609020000020004" pitchFamily="49" charset="0"/>
                          <a:cs typeface="Poppins" panose="00000500000000000000" pitchFamily="2" charset="0"/>
                        </a:rPr>
                        <a:t>Parenthesis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101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PARSING (SYNTAX ANALYSIS)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06F0B1-FD35-4C52-9989-27DBA649D0B0}"/>
              </a:ext>
            </a:extLst>
          </p:cNvPr>
          <p:cNvSpPr/>
          <p:nvPr/>
        </p:nvSpPr>
        <p:spPr>
          <a:xfrm>
            <a:off x="865312" y="1717426"/>
            <a:ext cx="2818765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196C3DA-3447-4762-AAB9-03049364A0BC}"/>
              </a:ext>
            </a:extLst>
          </p:cNvPr>
          <p:cNvSpPr txBox="1"/>
          <p:nvPr/>
        </p:nvSpPr>
        <p:spPr>
          <a:xfrm>
            <a:off x="968569" y="1816013"/>
            <a:ext cx="2715508" cy="393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Syntax Analysis :</a:t>
            </a:r>
          </a:p>
          <a:p>
            <a:pPr algn="l"/>
            <a:endParaRPr lang="en-US" sz="16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The compiler analyzes the structure of the source code to create a hierarchical representation called an Abstract Syntax Tree (AST), which represents the syntactic structure of the program.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BF347B9D-3326-43EB-A338-50C689339F14}"/>
              </a:ext>
            </a:extLst>
          </p:cNvPr>
          <p:cNvSpPr/>
          <p:nvPr/>
        </p:nvSpPr>
        <p:spPr>
          <a:xfrm>
            <a:off x="4217503" y="1717426"/>
            <a:ext cx="5401241" cy="4449612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FA7092D-0770-402D-8287-EDA049618747}"/>
              </a:ext>
            </a:extLst>
          </p:cNvPr>
          <p:cNvSpPr txBox="1"/>
          <p:nvPr/>
        </p:nvSpPr>
        <p:spPr>
          <a:xfrm>
            <a:off x="4667215" y="1908255"/>
            <a:ext cx="327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Abstract Syntax Tree</a:t>
            </a:r>
          </a:p>
        </p:txBody>
      </p:sp>
      <p:pic>
        <p:nvPicPr>
          <p:cNvPr id="9" name="Picture 8" descr="syntax tree i think white">
            <a:extLst>
              <a:ext uri="{FF2B5EF4-FFF2-40B4-BE49-F238E27FC236}">
                <a16:creationId xmlns:a16="http://schemas.microsoft.com/office/drawing/2014/main" id="{D150DFA0-FD60-4D7B-B755-6B62683D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23" y="2277587"/>
            <a:ext cx="5153277" cy="37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2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SEMANTIC ANALYSIS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19FEA363-F57A-4B6E-9A27-27DD00443B3E}"/>
              </a:ext>
            </a:extLst>
          </p:cNvPr>
          <p:cNvSpPr/>
          <p:nvPr/>
        </p:nvSpPr>
        <p:spPr>
          <a:xfrm>
            <a:off x="535112" y="1725893"/>
            <a:ext cx="3250825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B1D18B0-8B94-4070-BE48-D0EBF88F8A8F}"/>
              </a:ext>
            </a:extLst>
          </p:cNvPr>
          <p:cNvSpPr txBox="1"/>
          <p:nvPr/>
        </p:nvSpPr>
        <p:spPr>
          <a:xfrm>
            <a:off x="638369" y="2147533"/>
            <a:ext cx="3147568" cy="393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Semantic Analysis :</a:t>
            </a:r>
          </a:p>
          <a:p>
            <a:pPr algn="l"/>
            <a:endParaRPr lang="en-US" sz="16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The compiler performs semantic analysis to ensure that the code adheres to the language's rules and semantics. This includes type checking and variable scoping.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CEF273EC-7C0D-4B7B-946C-29633C96F89E}"/>
              </a:ext>
            </a:extLst>
          </p:cNvPr>
          <p:cNvSpPr/>
          <p:nvPr/>
        </p:nvSpPr>
        <p:spPr>
          <a:xfrm>
            <a:off x="4384910" y="1725893"/>
            <a:ext cx="5849636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LISP dynamic checking :</a:t>
            </a:r>
          </a:p>
          <a:p>
            <a:pPr algn="l"/>
            <a:endParaRPr lang="en-US" sz="16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This involves evaluating  aspects of a program during runtime to catch errors or enforce certain rules as the program is running.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This involves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1. Determining variable type at        runtime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2. Dynamic bounds checking for arrays and sequences. 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3. Checks function arguments to ensure that the correct number and types of arguments are passed.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4. Checks the existence of variables.</a:t>
            </a:r>
          </a:p>
          <a:p>
            <a:pPr algn="l"/>
            <a:endParaRPr lang="en-US" dirty="0">
              <a:solidFill>
                <a:schemeClr val="bg2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04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957863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INTERMEDIATE CODE GENERATION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E8A55CE-D6A1-477F-9D42-716080EF3AE5}"/>
              </a:ext>
            </a:extLst>
          </p:cNvPr>
          <p:cNvSpPr/>
          <p:nvPr/>
        </p:nvSpPr>
        <p:spPr>
          <a:xfrm>
            <a:off x="415600" y="1739088"/>
            <a:ext cx="2818765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EC98324-A30D-4B6C-97F6-3A4564CA84F0}"/>
              </a:ext>
            </a:extLst>
          </p:cNvPr>
          <p:cNvSpPr txBox="1"/>
          <p:nvPr/>
        </p:nvSpPr>
        <p:spPr>
          <a:xfrm>
            <a:off x="518857" y="2160728"/>
            <a:ext cx="2715508" cy="393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Intermediate Code Generation :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compiler translates the source code into an intermediate representation that is close to machine code.</a:t>
            </a:r>
          </a:p>
          <a:p>
            <a:pPr algn="l"/>
            <a:endParaRPr lang="en-US" sz="16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This intermediate code serves as a bridge between the high-level source code and the final executable code.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CD664B98-92BE-4B68-BD88-E8A99100E647}"/>
              </a:ext>
            </a:extLst>
          </p:cNvPr>
          <p:cNvSpPr/>
          <p:nvPr/>
        </p:nvSpPr>
        <p:spPr>
          <a:xfrm>
            <a:off x="3794378" y="1739088"/>
            <a:ext cx="6326696" cy="4357370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Intermediate Code</a:t>
            </a:r>
          </a:p>
          <a:p>
            <a:pPr>
              <a:lnSpc>
                <a:spcPct val="150000"/>
              </a:lnSpc>
            </a:pPr>
            <a:endParaRPr lang="en-US" sz="1600" u="sng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Original Lisp Statement: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(defvar position (+ initial (* rate 60)))</a:t>
            </a:r>
          </a:p>
          <a:p>
            <a:pPr algn="l">
              <a:lnSpc>
                <a:spcPct val="150000"/>
              </a:lnSpc>
            </a:pPr>
            <a:endParaRPr lang="en-US" sz="1600" u="sng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600" u="sng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Corresponding Three-Address Code:</a:t>
            </a: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 t1 = rate * 60      ; t1 represents the result of (* rate 60)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 t2 = initial + t1    ; t2 represents the result of (+ initial t1)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 psition = t2         ; Assign the final result to the variable</a:t>
            </a:r>
          </a:p>
        </p:txBody>
      </p:sp>
    </p:spTree>
    <p:extLst>
      <p:ext uri="{BB962C8B-B14F-4D97-AF65-F5344CB8AC3E}">
        <p14:creationId xmlns:p14="http://schemas.microsoft.com/office/powerpoint/2010/main" val="3332509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CODE OPTIMAZATION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CD332710-5764-4121-AFCD-D66D5DBCC9DA}"/>
              </a:ext>
            </a:extLst>
          </p:cNvPr>
          <p:cNvSpPr/>
          <p:nvPr/>
        </p:nvSpPr>
        <p:spPr>
          <a:xfrm>
            <a:off x="621537" y="1721890"/>
            <a:ext cx="2574945" cy="3980641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5D40BFFA-832F-4A46-863E-03D65C5F4F3D}"/>
              </a:ext>
            </a:extLst>
          </p:cNvPr>
          <p:cNvSpPr txBox="1"/>
          <p:nvPr/>
        </p:nvSpPr>
        <p:spPr>
          <a:xfrm>
            <a:off x="715862" y="1820477"/>
            <a:ext cx="2480620" cy="3180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sz="18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Code Optimization:</a:t>
            </a:r>
          </a:p>
          <a:p>
            <a:pPr algn="l"/>
            <a:endParaRPr lang="en-US" sz="18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This involves improving the efficiency of the generated intermediate code without changing its functionality. 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71A7F8A2-4DDE-40EF-8368-59E6987650AC}"/>
              </a:ext>
            </a:extLst>
          </p:cNvPr>
          <p:cNvSpPr/>
          <p:nvPr/>
        </p:nvSpPr>
        <p:spPr>
          <a:xfrm>
            <a:off x="3745912" y="1721890"/>
            <a:ext cx="6440825" cy="3980641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Intermediate Code</a:t>
            </a:r>
          </a:p>
          <a:p>
            <a:pPr algn="ctr"/>
            <a:endParaRPr lang="en-US" sz="16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 t1 = rate * 60     ; t1 represents the result of (* rate 60)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 t2 = initial + t1   ; t2 represents the result of (+ initial t1)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 psition = t2        ; Assign the final result to the variable</a:t>
            </a:r>
          </a:p>
          <a:p>
            <a:pPr algn="l"/>
            <a:endParaRPr lang="en-US" sz="1600" u="sng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r>
              <a:rPr lang="en-US" sz="1600" u="sng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Optimized Intermediate Code</a:t>
            </a:r>
          </a:p>
          <a:p>
            <a:pPr algn="ctr"/>
            <a:endParaRPr lang="en-US" sz="16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t1 = rate * 60              ; t1 represents the result of (* rate 60)</a:t>
            </a:r>
          </a:p>
          <a:p>
            <a:r>
              <a:rPr lang="en-US" sz="16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psition = initial + t1   ; Assign the final result to the variable 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03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0;p23">
            <a:extLst>
              <a:ext uri="{FF2B5EF4-FFF2-40B4-BE49-F238E27FC236}">
                <a16:creationId xmlns:a16="http://schemas.microsoft.com/office/drawing/2014/main" id="{D1B711D6-148B-4432-9A6C-531EBB1E5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75"/>
            <a:ext cx="8994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ea typeface="Cascadia Code SemiBold" panose="020B0609020000020004" pitchFamily="49" charset="0"/>
                <a:cs typeface="Poppins Medium" panose="00000600000000000000" pitchFamily="2" charset="0"/>
              </a:rPr>
              <a:t>CODE GENERATION</a:t>
            </a:r>
            <a:endParaRPr dirty="0">
              <a:solidFill>
                <a:schemeClr val="bg1"/>
              </a:solidFill>
              <a:latin typeface="Poppins Medium" panose="00000600000000000000" pitchFamily="2" charset="0"/>
              <a:ea typeface="Cascadia Code SemiBold" panose="020B0609020000020004" pitchFamily="49" charset="0"/>
              <a:cs typeface="Poppins Medium" panose="00000600000000000000" pitchFamily="2" charset="0"/>
            </a:endParaRP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410A1542-46C9-41AA-AB19-194C23D82D91}"/>
              </a:ext>
            </a:extLst>
          </p:cNvPr>
          <p:cNvSpPr/>
          <p:nvPr/>
        </p:nvSpPr>
        <p:spPr>
          <a:xfrm>
            <a:off x="415600" y="1721890"/>
            <a:ext cx="3620007" cy="3797761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B8C45FA-4C41-4C5F-8E11-4DCB1950B8DA}"/>
              </a:ext>
            </a:extLst>
          </p:cNvPr>
          <p:cNvSpPr txBox="1"/>
          <p:nvPr/>
        </p:nvSpPr>
        <p:spPr>
          <a:xfrm>
            <a:off x="518857" y="1820478"/>
            <a:ext cx="3620006" cy="30341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sz="18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Code Generation:</a:t>
            </a:r>
          </a:p>
          <a:p>
            <a:pPr algn="l"/>
            <a:endParaRPr lang="en-US" sz="1800" dirty="0">
              <a:solidFill>
                <a:schemeClr val="bg2"/>
              </a:solidFill>
              <a:latin typeface="Poppins" panose="00000500000000000000" pitchFamily="2" charset="0"/>
              <a:ea typeface="Cascadia Mono" panose="020B0609020000020004" pitchFamily="49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This involves converting the intermediate code into machine code instructions. </a:t>
            </a:r>
          </a:p>
          <a:p>
            <a:pPr algn="l"/>
            <a:r>
              <a:rPr lang="en-US" sz="1800" dirty="0">
                <a:solidFill>
                  <a:schemeClr val="bg2"/>
                </a:solidFill>
                <a:latin typeface="Poppins" panose="00000500000000000000" pitchFamily="2" charset="0"/>
                <a:ea typeface="Cascadia Mono" panose="020B0609020000020004" pitchFamily="49" charset="0"/>
                <a:cs typeface="Poppins" panose="00000500000000000000" pitchFamily="2" charset="0"/>
              </a:rPr>
              <a:t>This typically includes allocating registers, and generating instructions for arithmetic operations, function calls, and control flow.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9F1FA3A3-EAB7-4DA7-8400-E92C306EBA78}"/>
              </a:ext>
            </a:extLst>
          </p:cNvPr>
          <p:cNvSpPr/>
          <p:nvPr/>
        </p:nvSpPr>
        <p:spPr>
          <a:xfrm>
            <a:off x="4572001" y="1721889"/>
            <a:ext cx="7204400" cy="3797761"/>
          </a:xfrm>
          <a:prstGeom prst="roundRect">
            <a:avLst/>
          </a:prstGeom>
          <a:solidFill>
            <a:schemeClr val="bg1">
              <a:alpha val="10000"/>
            </a:schemeClr>
          </a:solidFill>
          <a:ln w="12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DC983B0-8902-477D-8B0D-1EC9525B02F1}"/>
              </a:ext>
            </a:extLst>
          </p:cNvPr>
          <p:cNvSpPr txBox="1"/>
          <p:nvPr/>
        </p:nvSpPr>
        <p:spPr>
          <a:xfrm>
            <a:off x="4572000" y="2499443"/>
            <a:ext cx="8008185" cy="4166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600" b="0" i="0" dirty="0"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Generated Machine Code </a:t>
            </a:r>
          </a:p>
          <a:p>
            <a:endParaRPr lang="en-US" sz="1600" b="0" i="0" dirty="0">
              <a:solidFill>
                <a:srgbClr val="FFFFFF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LDF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R1, rate                        ; Load the value of 'rate' into register R1 </a:t>
            </a:r>
          </a:p>
          <a:p>
            <a:r>
              <a:rPr lang="en-US" sz="1600" b="0" i="0" dirty="0"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MULF R1, 60                           ; Multiply R1 by 60 </a:t>
            </a:r>
          </a:p>
          <a:p>
            <a:r>
              <a:rPr lang="en-US" sz="16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LDF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R2, initial                     ; Load the value of 'initial' into register R2 </a:t>
            </a:r>
          </a:p>
          <a:p>
            <a:r>
              <a:rPr lang="en-US" sz="1600" b="0" i="0" dirty="0"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ADDF R2, R1                           ; Add the result of the multiplication to R2 </a:t>
            </a:r>
          </a:p>
          <a:p>
            <a:r>
              <a:rPr lang="en-US" sz="16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STF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position, R2                ; Store the final result in the variable 'position'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ctr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59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708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Cascadia Code SemiBold</vt:lpstr>
      <vt:lpstr>Cascadia Mono</vt:lpstr>
      <vt:lpstr>Poppins</vt:lpstr>
      <vt:lpstr>Poppins Medium</vt:lpstr>
      <vt:lpstr>Office Theme</vt:lpstr>
      <vt:lpstr>&lt;LISP COMPILER&gt;  &lt;BY YMCMB&gt;</vt:lpstr>
      <vt:lpstr>INTRODUCTION TO LISP</vt:lpstr>
      <vt:lpstr>LISP COMPILER</vt:lpstr>
      <vt:lpstr>LEXICAL ANALYSIS</vt:lpstr>
      <vt:lpstr>PARSING (SYNTAX ANALYSIS)</vt:lpstr>
      <vt:lpstr>SEMANTIC ANALYSIS</vt:lpstr>
      <vt:lpstr>INTERMEDIATE CODE GENERATION</vt:lpstr>
      <vt:lpstr>CODE OPTIMAZATION</vt:lpstr>
      <vt:lpstr>CODE GENERATION</vt:lpstr>
      <vt:lpstr>EXECUTABLE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&lt;LISP COMPILER&gt;  &lt;BY YMCMB&gt;</dc:title>
  <dc:creator>Bemsen Kpongo</dc:creator>
  <cp:lastModifiedBy>Bemsen Kpongo</cp:lastModifiedBy>
  <cp:revision>1</cp:revision>
  <dcterms:created xsi:type="dcterms:W3CDTF">2024-01-21T21:01:19Z</dcterms:created>
  <dcterms:modified xsi:type="dcterms:W3CDTF">2024-01-21T21:37:24Z</dcterms:modified>
</cp:coreProperties>
</file>