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5"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CC99FF"/>
    <a:srgbClr val="7395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3350" autoAdjust="0"/>
  </p:normalViewPr>
  <p:slideViewPr>
    <p:cSldViewPr snapToGrid="0">
      <p:cViewPr>
        <p:scale>
          <a:sx n="66" d="100"/>
          <a:sy n="66" d="100"/>
        </p:scale>
        <p:origin x="600" y="-408"/>
      </p:cViewPr>
      <p:guideLst/>
    </p:cSldViewPr>
  </p:slideViewPr>
  <p:notesTextViewPr>
    <p:cViewPr>
      <p:scale>
        <a:sx n="232" d="100"/>
        <a:sy n="232"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9232B-8262-4EC4-AABD-1F5E722F5B25}"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D44294-B917-4124-8DB0-220F518D0F50}" type="slidenum">
              <a:rPr lang="en-US" smtClean="0"/>
              <a:t>‹#›</a:t>
            </a:fld>
            <a:endParaRPr lang="en-US"/>
          </a:p>
        </p:txBody>
      </p:sp>
    </p:spTree>
    <p:extLst>
      <p:ext uri="{BB962C8B-B14F-4D97-AF65-F5344CB8AC3E}">
        <p14:creationId xmlns:p14="http://schemas.microsoft.com/office/powerpoint/2010/main" val="193585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Lisp stands for list programming </a:t>
            </a:r>
          </a:p>
          <a:p>
            <a:r>
              <a:rPr lang="en-US" dirty="0"/>
              <a:t>It was created in 1950</a:t>
            </a:r>
          </a:p>
          <a:p>
            <a:r>
              <a:rPr lang="en-US" dirty="0"/>
              <a:t>Everything in lisp is a list and is written in brackets</a:t>
            </a:r>
          </a:p>
          <a:p>
            <a:r>
              <a:rPr lang="en-US" dirty="0"/>
              <a:t>And it uses prefix notation which is when </a:t>
            </a:r>
            <a:r>
              <a:rPr lang="en-US" dirty="0" err="1"/>
              <a:t>operatores</a:t>
            </a:r>
            <a:r>
              <a:rPr lang="en-US" dirty="0"/>
              <a:t> come before operands</a:t>
            </a:r>
          </a:p>
        </p:txBody>
      </p:sp>
      <p:sp>
        <p:nvSpPr>
          <p:cNvPr id="4" name="Slide Number Placeholder 3"/>
          <p:cNvSpPr>
            <a:spLocks noGrp="1"/>
          </p:cNvSpPr>
          <p:nvPr>
            <p:ph type="sldNum" sz="quarter" idx="5"/>
          </p:nvPr>
        </p:nvSpPr>
        <p:spPr/>
        <p:txBody>
          <a:bodyPr/>
          <a:lstStyle/>
          <a:p>
            <a:fld id="{26D44294-B917-4124-8DB0-220F518D0F50}" type="slidenum">
              <a:rPr lang="en-US" smtClean="0"/>
              <a:t>2</a:t>
            </a:fld>
            <a:endParaRPr lang="en-US"/>
          </a:p>
        </p:txBody>
      </p:sp>
    </p:spTree>
    <p:extLst>
      <p:ext uri="{BB962C8B-B14F-4D97-AF65-F5344CB8AC3E}">
        <p14:creationId xmlns:p14="http://schemas.microsoft.com/office/powerpoint/2010/main" val="364270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D44294-B917-4124-8DB0-220F518D0F50}" type="slidenum">
              <a:rPr lang="en-US" smtClean="0"/>
              <a:t>4</a:t>
            </a:fld>
            <a:endParaRPr lang="en-US"/>
          </a:p>
        </p:txBody>
      </p:sp>
    </p:spTree>
    <p:extLst>
      <p:ext uri="{BB962C8B-B14F-4D97-AF65-F5344CB8AC3E}">
        <p14:creationId xmlns:p14="http://schemas.microsoft.com/office/powerpoint/2010/main" val="260473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semantic analysis is a very important phase in the compilation process. It involves examining the meaning of the source code and ensuring that it adheres to the language's specifications and rules. </a:t>
            </a:r>
          </a:p>
          <a:p>
            <a:endParaRPr lang="en-US" b="0" i="0" dirty="0">
              <a:solidFill>
                <a:srgbClr val="D1D5DB"/>
              </a:solidFill>
              <a:effectLst/>
              <a:latin typeface="Söhne"/>
            </a:endParaRPr>
          </a:p>
          <a:p>
            <a:r>
              <a:rPr lang="en-US" b="0" i="0" dirty="0">
                <a:solidFill>
                  <a:srgbClr val="D1D5DB"/>
                </a:solidFill>
                <a:effectLst/>
                <a:latin typeface="Söhne"/>
              </a:rPr>
              <a:t>The primary goal of semantic analysis is to catch and report any inconsistencies or violations of the language's semantics, which represent the intended meaning of the program.</a:t>
            </a:r>
          </a:p>
          <a:p>
            <a:endParaRPr lang="en-US" b="0" i="0" dirty="0">
              <a:solidFill>
                <a:srgbClr val="D1D5DB"/>
              </a:solidFill>
              <a:effectLst/>
              <a:latin typeface="Söhne"/>
            </a:endParaRPr>
          </a:p>
          <a:p>
            <a:r>
              <a:rPr lang="en-US" b="0" i="0" dirty="0">
                <a:solidFill>
                  <a:srgbClr val="D1D5DB"/>
                </a:solidFill>
                <a:effectLst/>
                <a:latin typeface="Söhne"/>
              </a:rPr>
              <a:t>Lisp allows you to work with different types of data, like numbers, symbols, and lists. Semantic analysis checks that you're using these types correctly. For example, if you're trying to add two words together, Lisp will check if that operation makes sense.</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DYNAMIC CHECKING: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D1D5DB"/>
                </a:solidFill>
                <a:effectLst/>
                <a:latin typeface="Söhne"/>
              </a:rPr>
              <a:t>checks to ensure that operations are performed on compatible types.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D1D5DB"/>
                </a:solidFill>
                <a:effectLst/>
                <a:latin typeface="Söhne"/>
              </a:rPr>
              <a:t>the runtime system verifies that an index used to access an element in an array or sequence is within the allowed bounds. If the index is out of bounds, an error is typically raised, preventing the program from accessing memory that it shouldn't.</a:t>
            </a:r>
            <a:endParaRPr lang="en-US" sz="1200" b="0" i="0" dirty="0">
              <a:solidFill>
                <a:schemeClr val="bg2"/>
              </a:solidFill>
              <a:effectLst/>
              <a:latin typeface="Poppins" panose="00000500000000000000" pitchFamily="2" charset="0"/>
              <a:ea typeface="Cascadia Mono" panose="020B0609020000020004" pitchFamily="49" charset="0"/>
              <a:cs typeface="Poppins" panose="00000500000000000000" pitchFamily="2"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fld id="{26D44294-B917-4124-8DB0-220F518D0F50}" type="slidenum">
              <a:rPr lang="en-US" smtClean="0"/>
              <a:t>6</a:t>
            </a:fld>
            <a:endParaRPr lang="en-US"/>
          </a:p>
        </p:txBody>
      </p:sp>
    </p:spTree>
    <p:extLst>
      <p:ext uri="{BB962C8B-B14F-4D97-AF65-F5344CB8AC3E}">
        <p14:creationId xmlns:p14="http://schemas.microsoft.com/office/powerpoint/2010/main" val="3626422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DF6F-8F3A-4A03-98C0-B0864A653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B20364-2999-4339-992A-EF90910901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4652C-05A5-4EB7-BC28-47ADA335D1A4}"/>
              </a:ext>
            </a:extLst>
          </p:cNvPr>
          <p:cNvSpPr>
            <a:spLocks noGrp="1"/>
          </p:cNvSpPr>
          <p:nvPr>
            <p:ph type="dt" sz="half" idx="10"/>
          </p:nvPr>
        </p:nvSpPr>
        <p:spPr/>
        <p:txBody>
          <a:bodyPr/>
          <a:lstStyle/>
          <a:p>
            <a:fld id="{2517A697-229A-4FCC-A2ED-C6B6B32EA541}" type="datetimeFigureOut">
              <a:rPr lang="en-US" smtClean="0"/>
              <a:t>1/22/2024</a:t>
            </a:fld>
            <a:endParaRPr lang="en-US"/>
          </a:p>
        </p:txBody>
      </p:sp>
      <p:sp>
        <p:nvSpPr>
          <p:cNvPr id="5" name="Footer Placeholder 4">
            <a:extLst>
              <a:ext uri="{FF2B5EF4-FFF2-40B4-BE49-F238E27FC236}">
                <a16:creationId xmlns:a16="http://schemas.microsoft.com/office/drawing/2014/main" id="{67FD8185-67EF-475C-84F1-D014C5391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7DF39-D1FF-4BD2-BB0A-9D18DDE160B5}"/>
              </a:ext>
            </a:extLst>
          </p:cNvPr>
          <p:cNvSpPr>
            <a:spLocks noGrp="1"/>
          </p:cNvSpPr>
          <p:nvPr>
            <p:ph type="sldNum" sz="quarter" idx="12"/>
          </p:nvPr>
        </p:nvSpPr>
        <p:spPr/>
        <p:txBody>
          <a:bodyPr/>
          <a:lstStyle/>
          <a:p>
            <a:fld id="{CC3E4B66-65DC-4298-A5A0-3FD1AE91D127}" type="slidenum">
              <a:rPr lang="en-US" smtClean="0"/>
              <a:t>‹#›</a:t>
            </a:fld>
            <a:endParaRPr lang="en-US"/>
          </a:p>
        </p:txBody>
      </p:sp>
    </p:spTree>
    <p:extLst>
      <p:ext uri="{BB962C8B-B14F-4D97-AF65-F5344CB8AC3E}">
        <p14:creationId xmlns:p14="http://schemas.microsoft.com/office/powerpoint/2010/main" val="47724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3C2B-4A63-4F60-B3D1-8747C2343C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A89A65-EF54-4EC3-9BA7-6C3A2C11A6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2539A-9DE4-4724-869E-10FDCC00D1C0}"/>
              </a:ext>
            </a:extLst>
          </p:cNvPr>
          <p:cNvSpPr>
            <a:spLocks noGrp="1"/>
          </p:cNvSpPr>
          <p:nvPr>
            <p:ph type="dt" sz="half" idx="10"/>
          </p:nvPr>
        </p:nvSpPr>
        <p:spPr/>
        <p:txBody>
          <a:bodyPr/>
          <a:lstStyle/>
          <a:p>
            <a:fld id="{2517A697-229A-4FCC-A2ED-C6B6B32EA541}" type="datetimeFigureOut">
              <a:rPr lang="en-US" smtClean="0"/>
              <a:t>1/22/2024</a:t>
            </a:fld>
            <a:endParaRPr lang="en-US"/>
          </a:p>
        </p:txBody>
      </p:sp>
      <p:sp>
        <p:nvSpPr>
          <p:cNvPr id="5" name="Footer Placeholder 4">
            <a:extLst>
              <a:ext uri="{FF2B5EF4-FFF2-40B4-BE49-F238E27FC236}">
                <a16:creationId xmlns:a16="http://schemas.microsoft.com/office/drawing/2014/main" id="{7A3BAD97-8567-4E0D-8B87-60076B295B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39542-F9E7-4FE9-A2DC-88B1E6679454}"/>
              </a:ext>
            </a:extLst>
          </p:cNvPr>
          <p:cNvSpPr>
            <a:spLocks noGrp="1"/>
          </p:cNvSpPr>
          <p:nvPr>
            <p:ph type="sldNum" sz="quarter" idx="12"/>
          </p:nvPr>
        </p:nvSpPr>
        <p:spPr/>
        <p:txBody>
          <a:bodyPr/>
          <a:lstStyle/>
          <a:p>
            <a:fld id="{CC3E4B66-65DC-4298-A5A0-3FD1AE91D127}" type="slidenum">
              <a:rPr lang="en-US" smtClean="0"/>
              <a:t>‹#›</a:t>
            </a:fld>
            <a:endParaRPr lang="en-US"/>
          </a:p>
        </p:txBody>
      </p:sp>
    </p:spTree>
    <p:extLst>
      <p:ext uri="{BB962C8B-B14F-4D97-AF65-F5344CB8AC3E}">
        <p14:creationId xmlns:p14="http://schemas.microsoft.com/office/powerpoint/2010/main" val="1342001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6C45D1-634E-42B3-85EA-98E94041FE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595F89-23B0-47C3-95DA-32D319DA1F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3C36B-5431-4BB2-928E-BD78C89C5918}"/>
              </a:ext>
            </a:extLst>
          </p:cNvPr>
          <p:cNvSpPr>
            <a:spLocks noGrp="1"/>
          </p:cNvSpPr>
          <p:nvPr>
            <p:ph type="dt" sz="half" idx="10"/>
          </p:nvPr>
        </p:nvSpPr>
        <p:spPr/>
        <p:txBody>
          <a:bodyPr/>
          <a:lstStyle/>
          <a:p>
            <a:fld id="{2517A697-229A-4FCC-A2ED-C6B6B32EA541}" type="datetimeFigureOut">
              <a:rPr lang="en-US" smtClean="0"/>
              <a:t>1/22/2024</a:t>
            </a:fld>
            <a:endParaRPr lang="en-US"/>
          </a:p>
        </p:txBody>
      </p:sp>
      <p:sp>
        <p:nvSpPr>
          <p:cNvPr id="5" name="Footer Placeholder 4">
            <a:extLst>
              <a:ext uri="{FF2B5EF4-FFF2-40B4-BE49-F238E27FC236}">
                <a16:creationId xmlns:a16="http://schemas.microsoft.com/office/drawing/2014/main" id="{F1828074-06B4-472A-85C5-EEF3ED1F0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0FA76-2EAF-49C5-AEB9-7E1422783CF9}"/>
              </a:ext>
            </a:extLst>
          </p:cNvPr>
          <p:cNvSpPr>
            <a:spLocks noGrp="1"/>
          </p:cNvSpPr>
          <p:nvPr>
            <p:ph type="sldNum" sz="quarter" idx="12"/>
          </p:nvPr>
        </p:nvSpPr>
        <p:spPr/>
        <p:txBody>
          <a:bodyPr/>
          <a:lstStyle/>
          <a:p>
            <a:fld id="{CC3E4B66-65DC-4298-A5A0-3FD1AE91D127}" type="slidenum">
              <a:rPr lang="en-US" smtClean="0"/>
              <a:t>‹#›</a:t>
            </a:fld>
            <a:endParaRPr lang="en-US"/>
          </a:p>
        </p:txBody>
      </p:sp>
    </p:spTree>
    <p:extLst>
      <p:ext uri="{BB962C8B-B14F-4D97-AF65-F5344CB8AC3E}">
        <p14:creationId xmlns:p14="http://schemas.microsoft.com/office/powerpoint/2010/main" val="129034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D464-23C9-41B8-93BB-71896E32F9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05AE3-A103-43B1-8F92-AC61B1EB57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7D6B1-317B-485E-968A-2AAF93657FA4}"/>
              </a:ext>
            </a:extLst>
          </p:cNvPr>
          <p:cNvSpPr>
            <a:spLocks noGrp="1"/>
          </p:cNvSpPr>
          <p:nvPr>
            <p:ph type="dt" sz="half" idx="10"/>
          </p:nvPr>
        </p:nvSpPr>
        <p:spPr/>
        <p:txBody>
          <a:bodyPr/>
          <a:lstStyle/>
          <a:p>
            <a:fld id="{2517A697-229A-4FCC-A2ED-C6B6B32EA541}" type="datetimeFigureOut">
              <a:rPr lang="en-US" smtClean="0"/>
              <a:t>1/22/2024</a:t>
            </a:fld>
            <a:endParaRPr lang="en-US"/>
          </a:p>
        </p:txBody>
      </p:sp>
      <p:sp>
        <p:nvSpPr>
          <p:cNvPr id="5" name="Footer Placeholder 4">
            <a:extLst>
              <a:ext uri="{FF2B5EF4-FFF2-40B4-BE49-F238E27FC236}">
                <a16:creationId xmlns:a16="http://schemas.microsoft.com/office/drawing/2014/main" id="{B94F0C36-C575-44B5-BE09-D7A859357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1C764-A46E-43E5-B113-1A254431823B}"/>
              </a:ext>
            </a:extLst>
          </p:cNvPr>
          <p:cNvSpPr>
            <a:spLocks noGrp="1"/>
          </p:cNvSpPr>
          <p:nvPr>
            <p:ph type="sldNum" sz="quarter" idx="12"/>
          </p:nvPr>
        </p:nvSpPr>
        <p:spPr/>
        <p:txBody>
          <a:bodyPr/>
          <a:lstStyle/>
          <a:p>
            <a:fld id="{CC3E4B66-65DC-4298-A5A0-3FD1AE91D127}" type="slidenum">
              <a:rPr lang="en-US" smtClean="0"/>
              <a:t>‹#›</a:t>
            </a:fld>
            <a:endParaRPr lang="en-US"/>
          </a:p>
        </p:txBody>
      </p:sp>
    </p:spTree>
    <p:extLst>
      <p:ext uri="{BB962C8B-B14F-4D97-AF65-F5344CB8AC3E}">
        <p14:creationId xmlns:p14="http://schemas.microsoft.com/office/powerpoint/2010/main" val="78691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387E-6277-430E-8D3A-54513AE88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900CB4-ED49-47B1-A595-A0215404A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13F88-CDF9-4B95-A95A-323E6AFCE6D8}"/>
              </a:ext>
            </a:extLst>
          </p:cNvPr>
          <p:cNvSpPr>
            <a:spLocks noGrp="1"/>
          </p:cNvSpPr>
          <p:nvPr>
            <p:ph type="dt" sz="half" idx="10"/>
          </p:nvPr>
        </p:nvSpPr>
        <p:spPr/>
        <p:txBody>
          <a:bodyPr/>
          <a:lstStyle/>
          <a:p>
            <a:fld id="{2517A697-229A-4FCC-A2ED-C6B6B32EA541}" type="datetimeFigureOut">
              <a:rPr lang="en-US" smtClean="0"/>
              <a:t>1/22/2024</a:t>
            </a:fld>
            <a:endParaRPr lang="en-US"/>
          </a:p>
        </p:txBody>
      </p:sp>
      <p:sp>
        <p:nvSpPr>
          <p:cNvPr id="5" name="Footer Placeholder 4">
            <a:extLst>
              <a:ext uri="{FF2B5EF4-FFF2-40B4-BE49-F238E27FC236}">
                <a16:creationId xmlns:a16="http://schemas.microsoft.com/office/drawing/2014/main" id="{8C94BA31-117A-4B35-BFE2-0B8E07A37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B0162-3C7B-4399-8A26-127F4EB96AE7}"/>
              </a:ext>
            </a:extLst>
          </p:cNvPr>
          <p:cNvSpPr>
            <a:spLocks noGrp="1"/>
          </p:cNvSpPr>
          <p:nvPr>
            <p:ph type="sldNum" sz="quarter" idx="12"/>
          </p:nvPr>
        </p:nvSpPr>
        <p:spPr/>
        <p:txBody>
          <a:bodyPr/>
          <a:lstStyle/>
          <a:p>
            <a:fld id="{CC3E4B66-65DC-4298-A5A0-3FD1AE91D127}" type="slidenum">
              <a:rPr lang="en-US" smtClean="0"/>
              <a:t>‹#›</a:t>
            </a:fld>
            <a:endParaRPr lang="en-US"/>
          </a:p>
        </p:txBody>
      </p:sp>
    </p:spTree>
    <p:extLst>
      <p:ext uri="{BB962C8B-B14F-4D97-AF65-F5344CB8AC3E}">
        <p14:creationId xmlns:p14="http://schemas.microsoft.com/office/powerpoint/2010/main" val="424951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676F-D955-458F-B354-17A7DC4E7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3E3160-A93C-4E53-B194-05D98DE5ED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AFFCEA-B9A9-4D47-843B-A2B8D61038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8556D6-9B8A-471D-BF60-4581A0D483CF}"/>
              </a:ext>
            </a:extLst>
          </p:cNvPr>
          <p:cNvSpPr>
            <a:spLocks noGrp="1"/>
          </p:cNvSpPr>
          <p:nvPr>
            <p:ph type="dt" sz="half" idx="10"/>
          </p:nvPr>
        </p:nvSpPr>
        <p:spPr/>
        <p:txBody>
          <a:bodyPr/>
          <a:lstStyle/>
          <a:p>
            <a:fld id="{2517A697-229A-4FCC-A2ED-C6B6B32EA541}" type="datetimeFigureOut">
              <a:rPr lang="en-US" smtClean="0"/>
              <a:t>1/22/2024</a:t>
            </a:fld>
            <a:endParaRPr lang="en-US"/>
          </a:p>
        </p:txBody>
      </p:sp>
      <p:sp>
        <p:nvSpPr>
          <p:cNvPr id="6" name="Footer Placeholder 5">
            <a:extLst>
              <a:ext uri="{FF2B5EF4-FFF2-40B4-BE49-F238E27FC236}">
                <a16:creationId xmlns:a16="http://schemas.microsoft.com/office/drawing/2014/main" id="{C606361C-D809-431E-9842-0D5F914D7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4D3AC-98BC-4E86-B3A3-617B533B8C65}"/>
              </a:ext>
            </a:extLst>
          </p:cNvPr>
          <p:cNvSpPr>
            <a:spLocks noGrp="1"/>
          </p:cNvSpPr>
          <p:nvPr>
            <p:ph type="sldNum" sz="quarter" idx="12"/>
          </p:nvPr>
        </p:nvSpPr>
        <p:spPr/>
        <p:txBody>
          <a:bodyPr/>
          <a:lstStyle/>
          <a:p>
            <a:fld id="{CC3E4B66-65DC-4298-A5A0-3FD1AE91D127}" type="slidenum">
              <a:rPr lang="en-US" smtClean="0"/>
              <a:t>‹#›</a:t>
            </a:fld>
            <a:endParaRPr lang="en-US"/>
          </a:p>
        </p:txBody>
      </p:sp>
    </p:spTree>
    <p:extLst>
      <p:ext uri="{BB962C8B-B14F-4D97-AF65-F5344CB8AC3E}">
        <p14:creationId xmlns:p14="http://schemas.microsoft.com/office/powerpoint/2010/main" val="364736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8698-C5BD-489A-A350-80162674E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B7B38D-D376-4407-947B-CFB97DF369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60D458-4710-4299-B083-7D9EE19BCB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41E3B9-BD18-4EA5-82A6-FA845ABEF1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622D1B-AAB0-48AB-AACC-9837B249F5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A67B82-BDFD-4E2F-A045-44D25AEC9EC7}"/>
              </a:ext>
            </a:extLst>
          </p:cNvPr>
          <p:cNvSpPr>
            <a:spLocks noGrp="1"/>
          </p:cNvSpPr>
          <p:nvPr>
            <p:ph type="dt" sz="half" idx="10"/>
          </p:nvPr>
        </p:nvSpPr>
        <p:spPr/>
        <p:txBody>
          <a:bodyPr/>
          <a:lstStyle/>
          <a:p>
            <a:fld id="{2517A697-229A-4FCC-A2ED-C6B6B32EA541}" type="datetimeFigureOut">
              <a:rPr lang="en-US" smtClean="0"/>
              <a:t>1/22/2024</a:t>
            </a:fld>
            <a:endParaRPr lang="en-US"/>
          </a:p>
        </p:txBody>
      </p:sp>
      <p:sp>
        <p:nvSpPr>
          <p:cNvPr id="8" name="Footer Placeholder 7">
            <a:extLst>
              <a:ext uri="{FF2B5EF4-FFF2-40B4-BE49-F238E27FC236}">
                <a16:creationId xmlns:a16="http://schemas.microsoft.com/office/drawing/2014/main" id="{571A0888-3E52-41B1-B092-59B66019CC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724E98-6A3B-48C8-8947-8ACC47CE3A9B}"/>
              </a:ext>
            </a:extLst>
          </p:cNvPr>
          <p:cNvSpPr>
            <a:spLocks noGrp="1"/>
          </p:cNvSpPr>
          <p:nvPr>
            <p:ph type="sldNum" sz="quarter" idx="12"/>
          </p:nvPr>
        </p:nvSpPr>
        <p:spPr/>
        <p:txBody>
          <a:bodyPr/>
          <a:lstStyle/>
          <a:p>
            <a:fld id="{CC3E4B66-65DC-4298-A5A0-3FD1AE91D127}" type="slidenum">
              <a:rPr lang="en-US" smtClean="0"/>
              <a:t>‹#›</a:t>
            </a:fld>
            <a:endParaRPr lang="en-US"/>
          </a:p>
        </p:txBody>
      </p:sp>
    </p:spTree>
    <p:extLst>
      <p:ext uri="{BB962C8B-B14F-4D97-AF65-F5344CB8AC3E}">
        <p14:creationId xmlns:p14="http://schemas.microsoft.com/office/powerpoint/2010/main" val="61974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3543-C24F-434A-AC37-58A4535EB8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919076-2CCA-4EFF-A60A-F77D67289388}"/>
              </a:ext>
            </a:extLst>
          </p:cNvPr>
          <p:cNvSpPr>
            <a:spLocks noGrp="1"/>
          </p:cNvSpPr>
          <p:nvPr>
            <p:ph type="dt" sz="half" idx="10"/>
          </p:nvPr>
        </p:nvSpPr>
        <p:spPr/>
        <p:txBody>
          <a:bodyPr/>
          <a:lstStyle/>
          <a:p>
            <a:fld id="{2517A697-229A-4FCC-A2ED-C6B6B32EA541}" type="datetimeFigureOut">
              <a:rPr lang="en-US" smtClean="0"/>
              <a:t>1/22/2024</a:t>
            </a:fld>
            <a:endParaRPr lang="en-US"/>
          </a:p>
        </p:txBody>
      </p:sp>
      <p:sp>
        <p:nvSpPr>
          <p:cNvPr id="4" name="Footer Placeholder 3">
            <a:extLst>
              <a:ext uri="{FF2B5EF4-FFF2-40B4-BE49-F238E27FC236}">
                <a16:creationId xmlns:a16="http://schemas.microsoft.com/office/drawing/2014/main" id="{F5970002-C36B-4880-B443-BB2DB94F9F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B1848-6ACC-4294-A7F8-AC5025CADDDF}"/>
              </a:ext>
            </a:extLst>
          </p:cNvPr>
          <p:cNvSpPr>
            <a:spLocks noGrp="1"/>
          </p:cNvSpPr>
          <p:nvPr>
            <p:ph type="sldNum" sz="quarter" idx="12"/>
          </p:nvPr>
        </p:nvSpPr>
        <p:spPr/>
        <p:txBody>
          <a:bodyPr/>
          <a:lstStyle/>
          <a:p>
            <a:fld id="{CC3E4B66-65DC-4298-A5A0-3FD1AE91D127}" type="slidenum">
              <a:rPr lang="en-US" smtClean="0"/>
              <a:t>‹#›</a:t>
            </a:fld>
            <a:endParaRPr lang="en-US"/>
          </a:p>
        </p:txBody>
      </p:sp>
    </p:spTree>
    <p:extLst>
      <p:ext uri="{BB962C8B-B14F-4D97-AF65-F5344CB8AC3E}">
        <p14:creationId xmlns:p14="http://schemas.microsoft.com/office/powerpoint/2010/main" val="123999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E4FFD-6845-44DA-A162-25A840821476}"/>
              </a:ext>
            </a:extLst>
          </p:cNvPr>
          <p:cNvSpPr>
            <a:spLocks noGrp="1"/>
          </p:cNvSpPr>
          <p:nvPr>
            <p:ph type="dt" sz="half" idx="10"/>
          </p:nvPr>
        </p:nvSpPr>
        <p:spPr/>
        <p:txBody>
          <a:bodyPr/>
          <a:lstStyle/>
          <a:p>
            <a:fld id="{2517A697-229A-4FCC-A2ED-C6B6B32EA541}" type="datetimeFigureOut">
              <a:rPr lang="en-US" smtClean="0"/>
              <a:t>1/22/2024</a:t>
            </a:fld>
            <a:endParaRPr lang="en-US"/>
          </a:p>
        </p:txBody>
      </p:sp>
      <p:sp>
        <p:nvSpPr>
          <p:cNvPr id="3" name="Footer Placeholder 2">
            <a:extLst>
              <a:ext uri="{FF2B5EF4-FFF2-40B4-BE49-F238E27FC236}">
                <a16:creationId xmlns:a16="http://schemas.microsoft.com/office/drawing/2014/main" id="{DB38DEE2-6803-4CE0-834E-0265AD0325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A83C8E-D132-4B15-A731-9648A0EA6546}"/>
              </a:ext>
            </a:extLst>
          </p:cNvPr>
          <p:cNvSpPr>
            <a:spLocks noGrp="1"/>
          </p:cNvSpPr>
          <p:nvPr>
            <p:ph type="sldNum" sz="quarter" idx="12"/>
          </p:nvPr>
        </p:nvSpPr>
        <p:spPr/>
        <p:txBody>
          <a:bodyPr/>
          <a:lstStyle/>
          <a:p>
            <a:fld id="{CC3E4B66-65DC-4298-A5A0-3FD1AE91D127}" type="slidenum">
              <a:rPr lang="en-US" smtClean="0"/>
              <a:t>‹#›</a:t>
            </a:fld>
            <a:endParaRPr lang="en-US"/>
          </a:p>
        </p:txBody>
      </p:sp>
    </p:spTree>
    <p:extLst>
      <p:ext uri="{BB962C8B-B14F-4D97-AF65-F5344CB8AC3E}">
        <p14:creationId xmlns:p14="http://schemas.microsoft.com/office/powerpoint/2010/main" val="57837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4824-74E4-4A10-A6FB-C6332CB5E7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1DCC42-CF1E-47D2-B16D-FBAB4E35C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4721D4-026B-4C3B-8E52-8CD54CFAC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C761A-5E9B-4640-8699-4B2C780C0C1C}"/>
              </a:ext>
            </a:extLst>
          </p:cNvPr>
          <p:cNvSpPr>
            <a:spLocks noGrp="1"/>
          </p:cNvSpPr>
          <p:nvPr>
            <p:ph type="dt" sz="half" idx="10"/>
          </p:nvPr>
        </p:nvSpPr>
        <p:spPr/>
        <p:txBody>
          <a:bodyPr/>
          <a:lstStyle/>
          <a:p>
            <a:fld id="{2517A697-229A-4FCC-A2ED-C6B6B32EA541}" type="datetimeFigureOut">
              <a:rPr lang="en-US" smtClean="0"/>
              <a:t>1/22/2024</a:t>
            </a:fld>
            <a:endParaRPr lang="en-US"/>
          </a:p>
        </p:txBody>
      </p:sp>
      <p:sp>
        <p:nvSpPr>
          <p:cNvPr id="6" name="Footer Placeholder 5">
            <a:extLst>
              <a:ext uri="{FF2B5EF4-FFF2-40B4-BE49-F238E27FC236}">
                <a16:creationId xmlns:a16="http://schemas.microsoft.com/office/drawing/2014/main" id="{8192CC2D-1E8D-4506-9490-D12AD1C87B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2B7E8-98F5-48E0-98B7-DBF5FDDD5CEA}"/>
              </a:ext>
            </a:extLst>
          </p:cNvPr>
          <p:cNvSpPr>
            <a:spLocks noGrp="1"/>
          </p:cNvSpPr>
          <p:nvPr>
            <p:ph type="sldNum" sz="quarter" idx="12"/>
          </p:nvPr>
        </p:nvSpPr>
        <p:spPr/>
        <p:txBody>
          <a:bodyPr/>
          <a:lstStyle/>
          <a:p>
            <a:fld id="{CC3E4B66-65DC-4298-A5A0-3FD1AE91D127}" type="slidenum">
              <a:rPr lang="en-US" smtClean="0"/>
              <a:t>‹#›</a:t>
            </a:fld>
            <a:endParaRPr lang="en-US"/>
          </a:p>
        </p:txBody>
      </p:sp>
    </p:spTree>
    <p:extLst>
      <p:ext uri="{BB962C8B-B14F-4D97-AF65-F5344CB8AC3E}">
        <p14:creationId xmlns:p14="http://schemas.microsoft.com/office/powerpoint/2010/main" val="332138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4A48-8BAA-4F97-8F1A-4EEB83961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FCECFF-F616-4452-9BF4-689180E73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B01C7B-0FFB-4271-BC66-AC10B1EE0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5A7DA-8CFE-4681-9559-C6FC217486B3}"/>
              </a:ext>
            </a:extLst>
          </p:cNvPr>
          <p:cNvSpPr>
            <a:spLocks noGrp="1"/>
          </p:cNvSpPr>
          <p:nvPr>
            <p:ph type="dt" sz="half" idx="10"/>
          </p:nvPr>
        </p:nvSpPr>
        <p:spPr/>
        <p:txBody>
          <a:bodyPr/>
          <a:lstStyle/>
          <a:p>
            <a:fld id="{2517A697-229A-4FCC-A2ED-C6B6B32EA541}" type="datetimeFigureOut">
              <a:rPr lang="en-US" smtClean="0"/>
              <a:t>1/22/2024</a:t>
            </a:fld>
            <a:endParaRPr lang="en-US"/>
          </a:p>
        </p:txBody>
      </p:sp>
      <p:sp>
        <p:nvSpPr>
          <p:cNvPr id="6" name="Footer Placeholder 5">
            <a:extLst>
              <a:ext uri="{FF2B5EF4-FFF2-40B4-BE49-F238E27FC236}">
                <a16:creationId xmlns:a16="http://schemas.microsoft.com/office/drawing/2014/main" id="{068C93A3-8E32-4E5D-83C9-26B04FA87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63522-7F97-4456-BC46-9A5370E4BB5A}"/>
              </a:ext>
            </a:extLst>
          </p:cNvPr>
          <p:cNvSpPr>
            <a:spLocks noGrp="1"/>
          </p:cNvSpPr>
          <p:nvPr>
            <p:ph type="sldNum" sz="quarter" idx="12"/>
          </p:nvPr>
        </p:nvSpPr>
        <p:spPr/>
        <p:txBody>
          <a:bodyPr/>
          <a:lstStyle/>
          <a:p>
            <a:fld id="{CC3E4B66-65DC-4298-A5A0-3FD1AE91D127}" type="slidenum">
              <a:rPr lang="en-US" smtClean="0"/>
              <a:t>‹#›</a:t>
            </a:fld>
            <a:endParaRPr lang="en-US"/>
          </a:p>
        </p:txBody>
      </p:sp>
    </p:spTree>
    <p:extLst>
      <p:ext uri="{BB962C8B-B14F-4D97-AF65-F5344CB8AC3E}">
        <p14:creationId xmlns:p14="http://schemas.microsoft.com/office/powerpoint/2010/main" val="242503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sharpenSoften amount="-100000"/>
                    </a14:imgEffect>
                    <a14:imgEffect>
                      <a14:brightnessContrast bright="-5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638B4-1549-4BB8-A77C-1A16E401F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6D5680-506D-4BE7-A93E-8F71ADE46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655DB-3628-42C1-A52E-0AF455DD4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17A697-229A-4FCC-A2ED-C6B6B32EA541}" type="datetimeFigureOut">
              <a:rPr lang="en-US" smtClean="0"/>
              <a:t>1/22/2024</a:t>
            </a:fld>
            <a:endParaRPr lang="en-US"/>
          </a:p>
        </p:txBody>
      </p:sp>
      <p:sp>
        <p:nvSpPr>
          <p:cNvPr id="5" name="Footer Placeholder 4">
            <a:extLst>
              <a:ext uri="{FF2B5EF4-FFF2-40B4-BE49-F238E27FC236}">
                <a16:creationId xmlns:a16="http://schemas.microsoft.com/office/drawing/2014/main" id="{7246C468-CEB3-4C78-8DC7-07A8C72E0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E2507E-4CBB-432E-9246-8050171C9F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E4B66-65DC-4298-A5A0-3FD1AE91D127}" type="slidenum">
              <a:rPr lang="en-US" smtClean="0"/>
              <a:t>‹#›</a:t>
            </a:fld>
            <a:endParaRPr lang="en-US"/>
          </a:p>
        </p:txBody>
      </p:sp>
    </p:spTree>
    <p:extLst>
      <p:ext uri="{BB962C8B-B14F-4D97-AF65-F5344CB8AC3E}">
        <p14:creationId xmlns:p14="http://schemas.microsoft.com/office/powerpoint/2010/main" val="510722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100000"/>
                    </a14:imgEffect>
                    <a14:imgEffect>
                      <a14:brightnessContrast bright="-5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Google Shape;527;p21">
            <a:extLst>
              <a:ext uri="{FF2B5EF4-FFF2-40B4-BE49-F238E27FC236}">
                <a16:creationId xmlns:a16="http://schemas.microsoft.com/office/drawing/2014/main" id="{5E87E0A1-5CC8-492A-A0FF-EEB341374915}"/>
              </a:ext>
            </a:extLst>
          </p:cNvPr>
          <p:cNvSpPr txBox="1">
            <a:spLocks noGrp="1"/>
          </p:cNvSpPr>
          <p:nvPr>
            <p:ph type="ctrTitle"/>
          </p:nvPr>
        </p:nvSpPr>
        <p:spPr>
          <a:xfrm>
            <a:off x="2810827" y="2086178"/>
            <a:ext cx="6570345" cy="2685643"/>
          </a:xfrm>
          <a:prstGeom prst="rect">
            <a:avLst/>
          </a:prstGeom>
        </p:spPr>
        <p:txBody>
          <a:bodyPr spcFirstLastPara="1" wrap="square" lIns="121900" tIns="121900" rIns="121900" bIns="121900" anchor="b" anchorCtr="0">
            <a:normAutofit fontScale="90000"/>
          </a:bodyPr>
          <a:lstStyle/>
          <a:p>
            <a:pPr marL="0" lvl="0" indent="0" rtl="0">
              <a:spcBef>
                <a:spcPts val="0"/>
              </a:spcBef>
              <a:spcAft>
                <a:spcPts val="0"/>
              </a:spcAft>
              <a:buNone/>
            </a:pPr>
            <a:r>
              <a:rPr lang="en" dirty="0">
                <a:solidFill>
                  <a:schemeClr val="bg1">
                    <a:lumMod val="20000"/>
                    <a:lumOff val="8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&lt;LISP COMPILER&gt;</a:t>
            </a:r>
            <a:br>
              <a:rPr lang="en" dirty="0">
                <a:solidFill>
                  <a:schemeClr val="bg1">
                    <a:lumMod val="20000"/>
                    <a:lumOff val="8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 dirty="0">
                <a:solidFill>
                  <a:schemeClr val="bg1">
                    <a:lumMod val="20000"/>
                    <a:lumOff val="8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 dirty="0">
                <a:solidFill>
                  <a:schemeClr val="bg1">
                    <a:lumMod val="20000"/>
                    <a:lumOff val="80000"/>
                  </a:schemeClr>
                </a:solidFill>
                <a:latin typeface="Cascadia Code SemiBold" panose="020B0609020000020004" pitchFamily="49" charset="0"/>
                <a:ea typeface="Cascadia Code SemiBold" panose="020B0609020000020004" pitchFamily="49" charset="0"/>
                <a:cs typeface="Cascadia Code SemiBold" panose="020B0609020000020004" pitchFamily="49" charset="0"/>
              </a:rPr>
              <a:t>&lt;BY </a:t>
            </a:r>
            <a:r>
              <a:rPr lang="en" dirty="0">
                <a:solidFill>
                  <a:srgbClr val="CCCCFF"/>
                </a:solidFill>
                <a:latin typeface="Cascadia Code SemiBold" panose="020B0609020000020004" pitchFamily="49" charset="0"/>
                <a:ea typeface="Cascadia Code SemiBold" panose="020B0609020000020004" pitchFamily="49" charset="0"/>
                <a:cs typeface="Cascadia Code SemiBold" panose="020B0609020000020004" pitchFamily="49" charset="0"/>
              </a:rPr>
              <a:t>YMCMB</a:t>
            </a:r>
            <a:r>
              <a:rPr lang="en"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&gt;</a:t>
            </a:r>
            <a:endParaRPr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3476171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0;p23">
            <a:extLst>
              <a:ext uri="{FF2B5EF4-FFF2-40B4-BE49-F238E27FC236}">
                <a16:creationId xmlns:a16="http://schemas.microsoft.com/office/drawing/2014/main" id="{D1B711D6-148B-4432-9A6C-531EBB1E5A10}"/>
              </a:ext>
            </a:extLst>
          </p:cNvPr>
          <p:cNvSpPr txBox="1">
            <a:spLocks noGrp="1"/>
          </p:cNvSpPr>
          <p:nvPr>
            <p:ph type="title"/>
          </p:nvPr>
        </p:nvSpPr>
        <p:spPr>
          <a:xfrm>
            <a:off x="415600" y="593375"/>
            <a:ext cx="899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US"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rPr>
              <a:t>EXECUTABLE OUTPUT</a:t>
            </a:r>
            <a:endParaRPr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endParaRPr>
          </a:p>
        </p:txBody>
      </p:sp>
      <p:sp>
        <p:nvSpPr>
          <p:cNvPr id="3" name="Google Shape;558;p24">
            <a:extLst>
              <a:ext uri="{FF2B5EF4-FFF2-40B4-BE49-F238E27FC236}">
                <a16:creationId xmlns:a16="http://schemas.microsoft.com/office/drawing/2014/main" id="{302B643E-4720-410F-9388-8368719653B9}"/>
              </a:ext>
            </a:extLst>
          </p:cNvPr>
          <p:cNvSpPr txBox="1">
            <a:spLocks/>
          </p:cNvSpPr>
          <p:nvPr/>
        </p:nvSpPr>
        <p:spPr>
          <a:xfrm>
            <a:off x="415600" y="1356875"/>
            <a:ext cx="10188232" cy="3655948"/>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2000" dirty="0">
                <a:solidFill>
                  <a:schemeClr val="bg1"/>
                </a:solidFill>
                <a:latin typeface="Poppins" panose="00000500000000000000" pitchFamily="2" charset="0"/>
                <a:ea typeface="Cascadia Code SemiLight" panose="020B0609020000020004" pitchFamily="49" charset="0"/>
                <a:cs typeface="Poppins" panose="00000500000000000000" pitchFamily="2" charset="0"/>
              </a:rPr>
              <a:t>The executable code generation phase is the final step in the compilation process, where the machine code is directly executed by the target.</a:t>
            </a:r>
          </a:p>
          <a:p>
            <a:pPr>
              <a:lnSpc>
                <a:spcPct val="200000"/>
              </a:lnSpc>
            </a:pPr>
            <a:r>
              <a:rPr lang="en-US" sz="2000" dirty="0">
                <a:solidFill>
                  <a:schemeClr val="bg1"/>
                </a:solidFill>
                <a:latin typeface="Poppins" panose="00000500000000000000" pitchFamily="2" charset="0"/>
                <a:ea typeface="Cascadia Code SemiLight" panose="020B0609020000020004" pitchFamily="49" charset="0"/>
                <a:cs typeface="Poppins" panose="00000500000000000000" pitchFamily="2" charset="0"/>
              </a:rPr>
              <a:t>This phase involves linking, assembling, and organizing the generated code.</a:t>
            </a:r>
            <a:endParaRPr lang="en-US" sz="900" dirty="0"/>
          </a:p>
        </p:txBody>
      </p:sp>
    </p:spTree>
    <p:extLst>
      <p:ext uri="{BB962C8B-B14F-4D97-AF65-F5344CB8AC3E}">
        <p14:creationId xmlns:p14="http://schemas.microsoft.com/office/powerpoint/2010/main" val="2941986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4">
            <a:extLst>
              <a:ext uri="{FF2B5EF4-FFF2-40B4-BE49-F238E27FC236}">
                <a16:creationId xmlns:a16="http://schemas.microsoft.com/office/drawing/2014/main" id="{71AA938B-FB96-4730-BA76-B9D3D59B9BDC}"/>
              </a:ext>
            </a:extLst>
          </p:cNvPr>
          <p:cNvSpPr/>
          <p:nvPr/>
        </p:nvSpPr>
        <p:spPr>
          <a:xfrm>
            <a:off x="4816797" y="1717426"/>
            <a:ext cx="5216866" cy="4357370"/>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Rounded Rectangle 4">
            <a:extLst>
              <a:ext uri="{FF2B5EF4-FFF2-40B4-BE49-F238E27FC236}">
                <a16:creationId xmlns:a16="http://schemas.microsoft.com/office/drawing/2014/main" id="{774E9EE9-B384-4058-AFC2-7287F53C4085}"/>
              </a:ext>
            </a:extLst>
          </p:cNvPr>
          <p:cNvSpPr/>
          <p:nvPr/>
        </p:nvSpPr>
        <p:spPr>
          <a:xfrm>
            <a:off x="696156" y="1717426"/>
            <a:ext cx="3641567" cy="4357370"/>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 name="Google Shape;540;p23">
            <a:extLst>
              <a:ext uri="{FF2B5EF4-FFF2-40B4-BE49-F238E27FC236}">
                <a16:creationId xmlns:a16="http://schemas.microsoft.com/office/drawing/2014/main" id="{D1B711D6-148B-4432-9A6C-531EBB1E5A10}"/>
              </a:ext>
            </a:extLst>
          </p:cNvPr>
          <p:cNvSpPr txBox="1">
            <a:spLocks noGrp="1"/>
          </p:cNvSpPr>
          <p:nvPr>
            <p:ph type="title"/>
          </p:nvPr>
        </p:nvSpPr>
        <p:spPr>
          <a:xfrm>
            <a:off x="415600" y="589644"/>
            <a:ext cx="899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US"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rPr>
              <a:t>INTRODUCTION TO LISP</a:t>
            </a:r>
            <a:endParaRPr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endParaRPr>
          </a:p>
        </p:txBody>
      </p:sp>
      <p:sp>
        <p:nvSpPr>
          <p:cNvPr id="6" name="Text Box 7">
            <a:extLst>
              <a:ext uri="{FF2B5EF4-FFF2-40B4-BE49-F238E27FC236}">
                <a16:creationId xmlns:a16="http://schemas.microsoft.com/office/drawing/2014/main" id="{2E19BEDB-45BC-4F7A-9B53-7C2BAC2AC14F}"/>
              </a:ext>
            </a:extLst>
          </p:cNvPr>
          <p:cNvSpPr txBox="1"/>
          <p:nvPr/>
        </p:nvSpPr>
        <p:spPr>
          <a:xfrm>
            <a:off x="855993" y="2245712"/>
            <a:ext cx="3321891" cy="3935730"/>
          </a:xfrm>
          <a:prstGeom prst="rect">
            <a:avLst/>
          </a:prstGeom>
          <a:noFill/>
        </p:spPr>
        <p:txBody>
          <a:bodyPr wrap="square" rtlCol="0">
            <a:noAutofit/>
          </a:bodyPr>
          <a:lstStyle/>
          <a:p>
            <a:pPr algn="l"/>
            <a:r>
              <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rPr>
              <a:t>LISP is a functional and object-oriented programming language, created by John McCarthy in the late 1950s. </a:t>
            </a:r>
          </a:p>
          <a:p>
            <a:pPr algn="l"/>
            <a:endPar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r>
              <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rPr>
              <a:t>LISP </a:t>
            </a:r>
            <a:r>
              <a:rPr lang="en-US" dirty="0">
                <a:solidFill>
                  <a:schemeClr val="bg2"/>
                </a:solidFill>
                <a:latin typeface="Poppins" panose="00000500000000000000" pitchFamily="2" charset="0"/>
                <a:ea typeface="Cascadia Mono" panose="020B0609020000020004" pitchFamily="49" charset="0"/>
                <a:cs typeface="Poppins" panose="00000500000000000000" pitchFamily="2" charset="0"/>
              </a:rPr>
              <a:t>uses </a:t>
            </a:r>
            <a:r>
              <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rPr>
              <a:t>fully parenthesized, prefix notation and is dynamically typed ( data types are associated with values during runtime)</a:t>
            </a:r>
          </a:p>
        </p:txBody>
      </p:sp>
      <p:sp>
        <p:nvSpPr>
          <p:cNvPr id="8" name="Text Box 7">
            <a:extLst>
              <a:ext uri="{FF2B5EF4-FFF2-40B4-BE49-F238E27FC236}">
                <a16:creationId xmlns:a16="http://schemas.microsoft.com/office/drawing/2014/main" id="{A3041E39-44A3-4A68-8A15-1C52CC27173F}"/>
              </a:ext>
            </a:extLst>
          </p:cNvPr>
          <p:cNvSpPr txBox="1"/>
          <p:nvPr/>
        </p:nvSpPr>
        <p:spPr>
          <a:xfrm>
            <a:off x="4914722" y="2245712"/>
            <a:ext cx="5118941" cy="3935730"/>
          </a:xfrm>
          <a:prstGeom prst="rect">
            <a:avLst/>
          </a:prstGeom>
          <a:noFill/>
        </p:spPr>
        <p:txBody>
          <a:bodyPr wrap="square" rtlCol="0">
            <a:noAutofit/>
          </a:bodyPr>
          <a:lstStyle/>
          <a:p>
            <a:pPr algn="l"/>
            <a:r>
              <a:rPr lang="en-US" sz="2000" dirty="0">
                <a:solidFill>
                  <a:schemeClr val="bg2"/>
                </a:solidFill>
                <a:latin typeface="Poppins" panose="00000500000000000000" pitchFamily="2" charset="0"/>
                <a:ea typeface="Cascadia Mono" panose="020B0609020000020004" pitchFamily="49" charset="0"/>
                <a:cs typeface="Poppins" panose="00000500000000000000" pitchFamily="2" charset="0"/>
              </a:rPr>
              <a:t>The LISP language can be both interpreted and compiled or a mix of both.</a:t>
            </a:r>
          </a:p>
          <a:p>
            <a:pPr algn="l"/>
            <a:endParaRPr lang="en-US" sz="20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r>
              <a:rPr lang="en-US" sz="2000" dirty="0">
                <a:solidFill>
                  <a:schemeClr val="bg2"/>
                </a:solidFill>
                <a:latin typeface="Poppins" panose="00000500000000000000" pitchFamily="2" charset="0"/>
                <a:ea typeface="Cascadia Mono" panose="020B0609020000020004" pitchFamily="49" charset="0"/>
                <a:cs typeface="Poppins" panose="00000500000000000000" pitchFamily="2" charset="0"/>
              </a:rPr>
              <a:t>During development, code might be interpreted for rapid testing and debugging, while a final version is compiled for deployment to achieve better performance.</a:t>
            </a:r>
          </a:p>
        </p:txBody>
      </p:sp>
    </p:spTree>
    <p:extLst>
      <p:ext uri="{BB962C8B-B14F-4D97-AF65-F5344CB8AC3E}">
        <p14:creationId xmlns:p14="http://schemas.microsoft.com/office/powerpoint/2010/main" val="1497908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0;p23">
            <a:extLst>
              <a:ext uri="{FF2B5EF4-FFF2-40B4-BE49-F238E27FC236}">
                <a16:creationId xmlns:a16="http://schemas.microsoft.com/office/drawing/2014/main" id="{D1B711D6-148B-4432-9A6C-531EBB1E5A10}"/>
              </a:ext>
            </a:extLst>
          </p:cNvPr>
          <p:cNvSpPr txBox="1">
            <a:spLocks noGrp="1"/>
          </p:cNvSpPr>
          <p:nvPr>
            <p:ph type="title"/>
          </p:nvPr>
        </p:nvSpPr>
        <p:spPr>
          <a:xfrm>
            <a:off x="415600" y="593375"/>
            <a:ext cx="899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US"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rPr>
              <a:t>LISP COMPILER</a:t>
            </a:r>
            <a:endParaRPr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endParaRPr>
          </a:p>
        </p:txBody>
      </p:sp>
      <p:sp>
        <p:nvSpPr>
          <p:cNvPr id="9" name="Google Shape;558;p24">
            <a:extLst>
              <a:ext uri="{FF2B5EF4-FFF2-40B4-BE49-F238E27FC236}">
                <a16:creationId xmlns:a16="http://schemas.microsoft.com/office/drawing/2014/main" id="{32B4DD96-0588-4964-A990-4B67D2144AE2}"/>
              </a:ext>
            </a:extLst>
          </p:cNvPr>
          <p:cNvSpPr txBox="1">
            <a:spLocks/>
          </p:cNvSpPr>
          <p:nvPr/>
        </p:nvSpPr>
        <p:spPr>
          <a:xfrm>
            <a:off x="415600" y="1651655"/>
            <a:ext cx="9305916" cy="4059333"/>
          </a:xfrm>
          <a:prstGeom prst="rect">
            <a:avLst/>
          </a:prstGeom>
        </p:spPr>
        <p:txBody>
          <a:bodyPr spcFirstLastPara="1" vert="horz" wrap="square" lIns="121900" tIns="121900" rIns="121900" bIns="1219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2"/>
                </a:solidFill>
                <a:latin typeface="Poppins" panose="00000500000000000000" pitchFamily="2" charset="0"/>
                <a:ea typeface="Cascadia Mono" panose="020B0609020000020004" pitchFamily="49" charset="0"/>
                <a:cs typeface="Poppins" panose="00000500000000000000" pitchFamily="2" charset="0"/>
              </a:rPr>
              <a:t>This presentation examines how the lisp compiler translates LISP code to machine code.</a:t>
            </a:r>
          </a:p>
          <a:p>
            <a:pPr marL="0" indent="0">
              <a:buFont typeface="Arial" panose="020B0604020202020204" pitchFamily="34" charset="0"/>
              <a:buNone/>
            </a:pPr>
            <a:r>
              <a:rPr lang="en-US" sz="2000" dirty="0">
                <a:solidFill>
                  <a:schemeClr val="bg2"/>
                </a:solidFill>
                <a:latin typeface="Poppins" panose="00000500000000000000" pitchFamily="2" charset="0"/>
                <a:ea typeface="Cascadia Mono" panose="020B0609020000020004" pitchFamily="49" charset="0"/>
                <a:cs typeface="Poppins" panose="00000500000000000000" pitchFamily="2" charset="0"/>
              </a:rPr>
              <a:t>We will make use of the sample code:</a:t>
            </a:r>
          </a:p>
          <a:p>
            <a:pPr marL="0" indent="0">
              <a:buFont typeface="Arial" panose="020B0604020202020204" pitchFamily="34" charset="0"/>
              <a:buNone/>
            </a:pPr>
            <a:r>
              <a:rPr lang="en-US" sz="2000" dirty="0">
                <a:solidFill>
                  <a:schemeClr val="bg2"/>
                </a:solidFill>
                <a:latin typeface="Poppins" panose="00000500000000000000" pitchFamily="2" charset="0"/>
                <a:ea typeface="Cascadia Mono" panose="020B0609020000020004" pitchFamily="49" charset="0"/>
                <a:cs typeface="Poppins" panose="00000500000000000000" pitchFamily="2" charset="0"/>
              </a:rPr>
              <a:t>position = initial + rate * 60 </a:t>
            </a:r>
          </a:p>
          <a:p>
            <a:pPr marL="0" indent="0">
              <a:buFont typeface="Arial" panose="020B0604020202020204" pitchFamily="34" charset="0"/>
              <a:buNone/>
            </a:pPr>
            <a:endParaRPr lang="en-US" sz="20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marL="0" indent="0">
              <a:buFont typeface="Arial" panose="020B0604020202020204" pitchFamily="34" charset="0"/>
              <a:buNone/>
            </a:pPr>
            <a:r>
              <a:rPr lang="en-US" sz="2000" dirty="0">
                <a:solidFill>
                  <a:schemeClr val="bg2"/>
                </a:solidFill>
                <a:latin typeface="Poppins" panose="00000500000000000000" pitchFamily="2" charset="0"/>
                <a:ea typeface="Cascadia Mono" panose="020B0609020000020004" pitchFamily="49" charset="0"/>
                <a:cs typeface="Poppins" panose="00000500000000000000" pitchFamily="2" charset="0"/>
              </a:rPr>
              <a:t>In correct LISP syntax this code will be written as </a:t>
            </a:r>
          </a:p>
          <a:p>
            <a:pPr marL="0" indent="0">
              <a:buFont typeface="Arial" panose="020B0604020202020204" pitchFamily="34" charset="0"/>
              <a:buNone/>
            </a:pPr>
            <a:r>
              <a:rPr lang="en-US" sz="2000" dirty="0">
                <a:solidFill>
                  <a:schemeClr val="bg2"/>
                </a:solidFill>
                <a:latin typeface="Poppins" panose="00000500000000000000" pitchFamily="2" charset="0"/>
                <a:ea typeface="Cascadia Mono" panose="020B0609020000020004" pitchFamily="49" charset="0"/>
                <a:cs typeface="Poppins" panose="00000500000000000000" pitchFamily="2" charset="0"/>
              </a:rPr>
              <a:t>(defvar </a:t>
            </a:r>
            <a:r>
              <a:rPr lang="en-US" sz="2000" dirty="0">
                <a:solidFill>
                  <a:srgbClr val="CCCCFF"/>
                </a:solidFill>
                <a:latin typeface="Poppins" panose="00000500000000000000" pitchFamily="2" charset="0"/>
                <a:ea typeface="Cascadia Mono" panose="020B0609020000020004" pitchFamily="49" charset="0"/>
                <a:cs typeface="Poppins" panose="00000500000000000000" pitchFamily="2" charset="0"/>
              </a:rPr>
              <a:t>psition</a:t>
            </a:r>
            <a:r>
              <a:rPr lang="en-US" sz="2000" dirty="0">
                <a:solidFill>
                  <a:schemeClr val="bg2"/>
                </a:solidFill>
                <a:latin typeface="Poppins" panose="00000500000000000000" pitchFamily="2" charset="0"/>
                <a:ea typeface="Cascadia Mono" panose="020B0609020000020004" pitchFamily="49" charset="0"/>
                <a:cs typeface="Poppins" panose="00000500000000000000" pitchFamily="2" charset="0"/>
              </a:rPr>
              <a:t> (+ initial (* rate 60)) ) </a:t>
            </a:r>
          </a:p>
          <a:p>
            <a:pPr marL="0" indent="0">
              <a:buFont typeface="Arial" panose="020B0604020202020204" pitchFamily="34" charset="0"/>
              <a:buNone/>
            </a:pPr>
            <a:r>
              <a:rPr lang="en-US" sz="2000" dirty="0">
                <a:solidFill>
                  <a:schemeClr val="bg2"/>
                </a:solidFill>
                <a:latin typeface="Poppins Medium" panose="00000600000000000000" pitchFamily="2" charset="0"/>
                <a:ea typeface="Cascadia Mono" panose="020B0609020000020004" pitchFamily="49" charset="0"/>
                <a:cs typeface="Poppins Medium" panose="00000600000000000000" pitchFamily="2" charset="0"/>
              </a:rPr>
              <a:t>                  </a:t>
            </a:r>
            <a:r>
              <a:rPr lang="en-US" sz="1050" dirty="0">
                <a:solidFill>
                  <a:schemeClr val="bg2"/>
                </a:solidFill>
                <a:latin typeface="Poppins Medium" panose="00000600000000000000" pitchFamily="2" charset="0"/>
                <a:ea typeface="Cascadia Mono" panose="020B0609020000020004" pitchFamily="49" charset="0"/>
                <a:cs typeface="Poppins Medium" panose="00000600000000000000" pitchFamily="2" charset="0"/>
              </a:rPr>
              <a:t>*used </a:t>
            </a:r>
            <a:r>
              <a:rPr lang="en-US" sz="1050" dirty="0">
                <a:solidFill>
                  <a:srgbClr val="CCCCFF"/>
                </a:solidFill>
                <a:latin typeface="Poppins Medium" panose="00000600000000000000" pitchFamily="2" charset="0"/>
                <a:ea typeface="Cascadia Mono" panose="020B0609020000020004" pitchFamily="49" charset="0"/>
                <a:cs typeface="Poppins Medium" panose="00000600000000000000" pitchFamily="2" charset="0"/>
              </a:rPr>
              <a:t>psition</a:t>
            </a:r>
            <a:r>
              <a:rPr lang="en-US" sz="1050" dirty="0">
                <a:solidFill>
                  <a:schemeClr val="bg2"/>
                </a:solidFill>
                <a:latin typeface="Poppins Medium" panose="00000600000000000000" pitchFamily="2" charset="0"/>
                <a:ea typeface="Cascadia Mono" panose="020B0609020000020004" pitchFamily="49" charset="0"/>
                <a:cs typeface="Poppins Medium" panose="00000600000000000000" pitchFamily="2" charset="0"/>
              </a:rPr>
              <a:t> because position is a keyword in LISP</a:t>
            </a:r>
          </a:p>
          <a:p>
            <a:pPr marL="69850" indent="0">
              <a:lnSpc>
                <a:spcPct val="200000"/>
              </a:lnSpc>
              <a:spcBef>
                <a:spcPts val="0"/>
              </a:spcBef>
              <a:buSzPts val="2500"/>
              <a:buFont typeface="Arial" panose="020B0604020202020204" pitchFamily="34" charset="0"/>
              <a:buNone/>
            </a:pPr>
            <a:endParaRPr lang="en-US" dirty="0"/>
          </a:p>
        </p:txBody>
      </p:sp>
    </p:spTree>
    <p:extLst>
      <p:ext uri="{BB962C8B-B14F-4D97-AF65-F5344CB8AC3E}">
        <p14:creationId xmlns:p14="http://schemas.microsoft.com/office/powerpoint/2010/main" val="3639709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0;p23">
            <a:extLst>
              <a:ext uri="{FF2B5EF4-FFF2-40B4-BE49-F238E27FC236}">
                <a16:creationId xmlns:a16="http://schemas.microsoft.com/office/drawing/2014/main" id="{D1B711D6-148B-4432-9A6C-531EBB1E5A10}"/>
              </a:ext>
            </a:extLst>
          </p:cNvPr>
          <p:cNvSpPr txBox="1">
            <a:spLocks noGrp="1"/>
          </p:cNvSpPr>
          <p:nvPr>
            <p:ph type="title"/>
          </p:nvPr>
        </p:nvSpPr>
        <p:spPr>
          <a:xfrm>
            <a:off x="415600" y="593375"/>
            <a:ext cx="899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US"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rPr>
              <a:t>LEXICAL ANALYSIS</a:t>
            </a:r>
            <a:endParaRPr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endParaRPr>
          </a:p>
        </p:txBody>
      </p:sp>
      <p:sp>
        <p:nvSpPr>
          <p:cNvPr id="5" name="Rounded Rectangle 4">
            <a:extLst>
              <a:ext uri="{FF2B5EF4-FFF2-40B4-BE49-F238E27FC236}">
                <a16:creationId xmlns:a16="http://schemas.microsoft.com/office/drawing/2014/main" id="{3B4C1EB0-35E2-4A81-ACD6-6522075D1E9A}"/>
              </a:ext>
            </a:extLst>
          </p:cNvPr>
          <p:cNvSpPr/>
          <p:nvPr/>
        </p:nvSpPr>
        <p:spPr>
          <a:xfrm>
            <a:off x="865312" y="1717426"/>
            <a:ext cx="2818765" cy="4357370"/>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7">
            <a:extLst>
              <a:ext uri="{FF2B5EF4-FFF2-40B4-BE49-F238E27FC236}">
                <a16:creationId xmlns:a16="http://schemas.microsoft.com/office/drawing/2014/main" id="{4F566ACF-EF2F-403E-BBAB-CD68C3E0D777}"/>
              </a:ext>
            </a:extLst>
          </p:cNvPr>
          <p:cNvSpPr txBox="1"/>
          <p:nvPr/>
        </p:nvSpPr>
        <p:spPr>
          <a:xfrm>
            <a:off x="1046286" y="2100264"/>
            <a:ext cx="2456815" cy="3935730"/>
          </a:xfrm>
          <a:prstGeom prst="rect">
            <a:avLst/>
          </a:prstGeom>
          <a:noFill/>
        </p:spPr>
        <p:txBody>
          <a:bodyPr wrap="square" rtlCol="0">
            <a:noAutofit/>
          </a:bodyPr>
          <a:lstStyle/>
          <a:p>
            <a:pPr algn="l"/>
            <a:r>
              <a:rPr lang="en-US" sz="1800" dirty="0">
                <a:solidFill>
                  <a:schemeClr val="bg1"/>
                </a:solidFill>
                <a:latin typeface="Poppins" panose="00000500000000000000" pitchFamily="2" charset="0"/>
                <a:ea typeface="Cascadia Mono" panose="020B0609020000020004" pitchFamily="49" charset="0"/>
                <a:cs typeface="Poppins" panose="00000500000000000000" pitchFamily="2" charset="0"/>
              </a:rPr>
              <a:t>Lexical Analysis:</a:t>
            </a:r>
          </a:p>
          <a:p>
            <a:pPr algn="l"/>
            <a:endParaRPr lang="en-US" sz="1800" dirty="0">
              <a:solidFill>
                <a:schemeClr val="bg1"/>
              </a:solidFill>
              <a:latin typeface="Poppins" panose="00000500000000000000" pitchFamily="2" charset="0"/>
              <a:ea typeface="Cascadia Mono" panose="020B0609020000020004" pitchFamily="49" charset="0"/>
              <a:cs typeface="Poppins" panose="00000500000000000000" pitchFamily="2" charset="0"/>
            </a:endParaRPr>
          </a:p>
          <a:p>
            <a:pPr algn="l"/>
            <a:r>
              <a:rPr lang="en-US" sz="1800" dirty="0">
                <a:solidFill>
                  <a:schemeClr val="bg1"/>
                </a:solidFill>
                <a:latin typeface="Poppins" panose="00000500000000000000" pitchFamily="2" charset="0"/>
                <a:ea typeface="Cascadia Mono" panose="020B0609020000020004" pitchFamily="49" charset="0"/>
                <a:cs typeface="Poppins" panose="00000500000000000000" pitchFamily="2" charset="0"/>
              </a:rPr>
              <a:t>The source code is tokenized i.e. broken down into fundamental units such as symbols, literals, and operators. Then stored in a symbol table and token stream</a:t>
            </a:r>
          </a:p>
        </p:txBody>
      </p:sp>
      <p:sp>
        <p:nvSpPr>
          <p:cNvPr id="7" name="Rounded Rectangle 4">
            <a:extLst>
              <a:ext uri="{FF2B5EF4-FFF2-40B4-BE49-F238E27FC236}">
                <a16:creationId xmlns:a16="http://schemas.microsoft.com/office/drawing/2014/main" id="{71325EE4-2995-4DA2-9CC9-B5EBAD3A1B0D}"/>
              </a:ext>
            </a:extLst>
          </p:cNvPr>
          <p:cNvSpPr/>
          <p:nvPr/>
        </p:nvSpPr>
        <p:spPr>
          <a:xfrm>
            <a:off x="4147594" y="1233377"/>
            <a:ext cx="7879306" cy="5263116"/>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Text Box 2">
            <a:extLst>
              <a:ext uri="{FF2B5EF4-FFF2-40B4-BE49-F238E27FC236}">
                <a16:creationId xmlns:a16="http://schemas.microsoft.com/office/drawing/2014/main" id="{51282164-7B73-4988-BA49-A9BE398458D8}"/>
              </a:ext>
            </a:extLst>
          </p:cNvPr>
          <p:cNvSpPr txBox="1"/>
          <p:nvPr/>
        </p:nvSpPr>
        <p:spPr>
          <a:xfrm>
            <a:off x="6674955" y="1421051"/>
            <a:ext cx="3274060" cy="369332"/>
          </a:xfrm>
          <a:prstGeom prst="rect">
            <a:avLst/>
          </a:prstGeom>
          <a:noFill/>
        </p:spPr>
        <p:txBody>
          <a:bodyPr wrap="square" rtlCol="0">
            <a:spAutoFit/>
          </a:bodyPr>
          <a:lstStyle/>
          <a:p>
            <a:pPr algn="ctr"/>
            <a:r>
              <a:rPr lang="en-US" dirty="0">
                <a:solidFill>
                  <a:schemeClr val="bg2"/>
                </a:solidFill>
                <a:latin typeface="Poppins" panose="00000500000000000000" pitchFamily="2" charset="0"/>
                <a:ea typeface="Cascadia Mono" panose="020B0609020000020004" pitchFamily="49" charset="0"/>
                <a:cs typeface="Poppins" panose="00000500000000000000" pitchFamily="2" charset="0"/>
              </a:rPr>
              <a:t>Symbol Table</a:t>
            </a:r>
          </a:p>
        </p:txBody>
      </p:sp>
      <p:graphicFrame>
        <p:nvGraphicFramePr>
          <p:cNvPr id="2" name="Table 2">
            <a:extLst>
              <a:ext uri="{FF2B5EF4-FFF2-40B4-BE49-F238E27FC236}">
                <a16:creationId xmlns:a16="http://schemas.microsoft.com/office/drawing/2014/main" id="{3F05B5B1-DC33-495B-AF50-2AA16F6A078F}"/>
              </a:ext>
            </a:extLst>
          </p:cNvPr>
          <p:cNvGraphicFramePr>
            <a:graphicFrameLocks noGrp="1"/>
          </p:cNvGraphicFramePr>
          <p:nvPr>
            <p:extLst>
              <p:ext uri="{D42A27DB-BD31-4B8C-83A1-F6EECF244321}">
                <p14:modId xmlns:p14="http://schemas.microsoft.com/office/powerpoint/2010/main" val="1442961786"/>
              </p:ext>
            </p:extLst>
          </p:nvPr>
        </p:nvGraphicFramePr>
        <p:xfrm>
          <a:off x="4665942" y="1873569"/>
          <a:ext cx="6842610" cy="4023360"/>
        </p:xfrm>
        <a:graphic>
          <a:graphicData uri="http://schemas.openxmlformats.org/drawingml/2006/table">
            <a:tbl>
              <a:tblPr firstRow="1" bandRow="1">
                <a:tableStyleId>{5C22544A-7EE6-4342-B048-85BDC9FD1C3A}</a:tableStyleId>
              </a:tblPr>
              <a:tblGrid>
                <a:gridCol w="2280870">
                  <a:extLst>
                    <a:ext uri="{9D8B030D-6E8A-4147-A177-3AD203B41FA5}">
                      <a16:colId xmlns:a16="http://schemas.microsoft.com/office/drawing/2014/main" val="2825621978"/>
                    </a:ext>
                  </a:extLst>
                </a:gridCol>
                <a:gridCol w="2280870">
                  <a:extLst>
                    <a:ext uri="{9D8B030D-6E8A-4147-A177-3AD203B41FA5}">
                      <a16:colId xmlns:a16="http://schemas.microsoft.com/office/drawing/2014/main" val="2259452308"/>
                    </a:ext>
                  </a:extLst>
                </a:gridCol>
                <a:gridCol w="2280870">
                  <a:extLst>
                    <a:ext uri="{9D8B030D-6E8A-4147-A177-3AD203B41FA5}">
                      <a16:colId xmlns:a16="http://schemas.microsoft.com/office/drawing/2014/main" val="4211896731"/>
                    </a:ext>
                  </a:extLst>
                </a:gridCol>
              </a:tblGrid>
              <a:tr h="342256">
                <a:tc>
                  <a:txBody>
                    <a:bodyPr/>
                    <a:lstStyle/>
                    <a:p>
                      <a:r>
                        <a:rPr lang="en-US" dirty="0"/>
                        <a:t>Symbol</a:t>
                      </a:r>
                    </a:p>
                  </a:txBody>
                  <a:tcPr>
                    <a:noFill/>
                  </a:tcPr>
                </a:tc>
                <a:tc>
                  <a:txBody>
                    <a:bodyPr/>
                    <a:lstStyle/>
                    <a:p>
                      <a:r>
                        <a:rPr lang="en-US" dirty="0"/>
                        <a:t>Identifier</a:t>
                      </a:r>
                    </a:p>
                  </a:txBody>
                  <a:tcPr>
                    <a:noFill/>
                  </a:tcPr>
                </a:tc>
                <a:tc>
                  <a:txBody>
                    <a:bodyPr/>
                    <a:lstStyle/>
                    <a:p>
                      <a:r>
                        <a:rPr lang="en-US" dirty="0"/>
                        <a:t>Type</a:t>
                      </a:r>
                    </a:p>
                  </a:txBody>
                  <a:tcPr>
                    <a:noFill/>
                  </a:tcPr>
                </a:tc>
                <a:extLst>
                  <a:ext uri="{0D108BD9-81ED-4DB2-BD59-A6C34878D82A}">
                    <a16:rowId xmlns:a16="http://schemas.microsoft.com/office/drawing/2014/main" val="3879457695"/>
                  </a:ext>
                </a:extLst>
              </a:tr>
              <a:tr h="332054">
                <a:tc>
                  <a:txBody>
                    <a:bodyPr/>
                    <a:lstStyle/>
                    <a:p>
                      <a:r>
                        <a:rPr lang="en-US" dirty="0">
                          <a:solidFill>
                            <a:schemeClr val="bg1"/>
                          </a:solidFill>
                          <a:latin typeface="Poppins" panose="00000500000000000000" pitchFamily="2" charset="0"/>
                          <a:cs typeface="Poppins" panose="00000500000000000000" pitchFamily="2" charset="0"/>
                        </a:rPr>
                        <a:t>(</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(expr)</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Parentheses</a:t>
                      </a:r>
                    </a:p>
                  </a:txBody>
                  <a:tcPr>
                    <a:noFill/>
                  </a:tcPr>
                </a:tc>
                <a:extLst>
                  <a:ext uri="{0D108BD9-81ED-4DB2-BD59-A6C34878D82A}">
                    <a16:rowId xmlns:a16="http://schemas.microsoft.com/office/drawing/2014/main" val="2258969164"/>
                  </a:ext>
                </a:extLst>
              </a:tr>
              <a:tr h="332054">
                <a:tc>
                  <a:txBody>
                    <a:bodyPr/>
                    <a:lstStyle/>
                    <a:p>
                      <a:r>
                        <a:rPr lang="en-US" dirty="0">
                          <a:solidFill>
                            <a:schemeClr val="bg1"/>
                          </a:solidFill>
                          <a:latin typeface="Poppins" panose="00000500000000000000" pitchFamily="2" charset="0"/>
                          <a:cs typeface="Poppins" panose="00000500000000000000" pitchFamily="2" charset="0"/>
                        </a:rPr>
                        <a:t>defvar</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defvar</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Keyword</a:t>
                      </a:r>
                    </a:p>
                  </a:txBody>
                  <a:tcPr>
                    <a:noFill/>
                  </a:tcPr>
                </a:tc>
                <a:extLst>
                  <a:ext uri="{0D108BD9-81ED-4DB2-BD59-A6C34878D82A}">
                    <a16:rowId xmlns:a16="http://schemas.microsoft.com/office/drawing/2014/main" val="3014985452"/>
                  </a:ext>
                </a:extLst>
              </a:tr>
              <a:tr h="332054">
                <a:tc>
                  <a:txBody>
                    <a:bodyPr/>
                    <a:lstStyle/>
                    <a:p>
                      <a:r>
                        <a:rPr lang="en-US" dirty="0">
                          <a:solidFill>
                            <a:schemeClr val="bg1"/>
                          </a:solidFill>
                          <a:latin typeface="Poppins" panose="00000500000000000000" pitchFamily="2" charset="0"/>
                          <a:cs typeface="Poppins" panose="00000500000000000000" pitchFamily="2" charset="0"/>
                        </a:rPr>
                        <a:t>Id 1</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psition</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Variable</a:t>
                      </a:r>
                    </a:p>
                  </a:txBody>
                  <a:tcPr>
                    <a:noFill/>
                  </a:tcPr>
                </a:tc>
                <a:extLst>
                  <a:ext uri="{0D108BD9-81ED-4DB2-BD59-A6C34878D82A}">
                    <a16:rowId xmlns:a16="http://schemas.microsoft.com/office/drawing/2014/main" val="448231943"/>
                  </a:ext>
                </a:extLst>
              </a:tr>
              <a:tr h="332054">
                <a:tc>
                  <a:txBody>
                    <a:bodyPr/>
                    <a:lstStyle/>
                    <a:p>
                      <a:r>
                        <a:rPr lang="en-US" dirty="0">
                          <a:solidFill>
                            <a:schemeClr val="bg1"/>
                          </a:solidFill>
                          <a:latin typeface="Poppins" panose="00000500000000000000" pitchFamily="2" charset="0"/>
                          <a:cs typeface="Poppins" panose="00000500000000000000" pitchFamily="2" charset="0"/>
                        </a:rPr>
                        <a:t>(</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(expr)</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Parentheses</a:t>
                      </a:r>
                    </a:p>
                  </a:txBody>
                  <a:tcPr>
                    <a:noFill/>
                  </a:tcPr>
                </a:tc>
                <a:extLst>
                  <a:ext uri="{0D108BD9-81ED-4DB2-BD59-A6C34878D82A}">
                    <a16:rowId xmlns:a16="http://schemas.microsoft.com/office/drawing/2014/main" val="2814568974"/>
                  </a:ext>
                </a:extLst>
              </a:tr>
              <a:tr h="332054">
                <a:tc>
                  <a:txBody>
                    <a:bodyPr/>
                    <a:lstStyle/>
                    <a:p>
                      <a:r>
                        <a:rPr lang="en-US" dirty="0">
                          <a:solidFill>
                            <a:schemeClr val="bg1"/>
                          </a:solidFill>
                          <a:latin typeface="Poppins" panose="00000500000000000000" pitchFamily="2" charset="0"/>
                          <a:cs typeface="Poppins" panose="00000500000000000000" pitchFamily="2" charset="0"/>
                        </a:rPr>
                        <a:t>Operator</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Operator</a:t>
                      </a:r>
                    </a:p>
                  </a:txBody>
                  <a:tcPr>
                    <a:noFill/>
                  </a:tcPr>
                </a:tc>
                <a:extLst>
                  <a:ext uri="{0D108BD9-81ED-4DB2-BD59-A6C34878D82A}">
                    <a16:rowId xmlns:a16="http://schemas.microsoft.com/office/drawing/2014/main" val="1021904962"/>
                  </a:ext>
                </a:extLst>
              </a:tr>
              <a:tr h="332054">
                <a:tc>
                  <a:txBody>
                    <a:bodyPr/>
                    <a:lstStyle/>
                    <a:p>
                      <a:r>
                        <a:rPr lang="en-US" dirty="0">
                          <a:solidFill>
                            <a:schemeClr val="bg1"/>
                          </a:solidFill>
                          <a:latin typeface="Poppins" panose="00000500000000000000" pitchFamily="2" charset="0"/>
                          <a:cs typeface="Poppins" panose="00000500000000000000" pitchFamily="2" charset="0"/>
                        </a:rPr>
                        <a:t>Id 2</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initial</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Variable</a:t>
                      </a:r>
                    </a:p>
                  </a:txBody>
                  <a:tcPr>
                    <a:noFill/>
                  </a:tcPr>
                </a:tc>
                <a:extLst>
                  <a:ext uri="{0D108BD9-81ED-4DB2-BD59-A6C34878D82A}">
                    <a16:rowId xmlns:a16="http://schemas.microsoft.com/office/drawing/2014/main" val="1030837119"/>
                  </a:ext>
                </a:extLst>
              </a:tr>
              <a:tr h="332054">
                <a:tc>
                  <a:txBody>
                    <a:bodyPr/>
                    <a:lstStyle/>
                    <a:p>
                      <a:r>
                        <a:rPr lang="en-US" dirty="0">
                          <a:solidFill>
                            <a:schemeClr val="bg1"/>
                          </a:solidFill>
                          <a:latin typeface="Poppins" panose="00000500000000000000" pitchFamily="2" charset="0"/>
                          <a:cs typeface="Poppins" panose="00000500000000000000" pitchFamily="2" charset="0"/>
                        </a:rPr>
                        <a:t>(</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(expr)</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Parentheses</a:t>
                      </a:r>
                    </a:p>
                  </a:txBody>
                  <a:tcPr>
                    <a:noFill/>
                  </a:tcPr>
                </a:tc>
                <a:extLst>
                  <a:ext uri="{0D108BD9-81ED-4DB2-BD59-A6C34878D82A}">
                    <a16:rowId xmlns:a16="http://schemas.microsoft.com/office/drawing/2014/main" val="1398758696"/>
                  </a:ext>
                </a:extLst>
              </a:tr>
              <a:tr h="332054">
                <a:tc>
                  <a:txBody>
                    <a:bodyPr/>
                    <a:lstStyle/>
                    <a:p>
                      <a:r>
                        <a:rPr lang="en-US" dirty="0">
                          <a:solidFill>
                            <a:schemeClr val="bg1"/>
                          </a:solidFill>
                          <a:latin typeface="Poppins" panose="00000500000000000000" pitchFamily="2" charset="0"/>
                          <a:cs typeface="Poppins" panose="00000500000000000000" pitchFamily="2" charset="0"/>
                        </a:rPr>
                        <a:t>Operator</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Operator</a:t>
                      </a:r>
                    </a:p>
                  </a:txBody>
                  <a:tcPr>
                    <a:noFill/>
                  </a:tcPr>
                </a:tc>
                <a:extLst>
                  <a:ext uri="{0D108BD9-81ED-4DB2-BD59-A6C34878D82A}">
                    <a16:rowId xmlns:a16="http://schemas.microsoft.com/office/drawing/2014/main" val="1845502561"/>
                  </a:ext>
                </a:extLst>
              </a:tr>
              <a:tr h="332054">
                <a:tc>
                  <a:txBody>
                    <a:bodyPr/>
                    <a:lstStyle/>
                    <a:p>
                      <a:r>
                        <a:rPr lang="en-US" dirty="0">
                          <a:solidFill>
                            <a:schemeClr val="bg1"/>
                          </a:solidFill>
                          <a:latin typeface="Poppins" panose="00000500000000000000" pitchFamily="2" charset="0"/>
                          <a:cs typeface="Poppins" panose="00000500000000000000" pitchFamily="2" charset="0"/>
                        </a:rPr>
                        <a:t>Id3</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rate</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Variable</a:t>
                      </a:r>
                    </a:p>
                  </a:txBody>
                  <a:tcPr>
                    <a:noFill/>
                  </a:tcPr>
                </a:tc>
                <a:extLst>
                  <a:ext uri="{0D108BD9-81ED-4DB2-BD59-A6C34878D82A}">
                    <a16:rowId xmlns:a16="http://schemas.microsoft.com/office/drawing/2014/main" val="4174974812"/>
                  </a:ext>
                </a:extLst>
              </a:tr>
              <a:tr h="332054">
                <a:tc>
                  <a:txBody>
                    <a:bodyPr/>
                    <a:lstStyle/>
                    <a:p>
                      <a:r>
                        <a:rPr lang="en-US" dirty="0">
                          <a:solidFill>
                            <a:schemeClr val="bg1"/>
                          </a:solidFill>
                          <a:latin typeface="Poppins" panose="00000500000000000000" pitchFamily="2" charset="0"/>
                          <a:cs typeface="Poppins" panose="00000500000000000000" pitchFamily="2" charset="0"/>
                        </a:rPr>
                        <a:t>Integer literal</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60</a:t>
                      </a:r>
                    </a:p>
                  </a:txBody>
                  <a:tcPr>
                    <a:noFill/>
                  </a:tcPr>
                </a:tc>
                <a:tc>
                  <a:txBody>
                    <a:bodyPr/>
                    <a:lstStyle/>
                    <a:p>
                      <a:r>
                        <a:rPr lang="en-US" dirty="0">
                          <a:solidFill>
                            <a:schemeClr val="bg1"/>
                          </a:solidFill>
                          <a:latin typeface="Poppins" panose="00000500000000000000" pitchFamily="2" charset="0"/>
                          <a:cs typeface="Poppins" panose="00000500000000000000" pitchFamily="2" charset="0"/>
                        </a:rPr>
                        <a:t>Integer literal</a:t>
                      </a:r>
                    </a:p>
                  </a:txBody>
                  <a:tcPr>
                    <a:noFill/>
                  </a:tcPr>
                </a:tc>
                <a:extLst>
                  <a:ext uri="{0D108BD9-81ED-4DB2-BD59-A6C34878D82A}">
                    <a16:rowId xmlns:a16="http://schemas.microsoft.com/office/drawing/2014/main" val="1522328269"/>
                  </a:ext>
                </a:extLst>
              </a:tr>
            </a:tbl>
          </a:graphicData>
        </a:graphic>
      </p:graphicFrame>
    </p:spTree>
    <p:extLst>
      <p:ext uri="{BB962C8B-B14F-4D97-AF65-F5344CB8AC3E}">
        <p14:creationId xmlns:p14="http://schemas.microsoft.com/office/powerpoint/2010/main" val="3447101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0;p23">
            <a:extLst>
              <a:ext uri="{FF2B5EF4-FFF2-40B4-BE49-F238E27FC236}">
                <a16:creationId xmlns:a16="http://schemas.microsoft.com/office/drawing/2014/main" id="{D1B711D6-148B-4432-9A6C-531EBB1E5A10}"/>
              </a:ext>
            </a:extLst>
          </p:cNvPr>
          <p:cNvSpPr txBox="1">
            <a:spLocks noGrp="1"/>
          </p:cNvSpPr>
          <p:nvPr>
            <p:ph type="title"/>
          </p:nvPr>
        </p:nvSpPr>
        <p:spPr>
          <a:xfrm>
            <a:off x="415600" y="593375"/>
            <a:ext cx="899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US"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rPr>
              <a:t>PARSING (SYNTAX ANALYSIS)</a:t>
            </a:r>
            <a:endParaRPr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endParaRPr>
          </a:p>
        </p:txBody>
      </p:sp>
      <p:sp>
        <p:nvSpPr>
          <p:cNvPr id="5" name="Rounded Rectangle 4">
            <a:extLst>
              <a:ext uri="{FF2B5EF4-FFF2-40B4-BE49-F238E27FC236}">
                <a16:creationId xmlns:a16="http://schemas.microsoft.com/office/drawing/2014/main" id="{1906F0B1-FD35-4C52-9989-27DBA649D0B0}"/>
              </a:ext>
            </a:extLst>
          </p:cNvPr>
          <p:cNvSpPr/>
          <p:nvPr/>
        </p:nvSpPr>
        <p:spPr>
          <a:xfrm>
            <a:off x="865312" y="1717426"/>
            <a:ext cx="2818765" cy="4357370"/>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7">
            <a:extLst>
              <a:ext uri="{FF2B5EF4-FFF2-40B4-BE49-F238E27FC236}">
                <a16:creationId xmlns:a16="http://schemas.microsoft.com/office/drawing/2014/main" id="{3196C3DA-3447-4762-AAB9-03049364A0BC}"/>
              </a:ext>
            </a:extLst>
          </p:cNvPr>
          <p:cNvSpPr txBox="1"/>
          <p:nvPr/>
        </p:nvSpPr>
        <p:spPr>
          <a:xfrm>
            <a:off x="968569" y="1816013"/>
            <a:ext cx="2715508" cy="3935730"/>
          </a:xfrm>
          <a:prstGeom prst="rect">
            <a:avLst/>
          </a:prstGeom>
          <a:noFill/>
        </p:spPr>
        <p:txBody>
          <a:bodyPr wrap="square" rtlCol="0">
            <a:noAutofit/>
          </a:bodyPr>
          <a:lstStyle/>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Syntax Analysis :</a:t>
            </a:r>
          </a:p>
          <a:p>
            <a:pPr algn="l"/>
            <a:endPar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The compiler analyzes the structure of the source code to create a hierarchical representation called an Abstract Syntax Tree (AST), which represents the syntactic structure of the program.</a:t>
            </a:r>
          </a:p>
        </p:txBody>
      </p:sp>
      <p:sp>
        <p:nvSpPr>
          <p:cNvPr id="7" name="Rounded Rectangle 4">
            <a:extLst>
              <a:ext uri="{FF2B5EF4-FFF2-40B4-BE49-F238E27FC236}">
                <a16:creationId xmlns:a16="http://schemas.microsoft.com/office/drawing/2014/main" id="{BF347B9D-3326-43EB-A338-50C689339F14}"/>
              </a:ext>
            </a:extLst>
          </p:cNvPr>
          <p:cNvSpPr/>
          <p:nvPr/>
        </p:nvSpPr>
        <p:spPr>
          <a:xfrm>
            <a:off x="4217503" y="1717426"/>
            <a:ext cx="5401241" cy="4449612"/>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8" name="Text Box 2">
            <a:extLst>
              <a:ext uri="{FF2B5EF4-FFF2-40B4-BE49-F238E27FC236}">
                <a16:creationId xmlns:a16="http://schemas.microsoft.com/office/drawing/2014/main" id="{DFA7092D-0770-402D-8287-EDA049618747}"/>
              </a:ext>
            </a:extLst>
          </p:cNvPr>
          <p:cNvSpPr txBox="1"/>
          <p:nvPr/>
        </p:nvSpPr>
        <p:spPr>
          <a:xfrm>
            <a:off x="4667215" y="1908255"/>
            <a:ext cx="3274060" cy="369332"/>
          </a:xfrm>
          <a:prstGeom prst="rect">
            <a:avLst/>
          </a:prstGeom>
          <a:noFill/>
        </p:spPr>
        <p:txBody>
          <a:bodyPr wrap="square" rtlCol="0">
            <a:spAutoFit/>
          </a:bodyPr>
          <a:lstStyle/>
          <a:p>
            <a:pPr algn="ctr"/>
            <a:r>
              <a:rPr lang="en-US" dirty="0">
                <a:solidFill>
                  <a:schemeClr val="bg2"/>
                </a:solidFill>
                <a:latin typeface="Poppins" panose="00000500000000000000" pitchFamily="2" charset="0"/>
                <a:ea typeface="Cascadia Mono" panose="020B0609020000020004" pitchFamily="49" charset="0"/>
                <a:cs typeface="Poppins" panose="00000500000000000000" pitchFamily="2" charset="0"/>
              </a:rPr>
              <a:t>Abstract Syntax Tree</a:t>
            </a:r>
          </a:p>
        </p:txBody>
      </p:sp>
      <p:pic>
        <p:nvPicPr>
          <p:cNvPr id="3" name="Picture 2">
            <a:extLst>
              <a:ext uri="{FF2B5EF4-FFF2-40B4-BE49-F238E27FC236}">
                <a16:creationId xmlns:a16="http://schemas.microsoft.com/office/drawing/2014/main" id="{9F6EF494-03DA-4785-A965-60594A05F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0896" y="2277587"/>
            <a:ext cx="4918507" cy="3513219"/>
          </a:xfrm>
          <a:prstGeom prst="rect">
            <a:avLst/>
          </a:prstGeom>
        </p:spPr>
      </p:pic>
    </p:spTree>
    <p:extLst>
      <p:ext uri="{BB962C8B-B14F-4D97-AF65-F5344CB8AC3E}">
        <p14:creationId xmlns:p14="http://schemas.microsoft.com/office/powerpoint/2010/main" val="2996842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0;p23">
            <a:extLst>
              <a:ext uri="{FF2B5EF4-FFF2-40B4-BE49-F238E27FC236}">
                <a16:creationId xmlns:a16="http://schemas.microsoft.com/office/drawing/2014/main" id="{D1B711D6-148B-4432-9A6C-531EBB1E5A10}"/>
              </a:ext>
            </a:extLst>
          </p:cNvPr>
          <p:cNvSpPr txBox="1">
            <a:spLocks noGrp="1"/>
          </p:cNvSpPr>
          <p:nvPr>
            <p:ph type="title"/>
          </p:nvPr>
        </p:nvSpPr>
        <p:spPr>
          <a:xfrm>
            <a:off x="415600" y="593375"/>
            <a:ext cx="899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US"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rPr>
              <a:t>SEMANTIC ANALYSIS</a:t>
            </a:r>
            <a:endParaRPr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endParaRPr>
          </a:p>
        </p:txBody>
      </p:sp>
      <p:sp>
        <p:nvSpPr>
          <p:cNvPr id="3" name="Rounded Rectangle 4">
            <a:extLst>
              <a:ext uri="{FF2B5EF4-FFF2-40B4-BE49-F238E27FC236}">
                <a16:creationId xmlns:a16="http://schemas.microsoft.com/office/drawing/2014/main" id="{19FEA363-F57A-4B6E-9A27-27DD00443B3E}"/>
              </a:ext>
            </a:extLst>
          </p:cNvPr>
          <p:cNvSpPr/>
          <p:nvPr/>
        </p:nvSpPr>
        <p:spPr>
          <a:xfrm>
            <a:off x="535112" y="1725893"/>
            <a:ext cx="3250825" cy="4357370"/>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 name="Text Box 7">
            <a:extLst>
              <a:ext uri="{FF2B5EF4-FFF2-40B4-BE49-F238E27FC236}">
                <a16:creationId xmlns:a16="http://schemas.microsoft.com/office/drawing/2014/main" id="{AB1D18B0-8B94-4070-BE48-D0EBF88F8A8F}"/>
              </a:ext>
            </a:extLst>
          </p:cNvPr>
          <p:cNvSpPr txBox="1"/>
          <p:nvPr/>
        </p:nvSpPr>
        <p:spPr>
          <a:xfrm>
            <a:off x="638369" y="2147533"/>
            <a:ext cx="3147568" cy="3935730"/>
          </a:xfrm>
          <a:prstGeom prst="rect">
            <a:avLst/>
          </a:prstGeom>
          <a:noFill/>
        </p:spPr>
        <p:txBody>
          <a:bodyPr wrap="square" rtlCol="0">
            <a:noAutofit/>
          </a:bodyPr>
          <a:lstStyle/>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Semantic Analysis :</a:t>
            </a:r>
          </a:p>
          <a:p>
            <a:pPr algn="l"/>
            <a:endPar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The compiler performs semantic analysis to ensure that the code adheres to the language's rules and semantics. This includes type checking and variable scoping.</a:t>
            </a:r>
          </a:p>
        </p:txBody>
      </p:sp>
      <p:sp>
        <p:nvSpPr>
          <p:cNvPr id="6" name="Rounded Rectangle 4">
            <a:extLst>
              <a:ext uri="{FF2B5EF4-FFF2-40B4-BE49-F238E27FC236}">
                <a16:creationId xmlns:a16="http://schemas.microsoft.com/office/drawing/2014/main" id="{CEF273EC-7C0D-4B7B-946C-29633C96F89E}"/>
              </a:ext>
            </a:extLst>
          </p:cNvPr>
          <p:cNvSpPr/>
          <p:nvPr/>
        </p:nvSpPr>
        <p:spPr>
          <a:xfrm>
            <a:off x="4384910" y="1725893"/>
            <a:ext cx="5849636" cy="4357370"/>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LISP dynamic checking :</a:t>
            </a:r>
          </a:p>
          <a:p>
            <a:pPr algn="l"/>
            <a:endPar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This involves evaluating  aspects of a program during runtime to catch errors or enforce certain rules as the program is running.</a:t>
            </a: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This involves</a:t>
            </a: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1. Determining variable type at        runtime</a:t>
            </a: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2. Dynamic bounds checking for arrays and sequences. </a:t>
            </a: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3. Checks function arguments to ensure that the correct number and types of arguments are passed.</a:t>
            </a: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4. Checks the existence of variables.</a:t>
            </a:r>
          </a:p>
          <a:p>
            <a:pPr algn="l"/>
            <a:endParaRPr lang="en-US" dirty="0">
              <a:solidFill>
                <a:schemeClr val="bg2"/>
              </a:solidFill>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347904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0;p23">
            <a:extLst>
              <a:ext uri="{FF2B5EF4-FFF2-40B4-BE49-F238E27FC236}">
                <a16:creationId xmlns:a16="http://schemas.microsoft.com/office/drawing/2014/main" id="{D1B711D6-148B-4432-9A6C-531EBB1E5A10}"/>
              </a:ext>
            </a:extLst>
          </p:cNvPr>
          <p:cNvSpPr txBox="1">
            <a:spLocks noGrp="1"/>
          </p:cNvSpPr>
          <p:nvPr>
            <p:ph type="title"/>
          </p:nvPr>
        </p:nvSpPr>
        <p:spPr>
          <a:xfrm>
            <a:off x="415600" y="593375"/>
            <a:ext cx="9578632"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US"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rPr>
              <a:t>INTERMEDIATE CODE GENERATION</a:t>
            </a:r>
            <a:endParaRPr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endParaRPr>
          </a:p>
        </p:txBody>
      </p:sp>
      <p:sp>
        <p:nvSpPr>
          <p:cNvPr id="8" name="Rounded Rectangle 4">
            <a:extLst>
              <a:ext uri="{FF2B5EF4-FFF2-40B4-BE49-F238E27FC236}">
                <a16:creationId xmlns:a16="http://schemas.microsoft.com/office/drawing/2014/main" id="{9E8A55CE-D6A1-477F-9D42-716080EF3AE5}"/>
              </a:ext>
            </a:extLst>
          </p:cNvPr>
          <p:cNvSpPr/>
          <p:nvPr/>
        </p:nvSpPr>
        <p:spPr>
          <a:xfrm>
            <a:off x="415600" y="1739088"/>
            <a:ext cx="2818765" cy="4357370"/>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Text Box 7">
            <a:extLst>
              <a:ext uri="{FF2B5EF4-FFF2-40B4-BE49-F238E27FC236}">
                <a16:creationId xmlns:a16="http://schemas.microsoft.com/office/drawing/2014/main" id="{AEC98324-A30D-4B6C-97F6-3A4564CA84F0}"/>
              </a:ext>
            </a:extLst>
          </p:cNvPr>
          <p:cNvSpPr txBox="1"/>
          <p:nvPr/>
        </p:nvSpPr>
        <p:spPr>
          <a:xfrm>
            <a:off x="518857" y="2160728"/>
            <a:ext cx="2715508" cy="3935730"/>
          </a:xfrm>
          <a:prstGeom prst="rect">
            <a:avLst/>
          </a:prstGeom>
          <a:noFill/>
        </p:spPr>
        <p:txBody>
          <a:bodyPr wrap="square" rtlCol="0">
            <a:noAutofit/>
          </a:bodyPr>
          <a:lstStyle/>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Intermediate Code Generation :</a:t>
            </a: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compiler translates the source code into an intermediate representation that is close to machine code.</a:t>
            </a:r>
          </a:p>
          <a:p>
            <a:pPr algn="l"/>
            <a:endPar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This intermediate code serves as a bridge between the high-level source code and the final executable code.</a:t>
            </a:r>
          </a:p>
        </p:txBody>
      </p:sp>
      <p:sp>
        <p:nvSpPr>
          <p:cNvPr id="10" name="Rounded Rectangle 4">
            <a:extLst>
              <a:ext uri="{FF2B5EF4-FFF2-40B4-BE49-F238E27FC236}">
                <a16:creationId xmlns:a16="http://schemas.microsoft.com/office/drawing/2014/main" id="{CD664B98-92BE-4B68-BD88-E8A99100E647}"/>
              </a:ext>
            </a:extLst>
          </p:cNvPr>
          <p:cNvSpPr/>
          <p:nvPr/>
        </p:nvSpPr>
        <p:spPr>
          <a:xfrm>
            <a:off x="3794378" y="1739088"/>
            <a:ext cx="6326696" cy="4357370"/>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nSpc>
                <a:spcPct val="150000"/>
              </a:lnSpc>
            </a:pPr>
            <a:r>
              <a:rPr lang="en-US" sz="1600" u="sng" dirty="0">
                <a:solidFill>
                  <a:schemeClr val="bg2"/>
                </a:solidFill>
                <a:latin typeface="Poppins" panose="00000500000000000000" pitchFamily="2" charset="0"/>
                <a:ea typeface="Cascadia Mono" panose="020B0609020000020004" pitchFamily="49" charset="0"/>
                <a:cs typeface="Poppins" panose="00000500000000000000" pitchFamily="2" charset="0"/>
              </a:rPr>
              <a:t>Intermediate Code</a:t>
            </a:r>
          </a:p>
          <a:p>
            <a:pPr>
              <a:lnSpc>
                <a:spcPct val="150000"/>
              </a:lnSpc>
            </a:pPr>
            <a:endParaRPr lang="en-US" sz="1600" u="sng"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lnSpc>
                <a:spcPct val="150000"/>
              </a:lnSpc>
            </a:pPr>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Original Lisp Statement:</a:t>
            </a:r>
          </a:p>
          <a:p>
            <a:pPr algn="l">
              <a:lnSpc>
                <a:spcPct val="150000"/>
              </a:lnSpc>
            </a:pPr>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(defvar position (+ initial (* rate 60)))</a:t>
            </a:r>
          </a:p>
          <a:p>
            <a:pPr algn="l">
              <a:lnSpc>
                <a:spcPct val="150000"/>
              </a:lnSpc>
            </a:pPr>
            <a:endParaRPr lang="en-US" sz="1600" u="sng"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lnSpc>
                <a:spcPct val="150000"/>
              </a:lnSpc>
            </a:pPr>
            <a:r>
              <a:rPr lang="en-US" sz="1600" u="sng" dirty="0">
                <a:solidFill>
                  <a:schemeClr val="bg2"/>
                </a:solidFill>
                <a:latin typeface="Poppins" panose="00000500000000000000" pitchFamily="2" charset="0"/>
                <a:ea typeface="Cascadia Mono" panose="020B0609020000020004" pitchFamily="49" charset="0"/>
                <a:cs typeface="Poppins" panose="00000500000000000000" pitchFamily="2" charset="0"/>
              </a:rPr>
              <a:t>Corresponding Three-Address Code:</a:t>
            </a:r>
          </a:p>
          <a:p>
            <a:pPr algn="l">
              <a:lnSpc>
                <a:spcPct val="150000"/>
              </a:lnSpc>
            </a:pPr>
            <a:endPar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nSpc>
                <a:spcPct val="150000"/>
              </a:lnSpc>
            </a:pPr>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 t1 = rate * 60      ; t1 represents the result of (* rate 60)</a:t>
            </a:r>
          </a:p>
          <a:p>
            <a:pPr>
              <a:lnSpc>
                <a:spcPct val="150000"/>
              </a:lnSpc>
            </a:pPr>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 t2 = initial + t1    ; t2 represents the result of (+ initial t1)</a:t>
            </a:r>
          </a:p>
          <a:p>
            <a:pPr>
              <a:lnSpc>
                <a:spcPct val="150000"/>
              </a:lnSpc>
            </a:pPr>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 psition = t2         ; Assign the final result to the variable</a:t>
            </a:r>
          </a:p>
        </p:txBody>
      </p:sp>
    </p:spTree>
    <p:extLst>
      <p:ext uri="{BB962C8B-B14F-4D97-AF65-F5344CB8AC3E}">
        <p14:creationId xmlns:p14="http://schemas.microsoft.com/office/powerpoint/2010/main" val="3332509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0;p23">
            <a:extLst>
              <a:ext uri="{FF2B5EF4-FFF2-40B4-BE49-F238E27FC236}">
                <a16:creationId xmlns:a16="http://schemas.microsoft.com/office/drawing/2014/main" id="{D1B711D6-148B-4432-9A6C-531EBB1E5A10}"/>
              </a:ext>
            </a:extLst>
          </p:cNvPr>
          <p:cNvSpPr txBox="1">
            <a:spLocks noGrp="1"/>
          </p:cNvSpPr>
          <p:nvPr>
            <p:ph type="title"/>
          </p:nvPr>
        </p:nvSpPr>
        <p:spPr>
          <a:xfrm>
            <a:off x="415600" y="593375"/>
            <a:ext cx="899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US"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rPr>
              <a:t>CODE OPTIMIZATION</a:t>
            </a:r>
            <a:endParaRPr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endParaRPr>
          </a:p>
        </p:txBody>
      </p:sp>
      <p:sp>
        <p:nvSpPr>
          <p:cNvPr id="3" name="Rounded Rectangle 4">
            <a:extLst>
              <a:ext uri="{FF2B5EF4-FFF2-40B4-BE49-F238E27FC236}">
                <a16:creationId xmlns:a16="http://schemas.microsoft.com/office/drawing/2014/main" id="{CD332710-5764-4121-AFCD-D66D5DBCC9DA}"/>
              </a:ext>
            </a:extLst>
          </p:cNvPr>
          <p:cNvSpPr/>
          <p:nvPr/>
        </p:nvSpPr>
        <p:spPr>
          <a:xfrm>
            <a:off x="621537" y="1721890"/>
            <a:ext cx="2574945" cy="3980641"/>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5" name="Text Box 7">
            <a:extLst>
              <a:ext uri="{FF2B5EF4-FFF2-40B4-BE49-F238E27FC236}">
                <a16:creationId xmlns:a16="http://schemas.microsoft.com/office/drawing/2014/main" id="{5D40BFFA-832F-4A46-863E-03D65C5F4F3D}"/>
              </a:ext>
            </a:extLst>
          </p:cNvPr>
          <p:cNvSpPr txBox="1"/>
          <p:nvPr/>
        </p:nvSpPr>
        <p:spPr>
          <a:xfrm>
            <a:off x="715862" y="1820477"/>
            <a:ext cx="2480620" cy="3180265"/>
          </a:xfrm>
          <a:prstGeom prst="rect">
            <a:avLst/>
          </a:prstGeom>
          <a:noFill/>
        </p:spPr>
        <p:txBody>
          <a:bodyPr wrap="square" rtlCol="0">
            <a:noAutofit/>
          </a:bodyPr>
          <a:lstStyle/>
          <a:p>
            <a:pPr algn="l"/>
            <a:endPar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r>
              <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rPr>
              <a:t>Code Optimization:</a:t>
            </a:r>
          </a:p>
          <a:p>
            <a:pPr algn="l"/>
            <a:endPar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r>
              <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rPr>
              <a:t>This involves improving the efficiency of the generated intermediate code without changing its functionality. </a:t>
            </a:r>
          </a:p>
        </p:txBody>
      </p:sp>
      <p:sp>
        <p:nvSpPr>
          <p:cNvPr id="6" name="Rounded Rectangle 4">
            <a:extLst>
              <a:ext uri="{FF2B5EF4-FFF2-40B4-BE49-F238E27FC236}">
                <a16:creationId xmlns:a16="http://schemas.microsoft.com/office/drawing/2014/main" id="{71A7F8A2-4DDE-40EF-8368-59E6987650AC}"/>
              </a:ext>
            </a:extLst>
          </p:cNvPr>
          <p:cNvSpPr/>
          <p:nvPr/>
        </p:nvSpPr>
        <p:spPr>
          <a:xfrm>
            <a:off x="3745912" y="1721890"/>
            <a:ext cx="6440825" cy="3980641"/>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r>
              <a:rPr lang="en-US" sz="1600" u="sng" dirty="0">
                <a:solidFill>
                  <a:schemeClr val="bg2"/>
                </a:solidFill>
                <a:latin typeface="Poppins" panose="00000500000000000000" pitchFamily="2" charset="0"/>
                <a:ea typeface="Cascadia Mono" panose="020B0609020000020004" pitchFamily="49" charset="0"/>
                <a:cs typeface="Poppins" panose="00000500000000000000" pitchFamily="2" charset="0"/>
              </a:rPr>
              <a:t>Intermediate Code</a:t>
            </a:r>
          </a:p>
          <a:p>
            <a:pPr algn="ctr"/>
            <a:endPar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 t1 = rate * 60     ; t1 represents the result of (* rate 60)</a:t>
            </a: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 t2 = initial + t1   ; t2 represents the result of (+ initial t1)</a:t>
            </a:r>
          </a:p>
          <a:p>
            <a:pPr algn="l"/>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 psition = t2        ; Assign the final result to the variable</a:t>
            </a:r>
          </a:p>
          <a:p>
            <a:pPr algn="l"/>
            <a:endParaRPr lang="en-US" sz="1600" u="sng"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r>
              <a:rPr lang="en-US" sz="1600" u="sng" dirty="0">
                <a:solidFill>
                  <a:schemeClr val="bg2"/>
                </a:solidFill>
                <a:latin typeface="Poppins" panose="00000500000000000000" pitchFamily="2" charset="0"/>
                <a:ea typeface="Cascadia Mono" panose="020B0609020000020004" pitchFamily="49" charset="0"/>
                <a:cs typeface="Poppins" panose="00000500000000000000" pitchFamily="2" charset="0"/>
              </a:rPr>
              <a:t>Optimized Intermediate Code</a:t>
            </a:r>
          </a:p>
          <a:p>
            <a:pPr algn="ctr"/>
            <a:endPar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t1 = rate * 60              ; t1 represents the result of (* rate 60)</a:t>
            </a:r>
          </a:p>
          <a:p>
            <a:r>
              <a:rPr lang="en-US" sz="1600" dirty="0">
                <a:solidFill>
                  <a:schemeClr val="bg2"/>
                </a:solidFill>
                <a:latin typeface="Poppins" panose="00000500000000000000" pitchFamily="2" charset="0"/>
                <a:ea typeface="Cascadia Mono" panose="020B0609020000020004" pitchFamily="49" charset="0"/>
                <a:cs typeface="Poppins" panose="00000500000000000000" pitchFamily="2" charset="0"/>
              </a:rPr>
              <a:t>psition = initial + t1   ; Assign the final result to the variable </a:t>
            </a:r>
          </a:p>
          <a:p>
            <a:pPr algn="ctr">
              <a:lnSpc>
                <a:spcPct val="150000"/>
              </a:lnSpc>
            </a:pPr>
            <a:endParaRPr lang="en-US" sz="1600" dirty="0">
              <a:solidFill>
                <a:schemeClr val="bg2"/>
              </a:solidFill>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3746703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0;p23">
            <a:extLst>
              <a:ext uri="{FF2B5EF4-FFF2-40B4-BE49-F238E27FC236}">
                <a16:creationId xmlns:a16="http://schemas.microsoft.com/office/drawing/2014/main" id="{D1B711D6-148B-4432-9A6C-531EBB1E5A10}"/>
              </a:ext>
            </a:extLst>
          </p:cNvPr>
          <p:cNvSpPr txBox="1">
            <a:spLocks noGrp="1"/>
          </p:cNvSpPr>
          <p:nvPr>
            <p:ph type="title"/>
          </p:nvPr>
        </p:nvSpPr>
        <p:spPr>
          <a:xfrm>
            <a:off x="415600" y="593375"/>
            <a:ext cx="8994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US"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rPr>
              <a:t>CODE GENERATION</a:t>
            </a:r>
            <a:endParaRPr dirty="0">
              <a:solidFill>
                <a:schemeClr val="bg1"/>
              </a:solidFill>
              <a:latin typeface="Poppins Medium" panose="00000600000000000000" pitchFamily="2" charset="0"/>
              <a:ea typeface="Cascadia Code SemiBold" panose="020B0609020000020004" pitchFamily="49" charset="0"/>
              <a:cs typeface="Poppins Medium" panose="00000600000000000000" pitchFamily="2" charset="0"/>
            </a:endParaRPr>
          </a:p>
        </p:txBody>
      </p:sp>
      <p:sp>
        <p:nvSpPr>
          <p:cNvPr id="3" name="Rounded Rectangle 4">
            <a:extLst>
              <a:ext uri="{FF2B5EF4-FFF2-40B4-BE49-F238E27FC236}">
                <a16:creationId xmlns:a16="http://schemas.microsoft.com/office/drawing/2014/main" id="{410A1542-46C9-41AA-AB19-194C23D82D91}"/>
              </a:ext>
            </a:extLst>
          </p:cNvPr>
          <p:cNvSpPr/>
          <p:nvPr/>
        </p:nvSpPr>
        <p:spPr>
          <a:xfrm>
            <a:off x="415600" y="1721890"/>
            <a:ext cx="3620007" cy="3797761"/>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 name="Text Box 7">
            <a:extLst>
              <a:ext uri="{FF2B5EF4-FFF2-40B4-BE49-F238E27FC236}">
                <a16:creationId xmlns:a16="http://schemas.microsoft.com/office/drawing/2014/main" id="{AB8C45FA-4C41-4C5F-8E11-4DCB1950B8DA}"/>
              </a:ext>
            </a:extLst>
          </p:cNvPr>
          <p:cNvSpPr txBox="1"/>
          <p:nvPr/>
        </p:nvSpPr>
        <p:spPr>
          <a:xfrm>
            <a:off x="518857" y="1820478"/>
            <a:ext cx="3620006" cy="3034156"/>
          </a:xfrm>
          <a:prstGeom prst="rect">
            <a:avLst/>
          </a:prstGeom>
          <a:noFill/>
        </p:spPr>
        <p:txBody>
          <a:bodyPr wrap="square" rtlCol="0">
            <a:noAutofit/>
          </a:bodyPr>
          <a:lstStyle/>
          <a:p>
            <a:pPr algn="l"/>
            <a:endPar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r>
              <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rPr>
              <a:t>Code Generation:</a:t>
            </a:r>
          </a:p>
          <a:p>
            <a:pPr algn="l"/>
            <a:endPar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endParaRPr>
          </a:p>
          <a:p>
            <a:pPr algn="l"/>
            <a:r>
              <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rPr>
              <a:t>This involves converting the intermediate code into machine code instructions. </a:t>
            </a:r>
          </a:p>
          <a:p>
            <a:pPr algn="l"/>
            <a:r>
              <a:rPr lang="en-US" sz="1800" dirty="0">
                <a:solidFill>
                  <a:schemeClr val="bg2"/>
                </a:solidFill>
                <a:latin typeface="Poppins" panose="00000500000000000000" pitchFamily="2" charset="0"/>
                <a:ea typeface="Cascadia Mono" panose="020B0609020000020004" pitchFamily="49" charset="0"/>
                <a:cs typeface="Poppins" panose="00000500000000000000" pitchFamily="2" charset="0"/>
              </a:rPr>
              <a:t>This typically includes allocating registers, and generating instructions for arithmetic operations, function calls, and control flow.</a:t>
            </a:r>
          </a:p>
        </p:txBody>
      </p:sp>
      <p:sp>
        <p:nvSpPr>
          <p:cNvPr id="6" name="Rounded Rectangle 3">
            <a:extLst>
              <a:ext uri="{FF2B5EF4-FFF2-40B4-BE49-F238E27FC236}">
                <a16:creationId xmlns:a16="http://schemas.microsoft.com/office/drawing/2014/main" id="{9F1FA3A3-EAB7-4DA7-8400-E92C306EBA78}"/>
              </a:ext>
            </a:extLst>
          </p:cNvPr>
          <p:cNvSpPr/>
          <p:nvPr/>
        </p:nvSpPr>
        <p:spPr>
          <a:xfrm>
            <a:off x="4572001" y="1721889"/>
            <a:ext cx="7204400" cy="3797761"/>
          </a:xfrm>
          <a:prstGeom prst="roundRect">
            <a:avLst/>
          </a:prstGeom>
          <a:solidFill>
            <a:schemeClr val="bg1">
              <a:alpha val="10000"/>
            </a:schemeClr>
          </a:solidFill>
          <a:ln w="12700" cmpd="sng">
            <a:solidFill>
              <a:schemeClr val="bg2"/>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dirty="0"/>
          </a:p>
        </p:txBody>
      </p:sp>
      <p:sp>
        <p:nvSpPr>
          <p:cNvPr id="7" name="Text Box 5">
            <a:extLst>
              <a:ext uri="{FF2B5EF4-FFF2-40B4-BE49-F238E27FC236}">
                <a16:creationId xmlns:a16="http://schemas.microsoft.com/office/drawing/2014/main" id="{3DC983B0-8902-477D-8B0D-1EC9525B02F1}"/>
              </a:ext>
            </a:extLst>
          </p:cNvPr>
          <p:cNvSpPr txBox="1"/>
          <p:nvPr/>
        </p:nvSpPr>
        <p:spPr>
          <a:xfrm>
            <a:off x="4572000" y="2499443"/>
            <a:ext cx="8008185" cy="4166235"/>
          </a:xfrm>
          <a:prstGeom prst="rect">
            <a:avLst/>
          </a:prstGeom>
          <a:noFill/>
          <a:ln>
            <a:noFill/>
          </a:ln>
        </p:spPr>
        <p:txBody>
          <a:bodyPr wrap="square" rtlCol="0">
            <a:noAutofit/>
          </a:bodyPr>
          <a:lstStyle/>
          <a:p>
            <a:r>
              <a:rPr lang="en-US" sz="1600" b="0" i="0" dirty="0">
                <a:solidFill>
                  <a:srgbClr val="FFFFFF"/>
                </a:solidFill>
                <a:effectLst/>
                <a:latin typeface="Poppins" panose="00000500000000000000" pitchFamily="2" charset="0"/>
                <a:cs typeface="Poppins" panose="00000500000000000000" pitchFamily="2" charset="0"/>
              </a:rPr>
              <a:t>Generated Machine Code </a:t>
            </a:r>
          </a:p>
          <a:p>
            <a:endParaRPr lang="en-US" sz="1600" b="0" i="0" dirty="0">
              <a:solidFill>
                <a:srgbClr val="FFFFFF"/>
              </a:solidFill>
              <a:effectLst/>
              <a:latin typeface="Poppins" panose="00000500000000000000" pitchFamily="2" charset="0"/>
              <a:cs typeface="Poppins" panose="00000500000000000000" pitchFamily="2" charset="0"/>
            </a:endParaRPr>
          </a:p>
          <a:p>
            <a:r>
              <a:rPr lang="en-US" sz="1600" dirty="0">
                <a:solidFill>
                  <a:srgbClr val="FFFFFF"/>
                </a:solidFill>
                <a:latin typeface="Poppins" panose="00000500000000000000" pitchFamily="2" charset="0"/>
                <a:cs typeface="Poppins" panose="00000500000000000000" pitchFamily="2" charset="0"/>
              </a:rPr>
              <a:t>LDF</a:t>
            </a:r>
            <a:r>
              <a:rPr lang="en-US" sz="1600" b="0" i="0" dirty="0">
                <a:solidFill>
                  <a:srgbClr val="FFFFFF"/>
                </a:solidFill>
                <a:effectLst/>
                <a:latin typeface="Poppins" panose="00000500000000000000" pitchFamily="2" charset="0"/>
                <a:cs typeface="Poppins" panose="00000500000000000000" pitchFamily="2" charset="0"/>
              </a:rPr>
              <a:t> R1, rate                        ; Load the value of 'rate' into register R1 </a:t>
            </a:r>
          </a:p>
          <a:p>
            <a:r>
              <a:rPr lang="en-US" sz="1600" b="0" i="0" dirty="0">
                <a:solidFill>
                  <a:srgbClr val="FFFFFF"/>
                </a:solidFill>
                <a:effectLst/>
                <a:latin typeface="Poppins" panose="00000500000000000000" pitchFamily="2" charset="0"/>
                <a:cs typeface="Poppins" panose="00000500000000000000" pitchFamily="2" charset="0"/>
              </a:rPr>
              <a:t>MULF R1,  R1, 60                  ; Multiply R1 by 60 </a:t>
            </a:r>
          </a:p>
          <a:p>
            <a:r>
              <a:rPr lang="en-US" sz="1600" dirty="0">
                <a:solidFill>
                  <a:srgbClr val="FFFFFF"/>
                </a:solidFill>
                <a:latin typeface="Poppins" panose="00000500000000000000" pitchFamily="2" charset="0"/>
                <a:cs typeface="Poppins" panose="00000500000000000000" pitchFamily="2" charset="0"/>
              </a:rPr>
              <a:t>LDF</a:t>
            </a:r>
            <a:r>
              <a:rPr lang="en-US" sz="1600" b="0" i="0" dirty="0">
                <a:solidFill>
                  <a:srgbClr val="FFFFFF"/>
                </a:solidFill>
                <a:effectLst/>
                <a:latin typeface="Poppins" panose="00000500000000000000" pitchFamily="2" charset="0"/>
                <a:cs typeface="Poppins" panose="00000500000000000000" pitchFamily="2" charset="0"/>
              </a:rPr>
              <a:t> R2, initial                     ; Load the value of 'initial' into register R2 </a:t>
            </a:r>
          </a:p>
          <a:p>
            <a:r>
              <a:rPr lang="en-US" sz="1600" b="0" i="0">
                <a:solidFill>
                  <a:srgbClr val="FFFFFF"/>
                </a:solidFill>
                <a:effectLst/>
                <a:latin typeface="Poppins" panose="00000500000000000000" pitchFamily="2" charset="0"/>
                <a:cs typeface="Poppins" panose="00000500000000000000" pitchFamily="2" charset="0"/>
              </a:rPr>
              <a:t>ADDF R2, R2</a:t>
            </a:r>
            <a:r>
              <a:rPr lang="en-US" sz="1600" b="0" i="0" dirty="0">
                <a:solidFill>
                  <a:srgbClr val="FFFFFF"/>
                </a:solidFill>
                <a:effectLst/>
                <a:latin typeface="Poppins" panose="00000500000000000000" pitchFamily="2" charset="0"/>
                <a:cs typeface="Poppins" panose="00000500000000000000" pitchFamily="2" charset="0"/>
              </a:rPr>
              <a:t>, </a:t>
            </a:r>
            <a:r>
              <a:rPr lang="en-US" sz="1600" b="0" i="0">
                <a:solidFill>
                  <a:srgbClr val="FFFFFF"/>
                </a:solidFill>
                <a:effectLst/>
                <a:latin typeface="Poppins" panose="00000500000000000000" pitchFamily="2" charset="0"/>
                <a:cs typeface="Poppins" panose="00000500000000000000" pitchFamily="2" charset="0"/>
              </a:rPr>
              <a:t>R1                  </a:t>
            </a:r>
            <a:r>
              <a:rPr lang="en-US" sz="1600" b="0" i="0" dirty="0">
                <a:solidFill>
                  <a:srgbClr val="FFFFFF"/>
                </a:solidFill>
                <a:effectLst/>
                <a:latin typeface="Poppins" panose="00000500000000000000" pitchFamily="2" charset="0"/>
                <a:cs typeface="Poppins" panose="00000500000000000000" pitchFamily="2" charset="0"/>
              </a:rPr>
              <a:t>; Add the result of the multiplication to R2 </a:t>
            </a:r>
          </a:p>
          <a:p>
            <a:r>
              <a:rPr lang="en-US" sz="1600" dirty="0">
                <a:solidFill>
                  <a:srgbClr val="FFFFFF"/>
                </a:solidFill>
                <a:latin typeface="Poppins" panose="00000500000000000000" pitchFamily="2" charset="0"/>
                <a:cs typeface="Poppins" panose="00000500000000000000" pitchFamily="2" charset="0"/>
              </a:rPr>
              <a:t>STF </a:t>
            </a:r>
            <a:r>
              <a:rPr lang="en-US" sz="1600" b="0" i="0" dirty="0">
                <a:solidFill>
                  <a:srgbClr val="FFFFFF"/>
                </a:solidFill>
                <a:effectLst/>
                <a:latin typeface="Poppins" panose="00000500000000000000" pitchFamily="2" charset="0"/>
                <a:cs typeface="Poppins" panose="00000500000000000000" pitchFamily="2" charset="0"/>
              </a:rPr>
              <a:t>position, R2                ; Store the final result in the variable 'position'</a:t>
            </a:r>
            <a:r>
              <a:rPr lang="en-US" sz="1600" dirty="0">
                <a:solidFill>
                  <a:schemeClr val="bg1"/>
                </a:solidFill>
                <a:latin typeface="Poppins" panose="00000500000000000000" pitchFamily="2" charset="0"/>
                <a:cs typeface="Poppins" panose="00000500000000000000" pitchFamily="2" charset="0"/>
              </a:rPr>
              <a:t> </a:t>
            </a:r>
          </a:p>
          <a:p>
            <a:pPr algn="ctr"/>
            <a:endParaRPr lang="en-US" sz="2000" dirty="0">
              <a:solidFill>
                <a:schemeClr val="bg2"/>
              </a:solidFill>
            </a:endParaRPr>
          </a:p>
        </p:txBody>
      </p:sp>
    </p:spTree>
    <p:extLst>
      <p:ext uri="{BB962C8B-B14F-4D97-AF65-F5344CB8AC3E}">
        <p14:creationId xmlns:p14="http://schemas.microsoft.com/office/powerpoint/2010/main" val="3457159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939</Words>
  <Application>Microsoft Office PowerPoint</Application>
  <PresentationFormat>Widescreen</PresentationFormat>
  <Paragraphs>134</Paragraphs>
  <Slides>10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Cascadia Code SemiBold</vt:lpstr>
      <vt:lpstr>Cascadia Mono</vt:lpstr>
      <vt:lpstr>Poppins</vt:lpstr>
      <vt:lpstr>Poppins Medium</vt:lpstr>
      <vt:lpstr>Söhne</vt:lpstr>
      <vt:lpstr>Office Theme</vt:lpstr>
      <vt:lpstr>&lt;LISP COMPILER&gt;  &lt;BY YMCMB&gt;</vt:lpstr>
      <vt:lpstr>INTRODUCTION TO LISP</vt:lpstr>
      <vt:lpstr>LISP COMPILER</vt:lpstr>
      <vt:lpstr>LEXICAL ANALYSIS</vt:lpstr>
      <vt:lpstr>PARSING (SYNTAX ANALYSIS)</vt:lpstr>
      <vt:lpstr>SEMANTIC ANALYSIS</vt:lpstr>
      <vt:lpstr>INTERMEDIATE CODE GENERATION</vt:lpstr>
      <vt:lpstr>CODE OPTIMIZATION</vt:lpstr>
      <vt:lpstr>CODE GENERATION</vt:lpstr>
      <vt:lpstr>EXECUTABLE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&lt;LISP COMPILER&gt;  &lt;BY YMCMB&gt;</dc:title>
  <dc:creator>Bemsen Kpongo</dc:creator>
  <cp:lastModifiedBy>Bemsen Kpongo</cp:lastModifiedBy>
  <cp:revision>7</cp:revision>
  <dcterms:created xsi:type="dcterms:W3CDTF">2024-01-21T21:01:19Z</dcterms:created>
  <dcterms:modified xsi:type="dcterms:W3CDTF">2024-01-22T09:34:46Z</dcterms:modified>
</cp:coreProperties>
</file>