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11"/>
  </p:notesMasterIdLst>
  <p:handoutMasterIdLst>
    <p:handoutMasterId r:id="rId12"/>
  </p:handoutMasterIdLst>
  <p:sldIdLst>
    <p:sldId id="264" r:id="rId5"/>
    <p:sldId id="260" r:id="rId6"/>
    <p:sldId id="262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5F6A1E-27D8-447B-971C-9F1C7B14BF03}" type="datetime1">
              <a:rPr lang="hr-HR" smtClean="0"/>
              <a:t>6.3.2024.</a:t>
            </a:fld>
            <a:endParaRPr lang="hr-HR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0AB591-23E2-4751-AEF3-6F25D78DAAE8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4002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noProof="0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2D9D-2047-4C58-80B8-6CAB5F50E13B}" type="datetime1">
              <a:rPr lang="hr-HR" smtClean="0"/>
              <a:pPr/>
              <a:t>6.3.2024.</a:t>
            </a:fld>
            <a:endParaRPr lang="hr-HR" dirty="0"/>
          </a:p>
        </p:txBody>
      </p:sp>
      <p:sp>
        <p:nvSpPr>
          <p:cNvPr id="4" name="Rezervirano mjesto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noProof="0" dirty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noProof="0" dirty="0"/>
              <a:t>Kliknite da biste uredili stilove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EBF4EA-66C0-4CFE-81BD-02CDB9148D34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14712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EEBF4EA-66C0-4CFE-81BD-02CDB9148D34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4659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EEBF4EA-66C0-4CFE-81BD-02CDB9148D3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1140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EEBF4EA-66C0-4CFE-81BD-02CDB9148D34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0947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2D2345-1387-7B47-4293-B47DD7E1F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94BBBA2-31BA-A42A-FB9D-C401530BB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4C449DC-E75D-61AE-C132-571C76D9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5D6624-CC8D-41CC-B26B-73731ECE0F1A}" type="datetime1">
              <a:rPr lang="hr-HR" noProof="0" smtClean="0"/>
              <a:t>6.3.2024.</a:t>
            </a:fld>
            <a:endParaRPr lang="hr-HR" noProof="0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E6CCBD0-C347-43C4-266F-2DFDEC18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3D34C5E-DE11-026C-A171-6CB71A71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31953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133E85-8354-986A-6F83-BAD4EE11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A82AD22A-BCA2-D88D-6E84-B1FD5E708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A6FF3E8-9077-53CD-9AFA-FBF37840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A5D85DB-EC76-486F-87A2-BA2559C80DE7}" type="datetime1">
              <a:rPr lang="hr-HR" noProof="0" smtClean="0"/>
              <a:t>6.3.2024.</a:t>
            </a:fld>
            <a:endParaRPr lang="hr-HR" noProof="0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708AAE7-ED48-9C15-1072-A85D5E2C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C62E9D6-D555-C5F6-FBE6-DA2CC039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90895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E9E5DB7E-9D1B-C851-7C5F-55C563656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EE0B3E88-6C0B-3E2E-1E9C-5D5E6AF35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8F815F2-4A4C-FAE4-8704-C19F7F47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DF0982-9E8F-4EA2-9067-8A4C27E5C00F}" type="datetime1">
              <a:rPr lang="hr-HR" noProof="0" smtClean="0"/>
              <a:t>6.3.2024.</a:t>
            </a:fld>
            <a:endParaRPr lang="hr-HR" noProof="0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727BCDC-9DD1-ECD4-598D-1C6B97DB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50ED5E3-6B20-490B-CA9E-8BF994E8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89542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F1B4371-29FA-74F7-2BC0-CB954E58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44CF968-18A6-B40E-3146-8DF33F38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E2BA791-8E4F-F776-D379-C0DD87C1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290D61-40B1-4250-B9DD-12E8E1492FF6}" type="datetime1">
              <a:rPr lang="hr-HR" noProof="0" smtClean="0"/>
              <a:t>6.3.2024.</a:t>
            </a:fld>
            <a:endParaRPr lang="hr-HR" noProof="0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AB8B694-AD3E-F1F8-51B7-7683AE0C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062FACE-33DC-5A33-CBBF-97FE69A8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23373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94DB8D-CB5A-D4F2-070F-CA745CCD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0445011E-EBA2-7D61-8030-3D92A393E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B51DE8F-D0FF-E7A3-EB63-539B805A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D34096-48D4-4123-9C9E-56615DC4CCC7}" type="datetime1">
              <a:rPr lang="hr-HR" noProof="0" smtClean="0"/>
              <a:t>6.3.2024.</a:t>
            </a:fld>
            <a:endParaRPr lang="hr-HR" noProof="0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6966853-B2CD-23B2-B100-77EFCB3E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A4F3192-D4D1-A709-55A0-787BDECE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9024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1840B2-57B6-B17E-B74E-59554905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6D6708D-6743-C784-08B9-A300A77B7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0CB8BD32-387E-3D54-A973-2D228C667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00B56C70-DECA-83CB-6FAC-35385F4C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CAFF2B-898C-482A-A397-6E5A46F21E30}" type="datetime1">
              <a:rPr lang="hr-HR" noProof="0" smtClean="0"/>
              <a:t>6.3.2024.</a:t>
            </a:fld>
            <a:endParaRPr lang="hr-HR" noProof="0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731227A-2893-29CD-D9A6-09A20998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6FB69627-D77A-CF66-BCFA-480D6F67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421652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014D14-7A01-9D92-FD9C-2B56464A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A2BD235-1C2B-0A26-6FEE-9E4C0163A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3F42F5A8-9E7A-C62A-2822-117E515DC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C404CF48-8428-D6A7-663D-B445212B8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3383BF56-519E-D4A0-A70E-24274CB9A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BB6B9799-410A-141C-E873-4E97F850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1D0B60-8BB6-435F-BD89-6FD468EE4DAE}" type="datetime1">
              <a:rPr lang="hr-HR" noProof="0" smtClean="0"/>
              <a:t>6.3.2024.</a:t>
            </a:fld>
            <a:endParaRPr lang="hr-HR" noProof="0" dirty="0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69C1BF45-C830-3718-995D-1EEF598E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D3551019-D4A4-F547-7A96-8B2B86CB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56951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BE3DD71-F66B-012F-D582-D3038AAC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76857461-D262-E873-B96C-0BEA03B9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6541DD-D021-4B97-AE31-5098DCF45523}" type="datetime1">
              <a:rPr lang="hr-HR" noProof="0" smtClean="0"/>
              <a:t>6.3.2024.</a:t>
            </a:fld>
            <a:endParaRPr lang="hr-HR" noProof="0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6412EC51-2A58-FA4E-F7DC-C8756070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71FE836B-90FF-72CB-C88C-13D8E854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7678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638F5817-EF95-3938-477A-EF6467F9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7C3FB4-842F-4778-B7F6-E57E8456D1D9}" type="datetime1">
              <a:rPr lang="hr-HR" noProof="0" smtClean="0"/>
              <a:t>6.3.2024.</a:t>
            </a:fld>
            <a:endParaRPr lang="hr-HR" noProof="0" dirty="0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B40E06BA-EB1C-0062-10AA-BC83A265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81CD297-8960-DA18-3440-33F0E21D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742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B360A3-0A51-0AC6-C3F2-461F977E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3FB9DEA-B353-5F0B-2650-0E32C4D55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B8B2044-C94C-6FDA-4ED1-49D153FB5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8759F70-6B61-41CE-8BFB-A65DEF59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C2D372-1760-4CCB-8598-4C41EB6C61ED}" type="datetime1">
              <a:rPr lang="hr-HR" noProof="0" smtClean="0"/>
              <a:t>6.3.2024.</a:t>
            </a:fld>
            <a:endParaRPr lang="hr-HR" noProof="0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F82923C-7932-DCFD-D969-A20F0136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0CEFD6D-FBC3-D9E2-5F5B-9B07BB79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84509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B1E172-D93C-3423-6D62-C81E8525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F08240BA-3A6F-560C-AA87-F60263D6C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32E84BFB-E1EE-07F8-7048-CD2B51A2F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90C5251-5DBA-0A8C-240B-650E563A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38A3C5-5862-4D29-9D3B-5D0D2D8AB1DD}" type="datetime1">
              <a:rPr lang="hr-HR" noProof="0" smtClean="0"/>
              <a:t>6.3.2024.</a:t>
            </a:fld>
            <a:endParaRPr lang="hr-HR" noProof="0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ADDE014-2346-9C66-75F4-987B3F4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1FCBB4A-D527-3A9E-5FAF-FDE84779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68812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B46F5086-3492-1247-ECA8-2F680D41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2AC1342-2BFC-7A95-8892-2B239BF1E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B6B637E-5E7A-07C6-4764-6858C738C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7B2DC10-65AC-48A2-8AF2-842D3E612E80}" type="datetime1">
              <a:rPr lang="hr-HR" noProof="0" smtClean="0"/>
              <a:t>6.3.2024.</a:t>
            </a:fld>
            <a:endParaRPr lang="hr-HR" noProof="0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3252DEA-9031-3D63-83EC-B4EB7A5BB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r-HR" noProof="0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F552514-5A8D-6C01-2C0A-2DADF7799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35567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slov 1">
            <a:extLst>
              <a:ext uri="{FF2B5EF4-FFF2-40B4-BE49-F238E27FC236}">
                <a16:creationId xmlns:a16="http://schemas.microsoft.com/office/drawing/2014/main" id="{005AB055-C974-A326-EAE4-62C35CA85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55768" y="-19320387"/>
            <a:ext cx="39983002" cy="23130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>
            <a:normAutofit/>
          </a:bodyPr>
          <a:lstStyle/>
          <a:p>
            <a:r>
              <a:rPr lang="hr-HR" dirty="0" err="1"/>
              <a:t>SQLite</a:t>
            </a:r>
            <a:r>
              <a:rPr lang="hr-HR" dirty="0"/>
              <a:t> u Androidu</a:t>
            </a:r>
          </a:p>
        </p:txBody>
      </p:sp>
      <p:sp>
        <p:nvSpPr>
          <p:cNvPr id="11" name="Podnaslov 2">
            <a:extLst>
              <a:ext uri="{FF2B5EF4-FFF2-40B4-BE49-F238E27FC236}">
                <a16:creationId xmlns:a16="http://schemas.microsoft.com/office/drawing/2014/main" id="{754A8425-C60E-E777-64C2-B2504AB5E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555768" y="-5528646"/>
            <a:ext cx="39983002" cy="10210434"/>
          </a:xfrm>
        </p:spPr>
        <p:txBody>
          <a:bodyPr rtlCol="0">
            <a:normAutofit/>
          </a:bodyPr>
          <a:lstStyle/>
          <a:p>
            <a:pPr rtl="0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Luka salaj, Lovro Novosel i Filip Čajkovac Čolić</a:t>
            </a:r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5F445886-7C0A-E27D-FFF9-589FC25BC64A}"/>
              </a:ext>
            </a:extLst>
          </p:cNvPr>
          <p:cNvSpPr txBox="1"/>
          <p:nvPr/>
        </p:nvSpPr>
        <p:spPr>
          <a:xfrm>
            <a:off x="-3035387" y="2032372"/>
            <a:ext cx="152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Samobor, 3.3.2024.</a:t>
            </a:r>
          </a:p>
        </p:txBody>
      </p:sp>
    </p:spTree>
    <p:extLst>
      <p:ext uri="{BB962C8B-B14F-4D97-AF65-F5344CB8AC3E}">
        <p14:creationId xmlns:p14="http://schemas.microsoft.com/office/powerpoint/2010/main" val="38455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07B440-1575-45E1-ADD8-03747A5B7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>
            <a:normAutofit/>
          </a:bodyPr>
          <a:lstStyle/>
          <a:p>
            <a:r>
              <a:rPr lang="hr-HR" dirty="0" err="1"/>
              <a:t>SQLite</a:t>
            </a:r>
            <a:r>
              <a:rPr lang="hr-HR" dirty="0"/>
              <a:t> u Androidu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26292E0-6095-4F56-8D59-35C313153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795587"/>
          </a:xfrm>
        </p:spPr>
        <p:txBody>
          <a:bodyPr rtlCol="0">
            <a:normAutofit/>
          </a:bodyPr>
          <a:lstStyle/>
          <a:p>
            <a:pPr rtl="0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Luka salaj, Lovro Novosel i Filip Čajkovac Čolić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2D3A0501-7FD3-34F2-70DB-D0D0AC67F721}"/>
              </a:ext>
            </a:extLst>
          </p:cNvPr>
          <p:cNvSpPr txBox="1"/>
          <p:nvPr/>
        </p:nvSpPr>
        <p:spPr>
          <a:xfrm>
            <a:off x="8887691" y="6402987"/>
            <a:ext cx="33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Samobor, 3.3.2024.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FCFDCC-2468-C304-8F32-9EF20431475F}"/>
              </a:ext>
            </a:extLst>
          </p:cNvPr>
          <p:cNvSpPr txBox="1">
            <a:spLocks/>
          </p:cNvSpPr>
          <p:nvPr/>
        </p:nvSpPr>
        <p:spPr>
          <a:xfrm>
            <a:off x="-8182373" y="-8220251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/>
              <a:t>Što je sqlite?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766ED-0BA7-F5D7-8D16-1F663262E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554618" y="-17197573"/>
            <a:ext cx="4777381" cy="226925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DCD2DF-1A16-F982-96DF-E447A507C043}"/>
              </a:ext>
            </a:extLst>
          </p:cNvPr>
          <p:cNvSpPr txBox="1">
            <a:spLocks/>
          </p:cNvSpPr>
          <p:nvPr/>
        </p:nvSpPr>
        <p:spPr>
          <a:xfrm>
            <a:off x="18453214" y="-7187249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sr-Latn-RS" altLang="sr-Latn-RS" sz="1300" dirty="0" err="1"/>
              <a:t>SQLite</a:t>
            </a:r>
            <a:r>
              <a:rPr lang="sr-Latn-RS" altLang="sr-Latn-RS" sz="1300" dirty="0"/>
              <a:t> je </a:t>
            </a:r>
            <a:r>
              <a:rPr lang="sr-Latn-RS" altLang="sr-Latn-RS" sz="1300" dirty="0" err="1"/>
              <a:t>relacijska</a:t>
            </a:r>
            <a:r>
              <a:rPr lang="sr-Latn-RS" altLang="sr-Latn-RS" sz="1300" dirty="0"/>
              <a:t> baza podataka temeljena na maloj C programskoj biblioteci. Glavne značajke baze podataka </a:t>
            </a:r>
            <a:r>
              <a:rPr lang="sr-Latn-RS" altLang="sr-Latn-RS" sz="1300" dirty="0" err="1"/>
              <a:t>SQLite</a:t>
            </a:r>
            <a:r>
              <a:rPr lang="sr-Latn-RS" altLang="sr-Latn-RS" sz="1300" dirty="0"/>
              <a:t> su: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sr-Latn-RS" altLang="sr-Latn-RS" sz="1300" dirty="0"/>
          </a:p>
          <a:p>
            <a:pPr eaLnBrk="0" fontAlgn="base" hangingPunct="0">
              <a:spcBef>
                <a:spcPts val="100"/>
              </a:spcBef>
              <a:spcAft>
                <a:spcPts val="100"/>
              </a:spcAft>
              <a:buFontTx/>
              <a:buChar char="•"/>
            </a:pPr>
            <a:r>
              <a:rPr lang="sr-Latn-RS" altLang="sr-Latn-RS" sz="1300" dirty="0"/>
              <a:t>Transakcije funkcioniraju po načelu ACID (</a:t>
            </a:r>
            <a:r>
              <a:rPr lang="sr-Latn-RS" altLang="sr-Latn-RS" sz="1300" dirty="0" err="1"/>
              <a:t>atomic</a:t>
            </a:r>
            <a:r>
              <a:rPr lang="sr-Latn-RS" altLang="sr-Latn-RS" sz="1300" dirty="0"/>
              <a:t>, </a:t>
            </a:r>
            <a:r>
              <a:rPr lang="sr-Latn-RS" altLang="sr-Latn-RS" sz="1300" dirty="0" err="1"/>
              <a:t>consistent</a:t>
            </a:r>
            <a:r>
              <a:rPr lang="sr-Latn-RS" altLang="sr-Latn-RS" sz="1300" dirty="0"/>
              <a:t>, </a:t>
            </a:r>
            <a:r>
              <a:rPr lang="sr-Latn-RS" altLang="sr-Latn-RS" sz="1300" dirty="0" err="1"/>
              <a:t>isolated</a:t>
            </a:r>
            <a:r>
              <a:rPr lang="sr-Latn-RS" altLang="sr-Latn-RS" sz="1300" dirty="0"/>
              <a:t>, </a:t>
            </a:r>
            <a:r>
              <a:rPr lang="sr-Latn-RS" altLang="sr-Latn-RS" sz="1300" dirty="0" err="1"/>
              <a:t>and</a:t>
            </a:r>
            <a:r>
              <a:rPr lang="sr-Latn-RS" altLang="sr-Latn-RS" sz="1300" dirty="0"/>
              <a:t> </a:t>
            </a:r>
            <a:r>
              <a:rPr lang="sr-Latn-RS" altLang="sr-Latn-RS" sz="1300" dirty="0" err="1"/>
              <a:t>durable</a:t>
            </a:r>
            <a:r>
              <a:rPr lang="sr-Latn-RS" altLang="sr-Latn-RS" sz="1300" dirty="0"/>
              <a:t>). </a:t>
            </a:r>
          </a:p>
          <a:p>
            <a:pPr eaLnBrk="0" fontAlgn="base" hangingPunct="0">
              <a:spcBef>
                <a:spcPts val="100"/>
              </a:spcBef>
              <a:spcAft>
                <a:spcPts val="100"/>
              </a:spcAft>
              <a:buFontTx/>
              <a:buChar char="•"/>
            </a:pPr>
            <a:r>
              <a:rPr lang="sr-Latn-RS" altLang="sr-Latn-RS" sz="1300" dirty="0" err="1"/>
              <a:t>Podatci</a:t>
            </a:r>
            <a:r>
              <a:rPr lang="sr-Latn-RS" altLang="sr-Latn-RS" sz="1300" dirty="0"/>
              <a:t> ostaju postojani pri padu sustava ili nestanku električne energije. </a:t>
            </a:r>
          </a:p>
          <a:p>
            <a:pPr eaLnBrk="0" fontAlgn="base" hangingPunct="0">
              <a:spcBef>
                <a:spcPts val="100"/>
              </a:spcBef>
              <a:spcAft>
                <a:spcPts val="100"/>
              </a:spcAft>
              <a:buFontTx/>
              <a:buChar char="•"/>
            </a:pPr>
            <a:r>
              <a:rPr lang="sr-Latn-RS" altLang="sr-Latn-RS" sz="1300" dirty="0"/>
              <a:t>Nulta konfiguracija nema potrebu za prilagođavanjem i administracijom. </a:t>
            </a:r>
          </a:p>
          <a:p>
            <a:pPr eaLnBrk="0" fontAlgn="base" hangingPunct="0">
              <a:spcBef>
                <a:spcPts val="100"/>
              </a:spcBef>
              <a:spcAft>
                <a:spcPts val="100"/>
              </a:spcAft>
              <a:buFontTx/>
              <a:buChar char="•"/>
            </a:pPr>
            <a:r>
              <a:rPr lang="sr-Latn-RS" altLang="sr-Latn-RS" sz="1300" dirty="0"/>
              <a:t>Podržava većinu SQL92 standarda. </a:t>
            </a:r>
          </a:p>
          <a:p>
            <a:pPr eaLnBrk="0" fontAlgn="base" hangingPunct="0">
              <a:spcBef>
                <a:spcPts val="100"/>
              </a:spcBef>
              <a:spcAft>
                <a:spcPts val="100"/>
              </a:spcAft>
              <a:buFontTx/>
              <a:buChar char="•"/>
            </a:pPr>
            <a:r>
              <a:rPr lang="sr-Latn-RS" altLang="sr-Latn-RS" sz="1300" dirty="0"/>
              <a:t>Cijela baza podataka </a:t>
            </a:r>
            <a:r>
              <a:rPr lang="sr-Latn-RS" altLang="sr-Latn-RS" sz="1300" dirty="0" err="1"/>
              <a:t>smještena</a:t>
            </a:r>
            <a:r>
              <a:rPr lang="sr-Latn-RS" altLang="sr-Latn-RS" sz="1300" dirty="0"/>
              <a:t> u jednoj datoteci na disku. </a:t>
            </a:r>
          </a:p>
          <a:p>
            <a:pPr eaLnBrk="0" fontAlgn="base" hangingPunct="0">
              <a:spcBef>
                <a:spcPts val="100"/>
              </a:spcBef>
              <a:spcAft>
                <a:spcPts val="100"/>
              </a:spcAft>
              <a:buFontTx/>
              <a:buChar char="•"/>
            </a:pPr>
            <a:r>
              <a:rPr lang="sr-Latn-RS" altLang="sr-Latn-RS" sz="1300" dirty="0" err="1"/>
              <a:t>Podatci</a:t>
            </a:r>
            <a:r>
              <a:rPr lang="sr-Latn-RS" altLang="sr-Latn-RS" sz="1300" dirty="0"/>
              <a:t> iz baze se mogu slobodno </a:t>
            </a:r>
            <a:r>
              <a:rPr lang="sr-Latn-RS" altLang="sr-Latn-RS" sz="1300" dirty="0" err="1"/>
              <a:t>dijeliti</a:t>
            </a:r>
            <a:r>
              <a:rPr lang="sr-Latn-RS" altLang="sr-Latn-RS" sz="1300" dirty="0"/>
              <a:t> između više računala. </a:t>
            </a:r>
          </a:p>
          <a:p>
            <a:pPr eaLnBrk="0" fontAlgn="base" hangingPunct="0">
              <a:spcBef>
                <a:spcPts val="100"/>
              </a:spcBef>
              <a:spcAft>
                <a:spcPts val="100"/>
              </a:spcAft>
              <a:buFontTx/>
              <a:buChar char="•"/>
            </a:pPr>
            <a:r>
              <a:rPr lang="sr-Latn-RS" altLang="sr-Latn-RS" sz="1300" dirty="0"/>
              <a:t>Podržava nekoliko terabajta velike baze i nekoliko gigabajta velike nizove podataka. </a:t>
            </a:r>
          </a:p>
          <a:p>
            <a:pPr eaLnBrk="0" fontAlgn="base" hangingPunct="0"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sr-Latn-RS" altLang="sr-Latn-RS" sz="1300" dirty="0" err="1"/>
              <a:t>SQLite</a:t>
            </a:r>
            <a:r>
              <a:rPr lang="sr-Latn-RS" altLang="sr-Latn-RS" sz="1300" dirty="0"/>
              <a:t> je posebno popularan zbog svoje jednostavnosti i efikasnosti.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sr-Latn-RS" altLang="sr-Latn-RS" sz="13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sr-Latn-RS" altLang="sr-Latn-RS" sz="1300" dirty="0"/>
              <a:t>Za razliku od drugih sustava temeljenih na SQL-u, poput </a:t>
            </a:r>
            <a:r>
              <a:rPr lang="sr-Latn-RS" altLang="sr-Latn-RS" sz="1300" dirty="0" err="1"/>
              <a:t>MySQL</a:t>
            </a:r>
            <a:r>
              <a:rPr lang="sr-Latn-RS" altLang="sr-Latn-RS" sz="1300" dirty="0"/>
              <a:t>-a i </a:t>
            </a:r>
            <a:r>
              <a:rPr lang="sr-Latn-RS" altLang="sr-Latn-RS" sz="1300" dirty="0" err="1"/>
              <a:t>PostgreSQL</a:t>
            </a:r>
            <a:r>
              <a:rPr lang="sr-Latn-RS" altLang="sr-Latn-RS" sz="1300" dirty="0"/>
              <a:t>-a, </a:t>
            </a:r>
            <a:r>
              <a:rPr lang="sr-Latn-RS" altLang="sr-Latn-RS" sz="1300" dirty="0" err="1"/>
              <a:t>SQLite</a:t>
            </a:r>
            <a:r>
              <a:rPr lang="sr-Latn-RS" altLang="sr-Latn-RS" sz="1300" dirty="0"/>
              <a:t> ne koristi arhitekturu klijent-poslužitelj. Cijeli je program sadržan u C knjižnici koja je integrirana u aplikacije. Baza podataka postaje sastavni </a:t>
            </a:r>
            <a:r>
              <a:rPr lang="sr-Latn-RS" altLang="sr-Latn-RS" sz="1300" dirty="0" err="1"/>
              <a:t>dio</a:t>
            </a:r>
            <a:r>
              <a:rPr lang="sr-Latn-RS" altLang="sr-Latn-RS" sz="1300" dirty="0"/>
              <a:t> programa, eliminirajući samostalne procese koji </a:t>
            </a:r>
            <a:r>
              <a:rPr lang="sr-Latn-RS" altLang="sr-Latn-RS" sz="1300" dirty="0" err="1"/>
              <a:t>zahtijevaju</a:t>
            </a:r>
            <a:r>
              <a:rPr lang="sr-Latn-RS" altLang="sr-Latn-RS" sz="1300" dirty="0"/>
              <a:t> resurse.</a:t>
            </a:r>
          </a:p>
          <a:p>
            <a:endParaRPr lang="hr-HR" sz="1300" dirty="0"/>
          </a:p>
        </p:txBody>
      </p:sp>
    </p:spTree>
    <p:extLst>
      <p:ext uri="{BB962C8B-B14F-4D97-AF65-F5344CB8AC3E}">
        <p14:creationId xmlns:p14="http://schemas.microsoft.com/office/powerpoint/2010/main" val="306587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7" name="Arc 10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D1E00-ADBD-180A-B1EE-47AA2A75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hr-HR"/>
              <a:t>Što je sqlite?</a:t>
            </a:r>
            <a:endParaRPr lang="hr-HR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E6C7FF2-8096-D6E2-2772-2CF65C9D9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2209500"/>
            <a:ext cx="4777381" cy="226925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A24C-7A0A-D520-75B7-22FC90B7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SQLite je relacijska baza podataka temeljena na maloj C programskoj biblioteci. Glavne značajke baze podataka SQLite su: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3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Transakcije funkcioniraju po načelu ACID (atomic, consistent, isolated, and durable). </a:t>
            </a:r>
          </a:p>
          <a:p>
            <a:pPr marL="0" marR="0" lvl="0" indent="0" defTabSz="914400" rtl="0" eaLnBrk="0" fontAlgn="base" latinLnBrk="0" hangingPunct="0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Podatci ostaju postojani pri padu sustava ili nestanku električne energije. </a:t>
            </a:r>
          </a:p>
          <a:p>
            <a:pPr marL="0" marR="0" lvl="0" indent="0" defTabSz="914400" rtl="0" eaLnBrk="0" fontAlgn="base" latinLnBrk="0" hangingPunct="0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Nulta konfiguracija nema potrebu za prilagođavanjem i administracijom. </a:t>
            </a:r>
          </a:p>
          <a:p>
            <a:pPr marL="0" marR="0" lvl="0" indent="0" defTabSz="914400" rtl="0" eaLnBrk="0" fontAlgn="base" latinLnBrk="0" hangingPunct="0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Podržava većinu SQL92 standarda. </a:t>
            </a:r>
          </a:p>
          <a:p>
            <a:pPr marL="0" marR="0" lvl="0" indent="0" defTabSz="914400" rtl="0" eaLnBrk="0" fontAlgn="base" latinLnBrk="0" hangingPunct="0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Cijela baza podataka smještena u jednoj datoteci na disku. </a:t>
            </a:r>
          </a:p>
          <a:p>
            <a:pPr marL="0" marR="0" lvl="0" indent="0" defTabSz="914400" rtl="0" eaLnBrk="0" fontAlgn="base" latinLnBrk="0" hangingPunct="0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Podatci iz baze se mogu slobodno dijeliti između više računala. </a:t>
            </a:r>
          </a:p>
          <a:p>
            <a:pPr marL="0" marR="0" lvl="0" indent="0" defTabSz="914400" rtl="0" eaLnBrk="0" fontAlgn="base" latinLnBrk="0" hangingPunct="0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Podržava nekoliko terabajta velike baze i nekoliko gigabajta velike nizove podataka. </a:t>
            </a:r>
          </a:p>
          <a:p>
            <a:pPr marL="0" marR="0" lvl="0" indent="0" defTabSz="914400" rtl="0" eaLnBrk="0" fontAlgn="base" latinLnBrk="0" hangingPunct="0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SQLite je posebno popularan zbog svoje jednostavnosti i efikasnosti.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sr-Latn-RS" sz="1300" cap="none"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Za razliku od drugih sustava temeljenih na SQL-u, poput MySQL-a i PostgreSQL-a, SQLite ne koristi arhitekturu klijent-poslužitelj. Cijeli je program sadržan u C knjižnici koja je integrirana u aplikacije. Baza podataka postaje sastavni dio programa, eliminirajući samostalne procese koji zahtijevaju resurse.</a:t>
            </a:r>
          </a:p>
          <a:p>
            <a:endParaRPr lang="hr-HR" sz="13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BFCD6E-8A84-2EA7-592E-CDA1986BE0FF}"/>
              </a:ext>
            </a:extLst>
          </p:cNvPr>
          <p:cNvSpPr txBox="1">
            <a:spLocks/>
          </p:cNvSpPr>
          <p:nvPr/>
        </p:nvSpPr>
        <p:spPr>
          <a:xfrm>
            <a:off x="1969556" y="-7104728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/>
              <a:t>Što je ROOM database u Androidu?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F33C33-8EE4-CF48-06FA-9807F994EFA8}"/>
              </a:ext>
            </a:extLst>
          </p:cNvPr>
          <p:cNvSpPr txBox="1">
            <a:spLocks/>
          </p:cNvSpPr>
          <p:nvPr/>
        </p:nvSpPr>
        <p:spPr>
          <a:xfrm>
            <a:off x="-8678779" y="-5349261"/>
            <a:ext cx="5548745" cy="352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Room je dio Android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Jetpack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-a i pruža apstraktni sloj iznad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-a za omogućavanje fluidnog pristupa bazi podataka dok koristi punu snagu SQLite-a1. Room ima tri glavne komponente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Klasa baze podataka koja drži bazu podataka i služi kao glavna točka pristupa za temeljnu vezu s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perzistiranim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 podacima vaše aplikacije.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Entiteti podataka koji predstavljaju tablice u bazi podataka vaše aplikacije.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Objekti za pristup podacima (DAO) koji pružaju metode koje vaša aplikacija može koristiti za upite, ažuriranje, umetanje i brisanje podataka u bazi podataka.</a:t>
            </a:r>
          </a:p>
          <a:p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Room pruža sljedeće prednosti: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Provjeru SQL upita u vrijeme kompilacije.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Praktične anotacije koje smanjuju ponavljajući i skloni pogreškama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boilerplate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 kod.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Učinkovite staze migracije baze podataka.</a:t>
            </a:r>
          </a:p>
          <a:p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Zbog ovih razloga, preporučuje se koristiti Room umjesto izravnog korištenja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 API-ja</a:t>
            </a:r>
          </a:p>
        </p:txBody>
      </p:sp>
      <p:pic>
        <p:nvPicPr>
          <p:cNvPr id="6" name="Picture 2" descr="Room : problem and solution">
            <a:extLst>
              <a:ext uri="{FF2B5EF4-FFF2-40B4-BE49-F238E27FC236}">
                <a16:creationId xmlns:a16="http://schemas.microsoft.com/office/drawing/2014/main" id="{26F40D2B-FE80-8AB1-F38B-7963CB2D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47340" y="8975924"/>
            <a:ext cx="3781051" cy="222136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35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126A5-A731-A6FA-2AD9-51AF69D3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hr-HR" dirty="0"/>
              <a:t>Što je ROOM database u Androidu?</a:t>
            </a: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B69E-F497-CB45-84EE-99E2FBCA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8745" cy="3526304"/>
          </a:xfrm>
        </p:spPr>
        <p:txBody>
          <a:bodyPr>
            <a:normAutofit/>
          </a:bodyPr>
          <a:lstStyle/>
          <a:p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Room je dio Android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Jetpack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-a i pruža apstraktni sloj iznad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-a za omogućavanje fluidnog pristupa bazi podataka dok koristi punu snagu SQLite-a1. Room ima tri glavne komponente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Klasa baze podataka koja drži bazu podataka i služi kao glavna točka pristupa za temeljnu vezu s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perzistiranim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 podacima vaše aplikacije.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Entiteti podataka koji predstavljaju tablice u bazi podataka vaše aplikacije.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Objekti za pristup podacima (DAO) koji pružaju metode koje vaša aplikacija može koristiti za upite, ažuriranje, umetanje i brisanje podataka u bazi podataka.</a:t>
            </a:r>
          </a:p>
          <a:p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Room pruža sljedeće prednosti: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Provjeru SQL upita u vrijeme kompilacije.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Praktične anotacije koje smanjuju ponavljajući i skloni pogreškama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boilerplate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 kod.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Učinkovite staze migracije baze podataka.</a:t>
            </a:r>
          </a:p>
          <a:p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Zbog ovih razloga, preporučuje se koristiti Room umjesto izravnog korištenja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 API-ja</a:t>
            </a:r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oom : problem and solution">
            <a:extLst>
              <a:ext uri="{FF2B5EF4-FFF2-40B4-BE49-F238E27FC236}">
                <a16:creationId xmlns:a16="http://schemas.microsoft.com/office/drawing/2014/main" id="{B6426062-7A0A-CD4C-B04F-57DB5AEEF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7184" y="1996328"/>
            <a:ext cx="3781051" cy="222136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9" name="Freeform: Shape 2068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2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A4890880-C4B8-E970-9599-3CC3CE0BC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491" y="3154218"/>
            <a:ext cx="9144000" cy="549564"/>
          </a:xfrm>
        </p:spPr>
        <p:txBody>
          <a:bodyPr>
            <a:normAutofit/>
          </a:bodyPr>
          <a:lstStyle/>
          <a:p>
            <a:r>
              <a:rPr lang="hr-HR" sz="2000" b="1" dirty="0"/>
              <a:t>github.com/</a:t>
            </a:r>
            <a:r>
              <a:rPr lang="hr-HR" sz="2000" b="1" dirty="0" err="1"/>
              <a:t>Kemilab</a:t>
            </a:r>
            <a:r>
              <a:rPr lang="hr-HR" sz="2000" b="1" dirty="0"/>
              <a:t>/</a:t>
            </a:r>
            <a:r>
              <a:rPr lang="hr-HR" sz="2000" b="1" dirty="0" err="1"/>
              <a:t>SQLite</a:t>
            </a:r>
            <a:r>
              <a:rPr lang="hr-HR" sz="2000" b="1" dirty="0"/>
              <a:t>-Android</a:t>
            </a:r>
          </a:p>
        </p:txBody>
      </p:sp>
    </p:spTree>
    <p:extLst>
      <p:ext uri="{BB962C8B-B14F-4D97-AF65-F5344CB8AC3E}">
        <p14:creationId xmlns:p14="http://schemas.microsoft.com/office/powerpoint/2010/main" val="175772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F2C72AC-AE24-90F9-76C7-932DA7FE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428" y="547254"/>
            <a:ext cx="4588931" cy="576262"/>
          </a:xfrm>
        </p:spPr>
        <p:txBody>
          <a:bodyPr/>
          <a:lstStyle/>
          <a:p>
            <a:r>
              <a:rPr lang="hr-HR" dirty="0"/>
              <a:t>Podatci baze podataka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60D753-76DA-EC8A-5827-98FFA03D4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6825456" y="1957676"/>
            <a:ext cx="3399086" cy="3684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005A0D3-10DF-C6BA-8755-4F860F352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00483" y="704257"/>
            <a:ext cx="4604280" cy="576262"/>
          </a:xfrm>
        </p:spPr>
        <p:txBody>
          <a:bodyPr/>
          <a:lstStyle/>
          <a:p>
            <a:r>
              <a:rPr lang="hr-HR" dirty="0"/>
              <a:t>Inspektor aplikacije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4B9EDB-F38E-F5DC-9287-BC409E67D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18"/>
          <a:stretch/>
        </p:blipFill>
        <p:spPr>
          <a:xfrm>
            <a:off x="399428" y="2011460"/>
            <a:ext cx="4876800" cy="2547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5931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05A9AC-14F2-42E4-904B-43004658B9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137551-CD8F-4200-B612-C4D85FD8307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190339A-8661-42A0-BCF8-FCB14B654C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629</Words>
  <Application>Microsoft Office PowerPoint</Application>
  <PresentationFormat>Široki zaslon</PresentationFormat>
  <Paragraphs>58</Paragraphs>
  <Slides>6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sustava Office</vt:lpstr>
      <vt:lpstr>SQLite u Androidu</vt:lpstr>
      <vt:lpstr>SQLite u Androidu</vt:lpstr>
      <vt:lpstr>Što je sqlite?</vt:lpstr>
      <vt:lpstr>Što je ROOM database u Androidu?</vt:lpstr>
      <vt:lpstr>github.com/Kemilab/SQLite-Android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lite android studio</dc:title>
  <dc:creator>Filip Čajkovac Čolić</dc:creator>
  <cp:lastModifiedBy>Alojz Rubinić</cp:lastModifiedBy>
  <cp:revision>4</cp:revision>
  <dcterms:created xsi:type="dcterms:W3CDTF">2024-03-05T18:08:57Z</dcterms:created>
  <dcterms:modified xsi:type="dcterms:W3CDTF">2024-03-06T12:20:43Z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