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5" r:id="rId9"/>
    <p:sldId id="266" r:id="rId10"/>
    <p:sldId id="267" r:id="rId11"/>
    <p:sldId id="268" r:id="rId12"/>
    <p:sldId id="270" r:id="rId13"/>
    <p:sldId id="271" r:id="rId14"/>
    <p:sldId id="269" r:id="rId15"/>
    <p:sldId id="272" r:id="rId16"/>
    <p:sldId id="273" r:id="rId17"/>
    <p:sldId id="274" r:id="rId18"/>
    <p:sldId id="275" r:id="rId19"/>
    <p:sldId id="276" r:id="rId20"/>
    <p:sldId id="263" r:id="rId21"/>
    <p:sldId id="264"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86406" autoAdjust="0"/>
  </p:normalViewPr>
  <p:slideViewPr>
    <p:cSldViewPr snapToGrid="0">
      <p:cViewPr varScale="1">
        <p:scale>
          <a:sx n="79" d="100"/>
          <a:sy n="79" d="100"/>
        </p:scale>
        <p:origin x="-84" y="-3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548AF-E1B2-4A6B-8A9F-AD5597198A6D}" type="datetimeFigureOut">
              <a:rPr lang="zh-TW" altLang="en-US" smtClean="0"/>
              <a:pPr/>
              <a:t>2014/6/19</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26C80-2DA1-401C-B94E-95C91A5F8FA0}" type="slidenum">
              <a:rPr lang="zh-TW" altLang="en-US" smtClean="0"/>
              <a:pPr/>
              <a:t>‹#›</a:t>
            </a:fld>
            <a:endParaRPr lang="zh-TW" altLang="en-US"/>
          </a:p>
        </p:txBody>
      </p:sp>
    </p:spTree>
    <p:extLst>
      <p:ext uri="{BB962C8B-B14F-4D97-AF65-F5344CB8AC3E}">
        <p14:creationId xmlns:p14="http://schemas.microsoft.com/office/powerpoint/2010/main" xmlns="" val="4091241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github.com/buriy/python-readability" TargetMode="External"/><Relationship Id="rId3" Type="http://schemas.openxmlformats.org/officeDocument/2006/relationships/hyperlink" Target="http://readability.com/" TargetMode="External"/><Relationship Id="rId7" Type="http://schemas.openxmlformats.org/officeDocument/2006/relationships/hyperlink" Target="https://github.com/iterationlabs/ruby-readability"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www.keyvan.net/2010/08/php-readability/" TargetMode="External"/><Relationship Id="rId5" Type="http://schemas.openxmlformats.org/officeDocument/2006/relationships/hyperlink" Target="http://code.google.com/p/arc90labs-readability/" TargetMode="External"/><Relationship Id="rId4" Type="http://schemas.openxmlformats.org/officeDocument/2006/relationships/hyperlink" Target="http://lab.arc90.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1C26C80-2DA1-401C-B94E-95C91A5F8FA0}" type="slidenum">
              <a:rPr lang="zh-TW" altLang="en-US" smtClean="0"/>
              <a:pPr/>
              <a:t>1</a:t>
            </a:fld>
            <a:endParaRPr lang="zh-TW" altLang="en-US"/>
          </a:p>
        </p:txBody>
      </p:sp>
    </p:spTree>
    <p:extLst>
      <p:ext uri="{BB962C8B-B14F-4D97-AF65-F5344CB8AC3E}">
        <p14:creationId xmlns:p14="http://schemas.microsoft.com/office/powerpoint/2010/main" xmlns="" val="2093165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1C26C80-2DA1-401C-B94E-95C91A5F8FA0}" type="slidenum">
              <a:rPr lang="zh-TW" altLang="en-US" smtClean="0"/>
              <a:pPr/>
              <a:t>2</a:t>
            </a:fld>
            <a:endParaRPr lang="zh-TW" altLang="en-US"/>
          </a:p>
        </p:txBody>
      </p:sp>
    </p:spTree>
    <p:extLst>
      <p:ext uri="{BB962C8B-B14F-4D97-AF65-F5344CB8AC3E}">
        <p14:creationId xmlns:p14="http://schemas.microsoft.com/office/powerpoint/2010/main" xmlns="" val="335083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網頁所蘊藏的額外資訊如廣告、邊欄在行動裝置上閱讀相當不易，如果能將網頁的內文擷取出來把其他不重要的資訊濾除將能大幅提升閱讀體驗。</a:t>
            </a:r>
          </a:p>
          <a:p>
            <a:endParaRPr lang="zh-TW" altLang="en-US" dirty="0"/>
          </a:p>
        </p:txBody>
      </p:sp>
      <p:sp>
        <p:nvSpPr>
          <p:cNvPr id="4" name="投影片編號版面配置區 3"/>
          <p:cNvSpPr>
            <a:spLocks noGrp="1"/>
          </p:cNvSpPr>
          <p:nvPr>
            <p:ph type="sldNum" sz="quarter" idx="10"/>
          </p:nvPr>
        </p:nvSpPr>
        <p:spPr/>
        <p:txBody>
          <a:bodyPr/>
          <a:lstStyle/>
          <a:p>
            <a:fld id="{31C26C80-2DA1-401C-B94E-95C91A5F8FA0}" type="slidenum">
              <a:rPr lang="zh-TW" altLang="en-US" smtClean="0"/>
              <a:pPr/>
              <a:t>3</a:t>
            </a:fld>
            <a:endParaRPr lang="zh-TW" altLang="en-US"/>
          </a:p>
        </p:txBody>
      </p:sp>
    </p:spTree>
    <p:extLst>
      <p:ext uri="{BB962C8B-B14F-4D97-AF65-F5344CB8AC3E}">
        <p14:creationId xmlns:p14="http://schemas.microsoft.com/office/powerpoint/2010/main" xmlns="" val="755318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b="0" i="0" kern="1200" smtClean="0">
                <a:solidFill>
                  <a:schemeClr val="tx1"/>
                </a:solidFill>
                <a:latin typeface="+mn-lt"/>
                <a:ea typeface="+mn-ea"/>
                <a:cs typeface="+mn-cs"/>
              </a:rPr>
              <a:t>開發出 </a:t>
            </a:r>
            <a:r>
              <a:rPr lang="en-US" altLang="zh-TW" sz="1200" b="0" i="0" u="none" strike="noStrike" kern="1200" smtClean="0">
                <a:solidFill>
                  <a:schemeClr val="tx1"/>
                </a:solidFill>
                <a:latin typeface="+mn-lt"/>
                <a:ea typeface="+mn-ea"/>
                <a:cs typeface="+mn-cs"/>
                <a:hlinkClick r:id="rId3"/>
              </a:rPr>
              <a:t>readability</a:t>
            </a:r>
            <a:r>
              <a:rPr lang="en-US" altLang="zh-TW" sz="1200" b="0" i="0" kern="1200" smtClean="0">
                <a:solidFill>
                  <a:schemeClr val="tx1"/>
                </a:solidFill>
                <a:latin typeface="+mn-lt"/>
                <a:ea typeface="+mn-ea"/>
                <a:cs typeface="+mn-cs"/>
              </a:rPr>
              <a:t> </a:t>
            </a:r>
            <a:r>
              <a:rPr lang="zh-TW" altLang="en-US" sz="1200" b="0" i="0" kern="1200" smtClean="0">
                <a:solidFill>
                  <a:schemeClr val="tx1"/>
                </a:solidFill>
                <a:latin typeface="+mn-lt"/>
                <a:ea typeface="+mn-ea"/>
                <a:cs typeface="+mn-cs"/>
              </a:rPr>
              <a:t>的 </a:t>
            </a:r>
            <a:r>
              <a:rPr lang="en-US" altLang="zh-TW" sz="1200" b="0" i="0" u="none" strike="noStrike" kern="1200" smtClean="0">
                <a:solidFill>
                  <a:schemeClr val="tx1"/>
                </a:solidFill>
                <a:latin typeface="+mn-lt"/>
                <a:ea typeface="+mn-ea"/>
                <a:cs typeface="+mn-cs"/>
                <a:hlinkClick r:id="rId4"/>
              </a:rPr>
              <a:t>arc90</a:t>
            </a:r>
            <a:r>
              <a:rPr lang="en-US" altLang="zh-TW" sz="1200" b="0" i="0" kern="1200" smtClean="0">
                <a:solidFill>
                  <a:schemeClr val="tx1"/>
                </a:solidFill>
                <a:latin typeface="+mn-lt"/>
                <a:ea typeface="+mn-ea"/>
                <a:cs typeface="+mn-cs"/>
              </a:rPr>
              <a:t> </a:t>
            </a:r>
            <a:r>
              <a:rPr lang="zh-TW" altLang="en-US" sz="1200" b="0" i="0" kern="1200" smtClean="0">
                <a:solidFill>
                  <a:schemeClr val="tx1"/>
                </a:solidFill>
                <a:latin typeface="+mn-lt"/>
                <a:ea typeface="+mn-ea"/>
                <a:cs typeface="+mn-cs"/>
              </a:rPr>
              <a:t>公司除了提供 </a:t>
            </a:r>
            <a:r>
              <a:rPr lang="en-US" altLang="zh-TW" sz="1200" b="0" i="0" kern="1200" smtClean="0">
                <a:solidFill>
                  <a:schemeClr val="tx1"/>
                </a:solidFill>
                <a:latin typeface="+mn-lt"/>
                <a:ea typeface="+mn-ea"/>
                <a:cs typeface="+mn-cs"/>
              </a:rPr>
              <a:t>API </a:t>
            </a:r>
            <a:r>
              <a:rPr lang="zh-TW" altLang="en-US" sz="1200" b="0" i="0" kern="1200" smtClean="0">
                <a:solidFill>
                  <a:schemeClr val="tx1"/>
                </a:solidFill>
                <a:latin typeface="+mn-lt"/>
                <a:ea typeface="+mn-ea"/>
                <a:cs typeface="+mn-cs"/>
              </a:rPr>
              <a:t>之外也將其 </a:t>
            </a:r>
            <a:r>
              <a:rPr lang="en-US" altLang="zh-TW" sz="1200" b="0" i="0" kern="1200" smtClean="0">
                <a:solidFill>
                  <a:schemeClr val="tx1"/>
                </a:solidFill>
                <a:latin typeface="+mn-lt"/>
                <a:ea typeface="+mn-ea"/>
                <a:cs typeface="+mn-cs"/>
              </a:rPr>
              <a:t>source code </a:t>
            </a:r>
            <a:r>
              <a:rPr lang="zh-TW" altLang="en-US" sz="1200" b="0" i="0" u="none" strike="noStrike" kern="1200" smtClean="0">
                <a:solidFill>
                  <a:schemeClr val="tx1"/>
                </a:solidFill>
                <a:latin typeface="+mn-lt"/>
                <a:ea typeface="+mn-ea"/>
                <a:cs typeface="+mn-cs"/>
                <a:hlinkClick r:id="rId5"/>
              </a:rPr>
              <a:t>開放源碼</a:t>
            </a:r>
            <a:r>
              <a:rPr lang="en-US" altLang="zh-TW" sz="1200" b="0" i="0" kern="1200" smtClean="0">
                <a:solidFill>
                  <a:schemeClr val="tx1"/>
                </a:solidFill>
                <a:latin typeface="+mn-lt"/>
                <a:ea typeface="+mn-ea"/>
                <a:cs typeface="+mn-cs"/>
              </a:rPr>
              <a:t>, </a:t>
            </a:r>
            <a:r>
              <a:rPr lang="zh-TW" altLang="en-US" sz="1200" b="0" i="0" kern="1200" smtClean="0">
                <a:solidFill>
                  <a:schemeClr val="tx1"/>
                </a:solidFill>
                <a:latin typeface="+mn-lt"/>
                <a:ea typeface="+mn-ea"/>
                <a:cs typeface="+mn-cs"/>
              </a:rPr>
              <a:t>目前更陸續被 </a:t>
            </a:r>
            <a:r>
              <a:rPr lang="en-US" altLang="zh-TW" sz="1200" b="0" i="0" kern="1200" smtClean="0">
                <a:solidFill>
                  <a:schemeClr val="tx1"/>
                </a:solidFill>
                <a:latin typeface="+mn-lt"/>
                <a:ea typeface="+mn-ea"/>
                <a:cs typeface="+mn-cs"/>
              </a:rPr>
              <a:t>port </a:t>
            </a:r>
            <a:r>
              <a:rPr lang="zh-TW" altLang="en-US" sz="1200" b="0" i="0" kern="1200" smtClean="0">
                <a:solidFill>
                  <a:schemeClr val="tx1"/>
                </a:solidFill>
                <a:latin typeface="+mn-lt"/>
                <a:ea typeface="+mn-ea"/>
                <a:cs typeface="+mn-cs"/>
              </a:rPr>
              <a:t>在許多不同的語言 </a:t>
            </a:r>
            <a:r>
              <a:rPr lang="en-US" altLang="zh-TW" sz="1200" b="0" i="0" kern="1200" smtClean="0">
                <a:solidFill>
                  <a:schemeClr val="tx1"/>
                </a:solidFill>
                <a:latin typeface="+mn-lt"/>
                <a:ea typeface="+mn-ea"/>
                <a:cs typeface="+mn-cs"/>
              </a:rPr>
              <a:t>, </a:t>
            </a:r>
            <a:r>
              <a:rPr lang="zh-TW" altLang="en-US" sz="1200" b="0" i="0" kern="1200" smtClean="0">
                <a:solidFill>
                  <a:schemeClr val="tx1"/>
                </a:solidFill>
                <a:latin typeface="+mn-lt"/>
                <a:ea typeface="+mn-ea"/>
                <a:cs typeface="+mn-cs"/>
              </a:rPr>
              <a:t>例如 </a:t>
            </a:r>
            <a:r>
              <a:rPr lang="en-US" altLang="zh-TW" sz="1200" b="0" i="0" u="none" strike="noStrike" kern="1200" smtClean="0">
                <a:solidFill>
                  <a:schemeClr val="tx1"/>
                </a:solidFill>
                <a:latin typeface="+mn-lt"/>
                <a:ea typeface="+mn-ea"/>
                <a:cs typeface="+mn-cs"/>
                <a:hlinkClick r:id="rId6"/>
              </a:rPr>
              <a:t>php</a:t>
            </a:r>
            <a:r>
              <a:rPr lang="en-US" altLang="zh-TW" sz="1200" b="0" i="0" kern="1200" smtClean="0">
                <a:solidFill>
                  <a:schemeClr val="tx1"/>
                </a:solidFill>
                <a:latin typeface="+mn-lt"/>
                <a:ea typeface="+mn-ea"/>
                <a:cs typeface="+mn-cs"/>
              </a:rPr>
              <a:t> , </a:t>
            </a:r>
            <a:r>
              <a:rPr lang="en-US" altLang="zh-TW" sz="1200" b="0" i="0" u="none" strike="noStrike" kern="1200" smtClean="0">
                <a:solidFill>
                  <a:schemeClr val="tx1"/>
                </a:solidFill>
                <a:latin typeface="+mn-lt"/>
                <a:ea typeface="+mn-ea"/>
                <a:cs typeface="+mn-cs"/>
                <a:hlinkClick r:id="rId7"/>
              </a:rPr>
              <a:t>ruby</a:t>
            </a:r>
            <a:r>
              <a:rPr lang="en-US" altLang="zh-TW" sz="1200" b="0" i="0" kern="1200" smtClean="0">
                <a:solidFill>
                  <a:schemeClr val="tx1"/>
                </a:solidFill>
                <a:latin typeface="+mn-lt"/>
                <a:ea typeface="+mn-ea"/>
                <a:cs typeface="+mn-cs"/>
              </a:rPr>
              <a:t> </a:t>
            </a:r>
            <a:r>
              <a:rPr lang="zh-TW" altLang="en-US" sz="1200" b="0" i="0" kern="1200" smtClean="0">
                <a:solidFill>
                  <a:schemeClr val="tx1"/>
                </a:solidFill>
                <a:latin typeface="+mn-lt"/>
                <a:ea typeface="+mn-ea"/>
                <a:cs typeface="+mn-cs"/>
              </a:rPr>
              <a:t>與 </a:t>
            </a:r>
            <a:r>
              <a:rPr lang="en-US" altLang="zh-TW" sz="1200" b="0" i="0" u="none" strike="noStrike" kern="1200" smtClean="0">
                <a:solidFill>
                  <a:schemeClr val="tx1"/>
                </a:solidFill>
                <a:latin typeface="+mn-lt"/>
                <a:ea typeface="+mn-ea"/>
                <a:cs typeface="+mn-cs"/>
                <a:hlinkClick r:id="rId8"/>
              </a:rPr>
              <a:t>python</a:t>
            </a:r>
            <a:r>
              <a:rPr lang="en-US" altLang="zh-TW" sz="1200" b="0" i="0" kern="1200" smtClean="0">
                <a:solidFill>
                  <a:schemeClr val="tx1"/>
                </a:solidFill>
                <a:latin typeface="+mn-lt"/>
                <a:ea typeface="+mn-ea"/>
                <a:cs typeface="+mn-cs"/>
              </a:rPr>
              <a:t> , java </a:t>
            </a:r>
            <a:r>
              <a:rPr lang="zh-TW" altLang="en-US" sz="1200" b="0" i="0" kern="1200" smtClean="0">
                <a:solidFill>
                  <a:schemeClr val="tx1"/>
                </a:solidFill>
                <a:latin typeface="+mn-lt"/>
                <a:ea typeface="+mn-ea"/>
                <a:cs typeface="+mn-cs"/>
              </a:rPr>
              <a:t>等等版本 </a:t>
            </a:r>
            <a:r>
              <a:rPr lang="en-US" altLang="zh-TW" sz="1200" b="0" i="0" kern="1200" smtClean="0">
                <a:solidFill>
                  <a:schemeClr val="tx1"/>
                </a:solidFill>
                <a:latin typeface="+mn-lt"/>
                <a:ea typeface="+mn-ea"/>
                <a:cs typeface="+mn-cs"/>
              </a:rPr>
              <a:t>, </a:t>
            </a:r>
            <a:r>
              <a:rPr lang="zh-TW" altLang="en-US" sz="1200" b="0" i="0" kern="1200" smtClean="0">
                <a:solidFill>
                  <a:schemeClr val="tx1"/>
                </a:solidFill>
                <a:latin typeface="+mn-lt"/>
                <a:ea typeface="+mn-ea"/>
                <a:cs typeface="+mn-cs"/>
              </a:rPr>
              <a:t>讓使用者可以自行選擇適合的</a:t>
            </a:r>
            <a:endParaRPr lang="zh-TW" altLang="en-US"/>
          </a:p>
        </p:txBody>
      </p:sp>
      <p:sp>
        <p:nvSpPr>
          <p:cNvPr id="4" name="投影片編號版面配置區 3"/>
          <p:cNvSpPr>
            <a:spLocks noGrp="1"/>
          </p:cNvSpPr>
          <p:nvPr>
            <p:ph type="sldNum" sz="quarter" idx="10"/>
          </p:nvPr>
        </p:nvSpPr>
        <p:spPr/>
        <p:txBody>
          <a:bodyPr/>
          <a:lstStyle/>
          <a:p>
            <a:fld id="{31C26C80-2DA1-401C-B94E-95C91A5F8FA0}" type="slidenum">
              <a:rPr lang="zh-TW" altLang="en-US" smtClean="0"/>
              <a:pPr/>
              <a:t>7</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DF71831A-649C-432C-B23D-CA30B78B4443}" type="datetimeFigureOut">
              <a:rPr lang="zh-TW" altLang="en-US" smtClean="0"/>
              <a:pPr/>
              <a:t>2014/6/19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F803BC-7034-4036-B016-CE801AEECC90}" type="slidenum">
              <a:rPr lang="zh-TW" altLang="en-US" smtClean="0"/>
              <a:pPr/>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38664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F71831A-649C-432C-B23D-CA30B78B4443}" type="datetimeFigureOut">
              <a:rPr lang="zh-TW" altLang="en-US" smtClean="0"/>
              <a:pPr/>
              <a:t>2014/6/19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F803BC-7034-4036-B016-CE801AEECC90}" type="slidenum">
              <a:rPr lang="zh-TW" altLang="en-US" smtClean="0"/>
              <a:pPr/>
              <a:t>‹#›</a:t>
            </a:fld>
            <a:endParaRPr lang="zh-TW" altLang="en-US"/>
          </a:p>
        </p:txBody>
      </p:sp>
    </p:spTree>
    <p:extLst>
      <p:ext uri="{BB962C8B-B14F-4D97-AF65-F5344CB8AC3E}">
        <p14:creationId xmlns:p14="http://schemas.microsoft.com/office/powerpoint/2010/main" xmlns="" val="3863599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F71831A-649C-432C-B23D-CA30B78B4443}" type="datetimeFigureOut">
              <a:rPr lang="zh-TW" altLang="en-US" smtClean="0"/>
              <a:pPr/>
              <a:t>2014/6/19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F803BC-7034-4036-B016-CE801AEECC90}" type="slidenum">
              <a:rPr lang="zh-TW" altLang="en-US" smtClean="0"/>
              <a:pPr/>
              <a:t>‹#›</a:t>
            </a:fld>
            <a:endParaRPr lang="zh-TW" altLang="en-US"/>
          </a:p>
        </p:txBody>
      </p:sp>
    </p:spTree>
    <p:extLst>
      <p:ext uri="{BB962C8B-B14F-4D97-AF65-F5344CB8AC3E}">
        <p14:creationId xmlns:p14="http://schemas.microsoft.com/office/powerpoint/2010/main" xmlns="" val="1900796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F71831A-649C-432C-B23D-CA30B78B4443}" type="datetimeFigureOut">
              <a:rPr lang="zh-TW" altLang="en-US" smtClean="0"/>
              <a:pPr/>
              <a:t>2014/6/19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F803BC-7034-4036-B016-CE801AEECC90}" type="slidenum">
              <a:rPr lang="zh-TW" altLang="en-US" smtClean="0"/>
              <a:pPr/>
              <a:t>‹#›</a:t>
            </a:fld>
            <a:endParaRPr lang="zh-TW" altLang="en-US"/>
          </a:p>
        </p:txBody>
      </p:sp>
    </p:spTree>
    <p:extLst>
      <p:ext uri="{BB962C8B-B14F-4D97-AF65-F5344CB8AC3E}">
        <p14:creationId xmlns:p14="http://schemas.microsoft.com/office/powerpoint/2010/main" xmlns="" val="1071298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DF71831A-649C-432C-B23D-CA30B78B4443}" type="datetimeFigureOut">
              <a:rPr lang="zh-TW" altLang="en-US" smtClean="0"/>
              <a:pPr/>
              <a:t>2014/6/19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F803BC-7034-4036-B016-CE801AEECC90}" type="slidenum">
              <a:rPr lang="zh-TW" altLang="en-US" smtClean="0"/>
              <a:pPr/>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90515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DF71831A-649C-432C-B23D-CA30B78B4443}" type="datetimeFigureOut">
              <a:rPr lang="zh-TW" altLang="en-US" smtClean="0"/>
              <a:pPr/>
              <a:t>2014/6/19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4F803BC-7034-4036-B016-CE801AEECC90}" type="slidenum">
              <a:rPr lang="zh-TW" altLang="en-US" smtClean="0"/>
              <a:pPr/>
              <a:t>‹#›</a:t>
            </a:fld>
            <a:endParaRPr lang="zh-TW" altLang="en-US"/>
          </a:p>
        </p:txBody>
      </p:sp>
    </p:spTree>
    <p:extLst>
      <p:ext uri="{BB962C8B-B14F-4D97-AF65-F5344CB8AC3E}">
        <p14:creationId xmlns:p14="http://schemas.microsoft.com/office/powerpoint/2010/main" xmlns="" val="604624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DF71831A-649C-432C-B23D-CA30B78B4443}" type="datetimeFigureOut">
              <a:rPr lang="zh-TW" altLang="en-US" smtClean="0"/>
              <a:pPr/>
              <a:t>2014/6/19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4F803BC-7034-4036-B016-CE801AEECC90}" type="slidenum">
              <a:rPr lang="zh-TW" altLang="en-US" smtClean="0"/>
              <a:pPr/>
              <a:t>‹#›</a:t>
            </a:fld>
            <a:endParaRPr lang="zh-TW" altLang="en-US"/>
          </a:p>
        </p:txBody>
      </p:sp>
    </p:spTree>
    <p:extLst>
      <p:ext uri="{BB962C8B-B14F-4D97-AF65-F5344CB8AC3E}">
        <p14:creationId xmlns:p14="http://schemas.microsoft.com/office/powerpoint/2010/main" xmlns="" val="158287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DF71831A-649C-432C-B23D-CA30B78B4443}" type="datetimeFigureOut">
              <a:rPr lang="zh-TW" altLang="en-US" smtClean="0"/>
              <a:pPr/>
              <a:t>2014/6/19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4F803BC-7034-4036-B016-CE801AEECC90}" type="slidenum">
              <a:rPr lang="zh-TW" altLang="en-US" smtClean="0"/>
              <a:pPr/>
              <a:t>‹#›</a:t>
            </a:fld>
            <a:endParaRPr lang="zh-TW" altLang="en-US"/>
          </a:p>
        </p:txBody>
      </p:sp>
    </p:spTree>
    <p:extLst>
      <p:ext uri="{BB962C8B-B14F-4D97-AF65-F5344CB8AC3E}">
        <p14:creationId xmlns:p14="http://schemas.microsoft.com/office/powerpoint/2010/main" xmlns="" val="41957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71831A-649C-432C-B23D-CA30B78B4443}" type="datetimeFigureOut">
              <a:rPr lang="zh-TW" altLang="en-US" smtClean="0"/>
              <a:pPr/>
              <a:t>2014/6/19</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C4F803BC-7034-4036-B016-CE801AEECC90}" type="slidenum">
              <a:rPr lang="zh-TW" altLang="en-US" smtClean="0"/>
              <a:pPr/>
              <a:t>‹#›</a:t>
            </a:fld>
            <a:endParaRPr lang="zh-TW" altLang="en-US"/>
          </a:p>
        </p:txBody>
      </p:sp>
    </p:spTree>
    <p:extLst>
      <p:ext uri="{BB962C8B-B14F-4D97-AF65-F5344CB8AC3E}">
        <p14:creationId xmlns:p14="http://schemas.microsoft.com/office/powerpoint/2010/main" xmlns="" val="2659624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71831A-649C-432C-B23D-CA30B78B4443}" type="datetimeFigureOut">
              <a:rPr lang="zh-TW" altLang="en-US" smtClean="0"/>
              <a:pPr/>
              <a:t>2014/6/19</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4F803BC-7034-4036-B016-CE801AEECC90}" type="slidenum">
              <a:rPr lang="zh-TW" altLang="en-US" smtClean="0"/>
              <a:pPr/>
              <a:t>‹#›</a:t>
            </a:fld>
            <a:endParaRPr lang="zh-TW" altLang="en-US"/>
          </a:p>
        </p:txBody>
      </p:sp>
    </p:spTree>
    <p:extLst>
      <p:ext uri="{BB962C8B-B14F-4D97-AF65-F5344CB8AC3E}">
        <p14:creationId xmlns:p14="http://schemas.microsoft.com/office/powerpoint/2010/main" xmlns="" val="4242510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DF71831A-649C-432C-B23D-CA30B78B4443}" type="datetimeFigureOut">
              <a:rPr lang="zh-TW" altLang="en-US" smtClean="0"/>
              <a:pPr/>
              <a:t>2014/6/19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4F803BC-7034-4036-B016-CE801AEECC90}" type="slidenum">
              <a:rPr lang="zh-TW" altLang="en-US" smtClean="0"/>
              <a:pPr/>
              <a:t>‹#›</a:t>
            </a:fld>
            <a:endParaRPr lang="zh-TW" altLang="en-US"/>
          </a:p>
        </p:txBody>
      </p:sp>
    </p:spTree>
    <p:extLst>
      <p:ext uri="{BB962C8B-B14F-4D97-AF65-F5344CB8AC3E}">
        <p14:creationId xmlns:p14="http://schemas.microsoft.com/office/powerpoint/2010/main" xmlns="" val="846243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71831A-649C-432C-B23D-CA30B78B4443}" type="datetimeFigureOut">
              <a:rPr lang="zh-TW" altLang="en-US" smtClean="0"/>
              <a:pPr/>
              <a:t>2014/6/19</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4F803BC-7034-4036-B016-CE801AEECC90}" type="slidenum">
              <a:rPr lang="zh-TW" altLang="en-US" smtClean="0"/>
              <a:pPr/>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34546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inside.com.tw/2014/06/19/tmi-invested-swivl-and-spire" TargetMode="External"/><Relationship Id="rId2" Type="http://schemas.openxmlformats.org/officeDocument/2006/relationships/hyperlink" Target="http://news.ltn.com.tw/news/life/breakingnews/1035284" TargetMode="External"/><Relationship Id="rId1" Type="http://schemas.openxmlformats.org/officeDocument/2006/relationships/slideLayout" Target="../slideLayouts/slideLayout2.xml"/><Relationship Id="rId4" Type="http://schemas.openxmlformats.org/officeDocument/2006/relationships/hyperlink" Target="http://www.inote.tw/aboutanimalszr"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luin/node-readability" TargetMode="External"/><Relationship Id="rId2" Type="http://schemas.openxmlformats.org/officeDocument/2006/relationships/hyperlink" Target="http://mobile-web-dev.blogspot.tw/2012/09/html.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Web Content Extractor</a:t>
            </a:r>
            <a:endParaRPr lang="zh-TW" altLang="en-US" dirty="0"/>
          </a:p>
        </p:txBody>
      </p:sp>
      <p:sp>
        <p:nvSpPr>
          <p:cNvPr id="3" name="副標題 2"/>
          <p:cNvSpPr>
            <a:spLocks noGrp="1"/>
          </p:cNvSpPr>
          <p:nvPr>
            <p:ph type="subTitle" idx="1"/>
          </p:nvPr>
        </p:nvSpPr>
        <p:spPr/>
        <p:txBody>
          <a:bodyPr/>
          <a:lstStyle/>
          <a:p>
            <a:r>
              <a:rPr lang="en-US" altLang="zh-TW" dirty="0"/>
              <a:t>Readability</a:t>
            </a:r>
            <a:endParaRPr lang="zh-TW" altLang="en-US" dirty="0"/>
          </a:p>
        </p:txBody>
      </p:sp>
    </p:spTree>
    <p:extLst>
      <p:ext uri="{BB962C8B-B14F-4D97-AF65-F5344CB8AC3E}">
        <p14:creationId xmlns:p14="http://schemas.microsoft.com/office/powerpoint/2010/main" xmlns="" val="2418074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Extract Content</a:t>
            </a:r>
            <a:endParaRPr lang="zh-TW" altLang="en-US"/>
          </a:p>
        </p:txBody>
      </p:sp>
      <p:sp>
        <p:nvSpPr>
          <p:cNvPr id="3" name="內容版面配置區 2"/>
          <p:cNvSpPr>
            <a:spLocks noGrp="1"/>
          </p:cNvSpPr>
          <p:nvPr>
            <p:ph idx="1"/>
          </p:nvPr>
        </p:nvSpPr>
        <p:spPr/>
        <p:txBody>
          <a:bodyPr/>
          <a:lstStyle/>
          <a:p>
            <a:endParaRPr lang="en-US" altLang="zh-TW" smtClean="0"/>
          </a:p>
          <a:p>
            <a:r>
              <a:rPr lang="zh-TW" altLang="en-US" smtClean="0"/>
              <a:t>前處理</a:t>
            </a:r>
            <a:endParaRPr lang="en-US" altLang="zh-TW" smtClean="0"/>
          </a:p>
          <a:p>
            <a:r>
              <a:rPr lang="zh-TW" altLang="en-US" smtClean="0"/>
              <a:t>把</a:t>
            </a:r>
            <a:r>
              <a:rPr lang="en-US" altLang="zh-TW" smtClean="0"/>
              <a:t>id</a:t>
            </a:r>
            <a:r>
              <a:rPr lang="zh-TW" altLang="en-US" smtClean="0"/>
              <a:t>或</a:t>
            </a:r>
            <a:r>
              <a:rPr lang="en-US" altLang="zh-TW" smtClean="0"/>
              <a:t>classname</a:t>
            </a:r>
            <a:r>
              <a:rPr lang="zh-TW" altLang="en-US" smtClean="0"/>
              <a:t>符合</a:t>
            </a:r>
            <a:r>
              <a:rPr lang="en-US" altLang="zh-TW" smtClean="0"/>
              <a:t>unlikelyCandidatesRe</a:t>
            </a:r>
          </a:p>
          <a:p>
            <a:r>
              <a:rPr lang="zh-TW" altLang="en-US" smtClean="0"/>
              <a:t>但</a:t>
            </a:r>
            <a:r>
              <a:rPr lang="zh-TW" altLang="en-US" smtClean="0"/>
              <a:t>不符合</a:t>
            </a:r>
            <a:r>
              <a:rPr lang="en-US" altLang="zh-TW" smtClean="0"/>
              <a:t>okMaybeItsACandidateRe</a:t>
            </a:r>
            <a:r>
              <a:rPr lang="zh-TW" altLang="en-US" smtClean="0"/>
              <a:t>的</a:t>
            </a:r>
            <a:r>
              <a:rPr lang="en-US" altLang="zh-TW" smtClean="0"/>
              <a:t>node</a:t>
            </a:r>
            <a:r>
              <a:rPr lang="zh-TW" altLang="en-US" smtClean="0"/>
              <a:t>刪除</a:t>
            </a:r>
            <a:endParaRPr lang="en-US" altLang="zh-TW" smtClean="0"/>
          </a:p>
          <a:p>
            <a:endParaRPr lang="zh-TW" altLang="en-US" smtClean="0"/>
          </a:p>
          <a:p>
            <a:r>
              <a:rPr lang="en-US" altLang="zh-TW" smtClean="0"/>
              <a:t>/</a:t>
            </a:r>
            <a:r>
              <a:rPr lang="en-US" altLang="zh-TW" smtClean="0"/>
              <a:t>combx|comment|disqus|foot|header|menu|meta|nav|rss|shoutbox|sidebar|sponsor/i</a:t>
            </a:r>
          </a:p>
          <a:p>
            <a:r>
              <a:rPr lang="en-US" altLang="zh-TW" smtClean="0"/>
              <a:t>/</a:t>
            </a:r>
            <a:r>
              <a:rPr lang="en-US" altLang="zh-TW" smtClean="0"/>
              <a:t>and|article|body|column|main/i</a:t>
            </a:r>
            <a:endParaRPr lang="zh-TW"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Extract Content</a:t>
            </a:r>
            <a:endParaRPr lang="zh-TW" altLang="en-US"/>
          </a:p>
        </p:txBody>
      </p:sp>
      <p:sp>
        <p:nvSpPr>
          <p:cNvPr id="3" name="內容版面配置區 2"/>
          <p:cNvSpPr>
            <a:spLocks noGrp="1"/>
          </p:cNvSpPr>
          <p:nvPr>
            <p:ph idx="1"/>
          </p:nvPr>
        </p:nvSpPr>
        <p:spPr/>
        <p:txBody>
          <a:bodyPr/>
          <a:lstStyle/>
          <a:p>
            <a:endParaRPr lang="en-US" altLang="zh-TW" smtClean="0"/>
          </a:p>
          <a:p>
            <a:r>
              <a:rPr lang="zh-TW" altLang="en-US" smtClean="0"/>
              <a:t>把單層</a:t>
            </a:r>
            <a:r>
              <a:rPr lang="en-US" altLang="zh-TW" smtClean="0"/>
              <a:t>DIV</a:t>
            </a:r>
            <a:r>
              <a:rPr lang="zh-TW" altLang="en-US" smtClean="0"/>
              <a:t>轉成</a:t>
            </a:r>
            <a:r>
              <a:rPr lang="en-US" altLang="zh-TW" smtClean="0"/>
              <a:t>P	</a:t>
            </a:r>
          </a:p>
          <a:p>
            <a:r>
              <a:rPr lang="zh-TW" altLang="en-US" smtClean="0"/>
              <a:t>不</a:t>
            </a:r>
            <a:r>
              <a:rPr lang="zh-TW" altLang="en-US" smtClean="0"/>
              <a:t>符合 </a:t>
            </a:r>
            <a:r>
              <a:rPr lang="en-US" altLang="zh-TW" smtClean="0"/>
              <a:t>divToPElementsRe </a:t>
            </a:r>
            <a:r>
              <a:rPr lang="zh-TW" altLang="en-US" smtClean="0"/>
              <a:t>的 </a:t>
            </a:r>
            <a:r>
              <a:rPr lang="en-US" altLang="zh-TW" smtClean="0"/>
              <a:t>DIV</a:t>
            </a:r>
            <a:r>
              <a:rPr lang="zh-TW" altLang="en-US" smtClean="0"/>
              <a:t>轉</a:t>
            </a:r>
            <a:r>
              <a:rPr lang="zh-TW" altLang="en-US" smtClean="0"/>
              <a:t>成</a:t>
            </a:r>
            <a:r>
              <a:rPr lang="en-US" altLang="zh-TW" smtClean="0"/>
              <a:t>P</a:t>
            </a:r>
          </a:p>
          <a:p>
            <a:endParaRPr lang="en-US" altLang="zh-TW" smtClean="0"/>
          </a:p>
          <a:p>
            <a:r>
              <a:rPr lang="en-US" altLang="zh-TW" smtClean="0"/>
              <a:t>/&lt;(a|blockquote|dl|div|img|ol|p|pre|table|ul)/i</a:t>
            </a:r>
            <a:endParaRPr lang="zh-TW"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Extract Content</a:t>
            </a:r>
            <a:endParaRPr lang="zh-TW" altLang="en-US"/>
          </a:p>
        </p:txBody>
      </p:sp>
      <p:sp>
        <p:nvSpPr>
          <p:cNvPr id="3" name="內容版面配置區 2"/>
          <p:cNvSpPr>
            <a:spLocks noGrp="1"/>
          </p:cNvSpPr>
          <p:nvPr>
            <p:ph idx="1"/>
          </p:nvPr>
        </p:nvSpPr>
        <p:spPr/>
        <p:txBody>
          <a:bodyPr/>
          <a:lstStyle/>
          <a:p>
            <a:endParaRPr lang="en-US" altLang="zh-TW" smtClean="0"/>
          </a:p>
          <a:p>
            <a:r>
              <a:rPr lang="zh-TW" altLang="en-US" smtClean="0"/>
              <a:t>針對</a:t>
            </a:r>
            <a:r>
              <a:rPr lang="zh-TW" altLang="en-US" smtClean="0"/>
              <a:t>所有</a:t>
            </a:r>
            <a:r>
              <a:rPr lang="en-US" altLang="zh-TW" smtClean="0"/>
              <a:t>P</a:t>
            </a:r>
            <a:r>
              <a:rPr lang="zh-TW" altLang="en-US" smtClean="0"/>
              <a:t>算出分數</a:t>
            </a:r>
          </a:p>
          <a:p>
            <a:r>
              <a:rPr lang="zh-TW" altLang="en-US" smtClean="0"/>
              <a:t>	</a:t>
            </a:r>
            <a:r>
              <a:rPr lang="zh-TW" altLang="en-US" smtClean="0"/>
              <a:t>如果</a:t>
            </a:r>
            <a:r>
              <a:rPr lang="en-US" altLang="zh-TW" smtClean="0"/>
              <a:t>P innerText </a:t>
            </a:r>
            <a:r>
              <a:rPr lang="zh-TW" altLang="en-US" smtClean="0"/>
              <a:t>長度小於</a:t>
            </a:r>
            <a:r>
              <a:rPr lang="en-US" altLang="zh-TW" smtClean="0"/>
              <a:t>25</a:t>
            </a:r>
            <a:r>
              <a:rPr lang="zh-TW" altLang="en-US" smtClean="0"/>
              <a:t>則略過</a:t>
            </a:r>
          </a:p>
          <a:p>
            <a:r>
              <a:rPr lang="zh-TW" altLang="en-US" smtClean="0"/>
              <a:t>	</a:t>
            </a:r>
            <a:r>
              <a:rPr lang="zh-TW" altLang="en-US" smtClean="0"/>
              <a:t>初</a:t>
            </a:r>
            <a:r>
              <a:rPr lang="zh-TW" altLang="en-US" smtClean="0"/>
              <a:t>始為</a:t>
            </a:r>
            <a:r>
              <a:rPr lang="en-US" altLang="zh-TW" smtClean="0"/>
              <a:t>2</a:t>
            </a:r>
            <a:r>
              <a:rPr lang="zh-TW" altLang="en-US" smtClean="0"/>
              <a:t>分</a:t>
            </a:r>
          </a:p>
          <a:p>
            <a:r>
              <a:rPr lang="zh-TW" altLang="en-US" smtClean="0"/>
              <a:t>	</a:t>
            </a:r>
            <a:r>
              <a:rPr lang="en-US" altLang="zh-TW" smtClean="0"/>
              <a:t>innerText</a:t>
            </a:r>
            <a:r>
              <a:rPr lang="zh-TW" altLang="en-US" smtClean="0"/>
              <a:t>每</a:t>
            </a:r>
            <a:r>
              <a:rPr lang="en-US" altLang="zh-TW" smtClean="0"/>
              <a:t>100</a:t>
            </a:r>
            <a:r>
              <a:rPr lang="zh-TW" altLang="en-US" smtClean="0"/>
              <a:t>字</a:t>
            </a:r>
            <a:r>
              <a:rPr lang="en-US" altLang="zh-TW" smtClean="0"/>
              <a:t>+1</a:t>
            </a:r>
            <a:r>
              <a:rPr lang="zh-TW" altLang="en-US" smtClean="0"/>
              <a:t>分 最多加</a:t>
            </a:r>
            <a:r>
              <a:rPr lang="en-US" altLang="zh-TW" smtClean="0"/>
              <a:t>3</a:t>
            </a:r>
            <a:r>
              <a:rPr lang="zh-TW" altLang="en-US" smtClean="0"/>
              <a:t>分</a:t>
            </a:r>
          </a:p>
          <a:p>
            <a:r>
              <a:rPr lang="zh-TW" altLang="en-US" smtClean="0"/>
              <a:t>	</a:t>
            </a:r>
            <a:r>
              <a:rPr lang="en-US" altLang="zh-TW" smtClean="0"/>
              <a:t>innerText</a:t>
            </a:r>
            <a:r>
              <a:rPr lang="zh-TW" altLang="en-US" smtClean="0"/>
              <a:t>每有一個逗號</a:t>
            </a:r>
            <a:r>
              <a:rPr lang="en-US" altLang="zh-TW" smtClean="0"/>
              <a:t>+1</a:t>
            </a:r>
            <a:r>
              <a:rPr lang="zh-TW" altLang="en-US" smtClean="0"/>
              <a:t>分</a:t>
            </a:r>
          </a:p>
          <a:p>
            <a:r>
              <a:rPr lang="zh-TW" altLang="en-US" smtClean="0"/>
              <a:t>	</a:t>
            </a:r>
            <a:r>
              <a:rPr lang="zh-TW" altLang="en-US" smtClean="0"/>
              <a:t>把</a:t>
            </a:r>
            <a:r>
              <a:rPr lang="en-US" altLang="zh-TW" smtClean="0"/>
              <a:t>P</a:t>
            </a:r>
            <a:r>
              <a:rPr lang="zh-TW" altLang="en-US" smtClean="0"/>
              <a:t>算出來的分數</a:t>
            </a:r>
            <a:r>
              <a:rPr lang="en-US" altLang="zh-TW" smtClean="0"/>
              <a:t>+</a:t>
            </a:r>
            <a:r>
              <a:rPr lang="zh-TW" altLang="en-US" smtClean="0"/>
              <a:t>到</a:t>
            </a:r>
            <a:r>
              <a:rPr lang="en-US" altLang="zh-TW" smtClean="0"/>
              <a:t>parentNode</a:t>
            </a:r>
          </a:p>
          <a:p>
            <a:r>
              <a:rPr lang="en-US" altLang="zh-TW" smtClean="0"/>
              <a:t>	</a:t>
            </a:r>
            <a:r>
              <a:rPr lang="zh-TW" altLang="en-US" smtClean="0"/>
              <a:t>一半的</a:t>
            </a:r>
            <a:r>
              <a:rPr lang="zh-TW" altLang="en-US" smtClean="0"/>
              <a:t>分數</a:t>
            </a:r>
            <a:r>
              <a:rPr lang="en-US" altLang="zh-TW" smtClean="0"/>
              <a:t>+</a:t>
            </a:r>
            <a:r>
              <a:rPr lang="zh-TW" altLang="en-US" smtClean="0"/>
              <a:t>到</a:t>
            </a:r>
            <a:r>
              <a:rPr lang="en-US" altLang="zh-TW" smtClean="0"/>
              <a:t>grandParentNode</a:t>
            </a:r>
          </a:p>
          <a:p>
            <a:r>
              <a:rPr lang="zh-TW" altLang="en-US" smtClean="0"/>
              <a:t>這些</a:t>
            </a:r>
            <a:r>
              <a:rPr lang="en-US" altLang="zh-TW" smtClean="0"/>
              <a:t>parentNode</a:t>
            </a:r>
            <a:r>
              <a:rPr lang="zh-TW" altLang="en-US" smtClean="0"/>
              <a:t>與</a:t>
            </a:r>
            <a:r>
              <a:rPr lang="en-US" altLang="zh-TW" smtClean="0"/>
              <a:t>grandParentNode</a:t>
            </a:r>
            <a:r>
              <a:rPr lang="zh-TW" altLang="en-US" smtClean="0"/>
              <a:t>會被加到</a:t>
            </a:r>
            <a:r>
              <a:rPr lang="en-US" altLang="zh-TW" smtClean="0"/>
              <a:t>cadidate array</a:t>
            </a:r>
            <a:endParaRPr lang="zh-TW"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Extract Content</a:t>
            </a:r>
            <a:endParaRPr lang="zh-TW" altLang="en-US"/>
          </a:p>
        </p:txBody>
      </p:sp>
      <p:sp>
        <p:nvSpPr>
          <p:cNvPr id="3" name="內容版面配置區 2"/>
          <p:cNvSpPr>
            <a:spLocks noGrp="1"/>
          </p:cNvSpPr>
          <p:nvPr>
            <p:ph idx="1"/>
          </p:nvPr>
        </p:nvSpPr>
        <p:spPr/>
        <p:txBody>
          <a:bodyPr/>
          <a:lstStyle/>
          <a:p>
            <a:endParaRPr lang="en-US" altLang="zh-TW" smtClean="0"/>
          </a:p>
          <a:p>
            <a:r>
              <a:rPr lang="zh-TW" altLang="en-US" smtClean="0"/>
              <a:t>節點分數初始化</a:t>
            </a:r>
            <a:endParaRPr lang="zh-TW" altLang="en-US" smtClean="0"/>
          </a:p>
          <a:p>
            <a:pPr>
              <a:buNone/>
            </a:pPr>
            <a:r>
              <a:rPr lang="zh-TW" altLang="en-US" smtClean="0"/>
              <a:t>		</a:t>
            </a:r>
            <a:r>
              <a:rPr lang="en-US" altLang="zh-TW" smtClean="0"/>
              <a:t>TAG TYPE</a:t>
            </a:r>
          </a:p>
          <a:p>
            <a:r>
              <a:rPr lang="en-US" altLang="zh-TW" smtClean="0"/>
              <a:t>		</a:t>
            </a:r>
            <a:r>
              <a:rPr lang="en-US" altLang="zh-TW" smtClean="0"/>
              <a:t>div </a:t>
            </a:r>
            <a:r>
              <a:rPr lang="en-US" altLang="zh-TW" smtClean="0"/>
              <a:t>				+ </a:t>
            </a:r>
            <a:r>
              <a:rPr lang="en-US" altLang="zh-TW" smtClean="0"/>
              <a:t>5</a:t>
            </a:r>
          </a:p>
          <a:p>
            <a:r>
              <a:rPr lang="en-US" altLang="zh-TW" smtClean="0"/>
              <a:t>		pre, td, </a:t>
            </a:r>
            <a:r>
              <a:rPr lang="en-US" altLang="zh-TW" smtClean="0"/>
              <a:t>blockquote </a:t>
            </a:r>
            <a:r>
              <a:rPr lang="en-US" altLang="zh-TW" smtClean="0"/>
              <a:t>		+ </a:t>
            </a:r>
            <a:r>
              <a:rPr lang="en-US" altLang="zh-TW" smtClean="0"/>
              <a:t>3</a:t>
            </a:r>
          </a:p>
          <a:p>
            <a:r>
              <a:rPr lang="en-US" altLang="zh-TW" smtClean="0"/>
              <a:t>		address, ol, ul, dl, dd, dt, li, </a:t>
            </a:r>
            <a:r>
              <a:rPr lang="en-US" altLang="zh-TW" smtClean="0"/>
              <a:t>form </a:t>
            </a:r>
            <a:r>
              <a:rPr lang="en-US" altLang="zh-TW" smtClean="0"/>
              <a:t>	- </a:t>
            </a:r>
            <a:r>
              <a:rPr lang="en-US" altLang="zh-TW" smtClean="0"/>
              <a:t>3</a:t>
            </a:r>
          </a:p>
          <a:p>
            <a:r>
              <a:rPr lang="en-US" altLang="zh-TW" smtClean="0"/>
              <a:t>		</a:t>
            </a:r>
            <a:r>
              <a:rPr lang="en-US" altLang="zh-TW" smtClean="0"/>
              <a:t>h1~h6 </a:t>
            </a:r>
            <a:r>
              <a:rPr lang="en-US" altLang="zh-TW" smtClean="0"/>
              <a:t>				-</a:t>
            </a:r>
            <a:r>
              <a:rPr lang="zh-TW" altLang="en-US" smtClean="0"/>
              <a:t> </a:t>
            </a:r>
            <a:r>
              <a:rPr lang="en-US" altLang="zh-TW" smtClean="0"/>
              <a:t>6</a:t>
            </a:r>
            <a:endParaRPr lang="en-US" altLang="zh-TW"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Extract Content</a:t>
            </a:r>
            <a:endParaRPr lang="zh-TW" altLang="en-US"/>
          </a:p>
        </p:txBody>
      </p:sp>
      <p:sp>
        <p:nvSpPr>
          <p:cNvPr id="3" name="內容版面配置區 2"/>
          <p:cNvSpPr>
            <a:spLocks noGrp="1"/>
          </p:cNvSpPr>
          <p:nvPr>
            <p:ph idx="1"/>
          </p:nvPr>
        </p:nvSpPr>
        <p:spPr/>
        <p:txBody>
          <a:bodyPr/>
          <a:lstStyle/>
          <a:p>
            <a:endParaRPr lang="en-US" altLang="zh-TW" smtClean="0"/>
          </a:p>
          <a:p>
            <a:r>
              <a:rPr lang="zh-TW" altLang="en-US" smtClean="0"/>
              <a:t>節點</a:t>
            </a:r>
            <a:r>
              <a:rPr lang="zh-TW" altLang="en-US" smtClean="0"/>
              <a:t>分數初始化</a:t>
            </a:r>
            <a:r>
              <a:rPr lang="en-US" altLang="zh-TW" smtClean="0"/>
              <a:t>		</a:t>
            </a:r>
            <a:r>
              <a:rPr lang="en-US" altLang="zh-TW" smtClean="0"/>
              <a:t>	</a:t>
            </a:r>
            <a:endParaRPr lang="en-US" altLang="zh-TW" smtClean="0"/>
          </a:p>
          <a:p>
            <a:pPr>
              <a:buNone/>
            </a:pPr>
            <a:r>
              <a:rPr lang="en-US" altLang="zh-TW" smtClean="0"/>
              <a:t>		ID</a:t>
            </a:r>
            <a:r>
              <a:rPr lang="en-US" altLang="zh-TW" smtClean="0"/>
              <a:t>, </a:t>
            </a:r>
            <a:r>
              <a:rPr lang="en-US" altLang="zh-TW" smtClean="0"/>
              <a:t>ClassName	</a:t>
            </a:r>
            <a:r>
              <a:rPr lang="zh-TW" altLang="en-US" smtClean="0"/>
              <a:t>符合</a:t>
            </a:r>
            <a:r>
              <a:rPr lang="en-US" altLang="zh-TW" smtClean="0"/>
              <a:t>positiveRe + 25</a:t>
            </a:r>
          </a:p>
          <a:p>
            <a:r>
              <a:rPr lang="en-US" altLang="zh-TW" smtClean="0"/>
              <a:t>	</a:t>
            </a:r>
            <a:r>
              <a:rPr lang="en-US" altLang="zh-TW" smtClean="0"/>
              <a:t>	</a:t>
            </a:r>
            <a:r>
              <a:rPr lang="en-US" altLang="zh-TW" smtClean="0"/>
              <a:t>	</a:t>
            </a:r>
            <a:r>
              <a:rPr lang="zh-TW" altLang="en-US" smtClean="0"/>
              <a:t>符合</a:t>
            </a:r>
            <a:r>
              <a:rPr lang="en-US" altLang="zh-TW" smtClean="0"/>
              <a:t>negativeRe </a:t>
            </a:r>
            <a:r>
              <a:rPr lang="en-US" altLang="zh-TW" smtClean="0"/>
              <a:t>– 25</a:t>
            </a:r>
          </a:p>
          <a:p>
            <a:endParaRPr lang="en-US" altLang="zh-TW" smtClean="0"/>
          </a:p>
          <a:p>
            <a:r>
              <a:rPr lang="en-US" altLang="zh-TW" smtClean="0"/>
              <a:t>/article|body|content|entry|hentry|page|pagination|post|text/I</a:t>
            </a:r>
          </a:p>
          <a:p>
            <a:endParaRPr lang="en-US" altLang="zh-TW" smtClean="0"/>
          </a:p>
          <a:p>
            <a:r>
              <a:rPr lang="en-US" altLang="zh-TW" smtClean="0"/>
              <a:t>/combx|comment|contact|foot|footer|footnote|link|media|meta|promo|related|scroll|shoutbox|sponsor|utility|tags|widget/i</a:t>
            </a:r>
            <a:endParaRPr lang="zh-TW" altLang="en-US" smtClean="0"/>
          </a:p>
          <a:p>
            <a:endParaRPr lang="zh-TW"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Extract Content</a:t>
            </a:r>
            <a:endParaRPr lang="zh-TW" altLang="en-US"/>
          </a:p>
        </p:txBody>
      </p:sp>
      <p:sp>
        <p:nvSpPr>
          <p:cNvPr id="3" name="內容版面配置區 2"/>
          <p:cNvSpPr>
            <a:spLocks noGrp="1"/>
          </p:cNvSpPr>
          <p:nvPr>
            <p:ph idx="1"/>
          </p:nvPr>
        </p:nvSpPr>
        <p:spPr/>
        <p:txBody>
          <a:bodyPr/>
          <a:lstStyle/>
          <a:p>
            <a:endParaRPr lang="en-US" altLang="zh-TW" smtClean="0"/>
          </a:p>
          <a:p>
            <a:r>
              <a:rPr lang="zh-TW" altLang="en-US" smtClean="0"/>
              <a:t>從</a:t>
            </a:r>
            <a:r>
              <a:rPr lang="en-US" altLang="zh-TW" smtClean="0"/>
              <a:t>cadidate array</a:t>
            </a:r>
            <a:r>
              <a:rPr lang="zh-TW" altLang="en-US" smtClean="0"/>
              <a:t>選出</a:t>
            </a:r>
            <a:r>
              <a:rPr lang="en-US" altLang="zh-TW" smtClean="0"/>
              <a:t>topCandidate</a:t>
            </a:r>
          </a:p>
          <a:p>
            <a:r>
              <a:rPr lang="en-US" altLang="zh-TW" smtClean="0"/>
              <a:t>	</a:t>
            </a:r>
            <a:r>
              <a:rPr lang="en-US" altLang="zh-TW" smtClean="0"/>
              <a:t>cadicate</a:t>
            </a:r>
            <a:r>
              <a:rPr lang="zh-TW" altLang="en-US" smtClean="0"/>
              <a:t>的</a:t>
            </a:r>
            <a:r>
              <a:rPr lang="en-US" altLang="zh-TW" smtClean="0"/>
              <a:t>score *= (1-linkDensity)</a:t>
            </a:r>
          </a:p>
          <a:p>
            <a:r>
              <a:rPr lang="en-US" altLang="zh-TW" smtClean="0"/>
              <a:t>	</a:t>
            </a:r>
            <a:r>
              <a:rPr lang="zh-TW" altLang="en-US" smtClean="0"/>
              <a:t>從中</a:t>
            </a:r>
            <a:r>
              <a:rPr lang="zh-TW" altLang="en-US" smtClean="0"/>
              <a:t>選出最高分為</a:t>
            </a:r>
            <a:r>
              <a:rPr lang="en-US" altLang="zh-TW" smtClean="0"/>
              <a:t>topCandidate</a:t>
            </a:r>
          </a:p>
          <a:p>
            <a:r>
              <a:rPr lang="en-US" altLang="zh-TW" smtClean="0"/>
              <a:t>	</a:t>
            </a:r>
            <a:r>
              <a:rPr lang="zh-TW" altLang="en-US" smtClean="0"/>
              <a:t>如果</a:t>
            </a:r>
            <a:r>
              <a:rPr lang="zh-TW" altLang="en-US" smtClean="0"/>
              <a:t>沒有</a:t>
            </a:r>
            <a:r>
              <a:rPr lang="en-US" altLang="zh-TW" smtClean="0"/>
              <a:t>topCandidate</a:t>
            </a:r>
            <a:r>
              <a:rPr lang="zh-TW" altLang="en-US" smtClean="0"/>
              <a:t>則將</a:t>
            </a:r>
            <a:r>
              <a:rPr lang="en-US" altLang="zh-TW" smtClean="0"/>
              <a:t>body node</a:t>
            </a:r>
            <a:r>
              <a:rPr lang="zh-TW" altLang="en-US" smtClean="0"/>
              <a:t>視為</a:t>
            </a:r>
            <a:r>
              <a:rPr lang="en-US" altLang="zh-TW" smtClean="0"/>
              <a:t>topCandidate</a:t>
            </a:r>
            <a:endParaRPr lang="zh-TW" altLang="en-US" smtClean="0"/>
          </a:p>
          <a:p>
            <a:endParaRPr lang="zh-TW"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Extract Content</a:t>
            </a:r>
            <a:endParaRPr lang="zh-TW" altLang="en-US"/>
          </a:p>
        </p:txBody>
      </p:sp>
      <p:sp>
        <p:nvSpPr>
          <p:cNvPr id="3" name="內容版面配置區 2"/>
          <p:cNvSpPr>
            <a:spLocks noGrp="1"/>
          </p:cNvSpPr>
          <p:nvPr>
            <p:ph idx="1"/>
          </p:nvPr>
        </p:nvSpPr>
        <p:spPr/>
        <p:txBody>
          <a:bodyPr>
            <a:normAutofit/>
          </a:bodyPr>
          <a:lstStyle/>
          <a:p>
            <a:endParaRPr lang="en-US" altLang="zh-TW" smtClean="0"/>
          </a:p>
          <a:p>
            <a:r>
              <a:rPr lang="zh-TW" altLang="en-US" smtClean="0"/>
              <a:t>抽取</a:t>
            </a:r>
            <a:r>
              <a:rPr lang="en-US" altLang="zh-TW" smtClean="0"/>
              <a:t>articleContent</a:t>
            </a:r>
          </a:p>
          <a:p>
            <a:r>
              <a:rPr lang="en-US" altLang="zh-TW" smtClean="0"/>
              <a:t>	</a:t>
            </a:r>
            <a:r>
              <a:rPr lang="zh-TW" altLang="en-US" smtClean="0"/>
              <a:t>把</a:t>
            </a:r>
            <a:r>
              <a:rPr lang="en-US" altLang="zh-TW" smtClean="0"/>
              <a:t>topCandidate</a:t>
            </a:r>
            <a:r>
              <a:rPr lang="zh-TW" altLang="en-US" smtClean="0"/>
              <a:t>加到</a:t>
            </a:r>
            <a:r>
              <a:rPr lang="en-US" altLang="zh-TW" smtClean="0"/>
              <a:t>articleContent</a:t>
            </a:r>
          </a:p>
          <a:p>
            <a:r>
              <a:rPr lang="en-US" altLang="zh-TW" smtClean="0"/>
              <a:t>	</a:t>
            </a:r>
            <a:r>
              <a:rPr lang="zh-TW" altLang="en-US" smtClean="0"/>
              <a:t>把</a:t>
            </a:r>
            <a:r>
              <a:rPr lang="en-US" altLang="zh-TW" smtClean="0"/>
              <a:t>topCandidate</a:t>
            </a:r>
            <a:r>
              <a:rPr lang="zh-TW" altLang="en-US" smtClean="0"/>
              <a:t>的</a:t>
            </a:r>
            <a:r>
              <a:rPr lang="en-US" altLang="zh-TW" smtClean="0"/>
              <a:t>siblingNode</a:t>
            </a:r>
            <a:r>
              <a:rPr lang="zh-TW" altLang="en-US" smtClean="0"/>
              <a:t>全找出來</a:t>
            </a:r>
            <a:endParaRPr lang="en-US" altLang="zh-TW" smtClean="0"/>
          </a:p>
          <a:p>
            <a:r>
              <a:rPr lang="en-US" altLang="zh-TW" smtClean="0"/>
              <a:t>	</a:t>
            </a:r>
            <a:r>
              <a:rPr lang="zh-TW" altLang="en-US" smtClean="0"/>
              <a:t>並</a:t>
            </a:r>
            <a:r>
              <a:rPr lang="zh-TW" altLang="en-US" smtClean="0"/>
              <a:t>將</a:t>
            </a:r>
            <a:r>
              <a:rPr lang="en-US" altLang="zh-TW" smtClean="0"/>
              <a:t>topCandidate</a:t>
            </a:r>
            <a:r>
              <a:rPr lang="zh-TW" altLang="en-US" smtClean="0"/>
              <a:t>的分數 * </a:t>
            </a:r>
            <a:r>
              <a:rPr lang="en-US" altLang="zh-TW" smtClean="0"/>
              <a:t>0.2</a:t>
            </a:r>
            <a:r>
              <a:rPr lang="zh-TW" altLang="en-US" smtClean="0"/>
              <a:t>設為</a:t>
            </a:r>
            <a:r>
              <a:rPr lang="en-US" altLang="zh-TW" smtClean="0"/>
              <a:t>Threshold</a:t>
            </a:r>
            <a:r>
              <a:rPr lang="zh-TW" altLang="en-US" smtClean="0"/>
              <a:t>，</a:t>
            </a:r>
            <a:r>
              <a:rPr lang="en-US" altLang="zh-TW" smtClean="0"/>
              <a:t>Threshold</a:t>
            </a:r>
            <a:r>
              <a:rPr lang="zh-TW" altLang="en-US" smtClean="0"/>
              <a:t>低於</a:t>
            </a:r>
            <a:r>
              <a:rPr lang="en-US" altLang="zh-TW" smtClean="0"/>
              <a:t>10</a:t>
            </a:r>
            <a:r>
              <a:rPr lang="zh-TW" altLang="en-US" smtClean="0"/>
              <a:t>分則設為</a:t>
            </a:r>
            <a:r>
              <a:rPr lang="en-US" altLang="zh-TW" smtClean="0"/>
              <a:t>10</a:t>
            </a:r>
            <a:r>
              <a:rPr lang="zh-TW" altLang="en-US" smtClean="0"/>
              <a:t>分</a:t>
            </a:r>
            <a:endParaRPr lang="en-US" altLang="zh-TW" smtClean="0"/>
          </a:p>
          <a:p>
            <a:r>
              <a:rPr lang="en-US" altLang="zh-TW" smtClean="0"/>
              <a:t>	</a:t>
            </a:r>
            <a:r>
              <a:rPr lang="zh-TW" altLang="en-US" smtClean="0"/>
              <a:t>如果</a:t>
            </a:r>
            <a:r>
              <a:rPr lang="en-US" altLang="zh-TW" smtClean="0"/>
              <a:t>siblingNode</a:t>
            </a:r>
            <a:r>
              <a:rPr lang="zh-TW" altLang="en-US" smtClean="0"/>
              <a:t>的分數 </a:t>
            </a:r>
            <a:r>
              <a:rPr lang="en-US" altLang="zh-TW" smtClean="0"/>
              <a:t>&gt;= siblingScoreThreshold</a:t>
            </a:r>
          </a:p>
          <a:p>
            <a:r>
              <a:rPr lang="en-US" altLang="zh-TW" smtClean="0"/>
              <a:t>	</a:t>
            </a:r>
            <a:r>
              <a:rPr lang="zh-TW" altLang="en-US" smtClean="0"/>
              <a:t>如果</a:t>
            </a:r>
            <a:r>
              <a:rPr lang="en-US" altLang="zh-TW" smtClean="0"/>
              <a:t>siblingNode</a:t>
            </a:r>
            <a:r>
              <a:rPr lang="zh-TW" altLang="en-US" smtClean="0"/>
              <a:t>為</a:t>
            </a:r>
            <a:r>
              <a:rPr lang="en-US" altLang="zh-TW" smtClean="0"/>
              <a:t>P</a:t>
            </a:r>
          </a:p>
          <a:p>
            <a:pPr lvl="8">
              <a:buNone/>
            </a:pPr>
            <a:r>
              <a:rPr lang="en-US" altLang="zh-TW" smtClean="0"/>
              <a:t>nodeLength </a:t>
            </a:r>
            <a:r>
              <a:rPr lang="en-US" altLang="zh-TW" smtClean="0"/>
              <a:t>&gt; 80 and linkDensity &lt; 0.25</a:t>
            </a:r>
          </a:p>
          <a:p>
            <a:pPr lvl="8">
              <a:buNone/>
            </a:pPr>
            <a:r>
              <a:rPr lang="en-US" altLang="zh-TW" smtClean="0"/>
              <a:t>nodeLength &lt; 80 &amp;&amp; linkDensity == 0 &amp;&amp; nodeContent.search(/\.( |$)/) !== -1</a:t>
            </a:r>
          </a:p>
          <a:p>
            <a:pPr lvl="1">
              <a:buNone/>
            </a:pPr>
            <a:r>
              <a:rPr lang="en-US" altLang="zh-TW" smtClean="0"/>
              <a:t>		</a:t>
            </a:r>
            <a:r>
              <a:rPr lang="zh-TW" altLang="en-US" smtClean="0"/>
              <a:t>就</a:t>
            </a:r>
            <a:r>
              <a:rPr lang="zh-TW" altLang="en-US" smtClean="0"/>
              <a:t>把該</a:t>
            </a:r>
            <a:r>
              <a:rPr lang="en-US" altLang="zh-TW" smtClean="0"/>
              <a:t>node</a:t>
            </a:r>
            <a:r>
              <a:rPr lang="zh-TW" altLang="en-US" smtClean="0"/>
              <a:t>加入</a:t>
            </a:r>
            <a:r>
              <a:rPr lang="en-US" altLang="zh-TW" smtClean="0"/>
              <a:t>articleContent</a:t>
            </a:r>
          </a:p>
          <a:p>
            <a:pPr lvl="2"/>
            <a:endParaRPr lang="en-US" altLang="zh-TW"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Extract Content</a:t>
            </a:r>
            <a:endParaRPr lang="zh-TW" altLang="en-US"/>
          </a:p>
        </p:txBody>
      </p:sp>
      <p:sp>
        <p:nvSpPr>
          <p:cNvPr id="3" name="內容版面配置區 2"/>
          <p:cNvSpPr>
            <a:spLocks noGrp="1"/>
          </p:cNvSpPr>
          <p:nvPr>
            <p:ph idx="1"/>
          </p:nvPr>
        </p:nvSpPr>
        <p:spPr/>
        <p:txBody>
          <a:bodyPr>
            <a:normAutofit/>
          </a:bodyPr>
          <a:lstStyle/>
          <a:p>
            <a:endParaRPr lang="en-US" altLang="zh-TW" smtClean="0"/>
          </a:p>
          <a:p>
            <a:r>
              <a:rPr lang="zh-TW" altLang="en-US" smtClean="0"/>
              <a:t>刪除 </a:t>
            </a:r>
            <a:r>
              <a:rPr lang="en-US" altLang="zh-TW" smtClean="0"/>
              <a:t>articleContent</a:t>
            </a:r>
          </a:p>
          <a:p>
            <a:r>
              <a:rPr lang="en-US" altLang="zh-TW" smtClean="0"/>
              <a:t>	</a:t>
            </a:r>
            <a:r>
              <a:rPr lang="zh-TW" altLang="en-US" smtClean="0"/>
              <a:t>把</a:t>
            </a:r>
            <a:r>
              <a:rPr lang="zh-TW" altLang="en-US" smtClean="0"/>
              <a:t>空白字元及空行刪掉</a:t>
            </a:r>
            <a:r>
              <a:rPr lang="en-US" altLang="zh-TW" smtClean="0"/>
              <a:t>	/(&lt;br\s*\/?&gt;(\s|&amp;nbsp;?)*){1,}/g</a:t>
            </a:r>
            <a:endParaRPr lang="zh-TW" altLang="en-US" smtClean="0"/>
          </a:p>
          <a:p>
            <a:pPr>
              <a:buNone/>
            </a:pPr>
            <a:r>
              <a:rPr lang="en-US" altLang="zh-TW" smtClean="0"/>
              <a:t>		</a:t>
            </a:r>
            <a:r>
              <a:rPr lang="zh-TW" altLang="en-US" smtClean="0"/>
              <a:t>刪除</a:t>
            </a:r>
            <a:r>
              <a:rPr lang="en-US" altLang="zh-TW" smtClean="0"/>
              <a:t>Style, form, object, h1, h2(if only one), iframe, head(</a:t>
            </a:r>
            <a:r>
              <a:rPr lang="zh-TW" altLang="en-US" smtClean="0"/>
              <a:t>包含其子節點</a:t>
            </a:r>
            <a:r>
              <a:rPr lang="en-US" altLang="zh-TW" smtClean="0"/>
              <a:t>)</a:t>
            </a:r>
          </a:p>
          <a:p>
            <a:pPr>
              <a:buNone/>
            </a:pPr>
            <a:r>
              <a:rPr lang="en-US" altLang="zh-TW" smtClean="0"/>
              <a:t>		</a:t>
            </a:r>
            <a:r>
              <a:rPr lang="zh-TW" altLang="en-US" smtClean="0"/>
              <a:t>如果節點有影片就不要刪</a:t>
            </a:r>
            <a:r>
              <a:rPr lang="en-US" altLang="zh-TW" smtClean="0"/>
              <a:t>		/http</a:t>
            </a:r>
            <a:r>
              <a:rPr lang="en-US" altLang="zh-TW" smtClean="0"/>
              <a:t>:\/\/(www\.)?(youtube|vimeo|youku|tudou|56|yinyuetai</a:t>
            </a:r>
            <a:r>
              <a:rPr lang="en-US" altLang="zh-TW" smtClean="0"/>
              <a:t>)\.</a:t>
            </a:r>
            <a:r>
              <a:rPr lang="en-US" altLang="zh-TW" smtClean="0"/>
              <a:t>com/I</a:t>
            </a:r>
            <a:endParaRPr lang="en-US" altLang="zh-TW" smtClean="0"/>
          </a:p>
          <a:p>
            <a:pPr>
              <a:buNone/>
            </a:pPr>
            <a:r>
              <a:rPr lang="en-US" altLang="zh-TW" smtClean="0"/>
              <a:t>	</a:t>
            </a:r>
            <a:r>
              <a:rPr lang="en-US" altLang="zh-TW" smtClean="0"/>
              <a:t>	</a:t>
            </a:r>
            <a:r>
              <a:rPr lang="zh-TW" altLang="en-US" smtClean="0"/>
              <a:t>有條件的刪除 </a:t>
            </a:r>
            <a:r>
              <a:rPr lang="en-US" altLang="zh-TW" smtClean="0"/>
              <a:t>table, ul</a:t>
            </a:r>
            <a:r>
              <a:rPr lang="en-US" altLang="zh-TW" smtClean="0"/>
              <a:t>, </a:t>
            </a:r>
            <a:r>
              <a:rPr lang="en-US" altLang="zh-TW" smtClean="0"/>
              <a:t>div</a:t>
            </a:r>
          </a:p>
          <a:p>
            <a:pPr>
              <a:buNone/>
            </a:pPr>
            <a:r>
              <a:rPr lang="en-US" altLang="zh-TW" smtClean="0"/>
              <a:t>	</a:t>
            </a:r>
            <a:r>
              <a:rPr lang="en-US" altLang="zh-TW" smtClean="0"/>
              <a:t>	</a:t>
            </a:r>
            <a:r>
              <a:rPr lang="zh-TW" altLang="en-US" smtClean="0"/>
              <a:t>刪除沒有圖片</a:t>
            </a:r>
            <a:r>
              <a:rPr lang="en-US" altLang="zh-TW" smtClean="0"/>
              <a:t>, embed, </a:t>
            </a:r>
            <a:r>
              <a:rPr lang="zh-TW" altLang="en-US" smtClean="0"/>
              <a:t>內文</a:t>
            </a:r>
            <a:r>
              <a:rPr lang="zh-TW" altLang="en-US" smtClean="0"/>
              <a:t>的</a:t>
            </a:r>
            <a:r>
              <a:rPr lang="en-US" altLang="zh-TW" smtClean="0"/>
              <a:t>P tag</a:t>
            </a:r>
            <a:endParaRPr lang="en-US" altLang="zh-TW" smtClean="0"/>
          </a:p>
          <a:p>
            <a:pPr>
              <a:buNone/>
            </a:pPr>
            <a:r>
              <a:rPr lang="en-US" altLang="zh-TW" smtClean="0"/>
              <a:t>	</a:t>
            </a:r>
            <a:r>
              <a:rPr lang="en-US" altLang="zh-TW" smtClean="0"/>
              <a:t>	</a:t>
            </a:r>
            <a:r>
              <a:rPr lang="en-US" altLang="zh-TW" smtClean="0"/>
              <a:t>cleanSingleHeader : Remove </a:t>
            </a:r>
            <a:r>
              <a:rPr lang="en-US" altLang="zh-TW" smtClean="0"/>
              <a:t>the header that doesn't have next </a:t>
            </a:r>
            <a:r>
              <a:rPr lang="en-US" altLang="zh-TW" smtClean="0"/>
              <a:t>sibling</a:t>
            </a:r>
            <a:r>
              <a:rPr lang="en-US" altLang="zh-TW" smtClean="0"/>
              <a:t>. </a:t>
            </a:r>
            <a:endParaRPr lang="en-US" altLang="zh-TW"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Extract Content</a:t>
            </a:r>
            <a:endParaRPr lang="zh-TW" altLang="en-US"/>
          </a:p>
        </p:txBody>
      </p:sp>
      <p:sp>
        <p:nvSpPr>
          <p:cNvPr id="3" name="內容版面配置區 2"/>
          <p:cNvSpPr>
            <a:spLocks noGrp="1"/>
          </p:cNvSpPr>
          <p:nvPr>
            <p:ph idx="1"/>
          </p:nvPr>
        </p:nvSpPr>
        <p:spPr/>
        <p:txBody>
          <a:bodyPr>
            <a:normAutofit/>
          </a:bodyPr>
          <a:lstStyle/>
          <a:p>
            <a:pPr>
              <a:buNone/>
            </a:pPr>
            <a:r>
              <a:rPr lang="en-US" altLang="zh-TW" smtClean="0"/>
              <a:t>	</a:t>
            </a:r>
            <a:r>
              <a:rPr lang="zh-TW" altLang="en-US" smtClean="0"/>
              <a:t>條件刪除</a:t>
            </a:r>
            <a:endParaRPr lang="en-US" altLang="zh-TW" smtClean="0"/>
          </a:p>
          <a:p>
            <a:pPr>
              <a:buNone/>
            </a:pPr>
            <a:r>
              <a:rPr lang="en-US" altLang="zh-TW" smtClean="0"/>
              <a:t>		weigh &lt; 0</a:t>
            </a:r>
          </a:p>
          <a:p>
            <a:pPr>
              <a:buNone/>
            </a:pPr>
            <a:r>
              <a:rPr lang="en-US" altLang="zh-TW" smtClean="0"/>
              <a:t>		img</a:t>
            </a:r>
            <a:r>
              <a:rPr lang="zh-TW" altLang="en-US" smtClean="0"/>
              <a:t>  </a:t>
            </a:r>
            <a:r>
              <a:rPr lang="en-US" altLang="zh-TW" smtClean="0"/>
              <a:t>&gt; 1</a:t>
            </a:r>
            <a:r>
              <a:rPr lang="zh-TW" altLang="en-US" smtClean="0"/>
              <a:t> </a:t>
            </a:r>
            <a:r>
              <a:rPr lang="en-US" altLang="zh-TW" smtClean="0"/>
              <a:t>and img &gt; p</a:t>
            </a:r>
          </a:p>
          <a:p>
            <a:pPr>
              <a:buNone/>
            </a:pPr>
            <a:r>
              <a:rPr lang="en-US" altLang="zh-TW" smtClean="0"/>
              <a:t>		tag != ul or ol</a:t>
            </a:r>
            <a:r>
              <a:rPr lang="zh-TW" altLang="en-US" smtClean="0"/>
              <a:t>，</a:t>
            </a:r>
            <a:r>
              <a:rPr lang="en-US" altLang="zh-TW" smtClean="0"/>
              <a:t>li &gt; p</a:t>
            </a:r>
          </a:p>
          <a:p>
            <a:pPr>
              <a:buNone/>
            </a:pPr>
            <a:r>
              <a:rPr lang="en-US" altLang="zh-TW" smtClean="0"/>
              <a:t>		input &gt; round (p / 3)</a:t>
            </a:r>
          </a:p>
          <a:p>
            <a:pPr>
              <a:buNone/>
            </a:pPr>
            <a:r>
              <a:rPr lang="en-US" altLang="zh-TW" smtClean="0"/>
              <a:t>		contentLengh &lt; 25 and ( img = 0 or img &gt; 2)</a:t>
            </a:r>
          </a:p>
          <a:p>
            <a:pPr>
              <a:buNone/>
            </a:pPr>
            <a:r>
              <a:rPr lang="en-US" altLang="zh-TW" smtClean="0"/>
              <a:t>		weight &lt; 25 and linkDesity &gt; 0.2</a:t>
            </a:r>
          </a:p>
          <a:p>
            <a:pPr>
              <a:buNone/>
            </a:pPr>
            <a:r>
              <a:rPr lang="en-US" altLang="zh-TW" smtClean="0"/>
              <a:t>		weight &gt;= 25 and linkDesity &gt; 0.5</a:t>
            </a:r>
          </a:p>
          <a:p>
            <a:pPr>
              <a:buNone/>
            </a:pPr>
            <a:r>
              <a:rPr lang="en-US" altLang="zh-TW" smtClean="0"/>
              <a:t>		(embedCount = 1 and contentLength &lt; 75 ) or embedCount &gt; 1</a:t>
            </a:r>
          </a:p>
          <a:p>
            <a:pPr>
              <a:buNone/>
            </a:pPr>
            <a:endParaRPr lang="en-US" altLang="zh-TW"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Extract Content</a:t>
            </a:r>
            <a:endParaRPr lang="zh-TW" altLang="en-US"/>
          </a:p>
        </p:txBody>
      </p:sp>
      <p:sp>
        <p:nvSpPr>
          <p:cNvPr id="3" name="內容版面配置區 2"/>
          <p:cNvSpPr>
            <a:spLocks noGrp="1"/>
          </p:cNvSpPr>
          <p:nvPr>
            <p:ph idx="1"/>
          </p:nvPr>
        </p:nvSpPr>
        <p:spPr/>
        <p:txBody>
          <a:bodyPr>
            <a:normAutofit/>
          </a:bodyPr>
          <a:lstStyle/>
          <a:p>
            <a:pPr>
              <a:buNone/>
            </a:pPr>
            <a:r>
              <a:rPr lang="en-US" altLang="zh-TW" smtClean="0"/>
              <a:t>	</a:t>
            </a:r>
          </a:p>
          <a:p>
            <a:pPr>
              <a:buNone/>
            </a:pPr>
            <a:r>
              <a:rPr lang="en-US" altLang="zh-TW" smtClean="0"/>
              <a:t>	</a:t>
            </a:r>
            <a:r>
              <a:rPr lang="zh-TW" altLang="en-US" smtClean="0"/>
              <a:t>整理 </a:t>
            </a:r>
            <a:r>
              <a:rPr lang="en-US" altLang="zh-TW" smtClean="0"/>
              <a:t>articleContent</a:t>
            </a:r>
          </a:p>
          <a:p>
            <a:pPr>
              <a:buNone/>
            </a:pPr>
            <a:endParaRPr lang="en-US" altLang="zh-TW" smtClean="0"/>
          </a:p>
          <a:p>
            <a:pPr>
              <a:buNone/>
            </a:pPr>
            <a:r>
              <a:rPr lang="en-US" altLang="zh-TW" smtClean="0"/>
              <a:t>		</a:t>
            </a:r>
            <a:r>
              <a:rPr lang="zh-TW" altLang="en-US" smtClean="0"/>
              <a:t>把相對路徑換成絕對路徑</a:t>
            </a:r>
            <a:endParaRPr lang="en-US" altLang="zh-TW" smtClean="0"/>
          </a:p>
          <a:p>
            <a:pPr>
              <a:buNone/>
            </a:pPr>
            <a:r>
              <a:rPr lang="zh-TW" altLang="en-US" smtClean="0"/>
              <a:t>		</a:t>
            </a:r>
            <a:endParaRPr lang="en-US" altLang="zh-TW" smtClean="0"/>
          </a:p>
          <a:p>
            <a:pPr>
              <a:buNone/>
            </a:pPr>
            <a:r>
              <a:rPr lang="en-US" altLang="zh-TW" smtClean="0"/>
              <a:t>		</a:t>
            </a:r>
            <a:r>
              <a:rPr lang="zh-TW" altLang="en-US" smtClean="0"/>
              <a:t>把</a:t>
            </a:r>
            <a:r>
              <a:rPr lang="en-US" altLang="zh-TW" smtClean="0"/>
              <a:t>P</a:t>
            </a:r>
            <a:r>
              <a:rPr lang="zh-TW" altLang="en-US" smtClean="0"/>
              <a:t>與</a:t>
            </a:r>
            <a:r>
              <a:rPr lang="en-US" altLang="zh-TW" smtClean="0"/>
              <a:t>P</a:t>
            </a:r>
            <a:r>
              <a:rPr lang="zh-TW" altLang="en-US" smtClean="0"/>
              <a:t>之間的多餘空白及換行刪除</a:t>
            </a:r>
          </a:p>
          <a:p>
            <a:pPr>
              <a:buNone/>
            </a:pPr>
            <a:r>
              <a:rPr lang="zh-TW" altLang="en-US" smtClean="0"/>
              <a:t>		</a:t>
            </a:r>
            <a:r>
              <a:rPr lang="en-US" altLang="zh-TW" smtClean="0"/>
              <a:t>replace(/&lt;br[^&gt;]*&gt;\s*&lt;p/gi, '&lt;</a:t>
            </a:r>
            <a:r>
              <a:rPr lang="en-US" altLang="zh-TW" smtClean="0"/>
              <a:t>p</a:t>
            </a:r>
            <a:r>
              <a:rPr lang="en-US" altLang="zh-TW" smtClean="0"/>
              <a:t>');</a:t>
            </a:r>
            <a:r>
              <a:rPr lang="en-US" altLang="zh-TW" smtClean="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Members</a:t>
            </a:r>
            <a:endParaRPr lang="zh-TW" altLang="en-US" dirty="0"/>
          </a:p>
        </p:txBody>
      </p:sp>
      <p:sp>
        <p:nvSpPr>
          <p:cNvPr id="3" name="內容版面配置區 2"/>
          <p:cNvSpPr>
            <a:spLocks noGrp="1"/>
          </p:cNvSpPr>
          <p:nvPr>
            <p:ph idx="1"/>
          </p:nvPr>
        </p:nvSpPr>
        <p:spPr/>
        <p:txBody>
          <a:bodyPr/>
          <a:lstStyle/>
          <a:p>
            <a:endParaRPr lang="en-US" altLang="zh-TW" smtClean="0"/>
          </a:p>
          <a:p>
            <a:r>
              <a:rPr lang="zh-TW" altLang="zh-TW" smtClean="0"/>
              <a:t>四</a:t>
            </a:r>
            <a:r>
              <a:rPr lang="zh-TW" altLang="zh-TW" dirty="0"/>
              <a:t>電資四</a:t>
            </a:r>
            <a:r>
              <a:rPr lang="en-US" altLang="zh-TW" dirty="0"/>
              <a:t>	99820318	</a:t>
            </a:r>
            <a:r>
              <a:rPr lang="zh-TW" altLang="zh-TW" dirty="0"/>
              <a:t>陳科</a:t>
            </a:r>
            <a:r>
              <a:rPr lang="zh-TW" altLang="zh-TW" dirty="0" smtClean="0"/>
              <a:t>銘</a:t>
            </a:r>
            <a:endParaRPr lang="zh-TW" altLang="zh-TW" dirty="0"/>
          </a:p>
          <a:p>
            <a:r>
              <a:rPr lang="zh-TW" altLang="zh-TW" dirty="0"/>
              <a:t>四電資四</a:t>
            </a:r>
            <a:r>
              <a:rPr lang="en-US" altLang="zh-TW" dirty="0"/>
              <a:t>	99820323	</a:t>
            </a:r>
            <a:r>
              <a:rPr lang="zh-TW" altLang="zh-TW" dirty="0" smtClean="0"/>
              <a:t>謝宗廷</a:t>
            </a:r>
            <a:endParaRPr lang="en-US" altLang="zh-TW" dirty="0" smtClean="0"/>
          </a:p>
          <a:p>
            <a:r>
              <a:rPr lang="zh-TW" altLang="zh-TW" dirty="0" smtClean="0"/>
              <a:t>四</a:t>
            </a:r>
            <a:r>
              <a:rPr lang="zh-TW" altLang="zh-TW" dirty="0"/>
              <a:t>電資三</a:t>
            </a:r>
            <a:r>
              <a:rPr lang="en-US" altLang="zh-TW" dirty="0"/>
              <a:t>	100820315	</a:t>
            </a:r>
            <a:r>
              <a:rPr lang="zh-TW" altLang="zh-TW" dirty="0"/>
              <a:t>高睿</a:t>
            </a:r>
            <a:r>
              <a:rPr lang="zh-TW" altLang="zh-TW" dirty="0" smtClean="0"/>
              <a:t>廷</a:t>
            </a:r>
            <a:endParaRPr lang="zh-TW" altLang="zh-TW" dirty="0"/>
          </a:p>
          <a:p>
            <a:r>
              <a:rPr lang="zh-TW" altLang="zh-TW" dirty="0"/>
              <a:t>四電資三</a:t>
            </a:r>
            <a:r>
              <a:rPr lang="en-US" altLang="zh-TW" dirty="0"/>
              <a:t>	100820334	</a:t>
            </a:r>
            <a:r>
              <a:rPr lang="zh-TW" altLang="zh-TW" dirty="0" smtClean="0"/>
              <a:t>林純正</a:t>
            </a:r>
            <a:endParaRPr lang="zh-TW" altLang="zh-TW" dirty="0"/>
          </a:p>
          <a:p>
            <a:endParaRPr lang="zh-TW" altLang="en-US" dirty="0"/>
          </a:p>
        </p:txBody>
      </p:sp>
    </p:spTree>
    <p:extLst>
      <p:ext uri="{BB962C8B-B14F-4D97-AF65-F5344CB8AC3E}">
        <p14:creationId xmlns:p14="http://schemas.microsoft.com/office/powerpoint/2010/main" xmlns="" val="21744847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Test Webpage</a:t>
            </a:r>
            <a:endParaRPr lang="zh-TW" altLang="en-US"/>
          </a:p>
        </p:txBody>
      </p:sp>
      <p:sp>
        <p:nvSpPr>
          <p:cNvPr id="3" name="內容版面配置區 2"/>
          <p:cNvSpPr>
            <a:spLocks noGrp="1"/>
          </p:cNvSpPr>
          <p:nvPr>
            <p:ph idx="1"/>
          </p:nvPr>
        </p:nvSpPr>
        <p:spPr/>
        <p:txBody>
          <a:bodyPr/>
          <a:lstStyle/>
          <a:p>
            <a:endParaRPr lang="en-US" altLang="zh-TW" smtClean="0">
              <a:hlinkClick r:id="rId2"/>
            </a:endParaRPr>
          </a:p>
          <a:p>
            <a:r>
              <a:rPr lang="en-US" altLang="zh-TW" smtClean="0">
                <a:hlinkClick r:id="rId2"/>
              </a:rPr>
              <a:t>http</a:t>
            </a:r>
            <a:r>
              <a:rPr lang="en-US" altLang="zh-TW" smtClean="0">
                <a:hlinkClick r:id="rId2"/>
              </a:rPr>
              <a:t>://</a:t>
            </a:r>
            <a:r>
              <a:rPr lang="en-US" altLang="zh-TW" smtClean="0">
                <a:hlinkClick r:id="rId2"/>
              </a:rPr>
              <a:t>news.ltn.com.tw/news/life/breakingnews/1035284</a:t>
            </a:r>
            <a:r>
              <a:rPr lang="en-US" altLang="zh-TW" smtClean="0"/>
              <a:t> </a:t>
            </a:r>
            <a:endParaRPr lang="en-US" altLang="zh-TW" smtClean="0"/>
          </a:p>
          <a:p>
            <a:endParaRPr lang="en-US" altLang="zh-TW" smtClean="0"/>
          </a:p>
          <a:p>
            <a:r>
              <a:rPr lang="en-US" altLang="zh-TW" smtClean="0">
                <a:hlinkClick r:id="rId3"/>
              </a:rPr>
              <a:t>http</a:t>
            </a:r>
            <a:r>
              <a:rPr lang="en-US" altLang="zh-TW" smtClean="0">
                <a:hlinkClick r:id="rId3"/>
              </a:rPr>
              <a:t>://</a:t>
            </a:r>
            <a:r>
              <a:rPr lang="en-US" altLang="zh-TW" smtClean="0">
                <a:hlinkClick r:id="rId3"/>
              </a:rPr>
              <a:t>www.inside.com.tw/2014/06/19/tmi-invested-swivl-and-spire</a:t>
            </a:r>
            <a:r>
              <a:rPr lang="en-US" altLang="zh-TW" smtClean="0"/>
              <a:t> </a:t>
            </a:r>
            <a:endParaRPr lang="en-US" altLang="zh-TW" smtClean="0"/>
          </a:p>
          <a:p>
            <a:endParaRPr lang="en-US" altLang="zh-TW" smtClean="0"/>
          </a:p>
          <a:p>
            <a:r>
              <a:rPr lang="en-US" altLang="zh-TW" smtClean="0">
                <a:hlinkClick r:id="rId4"/>
              </a:rPr>
              <a:t>http</a:t>
            </a:r>
            <a:r>
              <a:rPr lang="en-US" altLang="zh-TW" smtClean="0">
                <a:hlinkClick r:id="rId4"/>
              </a:rPr>
              <a:t>://</a:t>
            </a:r>
            <a:r>
              <a:rPr lang="en-US" altLang="zh-TW" smtClean="0">
                <a:hlinkClick r:id="rId4"/>
              </a:rPr>
              <a:t>www.inote.tw/aboutanimalszr</a:t>
            </a:r>
            <a:endParaRPr lang="en-US" altLang="zh-TW" smtClean="0"/>
          </a:p>
          <a:p>
            <a:endParaRPr lang="zh-TW"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Reference</a:t>
            </a:r>
            <a:endParaRPr lang="zh-TW" altLang="en-US"/>
          </a:p>
        </p:txBody>
      </p:sp>
      <p:sp>
        <p:nvSpPr>
          <p:cNvPr id="3" name="內容版面配置區 2"/>
          <p:cNvSpPr>
            <a:spLocks noGrp="1"/>
          </p:cNvSpPr>
          <p:nvPr>
            <p:ph idx="1"/>
          </p:nvPr>
        </p:nvSpPr>
        <p:spPr/>
        <p:txBody>
          <a:bodyPr/>
          <a:lstStyle/>
          <a:p>
            <a:endParaRPr lang="en-US" altLang="zh-TW" smtClean="0">
              <a:hlinkClick r:id="rId2"/>
            </a:endParaRPr>
          </a:p>
          <a:p>
            <a:r>
              <a:rPr lang="en-US" altLang="zh-TW" smtClean="0">
                <a:hlinkClick r:id="rId2"/>
              </a:rPr>
              <a:t>https</a:t>
            </a:r>
            <a:r>
              <a:rPr lang="en-US" altLang="zh-TW" smtClean="0">
                <a:hlinkClick r:id="rId2"/>
              </a:rPr>
              <a:t>://code.google.com/p/arc90labs-readability/</a:t>
            </a:r>
          </a:p>
          <a:p>
            <a:endParaRPr lang="en-US" altLang="zh-TW" smtClean="0">
              <a:hlinkClick r:id="rId2"/>
            </a:endParaRPr>
          </a:p>
          <a:p>
            <a:r>
              <a:rPr lang="en-US" altLang="zh-TW" smtClean="0">
                <a:hlinkClick r:id="rId2"/>
              </a:rPr>
              <a:t>http</a:t>
            </a:r>
            <a:r>
              <a:rPr lang="en-US" altLang="zh-TW" smtClean="0">
                <a:hlinkClick r:id="rId2"/>
              </a:rPr>
              <a:t>://</a:t>
            </a:r>
            <a:r>
              <a:rPr lang="en-US" altLang="zh-TW" smtClean="0">
                <a:hlinkClick r:id="rId2"/>
              </a:rPr>
              <a:t>mobile-web-dev.blogspot.tw/2012/09/html.html</a:t>
            </a:r>
            <a:endParaRPr lang="en-US" altLang="zh-TW" smtClean="0"/>
          </a:p>
          <a:p>
            <a:endParaRPr lang="en-US" altLang="zh-TW" smtClean="0"/>
          </a:p>
          <a:p>
            <a:r>
              <a:rPr lang="en-US" altLang="zh-TW" smtClean="0">
                <a:hlinkClick r:id="rId3"/>
              </a:rPr>
              <a:t>https</a:t>
            </a:r>
            <a:r>
              <a:rPr lang="en-US" altLang="zh-TW" smtClean="0">
                <a:hlinkClick r:id="rId3"/>
              </a:rPr>
              <a:t>://</a:t>
            </a:r>
            <a:r>
              <a:rPr lang="en-US" altLang="zh-TW" smtClean="0">
                <a:hlinkClick r:id="rId3"/>
              </a:rPr>
              <a:t>github.com/luin/node-readability</a:t>
            </a:r>
            <a:endParaRPr lang="en-US" altLang="zh-TW" smtClean="0"/>
          </a:p>
          <a:p>
            <a:endParaRPr lang="en-US" altLang="zh-TW" smtClean="0"/>
          </a:p>
          <a:p>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Idea</a:t>
            </a:r>
            <a:endParaRPr lang="zh-TW" altLang="en-US" dirty="0"/>
          </a:p>
        </p:txBody>
      </p:sp>
      <p:sp>
        <p:nvSpPr>
          <p:cNvPr id="7" name="文字版面配置區 6"/>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xmlns="" val="2437824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Example</a:t>
            </a:r>
            <a:endParaRPr lang="zh-TW" altLang="en-US" dirty="0"/>
          </a:p>
        </p:txBody>
      </p:sp>
      <p:pic>
        <p:nvPicPr>
          <p:cNvPr id="6" name="內容版面配置區 5" descr="畫面剪輯"/>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040034" y="1846262"/>
            <a:ext cx="5086446" cy="4022725"/>
          </a:xfrm>
        </p:spPr>
      </p:pic>
      <p:pic>
        <p:nvPicPr>
          <p:cNvPr id="7" name="內容版面配置區 3" descr="畫面剪輯"/>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458231" y="1737360"/>
            <a:ext cx="4697449" cy="4022725"/>
          </a:xfrm>
          <a:prstGeom prst="rect">
            <a:avLst/>
          </a:prstGeom>
        </p:spPr>
      </p:pic>
    </p:spTree>
    <p:extLst>
      <p:ext uri="{BB962C8B-B14F-4D97-AF65-F5344CB8AC3E}">
        <p14:creationId xmlns:p14="http://schemas.microsoft.com/office/powerpoint/2010/main" xmlns="" val="3890273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Pocket</a:t>
            </a:r>
            <a:endParaRPr lang="zh-TW" altLang="en-US" dirty="0"/>
          </a:p>
        </p:txBody>
      </p:sp>
      <p:pic>
        <p:nvPicPr>
          <p:cNvPr id="1026" name="Picture 2" descr="https://fbcdn-sphotos-h-a.akamaihd.net/hphotos-ak-xpf1/v/t34.0-12/10389340_10202388132211164_5923618636907126671_n.jpg?oh=e646cfa92ba92455bfb8e491ba9e14cb&amp;oe=53A4F779&amp;__gda__=1403332502_5320e91cdbd0b5e6cf655009c33b5036"/>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97280" y="1846263"/>
            <a:ext cx="2227499" cy="3960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https://fbcdn-sphotos-h-a.akamaihd.net/hphotos-ak-xpa1/v/t34.0-12/10447861_10202388163611949_6789186606779355027_n.jpg?oh=2c767b2d0e6a773b30334cf859aea8d7&amp;oe=53A50198&amp;__gda__=1403314795_6cef3a57458b7e4a38ba8ecaa7c83b3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89350" y="1846263"/>
            <a:ext cx="2227500" cy="3960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https://fbcdn-sphotos-h-a.akamaihd.net/hphotos-ak-xpf1/v/t34.0-12/10500480_10202388163371943_6110976359379604165_n.jpg?oh=827ed8ecf44efff67400a7ae93a67410&amp;oe=53A541A5&amp;__gda__=1403325450_0b676bedaf5db987015ab1eb26408609"/>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81421" y="1846263"/>
            <a:ext cx="2227500" cy="3960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descr="https://fbcdn-sphotos-h-a.akamaihd.net/hphotos-ak-xpa1/v/t34.0-12/10484953_10202388163211939_855341521322386170_n.jpg?oh=5fa02a859bbbf59574fbc88b285e795a&amp;oe=53A56938&amp;__gda__=1403311171_05976f67288fbdcff0973bc9b2456b5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873492" y="1846263"/>
            <a:ext cx="2227500" cy="3960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60857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Solution</a:t>
            </a:r>
            <a:endParaRPr lang="zh-TW" altLang="en-US" dirty="0"/>
          </a:p>
        </p:txBody>
      </p:sp>
      <p:sp>
        <p:nvSpPr>
          <p:cNvPr id="3" name="內容版面配置區 2"/>
          <p:cNvSpPr>
            <a:spLocks noGrp="1"/>
          </p:cNvSpPr>
          <p:nvPr>
            <p:ph idx="1"/>
          </p:nvPr>
        </p:nvSpPr>
        <p:spPr/>
        <p:txBody>
          <a:bodyPr/>
          <a:lstStyle/>
          <a:p>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xmlns="" val="2751964971"/>
              </p:ext>
            </p:extLst>
          </p:nvPr>
        </p:nvGraphicFramePr>
        <p:xfrm>
          <a:off x="1097280" y="1845734"/>
          <a:ext cx="10058400" cy="4023360"/>
        </p:xfrm>
        <a:graphic>
          <a:graphicData uri="http://schemas.openxmlformats.org/drawingml/2006/table">
            <a:tbl>
              <a:tblPr firstRow="1" bandRow="1">
                <a:tableStyleId>{5C22544A-7EE6-4342-B048-85BDC9FD1C3A}</a:tableStyleId>
              </a:tblPr>
              <a:tblGrid>
                <a:gridCol w="3352800"/>
                <a:gridCol w="2579370"/>
                <a:gridCol w="4126230"/>
              </a:tblGrid>
              <a:tr h="655428">
                <a:tc>
                  <a:txBody>
                    <a:bodyPr/>
                    <a:lstStyle/>
                    <a:p>
                      <a:endParaRPr lang="zh-TW" altLang="en-US" dirty="0"/>
                    </a:p>
                  </a:txBody>
                  <a:tcPr/>
                </a:tc>
                <a:tc>
                  <a:txBody>
                    <a:bodyPr/>
                    <a:lstStyle/>
                    <a:p>
                      <a:endParaRPr lang="zh-TW" altLang="en-US" dirty="0"/>
                    </a:p>
                  </a:txBody>
                  <a:tcPr/>
                </a:tc>
                <a:tc>
                  <a:txBody>
                    <a:bodyPr/>
                    <a:lstStyle/>
                    <a:p>
                      <a:endParaRPr lang="zh-TW" altLang="en-US"/>
                    </a:p>
                  </a:txBody>
                  <a:tcPr/>
                </a:tc>
              </a:tr>
              <a:tr h="655428">
                <a:tc>
                  <a:txBody>
                    <a:bodyPr/>
                    <a:lstStyle/>
                    <a:p>
                      <a:pPr algn="l"/>
                      <a:r>
                        <a:rPr lang="en-US" altLang="zh-TW" dirty="0" smtClean="0"/>
                        <a:t>Google mobilizer</a:t>
                      </a:r>
                      <a:endParaRPr lang="zh-TW" altLang="en-US" dirty="0"/>
                    </a:p>
                  </a:txBody>
                  <a:tcPr anchor="ctr"/>
                </a:tc>
                <a:tc>
                  <a:txBody>
                    <a:bodyPr/>
                    <a:lstStyle/>
                    <a:p>
                      <a:pPr algn="l"/>
                      <a:endParaRPr lang="zh-TW" altLang="en-US" dirty="0"/>
                    </a:p>
                  </a:txBody>
                  <a:tcPr anchor="ctr"/>
                </a:tc>
                <a:tc>
                  <a:txBody>
                    <a:bodyPr/>
                    <a:lstStyle/>
                    <a:p>
                      <a:pPr algn="l"/>
                      <a:r>
                        <a:rPr lang="en-US" altLang="zh-TW" dirty="0" smtClean="0"/>
                        <a:t>http://www.google.com/gwt/n</a:t>
                      </a:r>
                      <a:endParaRPr lang="zh-TW" altLang="en-US" dirty="0"/>
                    </a:p>
                  </a:txBody>
                  <a:tcPr anchor="ctr"/>
                </a:tc>
              </a:tr>
              <a:tr h="655428">
                <a:tc>
                  <a:txBody>
                    <a:bodyPr/>
                    <a:lstStyle/>
                    <a:p>
                      <a:pPr algn="l"/>
                      <a:r>
                        <a:rPr lang="en-US" altLang="zh-TW" dirty="0" smtClean="0"/>
                        <a:t>Pocket </a:t>
                      </a:r>
                      <a:endParaRPr lang="zh-TW" altLang="en-US" dirty="0"/>
                    </a:p>
                  </a:txBody>
                  <a:tcPr anchor="ctr"/>
                </a:tc>
                <a:tc>
                  <a:txBody>
                    <a:bodyPr/>
                    <a:lstStyle/>
                    <a:p>
                      <a:pPr algn="l"/>
                      <a:r>
                        <a:rPr lang="en-US" altLang="zh-TW" dirty="0" smtClean="0"/>
                        <a:t>REST API</a:t>
                      </a:r>
                      <a:endParaRPr lang="zh-TW" altLang="en-US" dirty="0"/>
                    </a:p>
                  </a:txBody>
                  <a:tcPr anchor="ctr"/>
                </a:tc>
                <a:tc>
                  <a:txBody>
                    <a:bodyPr/>
                    <a:lstStyle/>
                    <a:p>
                      <a:pPr algn="l"/>
                      <a:r>
                        <a:rPr lang="en-US" altLang="zh-TW" dirty="0" smtClean="0"/>
                        <a:t>http://getpocket.com/api/</a:t>
                      </a:r>
                      <a:endParaRPr lang="zh-TW" altLang="en-US" dirty="0"/>
                    </a:p>
                  </a:txBody>
                  <a:tcPr anchor="ctr"/>
                </a:tc>
              </a:tr>
              <a:tr h="655428">
                <a:tc>
                  <a:txBody>
                    <a:bodyPr/>
                    <a:lstStyle/>
                    <a:p>
                      <a:pPr algn="l"/>
                      <a:r>
                        <a:rPr lang="en-US" altLang="zh-TW" dirty="0" err="1" smtClean="0"/>
                        <a:t>fivefilters</a:t>
                      </a:r>
                      <a:r>
                        <a:rPr lang="en-US" altLang="zh-TW" dirty="0" smtClean="0"/>
                        <a:t> </a:t>
                      </a:r>
                      <a:endParaRPr lang="zh-TW" altLang="en-US" dirty="0"/>
                    </a:p>
                  </a:txBody>
                  <a:tcPr anchor="ctr"/>
                </a:tc>
                <a:tc>
                  <a:txBody>
                    <a:bodyPr/>
                    <a:lstStyle/>
                    <a:p>
                      <a:pPr algn="l"/>
                      <a:r>
                        <a:rPr lang="en-US" altLang="zh-TW" sz="1800" b="0" i="0" kern="1200" dirty="0" smtClean="0">
                          <a:solidFill>
                            <a:schemeClr val="dk1"/>
                          </a:solidFill>
                          <a:effectLst/>
                          <a:latin typeface="+mn-lt"/>
                          <a:ea typeface="+mn-ea"/>
                          <a:cs typeface="+mn-cs"/>
                        </a:rPr>
                        <a:t>PHP </a:t>
                      </a:r>
                      <a:endParaRPr lang="zh-TW" altLang="en-US" dirty="0"/>
                    </a:p>
                  </a:txBody>
                  <a:tcPr anchor="ctr"/>
                </a:tc>
                <a:tc>
                  <a:txBody>
                    <a:bodyPr/>
                    <a:lstStyle/>
                    <a:p>
                      <a:pPr algn="l"/>
                      <a:r>
                        <a:rPr lang="en-US" altLang="zh-TW" dirty="0" smtClean="0"/>
                        <a:t>http://fivefilters.org/content-only/</a:t>
                      </a:r>
                      <a:endParaRPr lang="zh-TW" altLang="en-US" dirty="0"/>
                    </a:p>
                  </a:txBody>
                  <a:tcPr anchor="ctr"/>
                </a:tc>
              </a:tr>
              <a:tr h="655428">
                <a:tc>
                  <a:txBody>
                    <a:bodyPr/>
                    <a:lstStyle/>
                    <a:p>
                      <a:pPr algn="l"/>
                      <a:r>
                        <a:rPr lang="en-US" altLang="zh-TW" dirty="0" err="1" smtClean="0"/>
                        <a:t>viewtext</a:t>
                      </a:r>
                      <a:r>
                        <a:rPr lang="en-US" altLang="zh-TW" dirty="0" smtClean="0"/>
                        <a:t> </a:t>
                      </a:r>
                      <a:endParaRPr lang="zh-TW" altLang="en-US" dirty="0"/>
                    </a:p>
                  </a:txBody>
                  <a:tcPr anchor="ctr"/>
                </a:tc>
                <a:tc>
                  <a:txBody>
                    <a:bodyPr/>
                    <a:lstStyle/>
                    <a:p>
                      <a:pPr algn="l"/>
                      <a:r>
                        <a:rPr lang="en-US" altLang="zh-TW" sz="1800" b="0" i="0" kern="1200" dirty="0" smtClean="0">
                          <a:solidFill>
                            <a:schemeClr val="dk1"/>
                          </a:solidFill>
                          <a:effectLst/>
                          <a:latin typeface="+mn-lt"/>
                          <a:ea typeface="+mn-ea"/>
                          <a:cs typeface="+mn-cs"/>
                        </a:rPr>
                        <a:t> </a:t>
                      </a:r>
                      <a:endParaRPr lang="zh-TW" altLang="en-US" dirty="0"/>
                    </a:p>
                  </a:txBody>
                  <a:tcPr anchor="ctr"/>
                </a:tc>
                <a:tc>
                  <a:txBody>
                    <a:bodyPr/>
                    <a:lstStyle/>
                    <a:p>
                      <a:pPr algn="l"/>
                      <a:r>
                        <a:rPr lang="en-US" altLang="zh-TW" dirty="0" smtClean="0"/>
                        <a:t>http://viewtext.org/</a:t>
                      </a:r>
                      <a:endParaRPr lang="zh-TW" altLang="en-US" dirty="0"/>
                    </a:p>
                  </a:txBody>
                  <a:tcPr anchor="ctr"/>
                </a:tc>
              </a:tr>
              <a:tr h="746220">
                <a:tc>
                  <a:txBody>
                    <a:bodyPr/>
                    <a:lstStyle/>
                    <a:p>
                      <a:pPr algn="l"/>
                      <a:r>
                        <a:rPr lang="en-US" altLang="zh-TW" dirty="0" smtClean="0"/>
                        <a:t>Goose </a:t>
                      </a:r>
                      <a:endParaRPr lang="zh-TW" altLang="en-US" dirty="0"/>
                    </a:p>
                  </a:txBody>
                  <a:tcPr anchor="ctr"/>
                </a:tc>
                <a:tc>
                  <a:txBody>
                    <a:bodyPr/>
                    <a:lstStyle/>
                    <a:p>
                      <a:pPr algn="l"/>
                      <a:r>
                        <a:rPr lang="en-US" altLang="zh-TW" dirty="0" smtClean="0"/>
                        <a:t>Java</a:t>
                      </a:r>
                      <a:endParaRPr lang="zh-TW" altLang="en-US" dirty="0"/>
                    </a:p>
                  </a:txBody>
                  <a:tcPr anchor="ctr"/>
                </a:tc>
                <a:tc>
                  <a:txBody>
                    <a:bodyPr/>
                    <a:lstStyle/>
                    <a:p>
                      <a:pPr algn="l"/>
                      <a:r>
                        <a:rPr lang="en-US" altLang="zh-TW" dirty="0" smtClean="0"/>
                        <a:t>http://jimplush.com/blog/goose</a:t>
                      </a:r>
                      <a:endParaRPr lang="zh-TW" altLang="en-US" dirty="0"/>
                    </a:p>
                  </a:txBody>
                  <a:tcPr anchor="ctr"/>
                </a:tc>
              </a:tr>
            </a:tbl>
          </a:graphicData>
        </a:graphic>
      </p:graphicFrame>
    </p:spTree>
    <p:extLst>
      <p:ext uri="{BB962C8B-B14F-4D97-AF65-F5344CB8AC3E}">
        <p14:creationId xmlns:p14="http://schemas.microsoft.com/office/powerpoint/2010/main" xmlns="" val="2279663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luin/node-readability</a:t>
            </a:r>
            <a:endParaRPr lang="zh-TW" altLang="en-US" dirty="0"/>
          </a:p>
        </p:txBody>
      </p:sp>
      <p:sp>
        <p:nvSpPr>
          <p:cNvPr id="3" name="內容版面配置區 2"/>
          <p:cNvSpPr>
            <a:spLocks noGrp="1"/>
          </p:cNvSpPr>
          <p:nvPr>
            <p:ph idx="1"/>
          </p:nvPr>
        </p:nvSpPr>
        <p:spPr/>
        <p:txBody>
          <a:bodyPr/>
          <a:lstStyle/>
          <a:p>
            <a:endParaRPr lang="en-US" altLang="zh-TW" smtClean="0"/>
          </a:p>
          <a:p>
            <a:r>
              <a:rPr lang="en-US" altLang="zh-TW" smtClean="0"/>
              <a:t>Preprocess Document</a:t>
            </a:r>
          </a:p>
          <a:p>
            <a:r>
              <a:rPr lang="en-US" altLang="zh-TW" smtClean="0"/>
              <a:t>Extract Title</a:t>
            </a:r>
          </a:p>
          <a:p>
            <a:r>
              <a:rPr lang="en-US" altLang="zh-TW" smtClean="0"/>
              <a:t>Extract Content</a:t>
            </a:r>
          </a:p>
          <a:p>
            <a:endParaRPr lang="en-US" altLang="zh-TW" smtClean="0"/>
          </a:p>
        </p:txBody>
      </p:sp>
    </p:spTree>
    <p:extLst>
      <p:ext uri="{BB962C8B-B14F-4D97-AF65-F5344CB8AC3E}">
        <p14:creationId xmlns:p14="http://schemas.microsoft.com/office/powerpoint/2010/main" xmlns="" val="2183794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Preprocess </a:t>
            </a:r>
            <a:r>
              <a:rPr lang="en-US" altLang="zh-TW" smtClean="0"/>
              <a:t>Document</a:t>
            </a:r>
            <a:endParaRPr lang="zh-TW" altLang="en-US"/>
          </a:p>
        </p:txBody>
      </p:sp>
      <p:sp>
        <p:nvSpPr>
          <p:cNvPr id="3" name="內容版面配置區 2"/>
          <p:cNvSpPr>
            <a:spLocks noGrp="1"/>
          </p:cNvSpPr>
          <p:nvPr>
            <p:ph idx="1"/>
          </p:nvPr>
        </p:nvSpPr>
        <p:spPr/>
        <p:txBody>
          <a:bodyPr>
            <a:normAutofit/>
          </a:bodyPr>
          <a:lstStyle/>
          <a:p>
            <a:pPr marL="457200" indent="-457200">
              <a:buNone/>
            </a:pPr>
            <a:r>
              <a:rPr lang="zh-TW" altLang="en-US" smtClean="0"/>
              <a:t>●    先</a:t>
            </a:r>
            <a:r>
              <a:rPr lang="zh-TW" altLang="en-US" smtClean="0"/>
              <a:t>找所有的</a:t>
            </a:r>
            <a:r>
              <a:rPr lang="en-US" altLang="zh-TW" smtClean="0"/>
              <a:t>frame</a:t>
            </a:r>
            <a:r>
              <a:rPr lang="zh-TW" altLang="en-US" smtClean="0"/>
              <a:t>，並計算所有的</a:t>
            </a:r>
            <a:r>
              <a:rPr lang="en-US" altLang="zh-TW" smtClean="0"/>
              <a:t>Frame</a:t>
            </a:r>
            <a:r>
              <a:rPr lang="zh-TW" altLang="en-US" smtClean="0"/>
              <a:t>的</a:t>
            </a:r>
            <a:r>
              <a:rPr lang="en-US" altLang="zh-TW" smtClean="0"/>
              <a:t>Size</a:t>
            </a:r>
            <a:r>
              <a:rPr lang="zh-TW" altLang="en-US" smtClean="0"/>
              <a:t>，計算方式為 </a:t>
            </a:r>
            <a:r>
              <a:rPr lang="en-US" altLang="zh-TW" smtClean="0"/>
              <a:t>Witdh </a:t>
            </a:r>
            <a:r>
              <a:rPr lang="en-US" altLang="zh-TW" smtClean="0"/>
              <a:t>+ </a:t>
            </a:r>
            <a:r>
              <a:rPr lang="en-US" altLang="zh-TW" smtClean="0"/>
              <a:t>Hight</a:t>
            </a:r>
          </a:p>
          <a:p>
            <a:pPr marL="457200" indent="-457200"/>
            <a:r>
              <a:rPr lang="zh-TW" altLang="en-US" smtClean="0"/>
              <a:t>並</a:t>
            </a:r>
            <a:r>
              <a:rPr lang="zh-TW" altLang="en-US" smtClean="0"/>
              <a:t>確認是否可以存取</a:t>
            </a:r>
            <a:r>
              <a:rPr lang="zh-TW" altLang="en-US" smtClean="0"/>
              <a:t>此</a:t>
            </a:r>
            <a:r>
              <a:rPr lang="en-US" altLang="zh-TW" smtClean="0"/>
              <a:t>Frame</a:t>
            </a:r>
          </a:p>
          <a:p>
            <a:pPr marL="457200" indent="-457200"/>
            <a:r>
              <a:rPr lang="zh-TW" altLang="en-US" smtClean="0"/>
              <a:t>在</a:t>
            </a:r>
            <a:r>
              <a:rPr lang="zh-TW" altLang="en-US" smtClean="0"/>
              <a:t>所有的</a:t>
            </a:r>
            <a:r>
              <a:rPr lang="en-US" altLang="zh-TW" smtClean="0"/>
              <a:t>Frame</a:t>
            </a:r>
            <a:r>
              <a:rPr lang="zh-TW" altLang="en-US" smtClean="0"/>
              <a:t>中找出</a:t>
            </a:r>
            <a:r>
              <a:rPr lang="en-US" altLang="zh-TW" smtClean="0"/>
              <a:t>Size</a:t>
            </a:r>
            <a:r>
              <a:rPr lang="zh-TW" altLang="en-US" smtClean="0"/>
              <a:t>最大的加入到待會的</a:t>
            </a:r>
            <a:r>
              <a:rPr lang="en-US" altLang="zh-TW" smtClean="0"/>
              <a:t>body</a:t>
            </a:r>
            <a:r>
              <a:rPr lang="zh-TW" altLang="en-US" smtClean="0"/>
              <a:t>計算中</a:t>
            </a:r>
            <a:endParaRPr lang="zh-TW" altLang="en-US" smtClean="0"/>
          </a:p>
          <a:p>
            <a:pPr marL="457200" indent="-457200"/>
            <a:endParaRPr lang="en-US" altLang="zh-TW" smtClean="0"/>
          </a:p>
          <a:p>
            <a:pPr marL="457200" indent="-457200">
              <a:buNone/>
            </a:pPr>
            <a:r>
              <a:rPr lang="zh-TW" altLang="en-US" smtClean="0"/>
              <a:t>●</a:t>
            </a:r>
            <a:r>
              <a:rPr lang="en-US" altLang="zh-TW" smtClean="0"/>
              <a:t>	</a:t>
            </a:r>
            <a:r>
              <a:rPr lang="zh-TW" altLang="en-US" smtClean="0"/>
              <a:t>刪除</a:t>
            </a:r>
            <a:r>
              <a:rPr lang="zh-TW" altLang="en-US" smtClean="0"/>
              <a:t>所有的</a:t>
            </a:r>
            <a:r>
              <a:rPr lang="en-US" altLang="zh-TW" smtClean="0"/>
              <a:t>script</a:t>
            </a:r>
            <a:r>
              <a:rPr lang="en-US" altLang="zh-TW" smtClean="0"/>
              <a:t>, </a:t>
            </a:r>
            <a:r>
              <a:rPr lang="en-US" altLang="zh-TW" smtClean="0"/>
              <a:t>css</a:t>
            </a:r>
          </a:p>
          <a:p>
            <a:pPr marL="457200" indent="-457200"/>
            <a:endParaRPr lang="en-US" altLang="zh-TW" smtClean="0"/>
          </a:p>
          <a:p>
            <a:pPr marL="457200" indent="-457200">
              <a:buNone/>
            </a:pPr>
            <a:r>
              <a:rPr lang="zh-TW" altLang="en-US" smtClean="0"/>
              <a:t>●</a:t>
            </a:r>
            <a:r>
              <a:rPr lang="en-US" altLang="zh-TW" smtClean="0"/>
              <a:t>	</a:t>
            </a:r>
            <a:r>
              <a:rPr lang="zh-TW" altLang="en-US" smtClean="0"/>
              <a:t>將</a:t>
            </a:r>
            <a:r>
              <a:rPr lang="zh-TW" altLang="en-US" smtClean="0"/>
              <a:t>所有</a:t>
            </a:r>
            <a:r>
              <a:rPr lang="zh-TW" altLang="en-US" smtClean="0"/>
              <a:t>的空行換成</a:t>
            </a:r>
            <a:r>
              <a:rPr lang="en-US" altLang="zh-TW" smtClean="0"/>
              <a:t>&lt;/p&gt;&lt;p&gt;, &lt;font&gt;</a:t>
            </a:r>
            <a:r>
              <a:rPr lang="zh-TW" altLang="en-US" smtClean="0"/>
              <a:t>置換成</a:t>
            </a:r>
            <a:r>
              <a:rPr lang="en-US" altLang="zh-TW" smtClean="0"/>
              <a:t>&lt;span&gt;</a:t>
            </a:r>
          </a:p>
          <a:p>
            <a:pPr marL="457200" indent="-457200"/>
            <a:r>
              <a:rPr lang="en-US" altLang="zh-TW" smtClean="0"/>
              <a:t>Replace(“&lt;</a:t>
            </a:r>
            <a:r>
              <a:rPr lang="en-US" altLang="zh-TW" smtClean="0"/>
              <a:t>br[^&gt;]*&gt;[ \n\r\t]*){</a:t>
            </a:r>
            <a:r>
              <a:rPr lang="en-US" altLang="zh-TW" smtClean="0"/>
              <a:t>2</a:t>
            </a:r>
            <a:r>
              <a:rPr lang="en-US" altLang="zh-TW" smtClean="0"/>
              <a:t>,}”,"&lt;</a:t>
            </a:r>
            <a:r>
              <a:rPr lang="en-US" altLang="zh-TW" smtClean="0"/>
              <a:t>p&gt;&lt;/</a:t>
            </a:r>
            <a:r>
              <a:rPr lang="en-US" altLang="zh-TW" smtClean="0"/>
              <a:t>p</a:t>
            </a:r>
            <a:r>
              <a:rPr lang="en-US" altLang="zh-TW" smtClean="0"/>
              <a:t>&gt;“)</a:t>
            </a:r>
          </a:p>
          <a:p>
            <a:pPr marL="457200" indent="-457200"/>
            <a:r>
              <a:rPr lang="en-US" altLang="zh-TW" smtClean="0"/>
              <a:t>Replace(“&lt;(\/?)</a:t>
            </a:r>
            <a:r>
              <a:rPr lang="en-US" altLang="zh-TW" smtClean="0"/>
              <a:t>font</a:t>
            </a:r>
            <a:r>
              <a:rPr lang="en-US" altLang="zh-TW" smtClean="0"/>
              <a:t>[^&gt;]*&gt;”, ”&lt;$</a:t>
            </a:r>
            <a:r>
              <a:rPr lang="en-US" altLang="zh-TW" smtClean="0"/>
              <a:t>1span</a:t>
            </a:r>
            <a:r>
              <a:rPr lang="en-US" altLang="zh-TW" smtClean="0"/>
              <a:t>&gt;”)</a:t>
            </a:r>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Extract </a:t>
            </a:r>
            <a:r>
              <a:rPr lang="en-US" altLang="zh-TW" smtClean="0"/>
              <a:t>Title</a:t>
            </a:r>
            <a:endParaRPr lang="zh-TW" altLang="en-US"/>
          </a:p>
        </p:txBody>
      </p:sp>
      <p:sp>
        <p:nvSpPr>
          <p:cNvPr id="3" name="內容版面配置區 2"/>
          <p:cNvSpPr>
            <a:spLocks noGrp="1"/>
          </p:cNvSpPr>
          <p:nvPr>
            <p:ph idx="1"/>
          </p:nvPr>
        </p:nvSpPr>
        <p:spPr/>
        <p:txBody>
          <a:bodyPr/>
          <a:lstStyle/>
          <a:p>
            <a:endParaRPr lang="en-US" altLang="zh-TW" smtClean="0"/>
          </a:p>
          <a:p>
            <a:r>
              <a:rPr lang="zh-TW" altLang="en-US" smtClean="0"/>
              <a:t>利用</a:t>
            </a:r>
            <a:r>
              <a:rPr lang="en-US" altLang="zh-TW" smtClean="0"/>
              <a:t>[' | ', ' _ ', ' - ', '«', '»', '—']</a:t>
            </a:r>
            <a:r>
              <a:rPr lang="zh-TW" altLang="en-US" smtClean="0"/>
              <a:t>，個別去對</a:t>
            </a:r>
            <a:r>
              <a:rPr lang="en-US" altLang="zh-TW" smtClean="0"/>
              <a:t>title split</a:t>
            </a:r>
          </a:p>
          <a:p>
            <a:r>
              <a:rPr lang="zh-TW" altLang="en-US" smtClean="0"/>
              <a:t>如果</a:t>
            </a:r>
            <a:r>
              <a:rPr lang="zh-TW" altLang="en-US" smtClean="0"/>
              <a:t>能</a:t>
            </a:r>
            <a:r>
              <a:rPr lang="en-US" altLang="zh-TW" smtClean="0"/>
              <a:t>split</a:t>
            </a:r>
            <a:r>
              <a:rPr lang="zh-TW" altLang="en-US" smtClean="0"/>
              <a:t>出來，則將最前面的</a:t>
            </a:r>
            <a:r>
              <a:rPr lang="en-US" altLang="zh-TW" smtClean="0"/>
              <a:t>string</a:t>
            </a:r>
            <a:r>
              <a:rPr lang="zh-TW" altLang="en-US" smtClean="0"/>
              <a:t>紀錄下來，則此就是最好的</a:t>
            </a:r>
            <a:r>
              <a:rPr lang="en-US" altLang="zh-TW" smtClean="0"/>
              <a:t>title</a:t>
            </a:r>
          </a:p>
          <a:p>
            <a:r>
              <a:rPr lang="zh-TW" altLang="en-US" smtClean="0"/>
              <a:t>如果</a:t>
            </a:r>
            <a:r>
              <a:rPr lang="zh-TW" altLang="en-US" smtClean="0"/>
              <a:t>完全</a:t>
            </a:r>
            <a:r>
              <a:rPr lang="zh-TW" altLang="en-US" smtClean="0"/>
              <a:t>不能</a:t>
            </a:r>
            <a:r>
              <a:rPr lang="en-US" altLang="zh-TW" smtClean="0"/>
              <a:t>split</a:t>
            </a:r>
            <a:r>
              <a:rPr lang="zh-TW" altLang="en-US" smtClean="0"/>
              <a:t>，</a:t>
            </a:r>
            <a:r>
              <a:rPr lang="zh-TW" altLang="en-US" smtClean="0"/>
              <a:t>則原本的</a:t>
            </a:r>
            <a:r>
              <a:rPr lang="en-US" altLang="zh-TW" smtClean="0"/>
              <a:t>title</a:t>
            </a:r>
            <a:r>
              <a:rPr lang="zh-TW" altLang="en-US" smtClean="0"/>
              <a:t>則是最好的</a:t>
            </a:r>
            <a:r>
              <a:rPr lang="en-US" altLang="zh-TW" smtClean="0"/>
              <a:t>title</a:t>
            </a:r>
            <a:endParaRPr lang="zh-TW" altLang="en-US"/>
          </a:p>
        </p:txBody>
      </p:sp>
    </p:spTree>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162</TotalTime>
  <Words>286</Words>
  <Application>Microsoft Office PowerPoint</Application>
  <PresentationFormat>自訂</PresentationFormat>
  <Paragraphs>151</Paragraphs>
  <Slides>21</Slides>
  <Notes>4</Notes>
  <HiddenSlides>0</HiddenSlides>
  <MMClips>0</MMClips>
  <ScaleCrop>false</ScaleCrop>
  <HeadingPairs>
    <vt:vector size="4" baseType="variant">
      <vt:variant>
        <vt:lpstr>佈景主題</vt:lpstr>
      </vt:variant>
      <vt:variant>
        <vt:i4>1</vt:i4>
      </vt:variant>
      <vt:variant>
        <vt:lpstr>投影片標題</vt:lpstr>
      </vt:variant>
      <vt:variant>
        <vt:i4>21</vt:i4>
      </vt:variant>
    </vt:vector>
  </HeadingPairs>
  <TitlesOfParts>
    <vt:vector size="22" baseType="lpstr">
      <vt:lpstr>回顧</vt:lpstr>
      <vt:lpstr>Web Content Extractor</vt:lpstr>
      <vt:lpstr>Members</vt:lpstr>
      <vt:lpstr>Idea</vt:lpstr>
      <vt:lpstr>Example</vt:lpstr>
      <vt:lpstr>Pocket</vt:lpstr>
      <vt:lpstr>Solution</vt:lpstr>
      <vt:lpstr>luin/node-readability</vt:lpstr>
      <vt:lpstr>Preprocess Document</vt:lpstr>
      <vt:lpstr>Extract Title</vt:lpstr>
      <vt:lpstr>Extract Content</vt:lpstr>
      <vt:lpstr>Extract Content</vt:lpstr>
      <vt:lpstr>Extract Content</vt:lpstr>
      <vt:lpstr>Extract Content</vt:lpstr>
      <vt:lpstr>Extract Content</vt:lpstr>
      <vt:lpstr>Extract Content</vt:lpstr>
      <vt:lpstr>Extract Content</vt:lpstr>
      <vt:lpstr>Extract Content</vt:lpstr>
      <vt:lpstr>Extract Content</vt:lpstr>
      <vt:lpstr>Extract Content</vt:lpstr>
      <vt:lpstr>Test Webpage</vt:lpstr>
      <vt:lpstr>Reference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Readability</dc:title>
  <dc:creator>Keming</dc:creator>
  <cp:lastModifiedBy>abc</cp:lastModifiedBy>
  <cp:revision>16</cp:revision>
  <dcterms:created xsi:type="dcterms:W3CDTF">2014-06-19T11:56:52Z</dcterms:created>
  <dcterms:modified xsi:type="dcterms:W3CDTF">2014-06-19T16:23:26Z</dcterms:modified>
</cp:coreProperties>
</file>