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05" r:id="rId5"/>
    <p:sldId id="296" r:id="rId6"/>
    <p:sldId id="306" r:id="rId7"/>
    <p:sldId id="311" r:id="rId8"/>
    <p:sldId id="312" r:id="rId9"/>
    <p:sldId id="307" r:id="rId10"/>
    <p:sldId id="315" r:id="rId11"/>
    <p:sldId id="317"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2/14/2024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2/14/2024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Python</a:t>
            </a:r>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458635" y="978408"/>
            <a:ext cx="4474285" cy="1325880"/>
          </a:xfrm>
        </p:spPr>
        <p:txBody>
          <a:bodyPr>
            <a:normAutofit/>
          </a:bodyPr>
          <a:lstStyle/>
          <a:p>
            <a:r>
              <a:rPr lang="en-US" dirty="0">
                <a:latin typeface="Open Sans" panose="020B0606030504020204" pitchFamily="34" charset="0"/>
                <a:ea typeface="Open Sans" panose="020B0606030504020204" pitchFamily="34" charset="0"/>
                <a:cs typeface="Open Sans" panose="020B0606030504020204" pitchFamily="34" charset="0"/>
              </a:rPr>
              <a:t>What is Python?</a:t>
            </a:r>
            <a:endParaRPr lang="en-US" dirty="0">
              <a:solidFill>
                <a:schemeClr val="accent3"/>
              </a:solidFill>
              <a:latin typeface="Baskerville Old Face" panose="02020602080505020303" pitchFamily="18" charset="77"/>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pic>
        <p:nvPicPr>
          <p:cNvPr id="7" name="Picture 6" descr="A close up of a logo&#10;&#10;Description automatically generated">
            <a:extLst>
              <a:ext uri="{FF2B5EF4-FFF2-40B4-BE49-F238E27FC236}">
                <a16:creationId xmlns:a16="http://schemas.microsoft.com/office/drawing/2014/main" id="{18ABC623-8343-3421-FCDF-6B9A85F4CF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75765" y="1497107"/>
            <a:ext cx="2814917" cy="3119718"/>
          </a:xfrm>
          <a:prstGeom prst="rect">
            <a:avLst/>
          </a:prstGeom>
          <a:noFill/>
          <a:ln>
            <a:noFill/>
          </a:ln>
        </p:spPr>
      </p:pic>
      <p:sp>
        <p:nvSpPr>
          <p:cNvPr id="12" name="TextBox 11">
            <a:extLst>
              <a:ext uri="{FF2B5EF4-FFF2-40B4-BE49-F238E27FC236}">
                <a16:creationId xmlns:a16="http://schemas.microsoft.com/office/drawing/2014/main" id="{BB28F9FD-0DA8-8F48-4378-3A670E234563}"/>
              </a:ext>
            </a:extLst>
          </p:cNvPr>
          <p:cNvSpPr txBox="1"/>
          <p:nvPr/>
        </p:nvSpPr>
        <p:spPr>
          <a:xfrm>
            <a:off x="7458635" y="2031502"/>
            <a:ext cx="4474285" cy="3416320"/>
          </a:xfrm>
          <a:prstGeom prst="rect">
            <a:avLst/>
          </a:prstGeom>
          <a:noFill/>
        </p:spPr>
        <p:txBody>
          <a:bodyPr wrap="square">
            <a:spAutoFit/>
          </a:bodyPr>
          <a:lstStyle/>
          <a:p>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Python is a popular high-level programming language used in various applications.</a:t>
            </a:r>
          </a:p>
          <a:p>
            <a:endPar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buFont typeface="Wingdings" panose="05000000000000000000" pitchFamily="2" charset="2"/>
              <a:buChar char="q"/>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Python is an easy language to learn because of its simple syntax</a:t>
            </a:r>
          </a:p>
          <a:p>
            <a:pPr marL="742950" lvl="1" indent="-285750">
              <a:buFont typeface="Wingdings" panose="05000000000000000000" pitchFamily="2" charset="2"/>
              <a:buChar char="q"/>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buFont typeface="Wingdings" panose="05000000000000000000" pitchFamily="2" charset="2"/>
              <a:buChar char="q"/>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Python can be used for simple tasks such as plotting or for more complex tasks like machine learning</a:t>
            </a:r>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Why You Choose it field?</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normAutofit/>
          </a:bodyPr>
          <a:lstStyle/>
          <a:p>
            <a:pPr algn="just"/>
            <a:r>
              <a:rPr lang="en-US" sz="2400" b="0" i="0" dirty="0">
                <a:solidFill>
                  <a:srgbClr val="040C28"/>
                </a:solidFill>
                <a:effectLst/>
                <a:latin typeface="Google Sans"/>
              </a:rPr>
              <a:t>Python is easy to understand and once you do, you can use those skills to land a wonderful career in the rapidly developing data science industry</a:t>
            </a:r>
            <a:r>
              <a:rPr lang="en-US" sz="2400" b="0" i="0" dirty="0">
                <a:solidFill>
                  <a:srgbClr val="202124"/>
                </a:solidFill>
                <a:effectLst/>
                <a:latin typeface="Google Sans"/>
              </a:rPr>
              <a:t>.</a:t>
            </a:r>
            <a:endParaRPr lang="en-US" sz="2400"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The Technological Upgradation</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4</a:t>
            </a:fld>
            <a:endParaRPr lang="en-US" dirty="0"/>
          </a:p>
        </p:txBody>
      </p:sp>
      <p:pic>
        <p:nvPicPr>
          <p:cNvPr id="6" name="Content Placeholder 5">
            <a:extLst>
              <a:ext uri="{FF2B5EF4-FFF2-40B4-BE49-F238E27FC236}">
                <a16:creationId xmlns:a16="http://schemas.microsoft.com/office/drawing/2014/main" id="{D24D70AE-3A45-4FD7-A12B-A3D91879F425}"/>
              </a:ext>
            </a:extLst>
          </p:cNvPr>
          <p:cNvPicPr>
            <a:picLocks noGrp="1" noChangeAspect="1"/>
          </p:cNvPicPr>
          <p:nvPr>
            <p:ph idx="1"/>
          </p:nvPr>
        </p:nvPicPr>
        <p:blipFill>
          <a:blip r:embed="rId2"/>
          <a:stretch>
            <a:fillRect/>
          </a:stretch>
        </p:blipFill>
        <p:spPr bwMode="auto">
          <a:xfrm>
            <a:off x="2818614" y="1366887"/>
            <a:ext cx="6389394" cy="535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838200" y="0"/>
            <a:ext cx="10515600" cy="1325880"/>
          </a:xfrm>
        </p:spPr>
        <p:txBody>
          <a:bodyPr/>
          <a:lstStyle/>
          <a:p>
            <a:r>
              <a:rPr lang="en-US" dirty="0"/>
              <a:t>Areas of growth</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1026" name="Picture 2" descr="Learning Python in the Times of Innovation | Cognixia">
            <a:extLst>
              <a:ext uri="{FF2B5EF4-FFF2-40B4-BE49-F238E27FC236}">
                <a16:creationId xmlns:a16="http://schemas.microsoft.com/office/drawing/2014/main" id="{EC793DAE-B9C7-4530-85CA-42026C9BA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470" y="1366837"/>
            <a:ext cx="9493623"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20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1479176" y="381000"/>
            <a:ext cx="9045389" cy="1325563"/>
          </a:xfrm>
        </p:spPr>
        <p:txBody>
          <a:bodyPr>
            <a:normAutofit/>
          </a:bodyPr>
          <a:lstStyle/>
          <a:p>
            <a:r>
              <a:rPr lang="en-US" sz="3200" dirty="0">
                <a:solidFill>
                  <a:srgbClr val="FF0000"/>
                </a:solidFill>
                <a:latin typeface="Baskerville Old Face" panose="02020602080505020303" pitchFamily="18" charset="77"/>
                <a:ea typeface="Baskerville" panose="02020502070401020303" pitchFamily="18" charset="0"/>
                <a:cs typeface="Calibri Light"/>
              </a:rPr>
              <a:t> </a:t>
            </a:r>
            <a:r>
              <a:rPr lang="en-IN" sz="3200" b="1" u="sng" dirty="0">
                <a:solidFill>
                  <a:srgbClr val="FF0000"/>
                </a:solidFill>
                <a:effectLst>
                  <a:outerShdw blurRad="38100" dist="38100" dir="2700000" algn="tl">
                    <a:srgbClr val="000000">
                      <a:alpha val="43137"/>
                    </a:srgbClr>
                  </a:outerShdw>
                </a:effectLst>
              </a:rPr>
              <a:t>PYTHON ADVANTAGES  - PLUS POINTS</a:t>
            </a:r>
            <a:endParaRPr lang="en-US" sz="3200" dirty="0">
              <a:solidFill>
                <a:srgbClr val="FF0000"/>
              </a:solidFill>
            </a:endParaRP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6" name="Rectangle 35">
            <a:extLst>
              <a:ext uri="{FF2B5EF4-FFF2-40B4-BE49-F238E27FC236}">
                <a16:creationId xmlns:a16="http://schemas.microsoft.com/office/drawing/2014/main" id="{51A5B92C-0F28-4A75-96A8-EF6871210DC9}"/>
              </a:ext>
            </a:extLst>
          </p:cNvPr>
          <p:cNvSpPr/>
          <p:nvPr/>
        </p:nvSpPr>
        <p:spPr>
          <a:xfrm>
            <a:off x="-582706" y="1706563"/>
            <a:ext cx="6096000" cy="2246769"/>
          </a:xfrm>
          <a:prstGeom prst="rect">
            <a:avLst/>
          </a:prstGeom>
        </p:spPr>
        <p:txBody>
          <a:bodyPr>
            <a:spAutoFit/>
          </a:bodyPr>
          <a:lstStyle/>
          <a:p>
            <a:pPr algn="just">
              <a:buNone/>
            </a:pPr>
            <a:r>
              <a:rPr lang="en-IN" b="1" dirty="0">
                <a:effectLst>
                  <a:outerShdw blurRad="38100" dist="38100" dir="2700000" algn="tl">
                    <a:srgbClr val="000000">
                      <a:alpha val="43137"/>
                    </a:srgbClr>
                  </a:outerShdw>
                </a:effectLst>
              </a:rPr>
              <a:t>                                           </a:t>
            </a:r>
            <a:r>
              <a:rPr lang="en-IN" sz="2000" b="1" dirty="0">
                <a:effectLst>
                  <a:outerShdw blurRad="38100" dist="38100" dir="2700000" algn="tl">
                    <a:srgbClr val="000000">
                      <a:alpha val="43137"/>
                    </a:srgbClr>
                  </a:outerShdw>
                </a:effectLst>
              </a:rPr>
              <a:t>Easy to Use.</a:t>
            </a:r>
          </a:p>
          <a:p>
            <a:pPr algn="just">
              <a:buNone/>
            </a:pPr>
            <a:r>
              <a:rPr lang="en-IN" sz="2000" b="1" dirty="0">
                <a:effectLst>
                  <a:outerShdw blurRad="38100" dist="38100" dir="2700000" algn="tl">
                    <a:srgbClr val="000000">
                      <a:alpha val="43137"/>
                    </a:srgbClr>
                  </a:outerShdw>
                </a:effectLst>
              </a:rPr>
              <a:t>			Expressive Language.</a:t>
            </a:r>
          </a:p>
          <a:p>
            <a:pPr algn="just">
              <a:buNone/>
            </a:pPr>
            <a:r>
              <a:rPr lang="en-IN" sz="2000" b="1" dirty="0">
                <a:effectLst>
                  <a:outerShdw blurRad="38100" dist="38100" dir="2700000" algn="tl">
                    <a:srgbClr val="000000">
                      <a:alpha val="43137"/>
                    </a:srgbClr>
                  </a:outerShdw>
                </a:effectLst>
              </a:rPr>
              <a:t>			Interpreted Language.</a:t>
            </a:r>
          </a:p>
          <a:p>
            <a:pPr algn="just">
              <a:buNone/>
            </a:pPr>
            <a:r>
              <a:rPr lang="en-IN" sz="2000" b="1" dirty="0">
                <a:effectLst>
                  <a:outerShdw blurRad="38100" dist="38100" dir="2700000" algn="tl">
                    <a:srgbClr val="000000">
                      <a:alpha val="43137"/>
                    </a:srgbClr>
                  </a:outerShdw>
                </a:effectLst>
              </a:rPr>
              <a:t>			Its Completeness.</a:t>
            </a:r>
          </a:p>
          <a:p>
            <a:pPr algn="just">
              <a:buNone/>
            </a:pPr>
            <a:r>
              <a:rPr lang="en-IN" sz="2000" b="1" dirty="0">
                <a:effectLst>
                  <a:outerShdw blurRad="38100" dist="38100" dir="2700000" algn="tl">
                    <a:srgbClr val="000000">
                      <a:alpha val="43137"/>
                    </a:srgbClr>
                  </a:outerShdw>
                </a:effectLst>
              </a:rPr>
              <a:t>			Cross Plat Form Language.</a:t>
            </a:r>
          </a:p>
          <a:p>
            <a:pPr algn="just">
              <a:buNone/>
            </a:pPr>
            <a:r>
              <a:rPr lang="en-IN" sz="2000" b="1" dirty="0">
                <a:effectLst>
                  <a:outerShdw blurRad="38100" dist="38100" dir="2700000" algn="tl">
                    <a:srgbClr val="000000">
                      <a:alpha val="43137"/>
                    </a:srgbClr>
                  </a:outerShdw>
                </a:effectLst>
              </a:rPr>
              <a:t>			Free and Open Source.</a:t>
            </a:r>
          </a:p>
          <a:p>
            <a:pPr algn="just">
              <a:buNone/>
            </a:pPr>
            <a:r>
              <a:rPr lang="en-IN" sz="2000" b="1" dirty="0">
                <a:effectLst>
                  <a:outerShdw blurRad="38100" dist="38100" dir="2700000" algn="tl">
                    <a:srgbClr val="000000">
                      <a:alpha val="43137"/>
                    </a:srgbClr>
                  </a:outerShdw>
                </a:effectLst>
              </a:rPr>
              <a:t>			Variety of Usage/Applications.</a:t>
            </a:r>
          </a:p>
        </p:txBody>
      </p:sp>
    </p:spTree>
    <p:extLst>
      <p:ext uri="{BB962C8B-B14F-4D97-AF65-F5344CB8AC3E}">
        <p14:creationId xmlns:p14="http://schemas.microsoft.com/office/powerpoint/2010/main" val="227683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normAutofit/>
          </a:bodyPr>
          <a:lstStyle/>
          <a:p>
            <a:r>
              <a:rPr lang="en-IN" sz="3200" b="1" u="sng" dirty="0">
                <a:solidFill>
                  <a:srgbClr val="FF0000"/>
                </a:solidFill>
                <a:effectLst>
                  <a:outerShdw blurRad="38100" dist="38100" dir="2700000" algn="tl">
                    <a:srgbClr val="000000">
                      <a:alpha val="43137"/>
                    </a:srgbClr>
                  </a:outerShdw>
                </a:effectLst>
              </a:rPr>
              <a:t>PYTHON DISADVANTAGES  - MINUS POINTS</a:t>
            </a:r>
            <a:endParaRPr lang="en-US" sz="3200" dirty="0">
              <a:solidFill>
                <a:srgbClr val="FF0000"/>
              </a:solidFill>
            </a:endParaRPr>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6" name="Rectangle 5">
            <a:extLst>
              <a:ext uri="{FF2B5EF4-FFF2-40B4-BE49-F238E27FC236}">
                <a16:creationId xmlns:a16="http://schemas.microsoft.com/office/drawing/2014/main" id="{7E3559FB-90D4-4AC7-AD1A-24092758FCE9}"/>
              </a:ext>
            </a:extLst>
          </p:cNvPr>
          <p:cNvSpPr/>
          <p:nvPr/>
        </p:nvSpPr>
        <p:spPr>
          <a:xfrm>
            <a:off x="-1039906" y="2723072"/>
            <a:ext cx="6096000" cy="2308324"/>
          </a:xfrm>
          <a:prstGeom prst="rect">
            <a:avLst/>
          </a:prstGeom>
        </p:spPr>
        <p:txBody>
          <a:bodyPr>
            <a:spAutoFit/>
          </a:bodyPr>
          <a:lstStyle/>
          <a:p>
            <a:pPr>
              <a:buNone/>
            </a:pPr>
            <a:r>
              <a:rPr lang="en-IN" b="1" dirty="0">
                <a:effectLst>
                  <a:outerShdw blurRad="38100" dist="38100" dir="2700000" algn="tl">
                    <a:srgbClr val="000000">
                      <a:alpha val="43137"/>
                    </a:srgbClr>
                  </a:outerShdw>
                </a:effectLst>
              </a:rPr>
              <a:t>			Speed.</a:t>
            </a:r>
          </a:p>
          <a:p>
            <a:pPr>
              <a:buNone/>
            </a:pPr>
            <a:r>
              <a:rPr lang="en-IN" b="1" dirty="0">
                <a:effectLst>
                  <a:outerShdw blurRad="38100" dist="38100" dir="2700000" algn="tl">
                    <a:srgbClr val="000000">
                      <a:alpha val="43137"/>
                    </a:srgbClr>
                  </a:outerShdw>
                </a:effectLst>
              </a:rPr>
              <a:t>			Mobile Development.</a:t>
            </a:r>
          </a:p>
          <a:p>
            <a:pPr>
              <a:buNone/>
            </a:pPr>
            <a:r>
              <a:rPr lang="en-IN" b="1" dirty="0">
                <a:effectLst>
                  <a:outerShdw blurRad="38100" dist="38100" dir="2700000" algn="tl">
                    <a:srgbClr val="000000">
                      <a:alpha val="43137"/>
                    </a:srgbClr>
                  </a:outerShdw>
                </a:effectLst>
              </a:rPr>
              <a:t>			Easy-to-maintain.</a:t>
            </a:r>
          </a:p>
          <a:p>
            <a:pPr>
              <a:buNone/>
            </a:pPr>
            <a:r>
              <a:rPr lang="en-IN" b="1" dirty="0">
                <a:effectLst>
                  <a:outerShdw blurRad="38100" dist="38100" dir="2700000" algn="tl">
                    <a:srgbClr val="000000">
                      <a:alpha val="43137"/>
                    </a:srgbClr>
                  </a:outerShdw>
                </a:effectLst>
              </a:rPr>
              <a:t>			Memory Consumption.</a:t>
            </a:r>
          </a:p>
          <a:p>
            <a:pPr>
              <a:buNone/>
            </a:pPr>
            <a:r>
              <a:rPr lang="en-IN" b="1" dirty="0">
                <a:effectLst>
                  <a:outerShdw blurRad="38100" dist="38100" dir="2700000" algn="tl">
                    <a:srgbClr val="000000">
                      <a:alpha val="43137"/>
                    </a:srgbClr>
                  </a:outerShdw>
                </a:effectLst>
              </a:rPr>
              <a:t> 			Database Access.</a:t>
            </a:r>
          </a:p>
          <a:p>
            <a:pPr>
              <a:buNone/>
            </a:pPr>
            <a:r>
              <a:rPr lang="en-US" b="1" dirty="0">
                <a:effectLst>
                  <a:outerShdw blurRad="38100" dist="38100" dir="2700000" algn="tl">
                    <a:srgbClr val="000000">
                      <a:alpha val="43137"/>
                    </a:srgbClr>
                  </a:outerShdw>
                </a:effectLst>
              </a:rPr>
              <a:t>			</a:t>
            </a:r>
            <a:r>
              <a:rPr lang="en-IN" b="1" dirty="0">
                <a:effectLst>
                  <a:outerShdw blurRad="38100" dist="38100" dir="2700000" algn="tl">
                    <a:srgbClr val="000000">
                      <a:alpha val="43137"/>
                    </a:srgbClr>
                  </a:outerShdw>
                </a:effectLst>
              </a:rPr>
              <a:t>Runtime</a:t>
            </a:r>
            <a:r>
              <a:rPr lang="en-IN" dirty="0"/>
              <a:t> </a:t>
            </a:r>
            <a:r>
              <a:rPr lang="en-IN" b="1" dirty="0">
                <a:effectLst>
                  <a:outerShdw blurRad="38100" dist="38100" dir="2700000" algn="tl">
                    <a:srgbClr val="000000">
                      <a:alpha val="43137"/>
                    </a:srgbClr>
                  </a:outerShdw>
                </a:effectLst>
              </a:rPr>
              <a:t>Errors.</a:t>
            </a:r>
          </a:p>
          <a:p>
            <a:pPr>
              <a:buNone/>
            </a:pPr>
            <a:r>
              <a:rPr lang="en-US" b="1" dirty="0">
                <a:effectLst>
                  <a:outerShdw blurRad="38100" dist="38100" dir="2700000" algn="tl">
                    <a:srgbClr val="000000">
                      <a:alpha val="43137"/>
                    </a:srgbClr>
                  </a:outerShdw>
                </a:effectLst>
              </a:rPr>
              <a:t>			Not Strong on Type-Binding or 			</a:t>
            </a:r>
            <a:r>
              <a:rPr lang="en-IN" b="1" dirty="0">
                <a:effectLst>
                  <a:outerShdw blurRad="38100" dist="38100" dir="2700000" algn="tl">
                    <a:srgbClr val="000000">
                      <a:alpha val="43137"/>
                    </a:srgbClr>
                  </a:outerShdw>
                </a:effectLst>
              </a:rPr>
              <a:t>Dynamic Typing.</a:t>
            </a:r>
          </a:p>
        </p:txBody>
      </p:sp>
    </p:spTree>
    <p:extLst>
      <p:ext uri="{BB962C8B-B14F-4D97-AF65-F5344CB8AC3E}">
        <p14:creationId xmlns:p14="http://schemas.microsoft.com/office/powerpoint/2010/main" val="5889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A0E3-A7B3-4CD0-94B2-E88F39D75763}"/>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PYTHON  IDE / IDLE </a:t>
            </a:r>
            <a:endParaRPr lang="en-GB" dirty="0">
              <a:solidFill>
                <a:srgbClr val="FF0000"/>
              </a:solidFill>
            </a:endParaRPr>
          </a:p>
        </p:txBody>
      </p:sp>
      <p:sp>
        <p:nvSpPr>
          <p:cNvPr id="3" name="Content Placeholder 2">
            <a:extLst>
              <a:ext uri="{FF2B5EF4-FFF2-40B4-BE49-F238E27FC236}">
                <a16:creationId xmlns:a16="http://schemas.microsoft.com/office/drawing/2014/main" id="{5B0A0163-4434-423A-B120-8DFEDDAE0DBE}"/>
              </a:ext>
            </a:extLst>
          </p:cNvPr>
          <p:cNvSpPr>
            <a:spLocks noGrp="1"/>
          </p:cNvSpPr>
          <p:nvPr>
            <p:ph idx="1"/>
          </p:nvPr>
        </p:nvSpPr>
        <p:spPr/>
        <p:txBody>
          <a:bodyPr/>
          <a:lstStyle/>
          <a:p>
            <a:r>
              <a:rPr lang="en-IN" b="1" dirty="0">
                <a:solidFill>
                  <a:schemeClr val="bg1"/>
                </a:solidFill>
                <a:effectLst>
                  <a:outerShdw blurRad="38100" dist="38100" dir="2700000" algn="tl">
                    <a:srgbClr val="000000">
                      <a:alpha val="43137"/>
                    </a:srgbClr>
                  </a:outerShdw>
                </a:effectLst>
                <a:highlight>
                  <a:srgbClr val="FFFF00"/>
                </a:highlight>
              </a:rPr>
              <a:t>IDLE (short for integrated development environment or integrated development and learning environment) is an integrated development environment for Python, which has been bundled with the default implementation of the language since 1.5.2b1. ... </a:t>
            </a:r>
            <a:r>
              <a:rPr lang="en-IN" b="1" dirty="0" err="1">
                <a:solidFill>
                  <a:schemeClr val="bg1"/>
                </a:solidFill>
                <a:effectLst>
                  <a:outerShdw blurRad="38100" dist="38100" dir="2700000" algn="tl">
                    <a:srgbClr val="000000">
                      <a:alpha val="43137"/>
                    </a:srgbClr>
                  </a:outerShdw>
                </a:effectLst>
                <a:highlight>
                  <a:srgbClr val="FFFF00"/>
                </a:highlight>
              </a:rPr>
              <a:t>Pythonshell</a:t>
            </a:r>
            <a:r>
              <a:rPr lang="en-IN" b="1" dirty="0">
                <a:solidFill>
                  <a:schemeClr val="bg1"/>
                </a:solidFill>
                <a:effectLst>
                  <a:outerShdw blurRad="38100" dist="38100" dir="2700000" algn="tl">
                    <a:srgbClr val="000000">
                      <a:alpha val="43137"/>
                    </a:srgbClr>
                  </a:outerShdw>
                </a:effectLst>
                <a:highlight>
                  <a:srgbClr val="FFFF00"/>
                </a:highlight>
              </a:rPr>
              <a:t> with syntax highlighting.</a:t>
            </a:r>
            <a:endParaRPr lang="en-GB" dirty="0">
              <a:highlight>
                <a:srgbClr val="FFFF00"/>
              </a:highlight>
            </a:endParaRPr>
          </a:p>
        </p:txBody>
      </p:sp>
      <p:sp>
        <p:nvSpPr>
          <p:cNvPr id="4" name="Footer Placeholder 3">
            <a:extLst>
              <a:ext uri="{FF2B5EF4-FFF2-40B4-BE49-F238E27FC236}">
                <a16:creationId xmlns:a16="http://schemas.microsoft.com/office/drawing/2014/main" id="{B2C9F747-4C69-4D36-B583-6FC236CB74F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12C3728-4591-417D-A978-2D81A0BB12A1}"/>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95646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{9BB57CBF-3B33-4D70-AF70-1D5814F43C4C}tf56410444_win32</Template>
  <TotalTime>60</TotalTime>
  <Words>267</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Baskerville</vt:lpstr>
      <vt:lpstr>Baskerville Old Face</vt:lpstr>
      <vt:lpstr>Calibri</vt:lpstr>
      <vt:lpstr>Calibri Light</vt:lpstr>
      <vt:lpstr>Gill Sans Light</vt:lpstr>
      <vt:lpstr>Gill Sans Nova</vt:lpstr>
      <vt:lpstr>Gill Sans Nova Light</vt:lpstr>
      <vt:lpstr>Google Sans</vt:lpstr>
      <vt:lpstr>Open Sans</vt:lpstr>
      <vt:lpstr>Wingdings</vt:lpstr>
      <vt:lpstr>Office Theme</vt:lpstr>
      <vt:lpstr>Python</vt:lpstr>
      <vt:lpstr>What is Python?</vt:lpstr>
      <vt:lpstr>Why You Choose it field?</vt:lpstr>
      <vt:lpstr>The Technological Upgradation</vt:lpstr>
      <vt:lpstr>Areas of growth</vt:lpstr>
      <vt:lpstr> PYTHON ADVANTAGES  - PLUS POINTS</vt:lpstr>
      <vt:lpstr>PYTHON DISADVANTAGES  - MINUS POINTS</vt:lpstr>
      <vt:lpstr>PYTHON  IDE / IDLE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_RAKHOLIYA_ _MAN_</dc:creator>
  <cp:lastModifiedBy>Janvi</cp:lastModifiedBy>
  <cp:revision>3</cp:revision>
  <dcterms:created xsi:type="dcterms:W3CDTF">2024-02-14T02:47:03Z</dcterms:created>
  <dcterms:modified xsi:type="dcterms:W3CDTF">2024-02-14T03:52:07Z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