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 id="277" r:id="rId14"/>
    <p:sldId id="268" r:id="rId15"/>
    <p:sldId id="269" r:id="rId16"/>
    <p:sldId id="270" r:id="rId17"/>
    <p:sldId id="271" r:id="rId18"/>
    <p:sldId id="272"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5BD"/>
    <a:srgbClr val="FFE315"/>
    <a:srgbClr val="E6EB29"/>
    <a:srgbClr val="F1CA23"/>
    <a:srgbClr val="A50021"/>
    <a:srgbClr val="CC0000"/>
    <a:srgbClr val="8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showGuides="1">
      <p:cViewPr varScale="1">
        <p:scale>
          <a:sx n="110" d="100"/>
          <a:sy n="110" d="100"/>
        </p:scale>
        <p:origin x="576"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112EA-CD27-4802-90F6-CB2299684968}" type="datetimeFigureOut">
              <a:rPr lang="zh-CN" altLang="en-US" smtClean="0"/>
              <a:t>2025/11/1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AE532-3DD4-4672-AF69-329BC9EE6A12}" type="slidenum">
              <a:rPr lang="zh-CN" altLang="en-US" smtClean="0"/>
              <a:t>‹#›</a:t>
            </a:fld>
            <a:endParaRPr lang="zh-CN" altLang="en-US"/>
          </a:p>
        </p:txBody>
      </p:sp>
    </p:spTree>
    <p:extLst>
      <p:ext uri="{BB962C8B-B14F-4D97-AF65-F5344CB8AC3E}">
        <p14:creationId xmlns:p14="http://schemas.microsoft.com/office/powerpoint/2010/main" val="1243779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用户请求 → </a:t>
            </a:r>
            <a:r>
              <a:rPr lang="en-US" altLang="zh-CN" sz="1200" kern="1200" dirty="0">
                <a:solidFill>
                  <a:schemeClr val="tx1"/>
                </a:solidFill>
                <a:latin typeface="+mn-lt"/>
                <a:ea typeface="+mn-ea"/>
                <a:cs typeface="+mn-cs"/>
              </a:rPr>
              <a:t>Nginx (</a:t>
            </a:r>
            <a:r>
              <a:rPr lang="zh-CN" altLang="en-US" sz="1200" kern="1200" dirty="0">
                <a:solidFill>
                  <a:schemeClr val="tx1"/>
                </a:solidFill>
                <a:latin typeface="+mn-lt"/>
                <a:ea typeface="+mn-ea"/>
                <a:cs typeface="+mn-cs"/>
              </a:rPr>
              <a:t>反向代理</a:t>
            </a:r>
            <a:r>
              <a:rPr lang="en-US" altLang="zh-CN" sz="1200" kern="1200" dirty="0">
                <a:solidFill>
                  <a:schemeClr val="tx1"/>
                </a:solidFill>
                <a:latin typeface="+mn-lt"/>
                <a:ea typeface="+mn-ea"/>
                <a:cs typeface="+mn-cs"/>
              </a:rPr>
              <a:t>) → Tomcat (</a:t>
            </a:r>
            <a:r>
              <a:rPr lang="zh-CN" altLang="en-US" sz="1200" kern="1200" dirty="0">
                <a:solidFill>
                  <a:schemeClr val="tx1"/>
                </a:solidFill>
                <a:latin typeface="+mn-lt"/>
                <a:ea typeface="+mn-ea"/>
                <a:cs typeface="+mn-cs"/>
              </a:rPr>
              <a:t>应用服务器</a:t>
            </a:r>
            <a:r>
              <a:rPr lang="en-US" altLang="zh-CN" sz="1200" kern="1200" dirty="0">
                <a:solidFill>
                  <a:schemeClr val="tx1"/>
                </a:solidFill>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 </a:t>
            </a:r>
            <a:r>
              <a:rPr lang="zh-CN" altLang="en-US" sz="1200" kern="1200" dirty="0">
                <a:solidFill>
                  <a:schemeClr val="tx1"/>
                </a:solidFill>
                <a:latin typeface="+mn-lt"/>
                <a:ea typeface="+mn-ea"/>
                <a:cs typeface="+mn-cs"/>
              </a:rPr>
              <a:t>问题：两者职责分离，但安全策略没有同步</a:t>
            </a:r>
          </a:p>
          <a:p>
            <a:endParaRPr lang="zh-CN" altLang="en-US" dirty="0"/>
          </a:p>
        </p:txBody>
      </p:sp>
      <p:sp>
        <p:nvSpPr>
          <p:cNvPr id="4" name="灯片编号占位符 3"/>
          <p:cNvSpPr>
            <a:spLocks noGrp="1"/>
          </p:cNvSpPr>
          <p:nvPr>
            <p:ph type="sldNum" sz="quarter" idx="5"/>
          </p:nvPr>
        </p:nvSpPr>
        <p:spPr/>
        <p:txBody>
          <a:bodyPr/>
          <a:lstStyle/>
          <a:p>
            <a:fld id="{009AE532-3DD4-4672-AF69-329BC9EE6A12}" type="slidenum">
              <a:rPr lang="zh-CN" altLang="en-US" smtClean="0"/>
              <a:t>17</a:t>
            </a:fld>
            <a:endParaRPr lang="zh-CN" altLang="en-US"/>
          </a:p>
        </p:txBody>
      </p:sp>
    </p:spTree>
    <p:extLst>
      <p:ext uri="{BB962C8B-B14F-4D97-AF65-F5344CB8AC3E}">
        <p14:creationId xmlns:p14="http://schemas.microsoft.com/office/powerpoint/2010/main" val="1664390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2025/11/1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2025/11/1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ACB88F-7115-80E3-63D0-43268DBABE91}"/>
              </a:ext>
            </a:extLst>
          </p:cNvPr>
          <p:cNvSpPr>
            <a:spLocks noGrp="1"/>
          </p:cNvSpPr>
          <p:nvPr>
            <p:ph type="ctrTitle"/>
          </p:nvPr>
        </p:nvSpPr>
        <p:spPr/>
        <p:txBody>
          <a:bodyPr>
            <a:normAutofit/>
          </a:bodyPr>
          <a:lstStyle/>
          <a:p>
            <a:r>
              <a:rPr lang="zh-CN" altLang="en-US" sz="4800" b="1" dirty="0">
                <a:solidFill>
                  <a:srgbClr val="A50021"/>
                </a:solidFill>
              </a:rPr>
              <a:t>网站源码泄露的利用</a:t>
            </a:r>
          </a:p>
        </p:txBody>
      </p:sp>
      <p:sp>
        <p:nvSpPr>
          <p:cNvPr id="3" name="副标题 2">
            <a:extLst>
              <a:ext uri="{FF2B5EF4-FFF2-40B4-BE49-F238E27FC236}">
                <a16:creationId xmlns:a16="http://schemas.microsoft.com/office/drawing/2014/main" id="{E3AB0E0D-6D9C-7D70-8CB0-FDF2AA51D681}"/>
              </a:ext>
            </a:extLst>
          </p:cNvPr>
          <p:cNvSpPr>
            <a:spLocks noGrp="1"/>
          </p:cNvSpPr>
          <p:nvPr>
            <p:ph type="subTitle" idx="1"/>
          </p:nvPr>
        </p:nvSpPr>
        <p:spPr>
          <a:xfrm>
            <a:off x="1524000" y="4413372"/>
            <a:ext cx="9144000" cy="610735"/>
          </a:xfrm>
        </p:spPr>
        <p:txBody>
          <a:bodyPr>
            <a:normAutofit/>
          </a:bodyPr>
          <a:lstStyle/>
          <a:p>
            <a:r>
              <a:rPr lang="zh-CN" altLang="en-US" sz="1800" dirty="0">
                <a:latin typeface="+mj-ea"/>
                <a:ea typeface="+mj-ea"/>
              </a:rPr>
              <a:t>陈景韬</a:t>
            </a:r>
          </a:p>
        </p:txBody>
      </p:sp>
      <p:sp>
        <p:nvSpPr>
          <p:cNvPr id="4" name="副标题 2">
            <a:extLst>
              <a:ext uri="{FF2B5EF4-FFF2-40B4-BE49-F238E27FC236}">
                <a16:creationId xmlns:a16="http://schemas.microsoft.com/office/drawing/2014/main" id="{E5C7B153-60F5-2935-B9E6-597EF9425022}"/>
              </a:ext>
            </a:extLst>
          </p:cNvPr>
          <p:cNvSpPr txBox="1">
            <a:spLocks/>
          </p:cNvSpPr>
          <p:nvPr/>
        </p:nvSpPr>
        <p:spPr>
          <a:xfrm>
            <a:off x="1524000" y="3981224"/>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zh-CN" altLang="en-US" dirty="0"/>
          </a:p>
        </p:txBody>
      </p:sp>
      <p:pic>
        <p:nvPicPr>
          <p:cNvPr id="6" name="Picture 6">
            <a:extLst>
              <a:ext uri="{FF2B5EF4-FFF2-40B4-BE49-F238E27FC236}">
                <a16:creationId xmlns:a16="http://schemas.microsoft.com/office/drawing/2014/main" id="{E5132782-7692-D0CC-28FF-B18695A0A29F}"/>
              </a:ext>
            </a:extLst>
          </p:cNvPr>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865368" y="405178"/>
            <a:ext cx="1870226" cy="491848"/>
          </a:xfrm>
          <a:prstGeom prst="rect">
            <a:avLst/>
          </a:prstGeom>
          <a:noFill/>
        </p:spPr>
      </p:pic>
      <p:sp>
        <p:nvSpPr>
          <p:cNvPr id="7" name="副标题 2">
            <a:extLst>
              <a:ext uri="{FF2B5EF4-FFF2-40B4-BE49-F238E27FC236}">
                <a16:creationId xmlns:a16="http://schemas.microsoft.com/office/drawing/2014/main" id="{5AC13F34-818E-4BF6-E645-2830A66CABC4}"/>
              </a:ext>
            </a:extLst>
          </p:cNvPr>
          <p:cNvSpPr txBox="1">
            <a:spLocks/>
          </p:cNvSpPr>
          <p:nvPr/>
        </p:nvSpPr>
        <p:spPr>
          <a:xfrm>
            <a:off x="1524000" y="3586563"/>
            <a:ext cx="9144000" cy="6107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altLang="zh-CN" sz="1800" dirty="0">
                <a:latin typeface="Arial" panose="020B0604020202020204" pitchFamily="34" charset="0"/>
                <a:ea typeface="+mj-ea"/>
                <a:cs typeface="Arial" panose="020B0604020202020204" pitchFamily="34" charset="0"/>
              </a:rPr>
              <a:t>In CTF</a:t>
            </a:r>
            <a:endParaRPr lang="zh-CN" altLang="en-US" sz="1800" dirty="0">
              <a:latin typeface="Arial" panose="020B0604020202020204" pitchFamily="34" charset="0"/>
              <a:ea typeface="+mj-ea"/>
              <a:cs typeface="Arial" panose="020B0604020202020204" pitchFamily="34" charset="0"/>
            </a:endParaRPr>
          </a:p>
        </p:txBody>
      </p:sp>
      <p:sp>
        <p:nvSpPr>
          <p:cNvPr id="8" name="副标题 2">
            <a:extLst>
              <a:ext uri="{FF2B5EF4-FFF2-40B4-BE49-F238E27FC236}">
                <a16:creationId xmlns:a16="http://schemas.microsoft.com/office/drawing/2014/main" id="{7FB273E5-AF1A-8FF4-BA9C-32B1F6EF8957}"/>
              </a:ext>
            </a:extLst>
          </p:cNvPr>
          <p:cNvSpPr txBox="1">
            <a:spLocks/>
          </p:cNvSpPr>
          <p:nvPr/>
        </p:nvSpPr>
        <p:spPr>
          <a:xfrm>
            <a:off x="580372" y="553914"/>
            <a:ext cx="2563660" cy="49184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1400" dirty="0">
                <a:latin typeface="+mj-ea"/>
                <a:ea typeface="+mj-ea"/>
              </a:rPr>
              <a:t>NIS3316 · </a:t>
            </a:r>
            <a:r>
              <a:rPr lang="zh-CN" altLang="en-US" sz="1400" dirty="0">
                <a:latin typeface="+mj-ea"/>
                <a:ea typeface="+mj-ea"/>
              </a:rPr>
              <a:t>信息安全综合实践</a:t>
            </a:r>
            <a:endParaRPr lang="zh-CN" altLang="en-US" sz="1800" dirty="0">
              <a:latin typeface="+mj-ea"/>
              <a:ea typeface="+mj-ea"/>
            </a:endParaRPr>
          </a:p>
        </p:txBody>
      </p:sp>
    </p:spTree>
    <p:extLst>
      <p:ext uri="{BB962C8B-B14F-4D97-AF65-F5344CB8AC3E}">
        <p14:creationId xmlns:p14="http://schemas.microsoft.com/office/powerpoint/2010/main" val="680037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a:extLst>
              <a:ext uri="{FF2B5EF4-FFF2-40B4-BE49-F238E27FC236}">
                <a16:creationId xmlns:a16="http://schemas.microsoft.com/office/drawing/2014/main" id="{D9808EC7-0AB3-F1E9-2BD8-F2720C9280E3}"/>
              </a:ext>
            </a:extLst>
          </p:cNvPr>
          <p:cNvSpPr/>
          <p:nvPr/>
        </p:nvSpPr>
        <p:spPr>
          <a:xfrm rot="5400000">
            <a:off x="-162839" y="858034"/>
            <a:ext cx="551148" cy="225470"/>
          </a:xfrm>
          <a:prstGeom prst="triangle">
            <a:avLst/>
          </a:prstGeom>
          <a:solidFill>
            <a:srgbClr val="A50021"/>
          </a:solidFill>
          <a:ln>
            <a:solidFill>
              <a:srgbClr val="A500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50021"/>
              </a:solidFill>
            </a:endParaRPr>
          </a:p>
        </p:txBody>
      </p:sp>
      <p:sp>
        <p:nvSpPr>
          <p:cNvPr id="3" name="文本框 2">
            <a:extLst>
              <a:ext uri="{FF2B5EF4-FFF2-40B4-BE49-F238E27FC236}">
                <a16:creationId xmlns:a16="http://schemas.microsoft.com/office/drawing/2014/main" id="{4EAA907C-DFB2-60DD-2AB4-2F34F7DE37AF}"/>
              </a:ext>
            </a:extLst>
          </p:cNvPr>
          <p:cNvSpPr txBox="1"/>
          <p:nvPr/>
        </p:nvSpPr>
        <p:spPr>
          <a:xfrm>
            <a:off x="632563" y="695195"/>
            <a:ext cx="6225436" cy="646331"/>
          </a:xfrm>
          <a:prstGeom prst="rect">
            <a:avLst/>
          </a:prstGeom>
          <a:noFill/>
        </p:spPr>
        <p:txBody>
          <a:bodyPr wrap="square" rtlCol="0">
            <a:spAutoFit/>
          </a:bodyPr>
          <a:lstStyle/>
          <a:p>
            <a:r>
              <a:rPr lang="en-US" altLang="zh-CN" sz="3600" b="1" dirty="0">
                <a:solidFill>
                  <a:srgbClr val="A50021"/>
                </a:solidFill>
                <a:latin typeface="+mj-ea"/>
              </a:rPr>
              <a:t>Web</a:t>
            </a:r>
            <a:r>
              <a:rPr lang="zh-CN" altLang="en-US" sz="3600" b="1" dirty="0">
                <a:solidFill>
                  <a:srgbClr val="A50021"/>
                </a:solidFill>
                <a:latin typeface="+mj-ea"/>
              </a:rPr>
              <a:t>实战</a:t>
            </a:r>
          </a:p>
        </p:txBody>
      </p:sp>
      <p:sp>
        <p:nvSpPr>
          <p:cNvPr id="4" name="文本框 3">
            <a:extLst>
              <a:ext uri="{FF2B5EF4-FFF2-40B4-BE49-F238E27FC236}">
                <a16:creationId xmlns:a16="http://schemas.microsoft.com/office/drawing/2014/main" id="{58A81516-4CDB-ACA6-17C5-D5B03E3785D5}"/>
              </a:ext>
            </a:extLst>
          </p:cNvPr>
          <p:cNvSpPr txBox="1"/>
          <p:nvPr/>
        </p:nvSpPr>
        <p:spPr>
          <a:xfrm>
            <a:off x="632563" y="1260006"/>
            <a:ext cx="6554270" cy="281320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a:t>buuoj-</a:t>
            </a:r>
            <a:r>
              <a:rPr lang="zh-CN" altLang="en-US" sz="2000" dirty="0"/>
              <a:t>极客大挑战</a:t>
            </a:r>
            <a:r>
              <a:rPr lang="en-US" altLang="zh-CN" sz="2000" dirty="0"/>
              <a:t>]PHP</a:t>
            </a:r>
          </a:p>
          <a:p>
            <a:pPr marL="342900" indent="-342900">
              <a:lnSpc>
                <a:spcPct val="150000"/>
              </a:lnSpc>
              <a:buFont typeface="Arial" panose="020B0604020202020204" pitchFamily="34" charset="0"/>
              <a:buChar char="•"/>
            </a:pPr>
            <a:r>
              <a:rPr lang="zh-CN" altLang="en-US" sz="2000" dirty="0"/>
              <a:t>作者提示了网站有相关备份文件，因此我们可以直接使用</a:t>
            </a:r>
            <a:r>
              <a:rPr lang="en-US" altLang="zh-CN" sz="2000" dirty="0" err="1"/>
              <a:t>dirsearch</a:t>
            </a:r>
            <a:r>
              <a:rPr lang="zh-CN" altLang="en-US" sz="2000" dirty="0"/>
              <a:t>工具来进行一个备份文件的扫</a:t>
            </a:r>
            <a:endParaRPr lang="en-US" altLang="zh-CN" sz="2000" dirty="0"/>
          </a:p>
          <a:p>
            <a:pPr marL="342900" indent="-342900">
              <a:lnSpc>
                <a:spcPct val="150000"/>
              </a:lnSpc>
              <a:buFont typeface="Arial" panose="020B0604020202020204" pitchFamily="34" charset="0"/>
              <a:buChar char="•"/>
            </a:pPr>
            <a:r>
              <a:rPr lang="zh-CN" altLang="en-US" sz="2000" dirty="0"/>
              <a:t>扫到</a:t>
            </a:r>
            <a:r>
              <a:rPr lang="en-US" altLang="zh-CN" sz="2000" dirty="0"/>
              <a:t>200</a:t>
            </a:r>
            <a:r>
              <a:rPr lang="zh-CN" altLang="en-US" sz="2000" dirty="0"/>
              <a:t>的</a:t>
            </a:r>
            <a:r>
              <a:rPr lang="en-US" altLang="zh-CN" sz="2000" dirty="0"/>
              <a:t>www.zip</a:t>
            </a:r>
            <a:r>
              <a:rPr lang="zh-CN" altLang="en-US" sz="2000" dirty="0"/>
              <a:t>下载到本地，里面是与网站有关的</a:t>
            </a:r>
            <a:r>
              <a:rPr lang="en-US" altLang="zh-CN" sz="2000" dirty="0"/>
              <a:t>PHP</a:t>
            </a:r>
            <a:r>
              <a:rPr lang="zh-CN" altLang="en-US" sz="2000" dirty="0"/>
              <a:t>文件，除了</a:t>
            </a:r>
            <a:r>
              <a:rPr lang="en-US" altLang="zh-CN" sz="2000" dirty="0" err="1"/>
              <a:t>Index.php</a:t>
            </a:r>
            <a:r>
              <a:rPr lang="zh-CN" altLang="en-US" sz="2000" dirty="0"/>
              <a:t>和混淆注意的</a:t>
            </a:r>
            <a:r>
              <a:rPr lang="en-US" altLang="zh-CN" sz="2000" dirty="0" err="1"/>
              <a:t>flag.php</a:t>
            </a:r>
            <a:r>
              <a:rPr lang="zh-CN" altLang="en-US" sz="2000" dirty="0"/>
              <a:t>，还留下一个</a:t>
            </a:r>
            <a:r>
              <a:rPr lang="en-US" altLang="zh-CN" sz="2000" dirty="0" err="1"/>
              <a:t>class.php</a:t>
            </a:r>
            <a:endParaRPr lang="zh-CN" altLang="en-US" sz="2000" dirty="0"/>
          </a:p>
        </p:txBody>
      </p:sp>
      <p:pic>
        <p:nvPicPr>
          <p:cNvPr id="6" name="图片 5">
            <a:extLst>
              <a:ext uri="{FF2B5EF4-FFF2-40B4-BE49-F238E27FC236}">
                <a16:creationId xmlns:a16="http://schemas.microsoft.com/office/drawing/2014/main" id="{C2A983EC-8A0D-46DA-BE10-28E6E2965895}"/>
              </a:ext>
            </a:extLst>
          </p:cNvPr>
          <p:cNvPicPr>
            <a:picLocks noChangeAspect="1"/>
          </p:cNvPicPr>
          <p:nvPr/>
        </p:nvPicPr>
        <p:blipFill>
          <a:blip r:embed="rId2"/>
          <a:stretch>
            <a:fillRect/>
          </a:stretch>
        </p:blipFill>
        <p:spPr>
          <a:xfrm>
            <a:off x="7694416" y="806088"/>
            <a:ext cx="3987485" cy="3204229"/>
          </a:xfrm>
          <a:prstGeom prst="rect">
            <a:avLst/>
          </a:prstGeom>
        </p:spPr>
      </p:pic>
      <p:pic>
        <p:nvPicPr>
          <p:cNvPr id="9" name="图片 8">
            <a:extLst>
              <a:ext uri="{FF2B5EF4-FFF2-40B4-BE49-F238E27FC236}">
                <a16:creationId xmlns:a16="http://schemas.microsoft.com/office/drawing/2014/main" id="{A3E9214E-0E80-83B0-F95F-D8E8FBB649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028" y="4239617"/>
            <a:ext cx="6554270" cy="2207754"/>
          </a:xfrm>
          <a:prstGeom prst="rect">
            <a:avLst/>
          </a:prstGeom>
        </p:spPr>
      </p:pic>
    </p:spTree>
    <p:extLst>
      <p:ext uri="{BB962C8B-B14F-4D97-AF65-F5344CB8AC3E}">
        <p14:creationId xmlns:p14="http://schemas.microsoft.com/office/powerpoint/2010/main" val="602376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7E4993F-E492-C3E3-E88C-6283EC69BE80}"/>
              </a:ext>
            </a:extLst>
          </p:cNvPr>
          <p:cNvSpPr/>
          <p:nvPr/>
        </p:nvSpPr>
        <p:spPr>
          <a:xfrm>
            <a:off x="822605" y="605702"/>
            <a:ext cx="6180067" cy="5646597"/>
          </a:xfrm>
          <a:prstGeom prst="rect">
            <a:avLst/>
          </a:prstGeom>
          <a:solidFill>
            <a:srgbClr val="F6F5B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92D050"/>
                </a:solidFill>
                <a:latin typeface="Consolas" panose="020B0609020204030204" pitchFamily="49" charset="0"/>
              </a:rPr>
              <a:t>/* </a:t>
            </a:r>
            <a:r>
              <a:rPr lang="en-US" altLang="zh-CN" sz="1600" dirty="0" err="1">
                <a:solidFill>
                  <a:srgbClr val="92D050"/>
                </a:solidFill>
                <a:latin typeface="Consolas" panose="020B0609020204030204" pitchFamily="49" charset="0"/>
              </a:rPr>
              <a:t>class.php</a:t>
            </a:r>
            <a:r>
              <a:rPr lang="en-US" altLang="zh-CN" sz="1600" dirty="0">
                <a:solidFill>
                  <a:srgbClr val="92D050"/>
                </a:solidFill>
                <a:latin typeface="Consolas" panose="020B0609020204030204" pitchFamily="49" charset="0"/>
              </a:rPr>
              <a:t>*/</a:t>
            </a:r>
          </a:p>
          <a:p>
            <a:r>
              <a:rPr lang="en-US" altLang="zh-CN" sz="1600" dirty="0">
                <a:solidFill>
                  <a:schemeClr val="tx1"/>
                </a:solidFill>
              </a:rPr>
              <a:t>class Name{</a:t>
            </a:r>
          </a:p>
          <a:p>
            <a:r>
              <a:rPr lang="en-US" altLang="zh-CN" sz="1600" dirty="0">
                <a:solidFill>
                  <a:schemeClr val="tx1"/>
                </a:solidFill>
              </a:rPr>
              <a:t>    private $username = '</a:t>
            </a:r>
            <a:r>
              <a:rPr lang="en-US" altLang="zh-CN" sz="1600" dirty="0" err="1">
                <a:solidFill>
                  <a:schemeClr val="tx1"/>
                </a:solidFill>
              </a:rPr>
              <a:t>nonono</a:t>
            </a:r>
            <a:r>
              <a:rPr lang="en-US" altLang="zh-CN" sz="1600" dirty="0">
                <a:solidFill>
                  <a:schemeClr val="tx1"/>
                </a:solidFill>
              </a:rPr>
              <a:t>';</a:t>
            </a:r>
          </a:p>
          <a:p>
            <a:r>
              <a:rPr lang="en-US" altLang="zh-CN" sz="1600" dirty="0">
                <a:solidFill>
                  <a:schemeClr val="tx1"/>
                </a:solidFill>
              </a:rPr>
              <a:t>    private $password = '</a:t>
            </a:r>
            <a:r>
              <a:rPr lang="en-US" altLang="zh-CN" sz="1600" dirty="0" err="1">
                <a:solidFill>
                  <a:schemeClr val="tx1"/>
                </a:solidFill>
              </a:rPr>
              <a:t>yesyes</a:t>
            </a:r>
            <a:r>
              <a:rPr lang="en-US" altLang="zh-CN" sz="1600" dirty="0">
                <a:solidFill>
                  <a:schemeClr val="tx1"/>
                </a:solidFill>
              </a:rPr>
              <a:t>';</a:t>
            </a:r>
          </a:p>
          <a:p>
            <a:r>
              <a:rPr lang="en-US" altLang="zh-CN" sz="1600" dirty="0">
                <a:solidFill>
                  <a:schemeClr val="tx1"/>
                </a:solidFill>
              </a:rPr>
              <a:t>    public function __construct($</a:t>
            </a:r>
            <a:r>
              <a:rPr lang="en-US" altLang="zh-CN" sz="1600" dirty="0" err="1">
                <a:solidFill>
                  <a:schemeClr val="tx1"/>
                </a:solidFill>
              </a:rPr>
              <a:t>username,$password</a:t>
            </a:r>
            <a:r>
              <a:rPr lang="en-US" altLang="zh-CN" sz="1600" dirty="0">
                <a:solidFill>
                  <a:schemeClr val="tx1"/>
                </a:solidFill>
              </a:rPr>
              <a:t>){</a:t>
            </a:r>
          </a:p>
          <a:p>
            <a:r>
              <a:rPr lang="en-US" altLang="zh-CN" sz="1600" dirty="0">
                <a:solidFill>
                  <a:schemeClr val="tx1"/>
                </a:solidFill>
              </a:rPr>
              <a:t>        $this-&gt;username = $username;</a:t>
            </a:r>
          </a:p>
          <a:p>
            <a:r>
              <a:rPr lang="en-US" altLang="zh-CN" sz="1600" dirty="0">
                <a:solidFill>
                  <a:schemeClr val="tx1"/>
                </a:solidFill>
              </a:rPr>
              <a:t>        $this-&gt;password = $password;</a:t>
            </a:r>
          </a:p>
          <a:p>
            <a:r>
              <a:rPr lang="en-US" altLang="zh-CN" sz="1600" dirty="0">
                <a:solidFill>
                  <a:schemeClr val="tx1"/>
                </a:solidFill>
              </a:rPr>
              <a:t>    }</a:t>
            </a:r>
          </a:p>
          <a:p>
            <a:r>
              <a:rPr lang="en-US" altLang="zh-CN" sz="1600" dirty="0">
                <a:solidFill>
                  <a:schemeClr val="tx1"/>
                </a:solidFill>
              </a:rPr>
              <a:t>    function __wakeup(){</a:t>
            </a:r>
          </a:p>
          <a:p>
            <a:r>
              <a:rPr lang="en-US" altLang="zh-CN" sz="1600" dirty="0">
                <a:solidFill>
                  <a:schemeClr val="tx1"/>
                </a:solidFill>
              </a:rPr>
              <a:t>        $this-&gt;username = 'guest';</a:t>
            </a:r>
          </a:p>
          <a:p>
            <a:r>
              <a:rPr lang="en-US" altLang="zh-CN" sz="1600" dirty="0">
                <a:solidFill>
                  <a:schemeClr val="tx1"/>
                </a:solidFill>
              </a:rPr>
              <a:t>    }</a:t>
            </a:r>
          </a:p>
          <a:p>
            <a:r>
              <a:rPr lang="en-US" altLang="zh-CN" sz="1600" dirty="0">
                <a:solidFill>
                  <a:schemeClr val="tx1"/>
                </a:solidFill>
              </a:rPr>
              <a:t>    function __destruct(){</a:t>
            </a:r>
          </a:p>
          <a:p>
            <a:r>
              <a:rPr lang="en-US" altLang="zh-CN" sz="1600" dirty="0">
                <a:solidFill>
                  <a:schemeClr val="tx1"/>
                </a:solidFill>
              </a:rPr>
              <a:t>        if ($this-&gt;password != 100) {</a:t>
            </a:r>
          </a:p>
          <a:p>
            <a:r>
              <a:rPr lang="en-US" altLang="zh-CN" sz="1600" dirty="0">
                <a:solidFill>
                  <a:schemeClr val="tx1"/>
                </a:solidFill>
              </a:rPr>
              <a:t>            echo "&lt;/</a:t>
            </a:r>
            <a:r>
              <a:rPr lang="en-US" altLang="zh-CN" sz="1600" dirty="0" err="1">
                <a:solidFill>
                  <a:schemeClr val="tx1"/>
                </a:solidFill>
              </a:rPr>
              <a:t>br</a:t>
            </a:r>
            <a:r>
              <a:rPr lang="en-US" altLang="zh-CN" sz="1600" dirty="0">
                <a:solidFill>
                  <a:schemeClr val="tx1"/>
                </a:solidFill>
              </a:rPr>
              <a:t>&gt;NO!!!hacker!!!&lt;/</a:t>
            </a:r>
            <a:r>
              <a:rPr lang="en-US" altLang="zh-CN" sz="1600" dirty="0" err="1">
                <a:solidFill>
                  <a:schemeClr val="tx1"/>
                </a:solidFill>
              </a:rPr>
              <a:t>br</a:t>
            </a:r>
            <a:r>
              <a:rPr lang="en-US" altLang="zh-CN" sz="1600" dirty="0">
                <a:solidFill>
                  <a:schemeClr val="tx1"/>
                </a:solidFill>
              </a:rPr>
              <a:t>&gt;"; echo "You name is: ";</a:t>
            </a:r>
          </a:p>
          <a:p>
            <a:r>
              <a:rPr lang="en-US" altLang="zh-CN" sz="1600" dirty="0">
                <a:solidFill>
                  <a:schemeClr val="tx1"/>
                </a:solidFill>
              </a:rPr>
              <a:t>            echo $this-&gt;</a:t>
            </a:r>
            <a:r>
              <a:rPr lang="en-US" altLang="zh-CN" sz="1600" dirty="0" err="1">
                <a:solidFill>
                  <a:schemeClr val="tx1"/>
                </a:solidFill>
              </a:rPr>
              <a:t>username;echo</a:t>
            </a:r>
            <a:r>
              <a:rPr lang="en-US" altLang="zh-CN" sz="1600" dirty="0">
                <a:solidFill>
                  <a:schemeClr val="tx1"/>
                </a:solidFill>
              </a:rPr>
              <a:t> "&lt;/</a:t>
            </a:r>
            <a:r>
              <a:rPr lang="en-US" altLang="zh-CN" sz="1600" dirty="0" err="1">
                <a:solidFill>
                  <a:schemeClr val="tx1"/>
                </a:solidFill>
              </a:rPr>
              <a:t>br</a:t>
            </a:r>
            <a:r>
              <a:rPr lang="en-US" altLang="zh-CN" sz="1600" dirty="0">
                <a:solidFill>
                  <a:schemeClr val="tx1"/>
                </a:solidFill>
              </a:rPr>
              <a:t>&gt;"; echo "You password is: ";</a:t>
            </a:r>
          </a:p>
          <a:p>
            <a:r>
              <a:rPr lang="en-US" altLang="zh-CN" sz="1600" dirty="0">
                <a:solidFill>
                  <a:schemeClr val="tx1"/>
                </a:solidFill>
              </a:rPr>
              <a:t>            echo $this-&gt;</a:t>
            </a:r>
            <a:r>
              <a:rPr lang="en-US" altLang="zh-CN" sz="1600" dirty="0" err="1">
                <a:solidFill>
                  <a:schemeClr val="tx1"/>
                </a:solidFill>
              </a:rPr>
              <a:t>password;echo</a:t>
            </a:r>
            <a:r>
              <a:rPr lang="en-US" altLang="zh-CN" sz="1600" dirty="0">
                <a:solidFill>
                  <a:schemeClr val="tx1"/>
                </a:solidFill>
              </a:rPr>
              <a:t> "&lt;/</a:t>
            </a:r>
            <a:r>
              <a:rPr lang="en-US" altLang="zh-CN" sz="1600" dirty="0" err="1">
                <a:solidFill>
                  <a:schemeClr val="tx1"/>
                </a:solidFill>
              </a:rPr>
              <a:t>br</a:t>
            </a:r>
            <a:r>
              <a:rPr lang="en-US" altLang="zh-CN" sz="1600" dirty="0">
                <a:solidFill>
                  <a:schemeClr val="tx1"/>
                </a:solidFill>
              </a:rPr>
              <a:t>&gt;"; die();}</a:t>
            </a:r>
          </a:p>
          <a:p>
            <a:r>
              <a:rPr lang="en-US" altLang="zh-CN" sz="1600" dirty="0">
                <a:solidFill>
                  <a:schemeClr val="tx1"/>
                </a:solidFill>
              </a:rPr>
              <a:t>        if ($this-&gt;username === 'admin') {</a:t>
            </a:r>
          </a:p>
          <a:p>
            <a:r>
              <a:rPr lang="en-US" altLang="zh-CN" sz="1600" dirty="0">
                <a:solidFill>
                  <a:schemeClr val="tx1"/>
                </a:solidFill>
              </a:rPr>
              <a:t>            global $flag;</a:t>
            </a:r>
          </a:p>
          <a:p>
            <a:r>
              <a:rPr lang="en-US" altLang="zh-CN" sz="1600" dirty="0">
                <a:solidFill>
                  <a:schemeClr val="tx1"/>
                </a:solidFill>
              </a:rPr>
              <a:t>            echo $flag;</a:t>
            </a:r>
          </a:p>
          <a:p>
            <a:r>
              <a:rPr lang="en-US" altLang="zh-CN" sz="1600" dirty="0">
                <a:solidFill>
                  <a:schemeClr val="tx1"/>
                </a:solidFill>
              </a:rPr>
              <a:t>        }else{</a:t>
            </a:r>
          </a:p>
          <a:p>
            <a:r>
              <a:rPr lang="en-US" altLang="zh-CN" sz="1600" dirty="0">
                <a:solidFill>
                  <a:schemeClr val="tx1"/>
                </a:solidFill>
              </a:rPr>
              <a:t>            echo "&lt;/</a:t>
            </a:r>
            <a:r>
              <a:rPr lang="en-US" altLang="zh-CN" sz="1600" dirty="0" err="1">
                <a:solidFill>
                  <a:schemeClr val="tx1"/>
                </a:solidFill>
              </a:rPr>
              <a:t>br</a:t>
            </a:r>
            <a:r>
              <a:rPr lang="en-US" altLang="zh-CN" sz="1600" dirty="0">
                <a:solidFill>
                  <a:schemeClr val="tx1"/>
                </a:solidFill>
              </a:rPr>
              <a:t>&gt;hello my friend~~&lt;/</a:t>
            </a:r>
            <a:r>
              <a:rPr lang="en-US" altLang="zh-CN" sz="1600" dirty="0" err="1">
                <a:solidFill>
                  <a:schemeClr val="tx1"/>
                </a:solidFill>
              </a:rPr>
              <a:t>br</a:t>
            </a:r>
            <a:r>
              <a:rPr lang="en-US" altLang="zh-CN" sz="1600" dirty="0">
                <a:solidFill>
                  <a:schemeClr val="tx1"/>
                </a:solidFill>
              </a:rPr>
              <a:t>&gt;sorry </a:t>
            </a:r>
            <a:r>
              <a:rPr lang="en-US" altLang="zh-CN" sz="1600" dirty="0" err="1">
                <a:solidFill>
                  <a:schemeClr val="tx1"/>
                </a:solidFill>
              </a:rPr>
              <a:t>i</a:t>
            </a:r>
            <a:r>
              <a:rPr lang="en-US" altLang="zh-CN" sz="1600" dirty="0">
                <a:solidFill>
                  <a:schemeClr val="tx1"/>
                </a:solidFill>
              </a:rPr>
              <a:t> can't give you the flag!";</a:t>
            </a:r>
          </a:p>
          <a:p>
            <a:r>
              <a:rPr lang="en-US" altLang="zh-CN" sz="1600" dirty="0">
                <a:solidFill>
                  <a:schemeClr val="tx1"/>
                </a:solidFill>
              </a:rPr>
              <a:t>            die();         }}}</a:t>
            </a:r>
          </a:p>
        </p:txBody>
      </p:sp>
      <p:sp>
        <p:nvSpPr>
          <p:cNvPr id="2" name="矩形 1">
            <a:extLst>
              <a:ext uri="{FF2B5EF4-FFF2-40B4-BE49-F238E27FC236}">
                <a16:creationId xmlns:a16="http://schemas.microsoft.com/office/drawing/2014/main" id="{8124713E-3E9C-6047-74AF-2A1E1A5DD8BB}"/>
              </a:ext>
            </a:extLst>
          </p:cNvPr>
          <p:cNvSpPr/>
          <p:nvPr/>
        </p:nvSpPr>
        <p:spPr>
          <a:xfrm>
            <a:off x="8020786" y="720003"/>
            <a:ext cx="3009165" cy="1741347"/>
          </a:xfrm>
          <a:prstGeom prst="rect">
            <a:avLst/>
          </a:prstGeom>
          <a:solidFill>
            <a:srgbClr val="F6F5B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600" dirty="0">
                <a:solidFill>
                  <a:srgbClr val="92D050"/>
                </a:solidFill>
                <a:latin typeface="Consolas" panose="020B0609020204030204" pitchFamily="49" charset="0"/>
              </a:rPr>
              <a:t>/* </a:t>
            </a:r>
            <a:r>
              <a:rPr lang="en-US" altLang="zh-CN" sz="1600" dirty="0" err="1">
                <a:solidFill>
                  <a:srgbClr val="92D050"/>
                </a:solidFill>
                <a:latin typeface="Consolas" panose="020B0609020204030204" pitchFamily="49" charset="0"/>
              </a:rPr>
              <a:t>index.php</a:t>
            </a:r>
            <a:r>
              <a:rPr lang="en-US" altLang="zh-CN" sz="1600" dirty="0">
                <a:solidFill>
                  <a:srgbClr val="92D050"/>
                </a:solidFill>
                <a:latin typeface="Consolas" panose="020B0609020204030204" pitchFamily="49" charset="0"/>
              </a:rPr>
              <a:t>*/</a:t>
            </a:r>
          </a:p>
          <a:p>
            <a:r>
              <a:rPr lang="en-US" altLang="zh-CN" dirty="0">
                <a:solidFill>
                  <a:schemeClr val="tx1"/>
                </a:solidFill>
              </a:rPr>
              <a:t>&lt;?</a:t>
            </a:r>
            <a:r>
              <a:rPr lang="en-US" altLang="zh-CN" dirty="0" err="1">
                <a:solidFill>
                  <a:schemeClr val="tx1"/>
                </a:solidFill>
              </a:rPr>
              <a:t>php</a:t>
            </a:r>
            <a:endParaRPr lang="en-US" altLang="zh-CN" dirty="0">
              <a:solidFill>
                <a:schemeClr val="tx1"/>
              </a:solidFill>
            </a:endParaRPr>
          </a:p>
          <a:p>
            <a:r>
              <a:rPr lang="en-US" altLang="zh-CN" dirty="0">
                <a:solidFill>
                  <a:schemeClr val="tx1"/>
                </a:solidFill>
              </a:rPr>
              <a:t>    include '</a:t>
            </a:r>
            <a:r>
              <a:rPr lang="en-US" altLang="zh-CN" dirty="0" err="1">
                <a:solidFill>
                  <a:schemeClr val="tx1"/>
                </a:solidFill>
              </a:rPr>
              <a:t>class.php</a:t>
            </a:r>
            <a:r>
              <a:rPr lang="en-US" altLang="zh-CN" dirty="0">
                <a:solidFill>
                  <a:schemeClr val="tx1"/>
                </a:solidFill>
              </a:rPr>
              <a:t>';</a:t>
            </a:r>
          </a:p>
          <a:p>
            <a:r>
              <a:rPr lang="en-US" altLang="zh-CN" dirty="0">
                <a:solidFill>
                  <a:schemeClr val="tx1"/>
                </a:solidFill>
              </a:rPr>
              <a:t>    $select = $_GET['select'];</a:t>
            </a:r>
          </a:p>
          <a:p>
            <a:r>
              <a:rPr lang="en-US" altLang="zh-CN" dirty="0">
                <a:solidFill>
                  <a:schemeClr val="tx1"/>
                </a:solidFill>
              </a:rPr>
              <a:t>    $res=</a:t>
            </a:r>
            <a:r>
              <a:rPr lang="en-US" altLang="zh-CN" dirty="0" err="1">
                <a:solidFill>
                  <a:schemeClr val="tx1"/>
                </a:solidFill>
              </a:rPr>
              <a:t>unserialize</a:t>
            </a:r>
            <a:r>
              <a:rPr lang="en-US" altLang="zh-CN" dirty="0">
                <a:solidFill>
                  <a:schemeClr val="tx1"/>
                </a:solidFill>
              </a:rPr>
              <a:t>(@$select);</a:t>
            </a:r>
          </a:p>
          <a:p>
            <a:r>
              <a:rPr lang="en-US" altLang="zh-CN" dirty="0">
                <a:solidFill>
                  <a:schemeClr val="tx1"/>
                </a:solidFill>
              </a:rPr>
              <a:t>?&gt;</a:t>
            </a:r>
          </a:p>
        </p:txBody>
      </p:sp>
      <p:sp>
        <p:nvSpPr>
          <p:cNvPr id="3" name="矩形 2">
            <a:extLst>
              <a:ext uri="{FF2B5EF4-FFF2-40B4-BE49-F238E27FC236}">
                <a16:creationId xmlns:a16="http://schemas.microsoft.com/office/drawing/2014/main" id="{DE564E60-99B3-E85E-E7FD-C0EF89500C5A}"/>
              </a:ext>
            </a:extLst>
          </p:cNvPr>
          <p:cNvSpPr/>
          <p:nvPr/>
        </p:nvSpPr>
        <p:spPr>
          <a:xfrm>
            <a:off x="1428750" y="3691803"/>
            <a:ext cx="2204357" cy="228600"/>
          </a:xfrm>
          <a:prstGeom prst="rect">
            <a:avLst/>
          </a:prstGeom>
          <a:noFill/>
          <a:ln w="2857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1CE44CDD-89A2-CA92-931F-2D8189C28747}"/>
              </a:ext>
            </a:extLst>
          </p:cNvPr>
          <p:cNvSpPr/>
          <p:nvPr/>
        </p:nvSpPr>
        <p:spPr>
          <a:xfrm>
            <a:off x="1485901" y="4652467"/>
            <a:ext cx="2426738" cy="228600"/>
          </a:xfrm>
          <a:prstGeom prst="rect">
            <a:avLst/>
          </a:prstGeom>
          <a:noFill/>
          <a:ln w="2857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986E49B7-9531-C6CC-ED52-605892C1B13B}"/>
              </a:ext>
            </a:extLst>
          </p:cNvPr>
          <p:cNvSpPr/>
          <p:nvPr/>
        </p:nvSpPr>
        <p:spPr>
          <a:xfrm>
            <a:off x="7892070" y="3429000"/>
            <a:ext cx="3056238" cy="2157062"/>
          </a:xfrm>
          <a:prstGeom prst="rect">
            <a:avLst/>
          </a:prstGeom>
          <a:solidFill>
            <a:srgbClr val="F6F5B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dirty="0">
                <a:solidFill>
                  <a:schemeClr val="tx1"/>
                </a:solidFill>
              </a:rPr>
              <a:t>O%3A4%3A%22Name%22%3A3%3A%7Bs%3A14%3A%22%00Name%00username%22%3Bs%3A5%3A%22admin%22%3Bs%3A14%3A%22%00Name%00password%22%3Bi%3A100%3B%7D</a:t>
            </a:r>
          </a:p>
        </p:txBody>
      </p:sp>
      <p:sp>
        <p:nvSpPr>
          <p:cNvPr id="8" name="矩形 7">
            <a:extLst>
              <a:ext uri="{FF2B5EF4-FFF2-40B4-BE49-F238E27FC236}">
                <a16:creationId xmlns:a16="http://schemas.microsoft.com/office/drawing/2014/main" id="{31B980F0-3EED-7BA3-B472-48C3D63176F8}"/>
              </a:ext>
            </a:extLst>
          </p:cNvPr>
          <p:cNvSpPr/>
          <p:nvPr/>
        </p:nvSpPr>
        <p:spPr>
          <a:xfrm>
            <a:off x="1036864" y="2722974"/>
            <a:ext cx="2441121" cy="706026"/>
          </a:xfrm>
          <a:prstGeom prst="rect">
            <a:avLst/>
          </a:prstGeom>
          <a:noFill/>
          <a:ln w="2857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9">
            <a:extLst>
              <a:ext uri="{FF2B5EF4-FFF2-40B4-BE49-F238E27FC236}">
                <a16:creationId xmlns:a16="http://schemas.microsoft.com/office/drawing/2014/main" id="{4B3B7B62-8E5F-523F-80C2-CD51498C5704}"/>
              </a:ext>
            </a:extLst>
          </p:cNvPr>
          <p:cNvCxnSpPr/>
          <p:nvPr/>
        </p:nvCxnSpPr>
        <p:spPr>
          <a:xfrm>
            <a:off x="3633107" y="2989675"/>
            <a:ext cx="4082143" cy="93072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F2843BE-243C-898C-FA44-48FC397FB2A9}"/>
              </a:ext>
            </a:extLst>
          </p:cNvPr>
          <p:cNvCxnSpPr/>
          <p:nvPr/>
        </p:nvCxnSpPr>
        <p:spPr>
          <a:xfrm>
            <a:off x="3771900" y="3806103"/>
            <a:ext cx="3910692" cy="27758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F50235EC-5F09-C74E-C8B2-F9315FB7F44F}"/>
              </a:ext>
            </a:extLst>
          </p:cNvPr>
          <p:cNvCxnSpPr/>
          <p:nvPr/>
        </p:nvCxnSpPr>
        <p:spPr>
          <a:xfrm flipV="1">
            <a:off x="4073978" y="4246975"/>
            <a:ext cx="3641272" cy="53884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AF467D1C-AEE2-341F-871F-D3C987FAD004}"/>
              </a:ext>
            </a:extLst>
          </p:cNvPr>
          <p:cNvCxnSpPr>
            <a:cxnSpLocks/>
          </p:cNvCxnSpPr>
          <p:nvPr/>
        </p:nvCxnSpPr>
        <p:spPr>
          <a:xfrm flipV="1">
            <a:off x="9525368" y="2181410"/>
            <a:ext cx="141146" cy="1055915"/>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1A8DB7E8-5481-D703-559F-795CEAFB7D89}"/>
              </a:ext>
            </a:extLst>
          </p:cNvPr>
          <p:cNvSpPr/>
          <p:nvPr/>
        </p:nvSpPr>
        <p:spPr>
          <a:xfrm>
            <a:off x="8809265" y="1875435"/>
            <a:ext cx="1069520" cy="228600"/>
          </a:xfrm>
          <a:prstGeom prst="rect">
            <a:avLst/>
          </a:prstGeom>
          <a:noFill/>
          <a:ln w="2857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619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30D60E35-22FE-6C33-1C68-A95299AB8E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0969" y="3186425"/>
            <a:ext cx="6554270" cy="2207754"/>
          </a:xfrm>
          <a:prstGeom prst="rect">
            <a:avLst/>
          </a:prstGeom>
        </p:spPr>
      </p:pic>
      <p:sp>
        <p:nvSpPr>
          <p:cNvPr id="3" name="等腰三角形 2">
            <a:extLst>
              <a:ext uri="{FF2B5EF4-FFF2-40B4-BE49-F238E27FC236}">
                <a16:creationId xmlns:a16="http://schemas.microsoft.com/office/drawing/2014/main" id="{FA510B94-CD1B-BFDD-2C23-2AB5C6A70320}"/>
              </a:ext>
            </a:extLst>
          </p:cNvPr>
          <p:cNvSpPr/>
          <p:nvPr/>
        </p:nvSpPr>
        <p:spPr>
          <a:xfrm rot="5400000">
            <a:off x="-162839" y="858034"/>
            <a:ext cx="551148" cy="225470"/>
          </a:xfrm>
          <a:prstGeom prst="triangle">
            <a:avLst/>
          </a:prstGeom>
          <a:solidFill>
            <a:srgbClr val="A50021"/>
          </a:solidFill>
          <a:ln>
            <a:solidFill>
              <a:srgbClr val="A500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50021"/>
              </a:solidFill>
            </a:endParaRPr>
          </a:p>
        </p:txBody>
      </p:sp>
      <p:sp>
        <p:nvSpPr>
          <p:cNvPr id="4" name="文本框 3">
            <a:extLst>
              <a:ext uri="{FF2B5EF4-FFF2-40B4-BE49-F238E27FC236}">
                <a16:creationId xmlns:a16="http://schemas.microsoft.com/office/drawing/2014/main" id="{92571B4A-C8F1-3AEA-6769-CF171181B5E3}"/>
              </a:ext>
            </a:extLst>
          </p:cNvPr>
          <p:cNvSpPr txBox="1"/>
          <p:nvPr/>
        </p:nvSpPr>
        <p:spPr>
          <a:xfrm>
            <a:off x="632563" y="695195"/>
            <a:ext cx="10152458" cy="646331"/>
          </a:xfrm>
          <a:prstGeom prst="rect">
            <a:avLst/>
          </a:prstGeom>
          <a:noFill/>
        </p:spPr>
        <p:txBody>
          <a:bodyPr wrap="square" rtlCol="0">
            <a:spAutoFit/>
          </a:bodyPr>
          <a:lstStyle/>
          <a:p>
            <a:r>
              <a:rPr lang="en-US" altLang="zh-CN" sz="3600" b="1" dirty="0">
                <a:solidFill>
                  <a:srgbClr val="A50021"/>
                </a:solidFill>
                <a:latin typeface="+mj-ea"/>
              </a:rPr>
              <a:t>Response 429 (request limited overflow)</a:t>
            </a:r>
            <a:endParaRPr lang="zh-CN" altLang="en-US" sz="3600" b="1" dirty="0">
              <a:solidFill>
                <a:srgbClr val="A50021"/>
              </a:solidFill>
              <a:latin typeface="+mj-ea"/>
            </a:endParaRPr>
          </a:p>
        </p:txBody>
      </p:sp>
      <p:sp>
        <p:nvSpPr>
          <p:cNvPr id="5" name="文本框 4">
            <a:extLst>
              <a:ext uri="{FF2B5EF4-FFF2-40B4-BE49-F238E27FC236}">
                <a16:creationId xmlns:a16="http://schemas.microsoft.com/office/drawing/2014/main" id="{9790DD1A-5463-5DD7-CD4D-BA3F21A42B38}"/>
              </a:ext>
            </a:extLst>
          </p:cNvPr>
          <p:cNvSpPr txBox="1"/>
          <p:nvPr/>
        </p:nvSpPr>
        <p:spPr>
          <a:xfrm>
            <a:off x="632562" y="1341526"/>
            <a:ext cx="8078731" cy="142821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t>使用</a:t>
            </a:r>
            <a:r>
              <a:rPr lang="en-US" altLang="zh-CN" sz="2000" dirty="0" err="1"/>
              <a:t>dirsearch</a:t>
            </a:r>
            <a:r>
              <a:rPr lang="zh-CN" altLang="en-US" sz="2000" dirty="0"/>
              <a:t>时遇到“</a:t>
            </a:r>
            <a:r>
              <a:rPr lang="en-US" altLang="zh-CN" sz="2000" dirty="0"/>
              <a:t>Skipped the target due to 429 status code</a:t>
            </a:r>
            <a:r>
              <a:rPr lang="zh-CN" altLang="en-US" sz="2000" dirty="0"/>
              <a:t>”</a:t>
            </a:r>
            <a:endParaRPr lang="en-US" altLang="zh-CN" sz="2000" dirty="0"/>
          </a:p>
          <a:p>
            <a:pPr marL="342900" indent="-342900">
              <a:lnSpc>
                <a:spcPct val="150000"/>
              </a:lnSpc>
              <a:buFont typeface="Arial" panose="020B0604020202020204" pitchFamily="34" charset="0"/>
              <a:buChar char="•"/>
            </a:pPr>
            <a:r>
              <a:rPr lang="zh-CN" altLang="en-US" sz="2000" dirty="0"/>
              <a:t>原因是网站设置了限制扫描机制，同一来源的访问频率受到限制</a:t>
            </a:r>
            <a:endParaRPr lang="en-US" altLang="zh-CN" sz="2000" dirty="0"/>
          </a:p>
          <a:p>
            <a:pPr marL="342900" indent="-342900">
              <a:lnSpc>
                <a:spcPct val="150000"/>
              </a:lnSpc>
              <a:buFont typeface="Arial" panose="020B0604020202020204" pitchFamily="34" charset="0"/>
              <a:buChar char="•"/>
            </a:pPr>
            <a:r>
              <a:rPr lang="zh-CN" altLang="en-US" sz="2000" dirty="0"/>
              <a:t>应对方法：扫得慢一点！设置</a:t>
            </a:r>
            <a:r>
              <a:rPr lang="en-US" altLang="zh-CN" sz="2000" dirty="0"/>
              <a:t>-t</a:t>
            </a:r>
            <a:r>
              <a:rPr lang="zh-CN" altLang="en-US" sz="2000" dirty="0"/>
              <a:t>和</a:t>
            </a:r>
            <a:r>
              <a:rPr lang="en-US" altLang="zh-CN" sz="2000" dirty="0"/>
              <a:t>—delay</a:t>
            </a:r>
            <a:r>
              <a:rPr lang="zh-CN" altLang="en-US" sz="2000" dirty="0"/>
              <a:t>：</a:t>
            </a:r>
          </a:p>
        </p:txBody>
      </p:sp>
      <p:sp>
        <p:nvSpPr>
          <p:cNvPr id="6" name="矩形 5">
            <a:extLst>
              <a:ext uri="{FF2B5EF4-FFF2-40B4-BE49-F238E27FC236}">
                <a16:creationId xmlns:a16="http://schemas.microsoft.com/office/drawing/2014/main" id="{7F8BD159-CA68-B295-B108-38DB02BBCBD6}"/>
              </a:ext>
            </a:extLst>
          </p:cNvPr>
          <p:cNvSpPr/>
          <p:nvPr/>
        </p:nvSpPr>
        <p:spPr>
          <a:xfrm>
            <a:off x="6809014" y="3355520"/>
            <a:ext cx="489857" cy="174847"/>
          </a:xfrm>
          <a:prstGeom prst="rect">
            <a:avLst/>
          </a:prstGeom>
          <a:noFill/>
          <a:ln w="2857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A3290CB9-3A88-E5F7-74D4-F5CCA04CCE46}"/>
              </a:ext>
            </a:extLst>
          </p:cNvPr>
          <p:cNvSpPr/>
          <p:nvPr/>
        </p:nvSpPr>
        <p:spPr>
          <a:xfrm>
            <a:off x="3222171" y="3514039"/>
            <a:ext cx="770165" cy="174847"/>
          </a:xfrm>
          <a:prstGeom prst="rect">
            <a:avLst/>
          </a:prstGeom>
          <a:noFill/>
          <a:ln w="2857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895453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551F6-33DA-2FFC-AFD2-3580C82F9EFB}"/>
            </a:ext>
          </a:extLst>
        </p:cNvPr>
        <p:cNvGrpSpPr/>
        <p:nvPr/>
      </p:nvGrpSpPr>
      <p:grpSpPr>
        <a:xfrm>
          <a:off x="0" y="0"/>
          <a:ext cx="0" cy="0"/>
          <a:chOff x="0" y="0"/>
          <a:chExt cx="0" cy="0"/>
        </a:xfrm>
      </p:grpSpPr>
      <p:sp>
        <p:nvSpPr>
          <p:cNvPr id="6" name="等腰三角形 5">
            <a:extLst>
              <a:ext uri="{FF2B5EF4-FFF2-40B4-BE49-F238E27FC236}">
                <a16:creationId xmlns:a16="http://schemas.microsoft.com/office/drawing/2014/main" id="{95284425-20AF-C756-951A-DD39055B45D3}"/>
              </a:ext>
            </a:extLst>
          </p:cNvPr>
          <p:cNvSpPr/>
          <p:nvPr/>
        </p:nvSpPr>
        <p:spPr>
          <a:xfrm rot="5400000">
            <a:off x="-162839" y="4784944"/>
            <a:ext cx="551148" cy="225470"/>
          </a:xfrm>
          <a:prstGeom prst="triangle">
            <a:avLst/>
          </a:prstGeom>
          <a:solidFill>
            <a:srgbClr val="A50021"/>
          </a:solidFill>
          <a:ln>
            <a:solidFill>
              <a:srgbClr val="A500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50021"/>
              </a:solidFill>
            </a:endParaRPr>
          </a:p>
        </p:txBody>
      </p:sp>
      <p:sp>
        <p:nvSpPr>
          <p:cNvPr id="7" name="文本框 6">
            <a:extLst>
              <a:ext uri="{FF2B5EF4-FFF2-40B4-BE49-F238E27FC236}">
                <a16:creationId xmlns:a16="http://schemas.microsoft.com/office/drawing/2014/main" id="{342C086C-BE0A-F4AE-6CED-60F4D78ABEB9}"/>
              </a:ext>
            </a:extLst>
          </p:cNvPr>
          <p:cNvSpPr txBox="1"/>
          <p:nvPr/>
        </p:nvSpPr>
        <p:spPr>
          <a:xfrm>
            <a:off x="576197" y="4543736"/>
            <a:ext cx="6225436" cy="707886"/>
          </a:xfrm>
          <a:prstGeom prst="rect">
            <a:avLst/>
          </a:prstGeom>
          <a:noFill/>
        </p:spPr>
        <p:txBody>
          <a:bodyPr wrap="square" rtlCol="0">
            <a:spAutoFit/>
          </a:bodyPr>
          <a:lstStyle/>
          <a:p>
            <a:r>
              <a:rPr lang="en-US" altLang="zh-CN" sz="4000" b="1" dirty="0">
                <a:solidFill>
                  <a:srgbClr val="A50021"/>
                </a:solidFill>
                <a:latin typeface="+mj-ea"/>
                <a:ea typeface="+mj-ea"/>
              </a:rPr>
              <a:t>/WEB-INF/</a:t>
            </a:r>
            <a:r>
              <a:rPr lang="zh-CN" altLang="en-US" sz="4000" b="1" dirty="0">
                <a:solidFill>
                  <a:srgbClr val="A50021"/>
                </a:solidFill>
                <a:latin typeface="+mj-ea"/>
                <a:ea typeface="+mj-ea"/>
              </a:rPr>
              <a:t>泄露</a:t>
            </a:r>
          </a:p>
        </p:txBody>
      </p:sp>
      <p:sp>
        <p:nvSpPr>
          <p:cNvPr id="8" name="文本框 7">
            <a:extLst>
              <a:ext uri="{FF2B5EF4-FFF2-40B4-BE49-F238E27FC236}">
                <a16:creationId xmlns:a16="http://schemas.microsoft.com/office/drawing/2014/main" id="{5DFBE5FC-0CD4-4C69-A877-C7735A9F39D0}"/>
              </a:ext>
            </a:extLst>
          </p:cNvPr>
          <p:cNvSpPr txBox="1"/>
          <p:nvPr/>
        </p:nvSpPr>
        <p:spPr>
          <a:xfrm>
            <a:off x="576197" y="5342351"/>
            <a:ext cx="5699343" cy="400110"/>
          </a:xfrm>
          <a:prstGeom prst="rect">
            <a:avLst/>
          </a:prstGeom>
          <a:noFill/>
        </p:spPr>
        <p:txBody>
          <a:bodyPr wrap="square" rtlCol="0">
            <a:spAutoFit/>
          </a:bodyPr>
          <a:lstStyle/>
          <a:p>
            <a:r>
              <a:rPr lang="zh-CN" altLang="en-US" sz="2000" dirty="0">
                <a:solidFill>
                  <a:schemeClr val="bg2">
                    <a:lumMod val="50000"/>
                  </a:schemeClr>
                </a:solidFill>
                <a:latin typeface="+mn-ea"/>
              </a:rPr>
              <a:t>产生原因 </a:t>
            </a:r>
            <a:r>
              <a:rPr lang="en-US" altLang="zh-CN" sz="2000" dirty="0">
                <a:solidFill>
                  <a:schemeClr val="bg2">
                    <a:lumMod val="50000"/>
                  </a:schemeClr>
                </a:solidFill>
                <a:latin typeface="+mn-ea"/>
              </a:rPr>
              <a:t>– </a:t>
            </a:r>
            <a:r>
              <a:rPr lang="zh-CN" altLang="en-US" sz="2000" dirty="0">
                <a:solidFill>
                  <a:schemeClr val="bg2">
                    <a:lumMod val="50000"/>
                  </a:schemeClr>
                </a:solidFill>
                <a:latin typeface="+mn-ea"/>
              </a:rPr>
              <a:t>实战</a:t>
            </a:r>
            <a:r>
              <a:rPr lang="en-US" altLang="zh-CN" sz="2000" dirty="0">
                <a:solidFill>
                  <a:schemeClr val="bg2">
                    <a:lumMod val="50000"/>
                  </a:schemeClr>
                </a:solidFill>
                <a:latin typeface="+mn-ea"/>
              </a:rPr>
              <a:t>– </a:t>
            </a:r>
            <a:r>
              <a:rPr lang="zh-CN" altLang="en-US" sz="2000" dirty="0">
                <a:solidFill>
                  <a:schemeClr val="bg2">
                    <a:lumMod val="50000"/>
                  </a:schemeClr>
                </a:solidFill>
                <a:latin typeface="+mn-ea"/>
              </a:rPr>
              <a:t>防护</a:t>
            </a:r>
          </a:p>
        </p:txBody>
      </p:sp>
    </p:spTree>
    <p:extLst>
      <p:ext uri="{BB962C8B-B14F-4D97-AF65-F5344CB8AC3E}">
        <p14:creationId xmlns:p14="http://schemas.microsoft.com/office/powerpoint/2010/main" val="1361252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a:extLst>
              <a:ext uri="{FF2B5EF4-FFF2-40B4-BE49-F238E27FC236}">
                <a16:creationId xmlns:a16="http://schemas.microsoft.com/office/drawing/2014/main" id="{7A7106A1-6BAF-3A3A-0AB3-8F5AA1D212AB}"/>
              </a:ext>
            </a:extLst>
          </p:cNvPr>
          <p:cNvSpPr/>
          <p:nvPr/>
        </p:nvSpPr>
        <p:spPr>
          <a:xfrm rot="5400000">
            <a:off x="-162839" y="858034"/>
            <a:ext cx="551148" cy="225470"/>
          </a:xfrm>
          <a:prstGeom prst="triangle">
            <a:avLst/>
          </a:prstGeom>
          <a:solidFill>
            <a:srgbClr val="A50021"/>
          </a:solidFill>
          <a:ln>
            <a:solidFill>
              <a:srgbClr val="A500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50021"/>
              </a:solidFill>
            </a:endParaRPr>
          </a:p>
        </p:txBody>
      </p:sp>
      <p:sp>
        <p:nvSpPr>
          <p:cNvPr id="3" name="文本框 2">
            <a:extLst>
              <a:ext uri="{FF2B5EF4-FFF2-40B4-BE49-F238E27FC236}">
                <a16:creationId xmlns:a16="http://schemas.microsoft.com/office/drawing/2014/main" id="{4275D538-6B98-8154-E7CF-FD6DF6B67509}"/>
              </a:ext>
            </a:extLst>
          </p:cNvPr>
          <p:cNvSpPr txBox="1"/>
          <p:nvPr/>
        </p:nvSpPr>
        <p:spPr>
          <a:xfrm>
            <a:off x="632563" y="695195"/>
            <a:ext cx="10152458" cy="646331"/>
          </a:xfrm>
          <a:prstGeom prst="rect">
            <a:avLst/>
          </a:prstGeom>
          <a:noFill/>
        </p:spPr>
        <p:txBody>
          <a:bodyPr wrap="square" rtlCol="0">
            <a:spAutoFit/>
          </a:bodyPr>
          <a:lstStyle/>
          <a:p>
            <a:r>
              <a:rPr lang="zh-CN" altLang="en-US" sz="3600" b="1" dirty="0">
                <a:solidFill>
                  <a:srgbClr val="A50021"/>
                </a:solidFill>
                <a:latin typeface="+mj-ea"/>
              </a:rPr>
              <a:t>为什么会发生泄露？</a:t>
            </a:r>
          </a:p>
        </p:txBody>
      </p:sp>
      <p:sp>
        <p:nvSpPr>
          <p:cNvPr id="4" name="文本框 3">
            <a:extLst>
              <a:ext uri="{FF2B5EF4-FFF2-40B4-BE49-F238E27FC236}">
                <a16:creationId xmlns:a16="http://schemas.microsoft.com/office/drawing/2014/main" id="{5A4D973F-E9FA-2E12-A27A-1B83A2D0BA70}"/>
              </a:ext>
            </a:extLst>
          </p:cNvPr>
          <p:cNvSpPr txBox="1"/>
          <p:nvPr/>
        </p:nvSpPr>
        <p:spPr>
          <a:xfrm>
            <a:off x="632563" y="1246343"/>
            <a:ext cx="7254137" cy="438286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400" b="1" dirty="0"/>
              <a:t>WEB-INF</a:t>
            </a:r>
            <a:endParaRPr lang="zh-CN" altLang="en-US" sz="2400" b="1" dirty="0"/>
          </a:p>
          <a:p>
            <a:pPr marL="800100" lvl="1" indent="-342900">
              <a:lnSpc>
                <a:spcPct val="150000"/>
              </a:lnSpc>
              <a:buFont typeface="Calibri" panose="020F0502020204030204" pitchFamily="34" charset="0"/>
              <a:buChar char="-"/>
            </a:pPr>
            <a:r>
              <a:rPr lang="en-US" altLang="zh-CN" sz="2000" dirty="0"/>
              <a:t>WEB-INF</a:t>
            </a:r>
            <a:r>
              <a:rPr lang="zh-CN" altLang="en-US" sz="2000" dirty="0"/>
              <a:t>是</a:t>
            </a:r>
            <a:r>
              <a:rPr lang="en-US" altLang="zh-CN" sz="2000" dirty="0"/>
              <a:t>Java</a:t>
            </a:r>
            <a:r>
              <a:rPr lang="zh-CN" altLang="en-US" sz="2000" dirty="0"/>
              <a:t>的</a:t>
            </a:r>
            <a:r>
              <a:rPr lang="en-US" altLang="zh-CN" sz="2000" dirty="0"/>
              <a:t>WEB</a:t>
            </a:r>
            <a:r>
              <a:rPr lang="zh-CN" altLang="en-US" sz="2000" dirty="0"/>
              <a:t>应用的安全目录。如果想在页面中直接访问其中的文件，得通过</a:t>
            </a:r>
            <a:r>
              <a:rPr lang="en-US" altLang="zh-CN" sz="2000" dirty="0"/>
              <a:t>web.xml</a:t>
            </a:r>
            <a:r>
              <a:rPr lang="zh-CN" altLang="en-US" sz="2000" dirty="0"/>
              <a:t>文件对要访问的文件进行相应映射才能访问。</a:t>
            </a:r>
            <a:endParaRPr lang="en-US" altLang="zh-CN" sz="2000" dirty="0"/>
          </a:p>
          <a:p>
            <a:pPr marL="342900" indent="-342900">
              <a:lnSpc>
                <a:spcPct val="150000"/>
              </a:lnSpc>
              <a:buFont typeface="Arial" panose="020B0604020202020204" pitchFamily="34" charset="0"/>
              <a:buChar char="•"/>
            </a:pPr>
            <a:r>
              <a:rPr lang="zh-CN" altLang="en-US" sz="2400" b="1" dirty="0"/>
              <a:t>漏洞成因</a:t>
            </a:r>
            <a:endParaRPr lang="en-US" altLang="zh-CN" sz="2400" b="1" dirty="0"/>
          </a:p>
          <a:p>
            <a:pPr marL="800100" lvl="1" indent="-342900">
              <a:lnSpc>
                <a:spcPct val="150000"/>
              </a:lnSpc>
              <a:buFont typeface="Calibri" panose="020F0502020204030204" pitchFamily="34" charset="0"/>
              <a:buChar char="-"/>
            </a:pPr>
            <a:r>
              <a:rPr lang="zh-CN" altLang="en-US" sz="2000" dirty="0"/>
              <a:t>通常一些</a:t>
            </a:r>
            <a:r>
              <a:rPr lang="en-US" altLang="zh-CN" sz="2000" dirty="0"/>
              <a:t>web</a:t>
            </a:r>
            <a:r>
              <a:rPr lang="zh-CN" altLang="en-US" sz="2000" dirty="0"/>
              <a:t>应用我们会使用多个</a:t>
            </a:r>
            <a:r>
              <a:rPr lang="en-US" altLang="zh-CN" sz="2000" dirty="0"/>
              <a:t>web</a:t>
            </a:r>
            <a:r>
              <a:rPr lang="zh-CN" altLang="en-US" sz="2000" dirty="0"/>
              <a:t>服务器搭配使用。</a:t>
            </a:r>
            <a:endParaRPr lang="en-US" altLang="zh-CN" sz="2000" dirty="0"/>
          </a:p>
          <a:p>
            <a:pPr marL="800100" lvl="1" indent="-342900">
              <a:lnSpc>
                <a:spcPct val="150000"/>
              </a:lnSpc>
              <a:buFont typeface="Calibri" panose="020F0502020204030204" pitchFamily="34" charset="0"/>
              <a:buChar char="-"/>
            </a:pPr>
            <a:r>
              <a:rPr lang="zh-CN" altLang="en-US" sz="2000" dirty="0"/>
              <a:t>在使用这种架构的时候，由于对静态资源的目录或文件的映射配置不当，可能会引发一些的安全问题，导致</a:t>
            </a:r>
            <a:r>
              <a:rPr lang="en-US" altLang="zh-CN" sz="2000" dirty="0"/>
              <a:t>web.xml</a:t>
            </a:r>
            <a:r>
              <a:rPr lang="zh-CN" altLang="en-US" sz="2000" dirty="0"/>
              <a:t>等文件能够被读取。</a:t>
            </a:r>
          </a:p>
        </p:txBody>
      </p:sp>
      <p:pic>
        <p:nvPicPr>
          <p:cNvPr id="6" name="图片 5">
            <a:extLst>
              <a:ext uri="{FF2B5EF4-FFF2-40B4-BE49-F238E27FC236}">
                <a16:creationId xmlns:a16="http://schemas.microsoft.com/office/drawing/2014/main" id="{39B7CD49-141B-F49B-1CC7-9D22400DAB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2339" y="1246343"/>
            <a:ext cx="4015555" cy="4743450"/>
          </a:xfrm>
          <a:prstGeom prst="rect">
            <a:avLst/>
          </a:prstGeom>
        </p:spPr>
      </p:pic>
    </p:spTree>
    <p:extLst>
      <p:ext uri="{BB962C8B-B14F-4D97-AF65-F5344CB8AC3E}">
        <p14:creationId xmlns:p14="http://schemas.microsoft.com/office/powerpoint/2010/main" val="2272895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a:extLst>
              <a:ext uri="{FF2B5EF4-FFF2-40B4-BE49-F238E27FC236}">
                <a16:creationId xmlns:a16="http://schemas.microsoft.com/office/drawing/2014/main" id="{43D9AEF5-B2BC-1DB9-FB30-CAA0984D3328}"/>
              </a:ext>
            </a:extLst>
          </p:cNvPr>
          <p:cNvSpPr/>
          <p:nvPr/>
        </p:nvSpPr>
        <p:spPr>
          <a:xfrm rot="5400000">
            <a:off x="-162839" y="858034"/>
            <a:ext cx="551148" cy="225470"/>
          </a:xfrm>
          <a:prstGeom prst="triangle">
            <a:avLst/>
          </a:prstGeom>
          <a:solidFill>
            <a:srgbClr val="A50021"/>
          </a:solidFill>
          <a:ln>
            <a:solidFill>
              <a:srgbClr val="A500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50021"/>
              </a:solidFill>
            </a:endParaRPr>
          </a:p>
        </p:txBody>
      </p:sp>
      <p:sp>
        <p:nvSpPr>
          <p:cNvPr id="3" name="文本框 2">
            <a:extLst>
              <a:ext uri="{FF2B5EF4-FFF2-40B4-BE49-F238E27FC236}">
                <a16:creationId xmlns:a16="http://schemas.microsoft.com/office/drawing/2014/main" id="{FD3DD611-17DB-0AD1-9322-3C55301B616E}"/>
              </a:ext>
            </a:extLst>
          </p:cNvPr>
          <p:cNvSpPr txBox="1"/>
          <p:nvPr/>
        </p:nvSpPr>
        <p:spPr>
          <a:xfrm>
            <a:off x="632563" y="695195"/>
            <a:ext cx="10152458" cy="646331"/>
          </a:xfrm>
          <a:prstGeom prst="rect">
            <a:avLst/>
          </a:prstGeom>
          <a:noFill/>
        </p:spPr>
        <p:txBody>
          <a:bodyPr wrap="square" rtlCol="0">
            <a:spAutoFit/>
          </a:bodyPr>
          <a:lstStyle/>
          <a:p>
            <a:r>
              <a:rPr lang="en-US" altLang="zh-CN" sz="3600" b="1" dirty="0">
                <a:solidFill>
                  <a:srgbClr val="A50021"/>
                </a:solidFill>
                <a:latin typeface="+mj-ea"/>
              </a:rPr>
              <a:t>Web</a:t>
            </a:r>
            <a:r>
              <a:rPr lang="zh-CN" altLang="en-US" sz="3600" b="1" dirty="0">
                <a:solidFill>
                  <a:srgbClr val="A50021"/>
                </a:solidFill>
                <a:latin typeface="+mj-ea"/>
              </a:rPr>
              <a:t>实战</a:t>
            </a:r>
          </a:p>
        </p:txBody>
      </p:sp>
      <p:sp>
        <p:nvSpPr>
          <p:cNvPr id="4" name="矩形 3">
            <a:extLst>
              <a:ext uri="{FF2B5EF4-FFF2-40B4-BE49-F238E27FC236}">
                <a16:creationId xmlns:a16="http://schemas.microsoft.com/office/drawing/2014/main" id="{62CC8769-938C-1900-17E2-565C97F3AF96}"/>
              </a:ext>
            </a:extLst>
          </p:cNvPr>
          <p:cNvSpPr/>
          <p:nvPr/>
        </p:nvSpPr>
        <p:spPr>
          <a:xfrm>
            <a:off x="761234" y="2254974"/>
            <a:ext cx="4127216" cy="409904"/>
          </a:xfrm>
          <a:prstGeom prst="rect">
            <a:avLst/>
          </a:prstGeom>
          <a:solidFill>
            <a:srgbClr val="F6F5B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dirty="0" err="1">
                <a:solidFill>
                  <a:schemeClr val="tx1"/>
                </a:solidFill>
              </a:rPr>
              <a:t>java.io.FileNotFoundException</a:t>
            </a:r>
            <a:r>
              <a:rPr lang="en-US" altLang="zh-CN" dirty="0">
                <a:solidFill>
                  <a:schemeClr val="tx1"/>
                </a:solidFill>
              </a:rPr>
              <a:t>:{help.docx}</a:t>
            </a:r>
          </a:p>
        </p:txBody>
      </p:sp>
      <p:sp>
        <p:nvSpPr>
          <p:cNvPr id="5" name="文本框 4">
            <a:extLst>
              <a:ext uri="{FF2B5EF4-FFF2-40B4-BE49-F238E27FC236}">
                <a16:creationId xmlns:a16="http://schemas.microsoft.com/office/drawing/2014/main" id="{9AA71C92-24AF-95D3-5CB2-119E787FCA2F}"/>
              </a:ext>
            </a:extLst>
          </p:cNvPr>
          <p:cNvSpPr txBox="1"/>
          <p:nvPr/>
        </p:nvSpPr>
        <p:spPr>
          <a:xfrm>
            <a:off x="632563" y="1357349"/>
            <a:ext cx="4045573"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Buuoj - [</a:t>
            </a:r>
            <a:r>
              <a:rPr lang="en-US" altLang="zh-CN" dirty="0" err="1"/>
              <a:t>RoarCTF</a:t>
            </a:r>
            <a:r>
              <a:rPr lang="en-US" altLang="zh-CN" dirty="0"/>
              <a:t> 2019]Easy Java</a:t>
            </a:r>
          </a:p>
        </p:txBody>
      </p:sp>
      <p:sp>
        <p:nvSpPr>
          <p:cNvPr id="6" name="文本框 5">
            <a:extLst>
              <a:ext uri="{FF2B5EF4-FFF2-40B4-BE49-F238E27FC236}">
                <a16:creationId xmlns:a16="http://schemas.microsoft.com/office/drawing/2014/main" id="{9BDB5AB7-7F74-B533-8D3C-CC928710A18D}"/>
              </a:ext>
            </a:extLst>
          </p:cNvPr>
          <p:cNvSpPr txBox="1"/>
          <p:nvPr/>
        </p:nvSpPr>
        <p:spPr>
          <a:xfrm>
            <a:off x="632563" y="1778446"/>
            <a:ext cx="5555966"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在</a:t>
            </a:r>
            <a:r>
              <a:rPr lang="en-US" altLang="zh-CN" dirty="0"/>
              <a:t>help</a:t>
            </a:r>
            <a:r>
              <a:rPr lang="zh-CN" altLang="en-US" dirty="0"/>
              <a:t>页面发现报错信息，显然是模板注入点</a:t>
            </a:r>
          </a:p>
        </p:txBody>
      </p:sp>
      <p:sp>
        <p:nvSpPr>
          <p:cNvPr id="7" name="文本框 6">
            <a:extLst>
              <a:ext uri="{FF2B5EF4-FFF2-40B4-BE49-F238E27FC236}">
                <a16:creationId xmlns:a16="http://schemas.microsoft.com/office/drawing/2014/main" id="{65264BF0-AAC4-E3E4-A85B-F20E4F502506}"/>
              </a:ext>
            </a:extLst>
          </p:cNvPr>
          <p:cNvSpPr txBox="1"/>
          <p:nvPr/>
        </p:nvSpPr>
        <p:spPr>
          <a:xfrm>
            <a:off x="632562" y="2664878"/>
            <a:ext cx="7556216" cy="8790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实验后可以通过</a:t>
            </a:r>
            <a:r>
              <a:rPr lang="en-US" altLang="zh-CN" dirty="0"/>
              <a:t>POST</a:t>
            </a:r>
            <a:r>
              <a:rPr lang="zh-CN" altLang="en-US" dirty="0"/>
              <a:t>传入</a:t>
            </a:r>
            <a:r>
              <a:rPr lang="en-US" altLang="zh-CN" dirty="0"/>
              <a:t>filename</a:t>
            </a:r>
            <a:r>
              <a:rPr lang="zh-CN" altLang="en-US" dirty="0"/>
              <a:t>来下载指定目录的文件，因此这里就是文件泄露漏洞的入口，给了我们下载任意文件的权限</a:t>
            </a:r>
          </a:p>
        </p:txBody>
      </p:sp>
      <p:sp>
        <p:nvSpPr>
          <p:cNvPr id="8" name="文本框 7">
            <a:extLst>
              <a:ext uri="{FF2B5EF4-FFF2-40B4-BE49-F238E27FC236}">
                <a16:creationId xmlns:a16="http://schemas.microsoft.com/office/drawing/2014/main" id="{F6B94610-1124-476C-69C2-A9DCBD28D9D7}"/>
              </a:ext>
            </a:extLst>
          </p:cNvPr>
          <p:cNvSpPr txBox="1"/>
          <p:nvPr/>
        </p:nvSpPr>
        <p:spPr>
          <a:xfrm>
            <a:off x="632562" y="3429000"/>
            <a:ext cx="11254637" cy="341824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000" b="1" dirty="0"/>
              <a:t>Background: WEB-INF</a:t>
            </a:r>
            <a:r>
              <a:rPr lang="zh-CN" altLang="en-US" sz="2000" b="1" dirty="0"/>
              <a:t>目录的结构：</a:t>
            </a:r>
            <a:endParaRPr lang="en-US" altLang="zh-CN" sz="2000" b="1" dirty="0"/>
          </a:p>
          <a:p>
            <a:pPr marL="742950" lvl="1" indent="-285750">
              <a:lnSpc>
                <a:spcPct val="150000"/>
              </a:lnSpc>
              <a:buFont typeface="Calibri" panose="020F0502020204030204" pitchFamily="34" charset="0"/>
              <a:buChar char="-"/>
            </a:pPr>
            <a:r>
              <a:rPr lang="en-US" altLang="zh-CN" dirty="0"/>
              <a:t>/WEB-INF/web.xml</a:t>
            </a:r>
            <a:r>
              <a:rPr lang="zh-CN" altLang="en-US" dirty="0"/>
              <a:t>：</a:t>
            </a:r>
            <a:r>
              <a:rPr lang="en-US" altLang="zh-CN" dirty="0"/>
              <a:t>Web</a:t>
            </a:r>
            <a:r>
              <a:rPr lang="zh-CN" altLang="en-US" dirty="0"/>
              <a:t>应用程序配置文件，描述了 </a:t>
            </a:r>
            <a:r>
              <a:rPr lang="en-US" altLang="zh-CN" dirty="0"/>
              <a:t>servlet </a:t>
            </a:r>
            <a:r>
              <a:rPr lang="zh-CN" altLang="en-US" dirty="0"/>
              <a:t>和其他的应用组件配置及命名规则。</a:t>
            </a:r>
          </a:p>
          <a:p>
            <a:pPr marL="742950" lvl="1" indent="-285750">
              <a:lnSpc>
                <a:spcPct val="150000"/>
              </a:lnSpc>
              <a:buFont typeface="Calibri" panose="020F0502020204030204" pitchFamily="34" charset="0"/>
              <a:buChar char="-"/>
            </a:pPr>
            <a:r>
              <a:rPr lang="en-US" altLang="zh-CN" dirty="0"/>
              <a:t>/WEB-INF/classes/</a:t>
            </a:r>
            <a:r>
              <a:rPr lang="zh-CN" altLang="en-US" dirty="0"/>
              <a:t>：含了站点所有用的 </a:t>
            </a:r>
            <a:r>
              <a:rPr lang="en-US" altLang="zh-CN" dirty="0"/>
              <a:t>class </a:t>
            </a:r>
            <a:r>
              <a:rPr lang="zh-CN" altLang="en-US" dirty="0"/>
              <a:t>文件，包括 </a:t>
            </a:r>
            <a:r>
              <a:rPr lang="en-US" altLang="zh-CN" dirty="0"/>
              <a:t>servlet class </a:t>
            </a:r>
            <a:r>
              <a:rPr lang="zh-CN" altLang="en-US" dirty="0"/>
              <a:t>和非</a:t>
            </a:r>
            <a:r>
              <a:rPr lang="en-US" altLang="zh-CN" dirty="0"/>
              <a:t>servlet class</a:t>
            </a:r>
            <a:r>
              <a:rPr lang="zh-CN" altLang="en-US" dirty="0"/>
              <a:t>，他们不能包含在 </a:t>
            </a:r>
            <a:r>
              <a:rPr lang="en-US" altLang="zh-CN" dirty="0"/>
              <a:t>.jar</a:t>
            </a:r>
            <a:r>
              <a:rPr lang="zh-CN" altLang="en-US" dirty="0"/>
              <a:t>文件中</a:t>
            </a:r>
          </a:p>
          <a:p>
            <a:pPr marL="742950" lvl="1" indent="-285750">
              <a:lnSpc>
                <a:spcPct val="150000"/>
              </a:lnSpc>
              <a:buFont typeface="Calibri" panose="020F0502020204030204" pitchFamily="34" charset="0"/>
              <a:buChar char="-"/>
            </a:pPr>
            <a:r>
              <a:rPr lang="en-US" altLang="zh-CN" dirty="0"/>
              <a:t>/WEB-INF/lib/</a:t>
            </a:r>
            <a:r>
              <a:rPr lang="zh-CN" altLang="en-US" dirty="0"/>
              <a:t>：存放</a:t>
            </a:r>
            <a:r>
              <a:rPr lang="en-US" altLang="zh-CN" dirty="0"/>
              <a:t>web</a:t>
            </a:r>
            <a:r>
              <a:rPr lang="zh-CN" altLang="en-US" dirty="0"/>
              <a:t>应用需要的各种</a:t>
            </a:r>
            <a:r>
              <a:rPr lang="en-US" altLang="zh-CN" dirty="0"/>
              <a:t>JAR</a:t>
            </a:r>
            <a:r>
              <a:rPr lang="zh-CN" altLang="en-US" dirty="0"/>
              <a:t>文件，放置仅在这个应用中要求使用的</a:t>
            </a:r>
            <a:r>
              <a:rPr lang="en-US" altLang="zh-CN" dirty="0"/>
              <a:t>jar</a:t>
            </a:r>
            <a:r>
              <a:rPr lang="zh-CN" altLang="en-US" dirty="0"/>
              <a:t>文件</a:t>
            </a:r>
            <a:r>
              <a:rPr lang="en-US" altLang="zh-CN" dirty="0"/>
              <a:t>,</a:t>
            </a:r>
            <a:r>
              <a:rPr lang="zh-CN" altLang="en-US" dirty="0"/>
              <a:t>如数据库驱动</a:t>
            </a:r>
            <a:r>
              <a:rPr lang="en-US" altLang="zh-CN" dirty="0"/>
              <a:t>jar</a:t>
            </a:r>
            <a:r>
              <a:rPr lang="zh-CN" altLang="en-US" dirty="0"/>
              <a:t>文件</a:t>
            </a:r>
          </a:p>
          <a:p>
            <a:pPr marL="742950" lvl="1" indent="-285750">
              <a:lnSpc>
                <a:spcPct val="150000"/>
              </a:lnSpc>
              <a:buFont typeface="Calibri" panose="020F0502020204030204" pitchFamily="34" charset="0"/>
              <a:buChar char="-"/>
            </a:pPr>
            <a:r>
              <a:rPr lang="en-US" altLang="zh-CN" dirty="0"/>
              <a:t>/WEB-INF/</a:t>
            </a:r>
            <a:r>
              <a:rPr lang="en-US" altLang="zh-CN" dirty="0" err="1"/>
              <a:t>src</a:t>
            </a:r>
            <a:r>
              <a:rPr lang="en-US" altLang="zh-CN" dirty="0"/>
              <a:t>/</a:t>
            </a:r>
            <a:r>
              <a:rPr lang="zh-CN" altLang="en-US" dirty="0"/>
              <a:t>：源码目录，按照包名结构放置各个</a:t>
            </a:r>
            <a:r>
              <a:rPr lang="en-US" altLang="zh-CN" dirty="0"/>
              <a:t>java</a:t>
            </a:r>
            <a:r>
              <a:rPr lang="zh-CN" altLang="en-US" dirty="0"/>
              <a:t>文件。</a:t>
            </a:r>
          </a:p>
          <a:p>
            <a:pPr marL="742950" lvl="1" indent="-285750">
              <a:lnSpc>
                <a:spcPct val="150000"/>
              </a:lnSpc>
              <a:buFont typeface="Calibri" panose="020F0502020204030204" pitchFamily="34" charset="0"/>
              <a:buChar char="-"/>
            </a:pPr>
            <a:r>
              <a:rPr lang="en-US" altLang="zh-CN" dirty="0"/>
              <a:t>/WEB-INF/</a:t>
            </a:r>
            <a:r>
              <a:rPr lang="en-US" altLang="zh-CN" dirty="0" err="1"/>
              <a:t>database.properties</a:t>
            </a:r>
            <a:r>
              <a:rPr lang="zh-CN" altLang="en-US" dirty="0"/>
              <a:t>：数据库配置文件</a:t>
            </a:r>
          </a:p>
        </p:txBody>
      </p:sp>
      <p:pic>
        <p:nvPicPr>
          <p:cNvPr id="10" name="图片 9">
            <a:extLst>
              <a:ext uri="{FF2B5EF4-FFF2-40B4-BE49-F238E27FC236}">
                <a16:creationId xmlns:a16="http://schemas.microsoft.com/office/drawing/2014/main" id="{B01FD7DD-CB52-2250-EA30-84493530340B}"/>
              </a:ext>
            </a:extLst>
          </p:cNvPr>
          <p:cNvPicPr>
            <a:picLocks noChangeAspect="1"/>
          </p:cNvPicPr>
          <p:nvPr/>
        </p:nvPicPr>
        <p:blipFill>
          <a:blip r:embed="rId2"/>
          <a:stretch>
            <a:fillRect/>
          </a:stretch>
        </p:blipFill>
        <p:spPr>
          <a:xfrm>
            <a:off x="8289422" y="694838"/>
            <a:ext cx="3497134" cy="2774721"/>
          </a:xfrm>
          <a:prstGeom prst="rect">
            <a:avLst/>
          </a:prstGeom>
        </p:spPr>
      </p:pic>
    </p:spTree>
    <p:extLst>
      <p:ext uri="{BB962C8B-B14F-4D97-AF65-F5344CB8AC3E}">
        <p14:creationId xmlns:p14="http://schemas.microsoft.com/office/powerpoint/2010/main" val="4290817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34EA3B6-E33E-62AA-C04C-947E6821E9F9}"/>
              </a:ext>
            </a:extLst>
          </p:cNvPr>
          <p:cNvSpPr/>
          <p:nvPr/>
        </p:nvSpPr>
        <p:spPr>
          <a:xfrm>
            <a:off x="335469" y="935583"/>
            <a:ext cx="5760531" cy="4529633"/>
          </a:xfrm>
          <a:prstGeom prst="rect">
            <a:avLst/>
          </a:prstGeom>
          <a:solidFill>
            <a:srgbClr val="F6F5B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solidFill>
                  <a:srgbClr val="92D050"/>
                </a:solidFill>
                <a:latin typeface="Consolas" panose="020B0609020204030204" pitchFamily="49" charset="0"/>
              </a:rPr>
              <a:t>/* web.xml */</a:t>
            </a:r>
          </a:p>
          <a:p>
            <a:r>
              <a:rPr lang="en-US" altLang="zh-CN" sz="1600" dirty="0">
                <a:solidFill>
                  <a:schemeClr val="tx1"/>
                </a:solidFill>
              </a:rPr>
              <a:t>&lt;servlet&gt;</a:t>
            </a:r>
          </a:p>
          <a:p>
            <a:r>
              <a:rPr lang="en-US" altLang="zh-CN" sz="1600" dirty="0">
                <a:solidFill>
                  <a:schemeClr val="tx1"/>
                </a:solidFill>
              </a:rPr>
              <a:t>        &lt;servlet-name&gt;</a:t>
            </a:r>
            <a:r>
              <a:rPr lang="en-US" altLang="zh-CN" sz="1600" dirty="0" err="1">
                <a:solidFill>
                  <a:schemeClr val="tx1"/>
                </a:solidFill>
              </a:rPr>
              <a:t>DownloadController</a:t>
            </a:r>
            <a:r>
              <a:rPr lang="en-US" altLang="zh-CN" sz="1600" dirty="0">
                <a:solidFill>
                  <a:schemeClr val="tx1"/>
                </a:solidFill>
              </a:rPr>
              <a:t>&lt;/servlet-name&gt;</a:t>
            </a:r>
          </a:p>
          <a:p>
            <a:r>
              <a:rPr lang="en-US" altLang="zh-CN" sz="1600" dirty="0">
                <a:solidFill>
                  <a:schemeClr val="tx1"/>
                </a:solidFill>
              </a:rPr>
              <a:t>        &lt;servlet-class&gt;</a:t>
            </a:r>
            <a:r>
              <a:rPr lang="en-US" altLang="zh-CN" sz="1600" dirty="0" err="1">
                <a:solidFill>
                  <a:schemeClr val="tx1"/>
                </a:solidFill>
              </a:rPr>
              <a:t>com.wm.ctf.DownloadController</a:t>
            </a:r>
            <a:r>
              <a:rPr lang="en-US" altLang="zh-CN" sz="1600" dirty="0">
                <a:solidFill>
                  <a:schemeClr val="tx1"/>
                </a:solidFill>
              </a:rPr>
              <a:t>&lt;/servlet-class&gt;</a:t>
            </a:r>
          </a:p>
          <a:p>
            <a:r>
              <a:rPr lang="en-US" altLang="zh-CN" sz="1600" dirty="0">
                <a:solidFill>
                  <a:schemeClr val="tx1"/>
                </a:solidFill>
              </a:rPr>
              <a:t>&lt;/servlet&gt;</a:t>
            </a:r>
          </a:p>
          <a:p>
            <a:r>
              <a:rPr lang="en-US" altLang="zh-CN" sz="1600" dirty="0">
                <a:solidFill>
                  <a:schemeClr val="tx1"/>
                </a:solidFill>
              </a:rPr>
              <a:t>&lt;servlet-mapping&gt;</a:t>
            </a:r>
          </a:p>
          <a:p>
            <a:r>
              <a:rPr lang="en-US" altLang="zh-CN" sz="1600" dirty="0">
                <a:solidFill>
                  <a:schemeClr val="tx1"/>
                </a:solidFill>
              </a:rPr>
              <a:t>        &lt;servlet-name&gt;</a:t>
            </a:r>
            <a:r>
              <a:rPr lang="en-US" altLang="zh-CN" sz="1600" dirty="0" err="1">
                <a:solidFill>
                  <a:schemeClr val="tx1"/>
                </a:solidFill>
              </a:rPr>
              <a:t>DownloadController</a:t>
            </a:r>
            <a:r>
              <a:rPr lang="en-US" altLang="zh-CN" sz="1600" dirty="0">
                <a:solidFill>
                  <a:schemeClr val="tx1"/>
                </a:solidFill>
              </a:rPr>
              <a:t>&lt;/servlet-name&gt;</a:t>
            </a:r>
          </a:p>
          <a:p>
            <a:r>
              <a:rPr lang="en-US" altLang="zh-CN" sz="1600" dirty="0">
                <a:solidFill>
                  <a:schemeClr val="tx1"/>
                </a:solidFill>
              </a:rPr>
              <a:t>        &lt;</a:t>
            </a:r>
            <a:r>
              <a:rPr lang="en-US" altLang="zh-CN" sz="1600" dirty="0" err="1">
                <a:solidFill>
                  <a:schemeClr val="tx1"/>
                </a:solidFill>
              </a:rPr>
              <a:t>url</a:t>
            </a:r>
            <a:r>
              <a:rPr lang="en-US" altLang="zh-CN" sz="1600" dirty="0">
                <a:solidFill>
                  <a:schemeClr val="tx1"/>
                </a:solidFill>
              </a:rPr>
              <a:t>-pattern&gt;/Download&lt;/</a:t>
            </a:r>
            <a:r>
              <a:rPr lang="en-US" altLang="zh-CN" sz="1600" dirty="0" err="1">
                <a:solidFill>
                  <a:schemeClr val="tx1"/>
                </a:solidFill>
              </a:rPr>
              <a:t>url</a:t>
            </a:r>
            <a:r>
              <a:rPr lang="en-US" altLang="zh-CN" sz="1600" dirty="0">
                <a:solidFill>
                  <a:schemeClr val="tx1"/>
                </a:solidFill>
              </a:rPr>
              <a:t>-pattern&gt;</a:t>
            </a:r>
          </a:p>
          <a:p>
            <a:r>
              <a:rPr lang="en-US" altLang="zh-CN" sz="1600" dirty="0">
                <a:solidFill>
                  <a:schemeClr val="tx1"/>
                </a:solidFill>
              </a:rPr>
              <a:t>&lt;/servlet-mapping&gt;</a:t>
            </a:r>
          </a:p>
          <a:p>
            <a:endParaRPr lang="en-US" altLang="zh-CN" sz="1600" dirty="0">
              <a:solidFill>
                <a:schemeClr val="tx1"/>
              </a:solidFill>
            </a:endParaRPr>
          </a:p>
          <a:p>
            <a:r>
              <a:rPr lang="en-US" altLang="zh-CN" sz="1600" dirty="0">
                <a:solidFill>
                  <a:schemeClr val="tx1"/>
                </a:solidFill>
              </a:rPr>
              <a:t>&lt;servlet&gt;</a:t>
            </a:r>
          </a:p>
          <a:p>
            <a:r>
              <a:rPr lang="en-US" altLang="zh-CN" sz="1600" dirty="0">
                <a:solidFill>
                  <a:schemeClr val="tx1"/>
                </a:solidFill>
              </a:rPr>
              <a:t>        &lt;servlet-name&gt;</a:t>
            </a:r>
            <a:r>
              <a:rPr lang="en-US" altLang="zh-CN" sz="1600" dirty="0" err="1">
                <a:solidFill>
                  <a:schemeClr val="tx1"/>
                </a:solidFill>
              </a:rPr>
              <a:t>FlagController</a:t>
            </a:r>
            <a:r>
              <a:rPr lang="en-US" altLang="zh-CN" sz="1600" dirty="0">
                <a:solidFill>
                  <a:schemeClr val="tx1"/>
                </a:solidFill>
              </a:rPr>
              <a:t>&lt;/servlet-name&gt;</a:t>
            </a:r>
          </a:p>
          <a:p>
            <a:r>
              <a:rPr lang="en-US" altLang="zh-CN" sz="1600" dirty="0">
                <a:solidFill>
                  <a:schemeClr val="tx1"/>
                </a:solidFill>
              </a:rPr>
              <a:t>        &lt;servlet-class&gt;</a:t>
            </a:r>
            <a:r>
              <a:rPr lang="en-US" altLang="zh-CN" sz="1600" dirty="0" err="1">
                <a:solidFill>
                  <a:schemeClr val="tx1"/>
                </a:solidFill>
              </a:rPr>
              <a:t>com.wm.ctf.FlagController</a:t>
            </a:r>
            <a:r>
              <a:rPr lang="en-US" altLang="zh-CN" sz="1600" dirty="0">
                <a:solidFill>
                  <a:schemeClr val="tx1"/>
                </a:solidFill>
              </a:rPr>
              <a:t>&lt;/servlet-class&gt;</a:t>
            </a:r>
          </a:p>
          <a:p>
            <a:r>
              <a:rPr lang="en-US" altLang="zh-CN" sz="1600" dirty="0">
                <a:solidFill>
                  <a:schemeClr val="tx1"/>
                </a:solidFill>
              </a:rPr>
              <a:t>&lt;/servlet&gt;</a:t>
            </a:r>
          </a:p>
          <a:p>
            <a:r>
              <a:rPr lang="en-US" altLang="zh-CN" sz="1600" dirty="0">
                <a:solidFill>
                  <a:schemeClr val="tx1"/>
                </a:solidFill>
              </a:rPr>
              <a:t>&lt;servlet-mapping&gt;</a:t>
            </a:r>
          </a:p>
          <a:p>
            <a:r>
              <a:rPr lang="en-US" altLang="zh-CN" sz="1600" dirty="0">
                <a:solidFill>
                  <a:schemeClr val="tx1"/>
                </a:solidFill>
              </a:rPr>
              <a:t>        &lt;servlet-name&gt;</a:t>
            </a:r>
            <a:r>
              <a:rPr lang="en-US" altLang="zh-CN" sz="1600" dirty="0" err="1">
                <a:solidFill>
                  <a:schemeClr val="tx1"/>
                </a:solidFill>
              </a:rPr>
              <a:t>FlagController</a:t>
            </a:r>
            <a:r>
              <a:rPr lang="en-US" altLang="zh-CN" sz="1600" dirty="0">
                <a:solidFill>
                  <a:schemeClr val="tx1"/>
                </a:solidFill>
              </a:rPr>
              <a:t>&lt;/servlet-name&gt;</a:t>
            </a:r>
          </a:p>
          <a:p>
            <a:r>
              <a:rPr lang="en-US" altLang="zh-CN" sz="1600" dirty="0">
                <a:solidFill>
                  <a:schemeClr val="tx1"/>
                </a:solidFill>
              </a:rPr>
              <a:t>        &lt;</a:t>
            </a:r>
            <a:r>
              <a:rPr lang="en-US" altLang="zh-CN" sz="1600" dirty="0" err="1">
                <a:solidFill>
                  <a:schemeClr val="tx1"/>
                </a:solidFill>
              </a:rPr>
              <a:t>url</a:t>
            </a:r>
            <a:r>
              <a:rPr lang="en-US" altLang="zh-CN" sz="1600" dirty="0">
                <a:solidFill>
                  <a:schemeClr val="tx1"/>
                </a:solidFill>
              </a:rPr>
              <a:t>-pattern&gt;/Flag&lt;/</a:t>
            </a:r>
            <a:r>
              <a:rPr lang="en-US" altLang="zh-CN" sz="1600" dirty="0" err="1">
                <a:solidFill>
                  <a:schemeClr val="tx1"/>
                </a:solidFill>
              </a:rPr>
              <a:t>url</a:t>
            </a:r>
            <a:r>
              <a:rPr lang="en-US" altLang="zh-CN" sz="1600" dirty="0">
                <a:solidFill>
                  <a:schemeClr val="tx1"/>
                </a:solidFill>
              </a:rPr>
              <a:t>-pattern&gt;</a:t>
            </a:r>
          </a:p>
          <a:p>
            <a:r>
              <a:rPr lang="en-US" altLang="zh-CN" sz="1600" dirty="0">
                <a:solidFill>
                  <a:schemeClr val="tx1"/>
                </a:solidFill>
              </a:rPr>
              <a:t>&lt;/servlet-mapping&gt;</a:t>
            </a:r>
          </a:p>
        </p:txBody>
      </p:sp>
      <p:sp>
        <p:nvSpPr>
          <p:cNvPr id="3" name="矩形 2">
            <a:extLst>
              <a:ext uri="{FF2B5EF4-FFF2-40B4-BE49-F238E27FC236}">
                <a16:creationId xmlns:a16="http://schemas.microsoft.com/office/drawing/2014/main" id="{6A2B2807-936C-9FE4-5DF5-30FA4DAD181E}"/>
              </a:ext>
            </a:extLst>
          </p:cNvPr>
          <p:cNvSpPr/>
          <p:nvPr/>
        </p:nvSpPr>
        <p:spPr>
          <a:xfrm>
            <a:off x="6798564" y="1649184"/>
            <a:ext cx="5115553" cy="4758233"/>
          </a:xfrm>
          <a:prstGeom prst="rect">
            <a:avLst/>
          </a:prstGeom>
          <a:solidFill>
            <a:srgbClr val="F6F5B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a:solidFill>
                  <a:srgbClr val="92D050"/>
                </a:solidFill>
                <a:latin typeface="Consolas" panose="020B0609020204030204" pitchFamily="49" charset="0"/>
              </a:rPr>
              <a:t>/* flagcontroller.txt*/</a:t>
            </a:r>
          </a:p>
          <a:p>
            <a:r>
              <a:rPr lang="en-US" altLang="zh-CN" sz="1600" dirty="0">
                <a:solidFill>
                  <a:schemeClr val="tx1"/>
                </a:solidFill>
              </a:rPr>
              <a:t>@WebServlet(name="FlagController")</a:t>
            </a:r>
          </a:p>
          <a:p>
            <a:r>
              <a:rPr lang="en-US" altLang="zh-CN" sz="1600" dirty="0">
                <a:solidFill>
                  <a:schemeClr val="tx1"/>
                </a:solidFill>
              </a:rPr>
              <a:t>public class </a:t>
            </a:r>
            <a:r>
              <a:rPr lang="en-US" altLang="zh-CN" sz="1600" dirty="0" err="1">
                <a:solidFill>
                  <a:schemeClr val="tx1"/>
                </a:solidFill>
              </a:rPr>
              <a:t>FlagController</a:t>
            </a:r>
            <a:endParaRPr lang="en-US" altLang="zh-CN" sz="1600" dirty="0">
              <a:solidFill>
                <a:schemeClr val="tx1"/>
              </a:solidFill>
            </a:endParaRPr>
          </a:p>
          <a:p>
            <a:r>
              <a:rPr lang="en-US" altLang="zh-CN" sz="1600" dirty="0">
                <a:solidFill>
                  <a:schemeClr val="tx1"/>
                </a:solidFill>
              </a:rPr>
              <a:t>extends </a:t>
            </a:r>
            <a:r>
              <a:rPr lang="en-US" altLang="zh-CN" sz="1600" dirty="0" err="1">
                <a:solidFill>
                  <a:schemeClr val="tx1"/>
                </a:solidFill>
              </a:rPr>
              <a:t>HttpServlet</a:t>
            </a:r>
            <a:r>
              <a:rPr lang="en-US" altLang="zh-CN" sz="1600" dirty="0">
                <a:solidFill>
                  <a:schemeClr val="tx1"/>
                </a:solidFill>
              </a:rPr>
              <a:t> {</a:t>
            </a:r>
          </a:p>
          <a:p>
            <a:r>
              <a:rPr lang="en-US" altLang="zh-CN" sz="1600" dirty="0">
                <a:solidFill>
                  <a:schemeClr val="tx1"/>
                </a:solidFill>
              </a:rPr>
              <a:t>    String flag = "ZmxhZ3tkNTY1ZjdlNy01ZjhiLTQ5NjgtYjk5OC1mNTE0M2EzYzE1ZWV9Cg==";</a:t>
            </a:r>
          </a:p>
          <a:p>
            <a:br>
              <a:rPr lang="en-US" altLang="zh-CN" sz="1600" dirty="0">
                <a:solidFill>
                  <a:schemeClr val="tx1"/>
                </a:solidFill>
              </a:rPr>
            </a:br>
            <a:endParaRPr lang="en-US" altLang="zh-CN" sz="1600" dirty="0">
              <a:solidFill>
                <a:schemeClr val="tx1"/>
              </a:solidFill>
            </a:endParaRPr>
          </a:p>
          <a:p>
            <a:r>
              <a:rPr lang="en-US" altLang="zh-CN" sz="1600" dirty="0">
                <a:solidFill>
                  <a:schemeClr val="tx1"/>
                </a:solidFill>
              </a:rPr>
              <a:t>    protected void </a:t>
            </a:r>
            <a:r>
              <a:rPr lang="en-US" altLang="zh-CN" sz="1600" dirty="0" err="1">
                <a:solidFill>
                  <a:schemeClr val="tx1"/>
                </a:solidFill>
              </a:rPr>
              <a:t>doGet</a:t>
            </a:r>
            <a:r>
              <a:rPr lang="en-US" altLang="zh-CN" sz="1600" dirty="0">
                <a:solidFill>
                  <a:schemeClr val="tx1"/>
                </a:solidFill>
              </a:rPr>
              <a:t>(</a:t>
            </a:r>
            <a:r>
              <a:rPr lang="en-US" altLang="zh-CN" sz="1600" dirty="0" err="1">
                <a:solidFill>
                  <a:schemeClr val="tx1"/>
                </a:solidFill>
              </a:rPr>
              <a:t>HttpServletRequest</a:t>
            </a:r>
            <a:r>
              <a:rPr lang="en-US" altLang="zh-CN" sz="1600" dirty="0">
                <a:solidFill>
                  <a:schemeClr val="tx1"/>
                </a:solidFill>
              </a:rPr>
              <a:t> </a:t>
            </a:r>
            <a:r>
              <a:rPr lang="en-US" altLang="zh-CN" sz="1600" dirty="0" err="1">
                <a:solidFill>
                  <a:schemeClr val="tx1"/>
                </a:solidFill>
              </a:rPr>
              <a:t>httpServletRequest</a:t>
            </a:r>
            <a:r>
              <a:rPr lang="en-US" altLang="zh-CN" sz="1600" dirty="0">
                <a:solidFill>
                  <a:schemeClr val="tx1"/>
                </a:solidFill>
              </a:rPr>
              <a:t>, </a:t>
            </a:r>
            <a:r>
              <a:rPr lang="en-US" altLang="zh-CN" sz="1600" dirty="0" err="1">
                <a:solidFill>
                  <a:schemeClr val="tx1"/>
                </a:solidFill>
              </a:rPr>
              <a:t>HttpServletResponse</a:t>
            </a:r>
            <a:r>
              <a:rPr lang="en-US" altLang="zh-CN" sz="1600" dirty="0">
                <a:solidFill>
                  <a:schemeClr val="tx1"/>
                </a:solidFill>
              </a:rPr>
              <a:t> </a:t>
            </a:r>
            <a:r>
              <a:rPr lang="en-US" altLang="zh-CN" sz="1600" dirty="0" err="1">
                <a:solidFill>
                  <a:schemeClr val="tx1"/>
                </a:solidFill>
              </a:rPr>
              <a:t>httpServletResponse</a:t>
            </a:r>
            <a:r>
              <a:rPr lang="en-US" altLang="zh-CN" sz="1600" dirty="0">
                <a:solidFill>
                  <a:schemeClr val="tx1"/>
                </a:solidFill>
              </a:rPr>
              <a:t>) throws </a:t>
            </a:r>
            <a:r>
              <a:rPr lang="en-US" altLang="zh-CN" sz="1600" dirty="0" err="1">
                <a:solidFill>
                  <a:schemeClr val="tx1"/>
                </a:solidFill>
              </a:rPr>
              <a:t>ServletException</a:t>
            </a:r>
            <a:r>
              <a:rPr lang="en-US" altLang="zh-CN" sz="1600" dirty="0">
                <a:solidFill>
                  <a:schemeClr val="tx1"/>
                </a:solidFill>
              </a:rPr>
              <a:t>, </a:t>
            </a:r>
            <a:r>
              <a:rPr lang="en-US" altLang="zh-CN" sz="1600" dirty="0" err="1">
                <a:solidFill>
                  <a:schemeClr val="tx1"/>
                </a:solidFill>
              </a:rPr>
              <a:t>IOException</a:t>
            </a:r>
            <a:r>
              <a:rPr lang="en-US" altLang="zh-CN" sz="1600" dirty="0">
                <a:solidFill>
                  <a:schemeClr val="tx1"/>
                </a:solidFill>
              </a:rPr>
              <a:t> {</a:t>
            </a:r>
          </a:p>
          <a:p>
            <a:r>
              <a:rPr lang="en-US" altLang="zh-CN" sz="1600" dirty="0">
                <a:solidFill>
                  <a:schemeClr val="tx1"/>
                </a:solidFill>
              </a:rPr>
              <a:t>        </a:t>
            </a:r>
            <a:r>
              <a:rPr lang="en-US" altLang="zh-CN" sz="1600" dirty="0" err="1">
                <a:solidFill>
                  <a:schemeClr val="tx1"/>
                </a:solidFill>
              </a:rPr>
              <a:t>PrintWriter</a:t>
            </a:r>
            <a:r>
              <a:rPr lang="en-US" altLang="zh-CN" sz="1600" dirty="0">
                <a:solidFill>
                  <a:schemeClr val="tx1"/>
                </a:solidFill>
              </a:rPr>
              <a:t> </a:t>
            </a:r>
            <a:r>
              <a:rPr lang="en-US" altLang="zh-CN" sz="1600" dirty="0" err="1">
                <a:solidFill>
                  <a:schemeClr val="tx1"/>
                </a:solidFill>
              </a:rPr>
              <a:t>printWriter</a:t>
            </a:r>
            <a:r>
              <a:rPr lang="en-US" altLang="zh-CN" sz="1600" dirty="0">
                <a:solidFill>
                  <a:schemeClr val="tx1"/>
                </a:solidFill>
              </a:rPr>
              <a:t> = </a:t>
            </a:r>
            <a:r>
              <a:rPr lang="en-US" altLang="zh-CN" sz="1600" dirty="0" err="1">
                <a:solidFill>
                  <a:schemeClr val="tx1"/>
                </a:solidFill>
              </a:rPr>
              <a:t>httpServletResponse.getWriter</a:t>
            </a:r>
            <a:r>
              <a:rPr lang="en-US" altLang="zh-CN" sz="1600" dirty="0">
                <a:solidFill>
                  <a:schemeClr val="tx1"/>
                </a:solidFill>
              </a:rPr>
              <a:t>();</a:t>
            </a:r>
          </a:p>
          <a:p>
            <a:r>
              <a:rPr lang="en-US" altLang="zh-CN" sz="1600" dirty="0">
                <a:solidFill>
                  <a:schemeClr val="tx1"/>
                </a:solidFill>
              </a:rPr>
              <a:t>        </a:t>
            </a:r>
            <a:r>
              <a:rPr lang="en-US" altLang="zh-CN" sz="1600" dirty="0" err="1">
                <a:solidFill>
                  <a:schemeClr val="tx1"/>
                </a:solidFill>
              </a:rPr>
              <a:t>printWriter.print</a:t>
            </a:r>
            <a:r>
              <a:rPr lang="en-US" altLang="zh-CN" sz="1600" dirty="0">
                <a:solidFill>
                  <a:schemeClr val="tx1"/>
                </a:solidFill>
              </a:rPr>
              <a:t>("&lt;h1&gt;Flag is nearby ~ Come on! ! !&lt;/h1&gt;");</a:t>
            </a:r>
          </a:p>
          <a:p>
            <a:r>
              <a:rPr lang="en-US" altLang="zh-CN" sz="1600" dirty="0">
                <a:solidFill>
                  <a:schemeClr val="tx1"/>
                </a:solidFill>
              </a:rPr>
              <a:t>    }</a:t>
            </a:r>
          </a:p>
          <a:p>
            <a:r>
              <a:rPr lang="en-US" altLang="zh-CN" sz="1600" dirty="0">
                <a:solidFill>
                  <a:schemeClr val="tx1"/>
                </a:solidFill>
              </a:rPr>
              <a:t>}</a:t>
            </a:r>
          </a:p>
        </p:txBody>
      </p:sp>
      <p:sp>
        <p:nvSpPr>
          <p:cNvPr id="4" name="矩形 3">
            <a:extLst>
              <a:ext uri="{FF2B5EF4-FFF2-40B4-BE49-F238E27FC236}">
                <a16:creationId xmlns:a16="http://schemas.microsoft.com/office/drawing/2014/main" id="{2D0CA9D5-6F6A-D356-54F2-AF2AD4019A87}"/>
              </a:ext>
            </a:extLst>
          </p:cNvPr>
          <p:cNvSpPr/>
          <p:nvPr/>
        </p:nvSpPr>
        <p:spPr>
          <a:xfrm>
            <a:off x="6798563" y="617176"/>
            <a:ext cx="5115553" cy="636814"/>
          </a:xfrm>
          <a:prstGeom prst="rect">
            <a:avLst/>
          </a:prstGeom>
          <a:solidFill>
            <a:srgbClr val="F6F5B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dirty="0" err="1">
                <a:solidFill>
                  <a:schemeClr val="tx1"/>
                </a:solidFill>
              </a:rPr>
              <a:t>cfr-decompiler</a:t>
            </a:r>
            <a:r>
              <a:rPr lang="en-US" altLang="zh-CN" sz="1400" dirty="0">
                <a:solidFill>
                  <a:schemeClr val="tx1"/>
                </a:solidFill>
              </a:rPr>
              <a:t> _WEB-</a:t>
            </a:r>
            <a:r>
              <a:rPr lang="en-US" altLang="zh-CN" sz="1400" dirty="0" err="1">
                <a:solidFill>
                  <a:schemeClr val="tx1"/>
                </a:solidFill>
              </a:rPr>
              <a:t>INF_classes_com_wm_ctf_FlagController.class</a:t>
            </a:r>
            <a:r>
              <a:rPr lang="en-US" altLang="zh-CN" sz="1400" dirty="0">
                <a:solidFill>
                  <a:schemeClr val="tx1"/>
                </a:solidFill>
              </a:rPr>
              <a:t> &gt; flagcontroller.txt </a:t>
            </a:r>
          </a:p>
        </p:txBody>
      </p:sp>
      <p:sp>
        <p:nvSpPr>
          <p:cNvPr id="5" name="矩形 4">
            <a:extLst>
              <a:ext uri="{FF2B5EF4-FFF2-40B4-BE49-F238E27FC236}">
                <a16:creationId xmlns:a16="http://schemas.microsoft.com/office/drawing/2014/main" id="{42619CD3-60BB-52E4-8EB4-45303D1D2E9D}"/>
              </a:ext>
            </a:extLst>
          </p:cNvPr>
          <p:cNvSpPr/>
          <p:nvPr/>
        </p:nvSpPr>
        <p:spPr>
          <a:xfrm>
            <a:off x="1918607" y="3914000"/>
            <a:ext cx="2302329" cy="225293"/>
          </a:xfrm>
          <a:prstGeom prst="rect">
            <a:avLst/>
          </a:prstGeom>
          <a:noFill/>
          <a:ln w="2857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F6F8A83C-F99B-AE35-47E9-CAB261A9B22B}"/>
              </a:ext>
            </a:extLst>
          </p:cNvPr>
          <p:cNvSpPr/>
          <p:nvPr/>
        </p:nvSpPr>
        <p:spPr>
          <a:xfrm>
            <a:off x="6798563" y="2915236"/>
            <a:ext cx="5115553" cy="513764"/>
          </a:xfrm>
          <a:prstGeom prst="rect">
            <a:avLst/>
          </a:prstGeom>
          <a:noFill/>
          <a:ln w="2857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a:extLst>
              <a:ext uri="{FF2B5EF4-FFF2-40B4-BE49-F238E27FC236}">
                <a16:creationId xmlns:a16="http://schemas.microsoft.com/office/drawing/2014/main" id="{560A8FBB-CE71-2D74-C1EC-20C529AD4B4F}"/>
              </a:ext>
            </a:extLst>
          </p:cNvPr>
          <p:cNvCxnSpPr>
            <a:cxnSpLocks/>
          </p:cNvCxnSpPr>
          <p:nvPr/>
        </p:nvCxnSpPr>
        <p:spPr>
          <a:xfrm flipV="1">
            <a:off x="4318907" y="1045029"/>
            <a:ext cx="2343150" cy="286897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2A8A6D67-13C9-10D8-7FDD-B41B0559C3DC}"/>
              </a:ext>
            </a:extLst>
          </p:cNvPr>
          <p:cNvCxnSpPr>
            <a:cxnSpLocks/>
          </p:cNvCxnSpPr>
          <p:nvPr/>
        </p:nvCxnSpPr>
        <p:spPr>
          <a:xfrm>
            <a:off x="8801100" y="1392784"/>
            <a:ext cx="514350" cy="143205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574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D38548F-937C-0D95-FD55-285286F2929E}"/>
              </a:ext>
            </a:extLst>
          </p:cNvPr>
          <p:cNvSpPr txBox="1"/>
          <p:nvPr/>
        </p:nvSpPr>
        <p:spPr>
          <a:xfrm>
            <a:off x="632563" y="1494065"/>
            <a:ext cx="6821430" cy="420307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漏洞检测以及利用方法：通过找到</a:t>
            </a:r>
            <a:r>
              <a:rPr lang="en-US" altLang="zh-CN" dirty="0"/>
              <a:t>web.xml</a:t>
            </a:r>
            <a:r>
              <a:rPr lang="zh-CN" altLang="en-US" dirty="0"/>
              <a:t>文件，推断</a:t>
            </a:r>
            <a:r>
              <a:rPr lang="en-US" altLang="zh-CN" dirty="0"/>
              <a:t>class</a:t>
            </a:r>
            <a:r>
              <a:rPr lang="zh-CN" altLang="en-US" dirty="0"/>
              <a:t>文件的路径，最后直接</a:t>
            </a:r>
            <a:r>
              <a:rPr lang="en-US" altLang="zh-CN" dirty="0"/>
              <a:t>class</a:t>
            </a:r>
            <a:r>
              <a:rPr lang="zh-CN" altLang="en-US" dirty="0"/>
              <a:t>文件，在通过反编译</a:t>
            </a:r>
            <a:r>
              <a:rPr lang="en-US" altLang="zh-CN" dirty="0"/>
              <a:t>class</a:t>
            </a:r>
            <a:r>
              <a:rPr lang="zh-CN" altLang="en-US" dirty="0"/>
              <a:t>文件，得到网站源码。</a:t>
            </a:r>
            <a:endParaRPr lang="en-US" altLang="zh-CN" dirty="0"/>
          </a:p>
          <a:p>
            <a:pPr marL="285750" indent="-285750">
              <a:lnSpc>
                <a:spcPct val="150000"/>
              </a:lnSpc>
              <a:buFont typeface="Arial" panose="020B0604020202020204" pitchFamily="34" charset="0"/>
              <a:buChar char="•"/>
            </a:pPr>
            <a:r>
              <a:rPr lang="zh-CN" altLang="en-US" dirty="0"/>
              <a:t>一般情况，</a:t>
            </a:r>
            <a:r>
              <a:rPr lang="en-US" altLang="zh-CN" dirty="0" err="1"/>
              <a:t>jsp</a:t>
            </a:r>
            <a:r>
              <a:rPr lang="zh-CN" altLang="en-US" dirty="0"/>
              <a:t>引擎默认都是禁止访问</a:t>
            </a:r>
            <a:r>
              <a:rPr lang="en-US" altLang="zh-CN" dirty="0"/>
              <a:t>WEB-INF</a:t>
            </a:r>
            <a:r>
              <a:rPr lang="zh-CN" altLang="en-US" dirty="0"/>
              <a:t>目录的，</a:t>
            </a:r>
            <a:r>
              <a:rPr lang="en-US" altLang="zh-CN" dirty="0"/>
              <a:t>Nginx </a:t>
            </a:r>
            <a:r>
              <a:rPr lang="zh-CN" altLang="en-US" dirty="0"/>
              <a:t>配合</a:t>
            </a:r>
            <a:r>
              <a:rPr lang="en-US" altLang="zh-CN" dirty="0"/>
              <a:t>Tomcat</a:t>
            </a:r>
            <a:r>
              <a:rPr lang="zh-CN" altLang="en-US" dirty="0"/>
              <a:t>做均衡负载或集群等情况时，问题原因其实很简单，</a:t>
            </a:r>
            <a:r>
              <a:rPr lang="en-US" altLang="zh-CN" dirty="0"/>
              <a:t>Nginx</a:t>
            </a:r>
            <a:r>
              <a:rPr lang="zh-CN" altLang="en-US" dirty="0"/>
              <a:t>不会去考虑配置其他类型引擎（</a:t>
            </a:r>
            <a:r>
              <a:rPr lang="en-US" altLang="zh-CN" dirty="0"/>
              <a:t>Nginx</a:t>
            </a:r>
            <a:r>
              <a:rPr lang="zh-CN" altLang="en-US" dirty="0"/>
              <a:t>不是</a:t>
            </a:r>
            <a:r>
              <a:rPr lang="en-US" altLang="zh-CN" dirty="0" err="1"/>
              <a:t>jsp</a:t>
            </a:r>
            <a:r>
              <a:rPr lang="zh-CN" altLang="en-US" dirty="0"/>
              <a:t>引擎）导致的安全问题而引入到自身的安全规范中来（这样耦合性太高了），修改</a:t>
            </a:r>
            <a:r>
              <a:rPr lang="en-US" altLang="zh-CN" dirty="0"/>
              <a:t>Nginx</a:t>
            </a:r>
            <a:r>
              <a:rPr lang="zh-CN" altLang="en-US" dirty="0"/>
              <a:t>配置文件禁止访问</a:t>
            </a:r>
            <a:r>
              <a:rPr lang="en-US" altLang="zh-CN" dirty="0"/>
              <a:t>WEB-INF</a:t>
            </a:r>
            <a:r>
              <a:rPr lang="zh-CN" altLang="en-US" dirty="0"/>
              <a:t>目录就好了： </a:t>
            </a:r>
            <a:endParaRPr lang="en-US" altLang="zh-CN" dirty="0"/>
          </a:p>
          <a:p>
            <a:pPr marL="742950" lvl="1" indent="-285750">
              <a:lnSpc>
                <a:spcPct val="150000"/>
              </a:lnSpc>
              <a:buFont typeface="Calibri" panose="020F0502020204030204" pitchFamily="34" charset="0"/>
              <a:buChar char="-"/>
            </a:pPr>
            <a:r>
              <a:rPr lang="en-US" altLang="zh-CN" dirty="0"/>
              <a:t>location ~ ^/WEB-INF/* { deny all; } </a:t>
            </a:r>
            <a:r>
              <a:rPr lang="zh-CN" altLang="en-US" dirty="0"/>
              <a:t>或者</a:t>
            </a:r>
            <a:r>
              <a:rPr lang="en-US" altLang="zh-CN" dirty="0"/>
              <a:t>return 404; </a:t>
            </a:r>
          </a:p>
          <a:p>
            <a:pPr marL="285750" indent="-285750">
              <a:lnSpc>
                <a:spcPct val="150000"/>
              </a:lnSpc>
              <a:buFont typeface="Arial" panose="020B0604020202020204" pitchFamily="34" charset="0"/>
              <a:buChar char="•"/>
            </a:pPr>
            <a:r>
              <a:rPr lang="zh-CN" altLang="en-US" dirty="0"/>
              <a:t>或者其他！（）</a:t>
            </a:r>
          </a:p>
        </p:txBody>
      </p:sp>
      <p:sp>
        <p:nvSpPr>
          <p:cNvPr id="3" name="等腰三角形 2">
            <a:extLst>
              <a:ext uri="{FF2B5EF4-FFF2-40B4-BE49-F238E27FC236}">
                <a16:creationId xmlns:a16="http://schemas.microsoft.com/office/drawing/2014/main" id="{E6202D74-528B-F823-F175-8ED97DE0CF83}"/>
              </a:ext>
            </a:extLst>
          </p:cNvPr>
          <p:cNvSpPr/>
          <p:nvPr/>
        </p:nvSpPr>
        <p:spPr>
          <a:xfrm rot="5400000">
            <a:off x="-162839" y="858034"/>
            <a:ext cx="551148" cy="225470"/>
          </a:xfrm>
          <a:prstGeom prst="triangle">
            <a:avLst/>
          </a:prstGeom>
          <a:solidFill>
            <a:srgbClr val="A50021"/>
          </a:solidFill>
          <a:ln>
            <a:solidFill>
              <a:srgbClr val="A500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50021"/>
              </a:solidFill>
            </a:endParaRPr>
          </a:p>
        </p:txBody>
      </p:sp>
      <p:sp>
        <p:nvSpPr>
          <p:cNvPr id="4" name="文本框 3">
            <a:extLst>
              <a:ext uri="{FF2B5EF4-FFF2-40B4-BE49-F238E27FC236}">
                <a16:creationId xmlns:a16="http://schemas.microsoft.com/office/drawing/2014/main" id="{59C27BBE-C82D-4CFB-B08D-5D266030411F}"/>
              </a:ext>
            </a:extLst>
          </p:cNvPr>
          <p:cNvSpPr txBox="1"/>
          <p:nvPr/>
        </p:nvSpPr>
        <p:spPr>
          <a:xfrm>
            <a:off x="632563" y="695195"/>
            <a:ext cx="10152458" cy="646331"/>
          </a:xfrm>
          <a:prstGeom prst="rect">
            <a:avLst/>
          </a:prstGeom>
          <a:noFill/>
        </p:spPr>
        <p:txBody>
          <a:bodyPr wrap="square" rtlCol="0">
            <a:spAutoFit/>
          </a:bodyPr>
          <a:lstStyle/>
          <a:p>
            <a:r>
              <a:rPr lang="zh-CN" altLang="en-US" sz="3600" b="1" dirty="0">
                <a:solidFill>
                  <a:srgbClr val="A50021"/>
                </a:solidFill>
                <a:latin typeface="+mj-ea"/>
              </a:rPr>
              <a:t>利用与防护</a:t>
            </a:r>
          </a:p>
        </p:txBody>
      </p:sp>
      <p:pic>
        <p:nvPicPr>
          <p:cNvPr id="6" name="图片 5">
            <a:extLst>
              <a:ext uri="{FF2B5EF4-FFF2-40B4-BE49-F238E27FC236}">
                <a16:creationId xmlns:a16="http://schemas.microsoft.com/office/drawing/2014/main" id="{552FCD42-0D5D-DBC2-4BFB-6EFD590D96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4172" y="1983922"/>
            <a:ext cx="3429000" cy="2286000"/>
          </a:xfrm>
          <a:prstGeom prst="rect">
            <a:avLst/>
          </a:prstGeom>
        </p:spPr>
      </p:pic>
      <p:sp>
        <p:nvSpPr>
          <p:cNvPr id="7" name="文本框 6">
            <a:extLst>
              <a:ext uri="{FF2B5EF4-FFF2-40B4-BE49-F238E27FC236}">
                <a16:creationId xmlns:a16="http://schemas.microsoft.com/office/drawing/2014/main" id="{320F789A-40BF-C897-D1D2-C1282C28F9CE}"/>
              </a:ext>
            </a:extLst>
          </p:cNvPr>
          <p:cNvSpPr txBox="1"/>
          <p:nvPr/>
        </p:nvSpPr>
        <p:spPr>
          <a:xfrm>
            <a:off x="8115300" y="4374118"/>
            <a:ext cx="2890157" cy="369332"/>
          </a:xfrm>
          <a:prstGeom prst="rect">
            <a:avLst/>
          </a:prstGeom>
          <a:noFill/>
        </p:spPr>
        <p:txBody>
          <a:bodyPr wrap="square" rtlCol="0">
            <a:spAutoFit/>
          </a:bodyPr>
          <a:lstStyle/>
          <a:p>
            <a:r>
              <a:rPr lang="en-US" altLang="zh-CN" dirty="0"/>
              <a:t>JAVA</a:t>
            </a:r>
            <a:r>
              <a:rPr lang="zh-CN" altLang="en-US" dirty="0"/>
              <a:t>什么的其实全都不会</a:t>
            </a:r>
            <a:r>
              <a:rPr lang="en-US" altLang="zh-CN" dirty="0"/>
              <a:t>~</a:t>
            </a:r>
            <a:endParaRPr lang="zh-CN" altLang="en-US" dirty="0"/>
          </a:p>
        </p:txBody>
      </p:sp>
    </p:spTree>
    <p:extLst>
      <p:ext uri="{BB962C8B-B14F-4D97-AF65-F5344CB8AC3E}">
        <p14:creationId xmlns:p14="http://schemas.microsoft.com/office/powerpoint/2010/main" val="730585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a:extLst>
              <a:ext uri="{FF2B5EF4-FFF2-40B4-BE49-F238E27FC236}">
                <a16:creationId xmlns:a16="http://schemas.microsoft.com/office/drawing/2014/main" id="{5D507C0C-76BA-7D54-C619-E05C79B1E105}"/>
              </a:ext>
            </a:extLst>
          </p:cNvPr>
          <p:cNvSpPr/>
          <p:nvPr/>
        </p:nvSpPr>
        <p:spPr>
          <a:xfrm rot="5400000">
            <a:off x="-162839" y="858034"/>
            <a:ext cx="551148" cy="225470"/>
          </a:xfrm>
          <a:prstGeom prst="triangle">
            <a:avLst/>
          </a:prstGeom>
          <a:solidFill>
            <a:srgbClr val="A50021"/>
          </a:solidFill>
          <a:ln>
            <a:solidFill>
              <a:srgbClr val="A500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50021"/>
              </a:solidFill>
            </a:endParaRPr>
          </a:p>
        </p:txBody>
      </p:sp>
      <p:sp>
        <p:nvSpPr>
          <p:cNvPr id="3" name="文本框 2">
            <a:extLst>
              <a:ext uri="{FF2B5EF4-FFF2-40B4-BE49-F238E27FC236}">
                <a16:creationId xmlns:a16="http://schemas.microsoft.com/office/drawing/2014/main" id="{6C555652-E7F6-470C-4C47-66072D771AAE}"/>
              </a:ext>
            </a:extLst>
          </p:cNvPr>
          <p:cNvSpPr txBox="1"/>
          <p:nvPr/>
        </p:nvSpPr>
        <p:spPr>
          <a:xfrm>
            <a:off x="632563" y="695195"/>
            <a:ext cx="10152458" cy="646331"/>
          </a:xfrm>
          <a:prstGeom prst="rect">
            <a:avLst/>
          </a:prstGeom>
          <a:noFill/>
        </p:spPr>
        <p:txBody>
          <a:bodyPr wrap="square" rtlCol="0">
            <a:spAutoFit/>
          </a:bodyPr>
          <a:lstStyle/>
          <a:p>
            <a:r>
              <a:rPr lang="zh-CN" altLang="en-US" sz="3600" b="1" dirty="0">
                <a:solidFill>
                  <a:srgbClr val="A50021"/>
                </a:solidFill>
                <a:latin typeface="+mj-ea"/>
              </a:rPr>
              <a:t>小结</a:t>
            </a:r>
          </a:p>
        </p:txBody>
      </p:sp>
      <p:sp>
        <p:nvSpPr>
          <p:cNvPr id="4" name="文本框 3">
            <a:extLst>
              <a:ext uri="{FF2B5EF4-FFF2-40B4-BE49-F238E27FC236}">
                <a16:creationId xmlns:a16="http://schemas.microsoft.com/office/drawing/2014/main" id="{4C0E9EC3-0180-0DA5-0194-38B487237B28}"/>
              </a:ext>
            </a:extLst>
          </p:cNvPr>
          <p:cNvSpPr txBox="1"/>
          <p:nvPr/>
        </p:nvSpPr>
        <p:spPr>
          <a:xfrm>
            <a:off x="632563" y="1341526"/>
            <a:ext cx="5968093" cy="512294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000" dirty="0"/>
              <a:t>版本控制文件</a:t>
            </a:r>
            <a:endParaRPr lang="en-US" altLang="zh-CN" sz="2000" dirty="0"/>
          </a:p>
          <a:p>
            <a:pPr marL="800100" lvl="1" indent="-342900">
              <a:lnSpc>
                <a:spcPct val="150000"/>
              </a:lnSpc>
              <a:buFont typeface="Calibri" panose="020F0502020204030204" pitchFamily="34" charset="0"/>
              <a:buChar char="-"/>
            </a:pPr>
            <a:r>
              <a:rPr lang="en-US" altLang="zh-CN" sz="2000" dirty="0"/>
              <a:t>.hg .git</a:t>
            </a:r>
            <a:r>
              <a:rPr lang="zh-CN" altLang="en-US" sz="2000" dirty="0"/>
              <a:t> </a:t>
            </a:r>
            <a:r>
              <a:rPr lang="en-US" altLang="zh-CN" sz="2000" dirty="0"/>
              <a:t>.</a:t>
            </a:r>
            <a:r>
              <a:rPr lang="en-US" altLang="zh-CN" sz="2000" dirty="0" err="1"/>
              <a:t>DS_Store</a:t>
            </a:r>
            <a:endParaRPr lang="en-US" altLang="zh-CN" sz="2000" dirty="0"/>
          </a:p>
          <a:p>
            <a:pPr marL="800100" lvl="1" indent="-342900">
              <a:lnSpc>
                <a:spcPct val="150000"/>
              </a:lnSpc>
              <a:buFont typeface="Calibri" panose="020F0502020204030204" pitchFamily="34" charset="0"/>
              <a:buChar char="-"/>
            </a:pPr>
            <a:r>
              <a:rPr lang="en-US" altLang="zh-CN" sz="2000" dirty="0"/>
              <a:t>.</a:t>
            </a:r>
            <a:r>
              <a:rPr lang="en-US" altLang="zh-CN" sz="2000" dirty="0" err="1"/>
              <a:t>svn</a:t>
            </a:r>
            <a:r>
              <a:rPr lang="en-US" altLang="zh-CN" sz="2000" dirty="0"/>
              <a:t> .</a:t>
            </a:r>
            <a:r>
              <a:rPr lang="en-US" altLang="zh-CN" sz="2000" dirty="0" err="1"/>
              <a:t>cvs</a:t>
            </a:r>
            <a:endParaRPr lang="en-US" altLang="zh-CN" sz="2000" dirty="0"/>
          </a:p>
          <a:p>
            <a:pPr marL="342900" indent="-342900">
              <a:lnSpc>
                <a:spcPct val="150000"/>
              </a:lnSpc>
              <a:buFont typeface="Arial" panose="020B0604020202020204" pitchFamily="34" charset="0"/>
              <a:buChar char="•"/>
            </a:pPr>
            <a:r>
              <a:rPr lang="zh-CN" altLang="en-US" sz="2000" dirty="0"/>
              <a:t>网站备份文件</a:t>
            </a:r>
            <a:endParaRPr lang="en-US" altLang="zh-CN" sz="2000" dirty="0"/>
          </a:p>
          <a:p>
            <a:pPr marL="800100" lvl="1" indent="-342900">
              <a:lnSpc>
                <a:spcPct val="150000"/>
              </a:lnSpc>
              <a:buFont typeface="Calibri" panose="020F0502020204030204" pitchFamily="34" charset="0"/>
              <a:buChar char="-"/>
            </a:pPr>
            <a:r>
              <a:rPr lang="en-US" altLang="zh-CN" sz="2000" dirty="0" err="1"/>
              <a:t>dirsearch</a:t>
            </a:r>
            <a:endParaRPr lang="en-US" altLang="zh-CN" sz="2000" dirty="0"/>
          </a:p>
          <a:p>
            <a:pPr marL="342900" indent="-342900">
              <a:lnSpc>
                <a:spcPct val="150000"/>
              </a:lnSpc>
              <a:buFont typeface="Arial" panose="020B0604020202020204" pitchFamily="34" charset="0"/>
              <a:buChar char="•"/>
            </a:pPr>
            <a:r>
              <a:rPr lang="en-US" altLang="zh-CN" sz="2000" dirty="0"/>
              <a:t>WEB-INF</a:t>
            </a:r>
            <a:r>
              <a:rPr lang="zh-CN" altLang="en-US" sz="2000" dirty="0"/>
              <a:t>泄露</a:t>
            </a:r>
            <a:endParaRPr lang="en-US" altLang="zh-CN" sz="2000" dirty="0"/>
          </a:p>
          <a:p>
            <a:pPr marL="342900" indent="-342900">
              <a:lnSpc>
                <a:spcPct val="150000"/>
              </a:lnSpc>
              <a:buFont typeface="Arial" panose="020B0604020202020204" pitchFamily="34" charset="0"/>
              <a:buChar char="•"/>
            </a:pPr>
            <a:r>
              <a:rPr lang="zh-CN" altLang="en-US" sz="2000" dirty="0"/>
              <a:t>其他</a:t>
            </a:r>
            <a:r>
              <a:rPr lang="en-US" altLang="zh-CN" sz="2000" dirty="0"/>
              <a:t>……</a:t>
            </a:r>
          </a:p>
          <a:p>
            <a:pPr marL="342900" indent="-342900">
              <a:lnSpc>
                <a:spcPct val="150000"/>
              </a:lnSpc>
              <a:buFont typeface="Arial" panose="020B0604020202020204" pitchFamily="34" charset="0"/>
              <a:buChar char="•"/>
            </a:pPr>
            <a:r>
              <a:rPr lang="zh-CN" altLang="en-US" sz="2000" dirty="0"/>
              <a:t>原则</a:t>
            </a:r>
            <a:endParaRPr lang="en-US" altLang="zh-CN" sz="2000" dirty="0"/>
          </a:p>
          <a:p>
            <a:pPr marL="800100" lvl="1" indent="-342900">
              <a:lnSpc>
                <a:spcPct val="150000"/>
              </a:lnSpc>
              <a:buFont typeface="Calibri" panose="020F0502020204030204" pitchFamily="34" charset="0"/>
              <a:buChar char="-"/>
            </a:pPr>
            <a:r>
              <a:rPr lang="zh-CN" altLang="en-US" sz="2000" dirty="0"/>
              <a:t>访问权限设置</a:t>
            </a:r>
            <a:endParaRPr lang="en-US" altLang="zh-CN" sz="2000" dirty="0"/>
          </a:p>
          <a:p>
            <a:pPr marL="800100" lvl="1" indent="-342900">
              <a:lnSpc>
                <a:spcPct val="150000"/>
              </a:lnSpc>
              <a:buFont typeface="Calibri" panose="020F0502020204030204" pitchFamily="34" charset="0"/>
              <a:buChar char="-"/>
            </a:pPr>
            <a:r>
              <a:rPr lang="zh-CN" altLang="en-US" sz="2000" dirty="0"/>
              <a:t>生产</a:t>
            </a:r>
            <a:r>
              <a:rPr lang="en-US" altLang="zh-CN" sz="2000" dirty="0"/>
              <a:t>-</a:t>
            </a:r>
            <a:r>
              <a:rPr lang="zh-CN" altLang="en-US" sz="2000" dirty="0"/>
              <a:t>运营环境区分</a:t>
            </a:r>
            <a:endParaRPr lang="en-US" altLang="zh-CN" sz="2000" dirty="0"/>
          </a:p>
          <a:p>
            <a:pPr>
              <a:lnSpc>
                <a:spcPct val="150000"/>
              </a:lnSpc>
            </a:pPr>
            <a:endParaRPr lang="zh-CN" altLang="en-US" sz="2000" dirty="0"/>
          </a:p>
        </p:txBody>
      </p:sp>
      <p:pic>
        <p:nvPicPr>
          <p:cNvPr id="6" name="图片 5">
            <a:extLst>
              <a:ext uri="{FF2B5EF4-FFF2-40B4-BE49-F238E27FC236}">
                <a16:creationId xmlns:a16="http://schemas.microsoft.com/office/drawing/2014/main" id="{C2887053-9CEB-7AF4-407B-39F5C26F45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3010" y="1975880"/>
            <a:ext cx="3810000" cy="3057525"/>
          </a:xfrm>
          <a:prstGeom prst="rect">
            <a:avLst/>
          </a:prstGeom>
        </p:spPr>
      </p:pic>
    </p:spTree>
    <p:extLst>
      <p:ext uri="{BB962C8B-B14F-4D97-AF65-F5344CB8AC3E}">
        <p14:creationId xmlns:p14="http://schemas.microsoft.com/office/powerpoint/2010/main" val="4265676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a:extLst>
              <a:ext uri="{FF2B5EF4-FFF2-40B4-BE49-F238E27FC236}">
                <a16:creationId xmlns:a16="http://schemas.microsoft.com/office/drawing/2014/main" id="{CEF5EB71-0631-DA49-DAD7-7DF67CD13932}"/>
              </a:ext>
            </a:extLst>
          </p:cNvPr>
          <p:cNvSpPr/>
          <p:nvPr/>
        </p:nvSpPr>
        <p:spPr>
          <a:xfrm rot="5400000">
            <a:off x="-162839" y="858034"/>
            <a:ext cx="551148" cy="225470"/>
          </a:xfrm>
          <a:prstGeom prst="triangle">
            <a:avLst/>
          </a:prstGeom>
          <a:solidFill>
            <a:srgbClr val="A50021"/>
          </a:solidFill>
          <a:ln>
            <a:solidFill>
              <a:srgbClr val="A500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50021"/>
              </a:solidFill>
            </a:endParaRPr>
          </a:p>
        </p:txBody>
      </p:sp>
      <p:sp>
        <p:nvSpPr>
          <p:cNvPr id="5" name="文本框 4">
            <a:extLst>
              <a:ext uri="{FF2B5EF4-FFF2-40B4-BE49-F238E27FC236}">
                <a16:creationId xmlns:a16="http://schemas.microsoft.com/office/drawing/2014/main" id="{DE380706-DF9C-BE3F-0442-72F2DD762DE5}"/>
              </a:ext>
            </a:extLst>
          </p:cNvPr>
          <p:cNvSpPr txBox="1"/>
          <p:nvPr/>
        </p:nvSpPr>
        <p:spPr>
          <a:xfrm>
            <a:off x="632563" y="695195"/>
            <a:ext cx="6225436" cy="646331"/>
          </a:xfrm>
          <a:prstGeom prst="rect">
            <a:avLst/>
          </a:prstGeom>
          <a:noFill/>
        </p:spPr>
        <p:txBody>
          <a:bodyPr wrap="square" rtlCol="0">
            <a:spAutoFit/>
          </a:bodyPr>
          <a:lstStyle/>
          <a:p>
            <a:r>
              <a:rPr lang="zh-CN" altLang="en-US" sz="3600" b="1" dirty="0">
                <a:solidFill>
                  <a:srgbClr val="A50021"/>
                </a:solidFill>
                <a:latin typeface="+mj-ea"/>
                <a:ea typeface="+mj-ea"/>
              </a:rPr>
              <a:t>泄露源码有什么危险？</a:t>
            </a:r>
          </a:p>
        </p:txBody>
      </p:sp>
      <p:sp>
        <p:nvSpPr>
          <p:cNvPr id="6" name="文本框 5">
            <a:extLst>
              <a:ext uri="{FF2B5EF4-FFF2-40B4-BE49-F238E27FC236}">
                <a16:creationId xmlns:a16="http://schemas.microsoft.com/office/drawing/2014/main" id="{4E5FE228-5A25-2938-ECA1-9C50EDEF144A}"/>
              </a:ext>
            </a:extLst>
          </p:cNvPr>
          <p:cNvSpPr txBox="1"/>
          <p:nvPr/>
        </p:nvSpPr>
        <p:spPr>
          <a:xfrm>
            <a:off x="697877" y="2406317"/>
            <a:ext cx="9607463" cy="2773195"/>
          </a:xfrm>
          <a:prstGeom prst="rect">
            <a:avLst/>
          </a:prstGeom>
          <a:noFill/>
        </p:spPr>
        <p:txBody>
          <a:bodyPr wrap="square" rtlCol="0">
            <a:spAutoFit/>
          </a:bodyPr>
          <a:lstStyle/>
          <a:p>
            <a:pPr marL="342900" indent="-342900">
              <a:buFont typeface="Arial" panose="020B0604020202020204" pitchFamily="34" charset="0"/>
              <a:buChar char="•"/>
            </a:pPr>
            <a:r>
              <a:rPr lang="zh-CN" altLang="en-US" sz="2400" b="1" dirty="0"/>
              <a:t>在实际发布环境中自不必多说，绝对是不能被允许的</a:t>
            </a:r>
            <a:endParaRPr lang="en-US" altLang="zh-CN" sz="2400" b="1" dirty="0"/>
          </a:p>
          <a:p>
            <a:pPr marL="342900" indent="-342900">
              <a:lnSpc>
                <a:spcPct val="150000"/>
              </a:lnSpc>
              <a:buFont typeface="Arial" panose="020B0604020202020204" pitchFamily="34" charset="0"/>
              <a:buChar char="•"/>
            </a:pPr>
            <a:r>
              <a:rPr lang="zh-CN" altLang="en-US" sz="2400" b="1" dirty="0">
                <a:latin typeface="+mn-ea"/>
              </a:rPr>
              <a:t>在测试</a:t>
            </a:r>
            <a:r>
              <a:rPr lang="en-US" altLang="zh-CN" sz="2400" b="1" dirty="0">
                <a:latin typeface="+mn-ea"/>
              </a:rPr>
              <a:t>/</a:t>
            </a:r>
            <a:r>
              <a:rPr lang="zh-CN" altLang="en-US" sz="2400" b="1" dirty="0">
                <a:latin typeface="+mn-ea"/>
              </a:rPr>
              <a:t>解题环境中</a:t>
            </a:r>
            <a:endParaRPr lang="en-US" altLang="zh-CN" sz="2400" b="1" dirty="0">
              <a:latin typeface="+mn-ea"/>
            </a:endParaRPr>
          </a:p>
          <a:p>
            <a:pPr marL="914400" lvl="1" indent="-457200">
              <a:lnSpc>
                <a:spcPct val="150000"/>
              </a:lnSpc>
              <a:buFont typeface="+mj-lt"/>
              <a:buAutoNum type="arabicPeriod"/>
            </a:pPr>
            <a:r>
              <a:rPr lang="en-US" altLang="zh-CN" sz="2000" dirty="0">
                <a:latin typeface="+mn-ea"/>
              </a:rPr>
              <a:t>Flag</a:t>
            </a:r>
            <a:r>
              <a:rPr lang="zh-CN" altLang="en-US" sz="2000" dirty="0">
                <a:latin typeface="+mn-ea"/>
              </a:rPr>
              <a:t>就直接注释在源码里</a:t>
            </a:r>
            <a:endParaRPr lang="en-US" altLang="zh-CN" sz="2000" dirty="0">
              <a:latin typeface="+mn-ea"/>
            </a:endParaRPr>
          </a:p>
          <a:p>
            <a:pPr marL="914400" lvl="1" indent="-457200">
              <a:lnSpc>
                <a:spcPct val="150000"/>
              </a:lnSpc>
              <a:buFont typeface="+mj-lt"/>
              <a:buAutoNum type="arabicPeriod"/>
            </a:pPr>
            <a:r>
              <a:rPr lang="zh-CN" altLang="en-US" sz="2000" dirty="0">
                <a:latin typeface="+mn-ea"/>
              </a:rPr>
              <a:t>获取源码后进一步寻找入侵点</a:t>
            </a:r>
            <a:endParaRPr lang="en-US" altLang="zh-CN" sz="2000" dirty="0">
              <a:latin typeface="+mn-ea"/>
            </a:endParaRPr>
          </a:p>
          <a:p>
            <a:pPr marL="914400" lvl="1" indent="-457200">
              <a:lnSpc>
                <a:spcPct val="150000"/>
              </a:lnSpc>
              <a:buFont typeface="+mj-lt"/>
              <a:buAutoNum type="arabicPeriod"/>
            </a:pPr>
            <a:r>
              <a:rPr lang="en-US" altLang="zh-CN" sz="2000" dirty="0">
                <a:latin typeface="+mn-ea"/>
              </a:rPr>
              <a:t>……</a:t>
            </a:r>
          </a:p>
          <a:p>
            <a:pPr marL="742950" lvl="1" indent="-285750">
              <a:lnSpc>
                <a:spcPct val="150000"/>
              </a:lnSpc>
              <a:buFont typeface="Wingdings" panose="05000000000000000000" pitchFamily="2" charset="2"/>
              <a:buChar char="Ø"/>
            </a:pPr>
            <a:endParaRPr lang="en-US" altLang="zh-CN" dirty="0"/>
          </a:p>
        </p:txBody>
      </p:sp>
      <p:pic>
        <p:nvPicPr>
          <p:cNvPr id="8" name="图片 7">
            <a:extLst>
              <a:ext uri="{FF2B5EF4-FFF2-40B4-BE49-F238E27FC236}">
                <a16:creationId xmlns:a16="http://schemas.microsoft.com/office/drawing/2014/main" id="{8E41FE5A-38D3-5701-9835-3F8E29511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3817" y="1295400"/>
            <a:ext cx="3884112" cy="3884112"/>
          </a:xfrm>
          <a:prstGeom prst="rect">
            <a:avLst/>
          </a:prstGeom>
        </p:spPr>
      </p:pic>
    </p:spTree>
    <p:extLst>
      <p:ext uri="{BB962C8B-B14F-4D97-AF65-F5344CB8AC3E}">
        <p14:creationId xmlns:p14="http://schemas.microsoft.com/office/powerpoint/2010/main" val="4074298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等腰三角形 5">
            <a:extLst>
              <a:ext uri="{FF2B5EF4-FFF2-40B4-BE49-F238E27FC236}">
                <a16:creationId xmlns:a16="http://schemas.microsoft.com/office/drawing/2014/main" id="{4E80C54B-2FDB-DB89-2F27-A4A445A635DF}"/>
              </a:ext>
            </a:extLst>
          </p:cNvPr>
          <p:cNvSpPr/>
          <p:nvPr/>
        </p:nvSpPr>
        <p:spPr>
          <a:xfrm rot="5400000">
            <a:off x="-162839" y="4784944"/>
            <a:ext cx="551148" cy="225470"/>
          </a:xfrm>
          <a:prstGeom prst="triangle">
            <a:avLst/>
          </a:prstGeom>
          <a:solidFill>
            <a:srgbClr val="A50021"/>
          </a:solidFill>
          <a:ln>
            <a:solidFill>
              <a:srgbClr val="A500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50021"/>
              </a:solidFill>
            </a:endParaRPr>
          </a:p>
        </p:txBody>
      </p:sp>
      <p:sp>
        <p:nvSpPr>
          <p:cNvPr id="7" name="文本框 6">
            <a:extLst>
              <a:ext uri="{FF2B5EF4-FFF2-40B4-BE49-F238E27FC236}">
                <a16:creationId xmlns:a16="http://schemas.microsoft.com/office/drawing/2014/main" id="{EF0E4029-9B67-5BFB-58AD-2729091A9CE3}"/>
              </a:ext>
            </a:extLst>
          </p:cNvPr>
          <p:cNvSpPr txBox="1"/>
          <p:nvPr/>
        </p:nvSpPr>
        <p:spPr>
          <a:xfrm>
            <a:off x="576197" y="4543736"/>
            <a:ext cx="6225436" cy="707886"/>
          </a:xfrm>
          <a:prstGeom prst="rect">
            <a:avLst/>
          </a:prstGeom>
          <a:noFill/>
        </p:spPr>
        <p:txBody>
          <a:bodyPr wrap="square" rtlCol="0">
            <a:spAutoFit/>
          </a:bodyPr>
          <a:lstStyle/>
          <a:p>
            <a:r>
              <a:rPr lang="en-US" altLang="zh-CN" sz="4000" b="1" dirty="0">
                <a:solidFill>
                  <a:srgbClr val="A50021"/>
                </a:solidFill>
                <a:latin typeface="+mj-ea"/>
                <a:ea typeface="+mj-ea"/>
              </a:rPr>
              <a:t>Git</a:t>
            </a:r>
            <a:r>
              <a:rPr lang="zh-CN" altLang="en-US" sz="4000" b="1" dirty="0">
                <a:solidFill>
                  <a:srgbClr val="A50021"/>
                </a:solidFill>
                <a:latin typeface="+mj-ea"/>
                <a:ea typeface="+mj-ea"/>
              </a:rPr>
              <a:t>泄露</a:t>
            </a:r>
          </a:p>
        </p:txBody>
      </p:sp>
      <p:sp>
        <p:nvSpPr>
          <p:cNvPr id="8" name="文本框 7">
            <a:extLst>
              <a:ext uri="{FF2B5EF4-FFF2-40B4-BE49-F238E27FC236}">
                <a16:creationId xmlns:a16="http://schemas.microsoft.com/office/drawing/2014/main" id="{7BAFAAE2-8DC7-93E9-75AC-60440BBC88B2}"/>
              </a:ext>
            </a:extLst>
          </p:cNvPr>
          <p:cNvSpPr txBox="1"/>
          <p:nvPr/>
        </p:nvSpPr>
        <p:spPr>
          <a:xfrm>
            <a:off x="576197" y="5342351"/>
            <a:ext cx="5699343" cy="400110"/>
          </a:xfrm>
          <a:prstGeom prst="rect">
            <a:avLst/>
          </a:prstGeom>
          <a:noFill/>
        </p:spPr>
        <p:txBody>
          <a:bodyPr wrap="square" rtlCol="0">
            <a:spAutoFit/>
          </a:bodyPr>
          <a:lstStyle/>
          <a:p>
            <a:r>
              <a:rPr lang="zh-CN" altLang="en-US" sz="2000" dirty="0">
                <a:solidFill>
                  <a:schemeClr val="bg2">
                    <a:lumMod val="50000"/>
                  </a:schemeClr>
                </a:solidFill>
                <a:latin typeface="+mn-ea"/>
              </a:rPr>
              <a:t>产生原因 </a:t>
            </a:r>
            <a:r>
              <a:rPr lang="en-US" altLang="zh-CN" sz="2000" dirty="0">
                <a:solidFill>
                  <a:schemeClr val="bg2">
                    <a:lumMod val="50000"/>
                  </a:schemeClr>
                </a:solidFill>
                <a:latin typeface="+mn-ea"/>
              </a:rPr>
              <a:t>– </a:t>
            </a:r>
            <a:r>
              <a:rPr lang="zh-CN" altLang="en-US" sz="2000" dirty="0">
                <a:solidFill>
                  <a:schemeClr val="bg2">
                    <a:lumMod val="50000"/>
                  </a:schemeClr>
                </a:solidFill>
                <a:latin typeface="+mn-ea"/>
              </a:rPr>
              <a:t>泄露测试 </a:t>
            </a:r>
            <a:r>
              <a:rPr lang="en-US" altLang="zh-CN" sz="2000" dirty="0">
                <a:solidFill>
                  <a:schemeClr val="bg2">
                    <a:lumMod val="50000"/>
                  </a:schemeClr>
                </a:solidFill>
                <a:latin typeface="+mn-ea"/>
              </a:rPr>
              <a:t>– </a:t>
            </a:r>
            <a:r>
              <a:rPr lang="zh-CN" altLang="en-US" sz="2000" dirty="0">
                <a:solidFill>
                  <a:schemeClr val="bg2">
                    <a:lumMod val="50000"/>
                  </a:schemeClr>
                </a:solidFill>
                <a:latin typeface="+mn-ea"/>
              </a:rPr>
              <a:t>预防 </a:t>
            </a:r>
            <a:r>
              <a:rPr lang="en-US" altLang="zh-CN" sz="2000" dirty="0">
                <a:solidFill>
                  <a:schemeClr val="bg2">
                    <a:lumMod val="50000"/>
                  </a:schemeClr>
                </a:solidFill>
                <a:latin typeface="+mn-ea"/>
              </a:rPr>
              <a:t>– </a:t>
            </a:r>
            <a:r>
              <a:rPr lang="zh-CN" altLang="en-US" sz="2000" dirty="0">
                <a:solidFill>
                  <a:schemeClr val="bg2">
                    <a:lumMod val="50000"/>
                  </a:schemeClr>
                </a:solidFill>
                <a:latin typeface="+mn-ea"/>
              </a:rPr>
              <a:t>其他版本管理工具</a:t>
            </a:r>
          </a:p>
        </p:txBody>
      </p:sp>
    </p:spTree>
    <p:extLst>
      <p:ext uri="{BB962C8B-B14F-4D97-AF65-F5344CB8AC3E}">
        <p14:creationId xmlns:p14="http://schemas.microsoft.com/office/powerpoint/2010/main" val="286399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a:extLst>
              <a:ext uri="{FF2B5EF4-FFF2-40B4-BE49-F238E27FC236}">
                <a16:creationId xmlns:a16="http://schemas.microsoft.com/office/drawing/2014/main" id="{1FD84044-AC88-4C03-0CE9-2992AB3C0963}"/>
              </a:ext>
            </a:extLst>
          </p:cNvPr>
          <p:cNvSpPr/>
          <p:nvPr/>
        </p:nvSpPr>
        <p:spPr>
          <a:xfrm rot="5400000">
            <a:off x="-162839" y="858034"/>
            <a:ext cx="551148" cy="225470"/>
          </a:xfrm>
          <a:prstGeom prst="triangle">
            <a:avLst/>
          </a:prstGeom>
          <a:solidFill>
            <a:srgbClr val="A50021"/>
          </a:solidFill>
          <a:ln>
            <a:solidFill>
              <a:srgbClr val="A500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50021"/>
              </a:solidFill>
            </a:endParaRPr>
          </a:p>
        </p:txBody>
      </p:sp>
      <p:sp>
        <p:nvSpPr>
          <p:cNvPr id="5" name="文本框 4">
            <a:extLst>
              <a:ext uri="{FF2B5EF4-FFF2-40B4-BE49-F238E27FC236}">
                <a16:creationId xmlns:a16="http://schemas.microsoft.com/office/drawing/2014/main" id="{A4438111-48DE-12D5-6D65-9DA3FC182403}"/>
              </a:ext>
            </a:extLst>
          </p:cNvPr>
          <p:cNvSpPr txBox="1"/>
          <p:nvPr/>
        </p:nvSpPr>
        <p:spPr>
          <a:xfrm>
            <a:off x="632563" y="695195"/>
            <a:ext cx="6225436" cy="646331"/>
          </a:xfrm>
          <a:prstGeom prst="rect">
            <a:avLst/>
          </a:prstGeom>
          <a:noFill/>
        </p:spPr>
        <p:txBody>
          <a:bodyPr wrap="square" rtlCol="0">
            <a:spAutoFit/>
          </a:bodyPr>
          <a:lstStyle/>
          <a:p>
            <a:r>
              <a:rPr lang="zh-CN" altLang="en-US" sz="3600" b="1" dirty="0">
                <a:solidFill>
                  <a:srgbClr val="A50021"/>
                </a:solidFill>
                <a:latin typeface="+mj-ea"/>
                <a:ea typeface="+mj-ea"/>
              </a:rPr>
              <a:t>为什么会发生泄露？</a:t>
            </a:r>
          </a:p>
        </p:txBody>
      </p:sp>
      <p:sp>
        <p:nvSpPr>
          <p:cNvPr id="6" name="文本框 5">
            <a:extLst>
              <a:ext uri="{FF2B5EF4-FFF2-40B4-BE49-F238E27FC236}">
                <a16:creationId xmlns:a16="http://schemas.microsoft.com/office/drawing/2014/main" id="{BC2EFA50-C239-0DEB-7241-E932E8F5ED93}"/>
              </a:ext>
            </a:extLst>
          </p:cNvPr>
          <p:cNvSpPr txBox="1"/>
          <p:nvPr/>
        </p:nvSpPr>
        <p:spPr>
          <a:xfrm>
            <a:off x="632563" y="1341526"/>
            <a:ext cx="9607463" cy="480452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b="1" dirty="0">
                <a:latin typeface="+mn-ea"/>
              </a:rPr>
              <a:t>成因</a:t>
            </a:r>
            <a:endParaRPr lang="en-US" altLang="zh-CN" sz="2400" b="1" dirty="0">
              <a:latin typeface="+mn-ea"/>
            </a:endParaRPr>
          </a:p>
          <a:p>
            <a:pPr marL="800100" lvl="1" indent="-342900">
              <a:lnSpc>
                <a:spcPct val="150000"/>
              </a:lnSpc>
              <a:buFont typeface="微软雅黑" panose="020B0503020204020204" pitchFamily="34" charset="-122"/>
              <a:buChar char="-"/>
            </a:pPr>
            <a:r>
              <a:rPr lang="zh-CN" altLang="en-US" sz="2000" dirty="0">
                <a:latin typeface="+mn-ea"/>
              </a:rPr>
              <a:t>运行</a:t>
            </a:r>
            <a:r>
              <a:rPr lang="en-US" altLang="zh-CN" sz="2000" dirty="0">
                <a:latin typeface="+mn-ea"/>
              </a:rPr>
              <a:t>git </a:t>
            </a:r>
            <a:r>
              <a:rPr lang="en-US" altLang="zh-CN" sz="2000" dirty="0" err="1">
                <a:latin typeface="+mn-ea"/>
              </a:rPr>
              <a:t>init</a:t>
            </a:r>
            <a:r>
              <a:rPr lang="zh-CN" altLang="en-US" sz="2000" dirty="0">
                <a:latin typeface="+mn-ea"/>
              </a:rPr>
              <a:t>初始化代码库的时候，会在当前目录下面产生一个</a:t>
            </a:r>
            <a:r>
              <a:rPr lang="en-US" altLang="zh-CN" sz="2000" dirty="0">
                <a:latin typeface="+mn-ea"/>
              </a:rPr>
              <a:t>.git</a:t>
            </a:r>
            <a:r>
              <a:rPr lang="zh-CN" altLang="en-US" sz="2000" dirty="0">
                <a:latin typeface="+mn-ea"/>
              </a:rPr>
              <a:t>的隐藏文件，用来记录代码的变更记录等等。</a:t>
            </a:r>
            <a:endParaRPr lang="en-US" altLang="zh-CN" sz="2000" dirty="0">
              <a:latin typeface="+mn-ea"/>
            </a:endParaRPr>
          </a:p>
          <a:p>
            <a:pPr marL="800100" lvl="1" indent="-342900">
              <a:lnSpc>
                <a:spcPct val="150000"/>
              </a:lnSpc>
              <a:buFont typeface="微软雅黑" panose="020B0503020204020204" pitchFamily="34" charset="-122"/>
              <a:buChar char="-"/>
            </a:pPr>
            <a:r>
              <a:rPr lang="zh-CN" altLang="en-US" sz="2000" dirty="0">
                <a:latin typeface="+mn-ea"/>
              </a:rPr>
              <a:t>在发布代码的时候，没有把</a:t>
            </a:r>
            <a:r>
              <a:rPr lang="en-US" altLang="zh-CN" sz="2000" dirty="0">
                <a:latin typeface="+mn-ea"/>
              </a:rPr>
              <a:t>.git</a:t>
            </a:r>
            <a:r>
              <a:rPr lang="zh-CN" altLang="en-US" sz="2000" dirty="0">
                <a:latin typeface="+mn-ea"/>
              </a:rPr>
              <a:t>这个目录删除，直接发布了，那么就可以利用这个文件来恢复源代码</a:t>
            </a:r>
            <a:endParaRPr lang="en-US" altLang="zh-CN" sz="2000" dirty="0">
              <a:latin typeface="+mn-ea"/>
            </a:endParaRPr>
          </a:p>
          <a:p>
            <a:pPr marL="342900" indent="-342900">
              <a:lnSpc>
                <a:spcPct val="150000"/>
              </a:lnSpc>
              <a:buFont typeface="Arial" panose="020B0604020202020204" pitchFamily="34" charset="0"/>
              <a:buChar char="•"/>
            </a:pPr>
            <a:r>
              <a:rPr lang="zh-CN" altLang="en-US" sz="2400" b="1" dirty="0">
                <a:latin typeface="+mn-ea"/>
              </a:rPr>
              <a:t>本质原因</a:t>
            </a:r>
            <a:endParaRPr lang="en-US" altLang="zh-CN" sz="2400" b="1" dirty="0">
              <a:latin typeface="+mn-ea"/>
            </a:endParaRPr>
          </a:p>
          <a:p>
            <a:pPr marL="800100" lvl="1" indent="-342900">
              <a:lnSpc>
                <a:spcPct val="150000"/>
              </a:lnSpc>
              <a:buFont typeface="微软雅黑" panose="020B0503020204020204" pitchFamily="34" charset="-122"/>
              <a:buChar char="-"/>
            </a:pPr>
            <a:r>
              <a:rPr lang="en-US" altLang="zh-CN" sz="2000" dirty="0">
                <a:latin typeface="+mn-ea"/>
              </a:rPr>
              <a:t>.git</a:t>
            </a:r>
            <a:r>
              <a:rPr lang="zh-CN" altLang="en-US" sz="2000" dirty="0">
                <a:latin typeface="+mn-ea"/>
              </a:rPr>
              <a:t>目录用于实现版本管理，自然存储有源码信息</a:t>
            </a:r>
            <a:endParaRPr lang="en-US" altLang="zh-CN" sz="2000" dirty="0">
              <a:latin typeface="+mn-ea"/>
            </a:endParaRPr>
          </a:p>
          <a:p>
            <a:pPr marL="800100" lvl="1" indent="-342900">
              <a:lnSpc>
                <a:spcPct val="150000"/>
              </a:lnSpc>
              <a:buFont typeface="微软雅黑" panose="020B0503020204020204" pitchFamily="34" charset="-122"/>
              <a:buChar char="-"/>
            </a:pPr>
            <a:r>
              <a:rPr lang="en-US" altLang="zh-CN" sz="2000" dirty="0">
                <a:latin typeface="+mn-ea"/>
              </a:rPr>
              <a:t>.git</a:t>
            </a:r>
            <a:r>
              <a:rPr lang="zh-CN" altLang="en-US" sz="2000" dirty="0">
                <a:latin typeface="+mn-ea"/>
              </a:rPr>
              <a:t>目录仅仅是版本管理的工具，只应该在开发环境中使用，在实际场景中不应该存在</a:t>
            </a:r>
            <a:endParaRPr lang="en-US" altLang="zh-CN" sz="2000" dirty="0">
              <a:latin typeface="+mn-ea"/>
            </a:endParaRPr>
          </a:p>
          <a:p>
            <a:pPr marL="742950" lvl="1" indent="-285750">
              <a:lnSpc>
                <a:spcPct val="150000"/>
              </a:lnSpc>
              <a:buFont typeface="Wingdings" panose="05000000000000000000" pitchFamily="2" charset="2"/>
              <a:buChar char="Ø"/>
            </a:pPr>
            <a:endParaRPr lang="en-US" altLang="zh-CN" dirty="0"/>
          </a:p>
        </p:txBody>
      </p:sp>
    </p:spTree>
    <p:extLst>
      <p:ext uri="{BB962C8B-B14F-4D97-AF65-F5344CB8AC3E}">
        <p14:creationId xmlns:p14="http://schemas.microsoft.com/office/powerpoint/2010/main" val="1176877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a:extLst>
              <a:ext uri="{FF2B5EF4-FFF2-40B4-BE49-F238E27FC236}">
                <a16:creationId xmlns:a16="http://schemas.microsoft.com/office/drawing/2014/main" id="{54592D60-DDAF-3EAE-FE8F-A343B625380F}"/>
              </a:ext>
            </a:extLst>
          </p:cNvPr>
          <p:cNvSpPr/>
          <p:nvPr/>
        </p:nvSpPr>
        <p:spPr>
          <a:xfrm rot="5400000">
            <a:off x="-162839" y="858034"/>
            <a:ext cx="551148" cy="225470"/>
          </a:xfrm>
          <a:prstGeom prst="triangle">
            <a:avLst/>
          </a:prstGeom>
          <a:solidFill>
            <a:srgbClr val="A50021"/>
          </a:solidFill>
          <a:ln>
            <a:solidFill>
              <a:srgbClr val="A500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50021"/>
              </a:solidFill>
            </a:endParaRPr>
          </a:p>
        </p:txBody>
      </p:sp>
      <p:sp>
        <p:nvSpPr>
          <p:cNvPr id="5" name="文本框 4">
            <a:extLst>
              <a:ext uri="{FF2B5EF4-FFF2-40B4-BE49-F238E27FC236}">
                <a16:creationId xmlns:a16="http://schemas.microsoft.com/office/drawing/2014/main" id="{6A521B94-DCA4-93A5-1BC5-A94D96D84B3D}"/>
              </a:ext>
            </a:extLst>
          </p:cNvPr>
          <p:cNvSpPr txBox="1"/>
          <p:nvPr/>
        </p:nvSpPr>
        <p:spPr>
          <a:xfrm>
            <a:off x="632563" y="695195"/>
            <a:ext cx="6225436" cy="646331"/>
          </a:xfrm>
          <a:prstGeom prst="rect">
            <a:avLst/>
          </a:prstGeom>
          <a:noFill/>
        </p:spPr>
        <p:txBody>
          <a:bodyPr wrap="square" rtlCol="0">
            <a:spAutoFit/>
          </a:bodyPr>
          <a:lstStyle/>
          <a:p>
            <a:r>
              <a:rPr lang="zh-CN" altLang="en-US" sz="3600" b="1" dirty="0">
                <a:solidFill>
                  <a:srgbClr val="A50021"/>
                </a:solidFill>
                <a:latin typeface="+mj-ea"/>
                <a:ea typeface="+mj-ea"/>
              </a:rPr>
              <a:t>测试实验</a:t>
            </a:r>
          </a:p>
        </p:txBody>
      </p:sp>
      <p:sp>
        <p:nvSpPr>
          <p:cNvPr id="6" name="文本框 5">
            <a:extLst>
              <a:ext uri="{FF2B5EF4-FFF2-40B4-BE49-F238E27FC236}">
                <a16:creationId xmlns:a16="http://schemas.microsoft.com/office/drawing/2014/main" id="{DAF465F0-2F74-7C4E-AEE3-87D678C14728}"/>
              </a:ext>
            </a:extLst>
          </p:cNvPr>
          <p:cNvSpPr txBox="1"/>
          <p:nvPr/>
        </p:nvSpPr>
        <p:spPr>
          <a:xfrm>
            <a:off x="632564" y="1615804"/>
            <a:ext cx="3018774" cy="1692771"/>
          </a:xfrm>
          <a:prstGeom prst="rect">
            <a:avLst/>
          </a:prstGeom>
          <a:noFill/>
        </p:spPr>
        <p:txBody>
          <a:bodyPr wrap="square" rtlCol="0">
            <a:spAutoFit/>
          </a:bodyPr>
          <a:lstStyle/>
          <a:p>
            <a:pPr marL="342900" indent="-342900">
              <a:buFont typeface="微软雅黑" panose="020B0503020204020204" pitchFamily="34" charset="-122"/>
              <a:buChar char="-"/>
            </a:pPr>
            <a:r>
              <a:rPr lang="en-US" altLang="zh-CN" sz="2400" b="1" dirty="0">
                <a:latin typeface="+mn-ea"/>
              </a:rPr>
              <a:t>Git-</a:t>
            </a:r>
            <a:r>
              <a:rPr lang="en-US" altLang="zh-CN" sz="2400" b="1" dirty="0" err="1">
                <a:latin typeface="+mn-ea"/>
              </a:rPr>
              <a:t>vul</a:t>
            </a:r>
            <a:endParaRPr lang="en-US" altLang="zh-CN" sz="2400" b="1" dirty="0">
              <a:latin typeface="+mn-ea"/>
            </a:endParaRPr>
          </a:p>
          <a:p>
            <a:pPr marL="800100" lvl="1" indent="-342900">
              <a:buFont typeface="微软雅黑" panose="020B0503020204020204" pitchFamily="34" charset="-122"/>
              <a:buChar char="-"/>
            </a:pPr>
            <a:r>
              <a:rPr lang="en-US" altLang="zh-CN" sz="2000" dirty="0"/>
              <a:t>Index.html</a:t>
            </a:r>
          </a:p>
          <a:p>
            <a:pPr marL="800100" lvl="1" indent="-342900">
              <a:buFont typeface="微软雅黑" panose="020B0503020204020204" pitchFamily="34" charset="-122"/>
              <a:buChar char="-"/>
            </a:pPr>
            <a:r>
              <a:rPr lang="en-US" altLang="zh-CN" sz="2000" dirty="0" err="1"/>
              <a:t>Flag.php</a:t>
            </a:r>
            <a:endParaRPr lang="en-US" altLang="zh-CN" sz="2000" dirty="0"/>
          </a:p>
          <a:p>
            <a:pPr marL="800100" lvl="1" indent="-342900">
              <a:buFont typeface="微软雅黑" panose="020B0503020204020204" pitchFamily="34" charset="-122"/>
              <a:buChar char="-"/>
            </a:pPr>
            <a:r>
              <a:rPr lang="en-US" altLang="zh-CN" sz="2000" dirty="0"/>
              <a:t>README.md</a:t>
            </a:r>
          </a:p>
          <a:p>
            <a:pPr marL="800100" lvl="1" indent="-342900">
              <a:buFont typeface="微软雅黑" panose="020B0503020204020204" pitchFamily="34" charset="-122"/>
              <a:buChar char="-"/>
            </a:pPr>
            <a:r>
              <a:rPr lang="en-US" altLang="zh-CN" sz="2000" dirty="0"/>
              <a:t>.git</a:t>
            </a:r>
          </a:p>
        </p:txBody>
      </p:sp>
      <p:pic>
        <p:nvPicPr>
          <p:cNvPr id="8" name="图片 7">
            <a:extLst>
              <a:ext uri="{FF2B5EF4-FFF2-40B4-BE49-F238E27FC236}">
                <a16:creationId xmlns:a16="http://schemas.microsoft.com/office/drawing/2014/main" id="{8B2EB416-A8BF-EEEE-9968-C94D4B2FC0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1709" y="1796918"/>
            <a:ext cx="8471335" cy="1409772"/>
          </a:xfrm>
          <a:prstGeom prst="rect">
            <a:avLst/>
          </a:prstGeom>
        </p:spPr>
      </p:pic>
      <p:sp>
        <p:nvSpPr>
          <p:cNvPr id="9" name="文本框 8">
            <a:extLst>
              <a:ext uri="{FF2B5EF4-FFF2-40B4-BE49-F238E27FC236}">
                <a16:creationId xmlns:a16="http://schemas.microsoft.com/office/drawing/2014/main" id="{542A9B9E-270A-49A3-F1AE-A4042BE70405}"/>
              </a:ext>
            </a:extLst>
          </p:cNvPr>
          <p:cNvSpPr txBox="1"/>
          <p:nvPr/>
        </p:nvSpPr>
        <p:spPr>
          <a:xfrm>
            <a:off x="632564" y="3985312"/>
            <a:ext cx="4878330" cy="152054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b="1" dirty="0"/>
              <a:t>利用的简单</a:t>
            </a:r>
            <a:r>
              <a:rPr lang="en-US" altLang="zh-CN" sz="2400" b="1" dirty="0" err="1"/>
              <a:t>GitHack</a:t>
            </a:r>
            <a:r>
              <a:rPr lang="zh-CN" altLang="en-US" sz="2400" b="1" dirty="0"/>
              <a:t>脚本：</a:t>
            </a:r>
            <a:endParaRPr lang="en-US" altLang="zh-CN" sz="2400" b="1" dirty="0"/>
          </a:p>
          <a:p>
            <a:pPr marL="800100" lvl="1" indent="-342900">
              <a:lnSpc>
                <a:spcPct val="150000"/>
              </a:lnSpc>
              <a:buFont typeface="Calibri" panose="020F0502020204030204" pitchFamily="34" charset="0"/>
              <a:buChar char="-"/>
            </a:pPr>
            <a:r>
              <a:rPr lang="en-US" altLang="zh-CN" sz="2000" dirty="0"/>
              <a:t>https://github.com/lijiejie/GitHack</a:t>
            </a:r>
          </a:p>
          <a:p>
            <a:pPr marL="800100" lvl="1" indent="-342900">
              <a:lnSpc>
                <a:spcPct val="150000"/>
              </a:lnSpc>
              <a:buFont typeface="Calibri" panose="020F0502020204030204" pitchFamily="34" charset="0"/>
              <a:buChar char="-"/>
            </a:pPr>
            <a:r>
              <a:rPr lang="zh-CN" altLang="en-US" sz="2000" dirty="0"/>
              <a:t>仅测试最简单的泄露情况</a:t>
            </a:r>
            <a:endParaRPr lang="en-US" altLang="zh-CN" sz="2000" dirty="0"/>
          </a:p>
        </p:txBody>
      </p:sp>
      <p:pic>
        <p:nvPicPr>
          <p:cNvPr id="11" name="图片 10">
            <a:extLst>
              <a:ext uri="{FF2B5EF4-FFF2-40B4-BE49-F238E27FC236}">
                <a16:creationId xmlns:a16="http://schemas.microsoft.com/office/drawing/2014/main" id="{3B7DCC9D-FB4F-5654-862D-9FF3A0BD7E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4953" y="3883427"/>
            <a:ext cx="4115011" cy="1981302"/>
          </a:xfrm>
          <a:prstGeom prst="rect">
            <a:avLst/>
          </a:prstGeom>
        </p:spPr>
      </p:pic>
    </p:spTree>
    <p:extLst>
      <p:ext uri="{BB962C8B-B14F-4D97-AF65-F5344CB8AC3E}">
        <p14:creationId xmlns:p14="http://schemas.microsoft.com/office/powerpoint/2010/main" val="2156948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a:extLst>
              <a:ext uri="{FF2B5EF4-FFF2-40B4-BE49-F238E27FC236}">
                <a16:creationId xmlns:a16="http://schemas.microsoft.com/office/drawing/2014/main" id="{4E03EF16-4CD6-B93B-1E74-A085C724D7AB}"/>
              </a:ext>
            </a:extLst>
          </p:cNvPr>
          <p:cNvSpPr/>
          <p:nvPr/>
        </p:nvSpPr>
        <p:spPr>
          <a:xfrm rot="5400000">
            <a:off x="-162839" y="858034"/>
            <a:ext cx="551148" cy="225470"/>
          </a:xfrm>
          <a:prstGeom prst="triangle">
            <a:avLst/>
          </a:prstGeom>
          <a:solidFill>
            <a:srgbClr val="A50021"/>
          </a:solidFill>
          <a:ln>
            <a:solidFill>
              <a:srgbClr val="A500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50021"/>
              </a:solidFill>
            </a:endParaRPr>
          </a:p>
        </p:txBody>
      </p:sp>
      <p:sp>
        <p:nvSpPr>
          <p:cNvPr id="5" name="文本框 4">
            <a:extLst>
              <a:ext uri="{FF2B5EF4-FFF2-40B4-BE49-F238E27FC236}">
                <a16:creationId xmlns:a16="http://schemas.microsoft.com/office/drawing/2014/main" id="{0013E15B-642D-6F3D-0B2B-0D9C9B81DD12}"/>
              </a:ext>
            </a:extLst>
          </p:cNvPr>
          <p:cNvSpPr txBox="1"/>
          <p:nvPr/>
        </p:nvSpPr>
        <p:spPr>
          <a:xfrm>
            <a:off x="632563" y="695195"/>
            <a:ext cx="6225436" cy="646331"/>
          </a:xfrm>
          <a:prstGeom prst="rect">
            <a:avLst/>
          </a:prstGeom>
          <a:noFill/>
        </p:spPr>
        <p:txBody>
          <a:bodyPr wrap="square" rtlCol="0">
            <a:spAutoFit/>
          </a:bodyPr>
          <a:lstStyle/>
          <a:p>
            <a:r>
              <a:rPr lang="zh-CN" altLang="en-US" sz="3600" b="1" dirty="0">
                <a:solidFill>
                  <a:srgbClr val="A50021"/>
                </a:solidFill>
                <a:latin typeface="+mj-ea"/>
                <a:ea typeface="+mj-ea"/>
              </a:rPr>
              <a:t>防泄漏和其他</a:t>
            </a:r>
          </a:p>
        </p:txBody>
      </p:sp>
      <p:sp>
        <p:nvSpPr>
          <p:cNvPr id="6" name="文本框 5">
            <a:extLst>
              <a:ext uri="{FF2B5EF4-FFF2-40B4-BE49-F238E27FC236}">
                <a16:creationId xmlns:a16="http://schemas.microsoft.com/office/drawing/2014/main" id="{464F3ADF-98FB-5E0C-C151-A7D2D6FDC208}"/>
              </a:ext>
            </a:extLst>
          </p:cNvPr>
          <p:cNvSpPr txBox="1"/>
          <p:nvPr/>
        </p:nvSpPr>
        <p:spPr>
          <a:xfrm>
            <a:off x="632563" y="1699231"/>
            <a:ext cx="8054237" cy="345953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b="1" dirty="0"/>
              <a:t>在</a:t>
            </a:r>
            <a:r>
              <a:rPr lang="en-US" altLang="zh-CN" sz="2400" b="1" dirty="0"/>
              <a:t>release</a:t>
            </a:r>
            <a:r>
              <a:rPr lang="zh-CN" altLang="en-US" sz="2400" b="1" dirty="0"/>
              <a:t>时要将</a:t>
            </a:r>
            <a:r>
              <a:rPr lang="en-US" altLang="zh-CN" sz="2400" b="1" dirty="0"/>
              <a:t>.git</a:t>
            </a:r>
            <a:r>
              <a:rPr lang="zh-CN" altLang="en-US" sz="2400" b="1" dirty="0"/>
              <a:t>目录清除，或者设置访问权限</a:t>
            </a:r>
            <a:endParaRPr lang="en-US" altLang="zh-CN" sz="2400" b="1" dirty="0"/>
          </a:p>
          <a:p>
            <a:pPr marL="800100" lvl="1" indent="-342900">
              <a:lnSpc>
                <a:spcPct val="150000"/>
              </a:lnSpc>
              <a:buFont typeface="Calibri" panose="020F0502020204030204" pitchFamily="34" charset="0"/>
              <a:buChar char="-"/>
            </a:pPr>
            <a:r>
              <a:rPr lang="zh-CN" altLang="en-US" sz="2000" dirty="0"/>
              <a:t>（当然现代开发中都不会直接发布仓库，大部分</a:t>
            </a:r>
            <a:r>
              <a:rPr lang="en-US" altLang="zh-CN" sz="2000" dirty="0"/>
              <a:t>web</a:t>
            </a:r>
            <a:r>
              <a:rPr lang="zh-CN" altLang="en-US" sz="2000" dirty="0"/>
              <a:t>应用框架也不需要大家去担心这个问题</a:t>
            </a:r>
            <a:endParaRPr lang="en-US" altLang="zh-CN" sz="2000" dirty="0"/>
          </a:p>
          <a:p>
            <a:pPr marL="457200" indent="-457200">
              <a:lnSpc>
                <a:spcPct val="150000"/>
              </a:lnSpc>
              <a:buFont typeface="Arial" panose="020B0604020202020204" pitchFamily="34" charset="0"/>
              <a:buChar char="•"/>
            </a:pPr>
            <a:r>
              <a:rPr lang="zh-CN" altLang="en-US" sz="2400" b="1" dirty="0"/>
              <a:t>其他的经典版本管理工具</a:t>
            </a:r>
            <a:endParaRPr lang="en-US" altLang="zh-CN" sz="2400" b="1" dirty="0"/>
          </a:p>
          <a:p>
            <a:pPr marL="914400" lvl="1" indent="-457200">
              <a:lnSpc>
                <a:spcPct val="150000"/>
              </a:lnSpc>
              <a:buFont typeface="Calibri" panose="020F0502020204030204" pitchFamily="34" charset="0"/>
              <a:buChar char="-"/>
            </a:pPr>
            <a:r>
              <a:rPr lang="en-US" altLang="zh-CN" sz="2000" dirty="0"/>
              <a:t>Hg(Mercurial)</a:t>
            </a:r>
            <a:r>
              <a:rPr lang="zh-CN" altLang="en-US" sz="2000" dirty="0"/>
              <a:t>：和</a:t>
            </a:r>
            <a:r>
              <a:rPr lang="en-US" altLang="zh-CN" sz="2000" dirty="0"/>
              <a:t>git</a:t>
            </a:r>
            <a:r>
              <a:rPr lang="zh-CN" altLang="en-US" sz="2000" dirty="0"/>
              <a:t>几乎完全相同</a:t>
            </a:r>
            <a:endParaRPr lang="en-US" altLang="zh-CN" sz="2000" dirty="0"/>
          </a:p>
          <a:p>
            <a:pPr marL="914400" lvl="1" indent="-457200">
              <a:lnSpc>
                <a:spcPct val="150000"/>
              </a:lnSpc>
              <a:buFont typeface="Calibri" panose="020F0502020204030204" pitchFamily="34" charset="0"/>
              <a:buChar char="-"/>
            </a:pPr>
            <a:r>
              <a:rPr lang="en-US" altLang="zh-CN" sz="2000" dirty="0" err="1"/>
              <a:t>Svn</a:t>
            </a:r>
            <a:r>
              <a:rPr lang="zh-CN" altLang="en-US" sz="2000" dirty="0"/>
              <a:t>：泄露历史快照和</a:t>
            </a:r>
            <a:r>
              <a:rPr lang="en-US" altLang="zh-CN" sz="2000" dirty="0"/>
              <a:t>entries</a:t>
            </a:r>
            <a:r>
              <a:rPr lang="zh-CN" altLang="en-US" sz="2000" dirty="0"/>
              <a:t>，也有可能读取文本备份</a:t>
            </a:r>
            <a:endParaRPr lang="en-US" altLang="zh-CN" sz="2000" dirty="0"/>
          </a:p>
          <a:p>
            <a:pPr marL="914400" lvl="1" indent="-457200">
              <a:lnSpc>
                <a:spcPct val="150000"/>
              </a:lnSpc>
              <a:buFont typeface="Calibri" panose="020F0502020204030204" pitchFamily="34" charset="0"/>
              <a:buChar char="-"/>
            </a:pPr>
            <a:r>
              <a:rPr lang="en-US" altLang="zh-CN" sz="2000" dirty="0" err="1"/>
              <a:t>DS_Store</a:t>
            </a:r>
            <a:r>
              <a:rPr lang="zh-CN" altLang="en-US" sz="2000" dirty="0"/>
              <a:t>：泄露目录</a:t>
            </a:r>
            <a:r>
              <a:rPr lang="en-US" altLang="zh-CN" sz="2000" dirty="0"/>
              <a:t>meta</a:t>
            </a:r>
            <a:r>
              <a:rPr lang="zh-CN" altLang="en-US" sz="2000" dirty="0"/>
              <a:t>数据，文件名及目录信息等</a:t>
            </a:r>
            <a:endParaRPr lang="en-US" altLang="zh-CN" sz="2000" dirty="0"/>
          </a:p>
        </p:txBody>
      </p:sp>
      <p:pic>
        <p:nvPicPr>
          <p:cNvPr id="8" name="图片 7">
            <a:extLst>
              <a:ext uri="{FF2B5EF4-FFF2-40B4-BE49-F238E27FC236}">
                <a16:creationId xmlns:a16="http://schemas.microsoft.com/office/drawing/2014/main" id="{2000DBFC-60A2-6B67-15B7-00EA2DAD1D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4185" y="2074120"/>
            <a:ext cx="3600450" cy="2228850"/>
          </a:xfrm>
          <a:prstGeom prst="rect">
            <a:avLst/>
          </a:prstGeom>
        </p:spPr>
      </p:pic>
    </p:spTree>
    <p:extLst>
      <p:ext uri="{BB962C8B-B14F-4D97-AF65-F5344CB8AC3E}">
        <p14:creationId xmlns:p14="http://schemas.microsoft.com/office/powerpoint/2010/main" val="1630967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30433-28FD-8B8F-BC21-490398DB1C5D}"/>
            </a:ext>
          </a:extLst>
        </p:cNvPr>
        <p:cNvGrpSpPr/>
        <p:nvPr/>
      </p:nvGrpSpPr>
      <p:grpSpPr>
        <a:xfrm>
          <a:off x="0" y="0"/>
          <a:ext cx="0" cy="0"/>
          <a:chOff x="0" y="0"/>
          <a:chExt cx="0" cy="0"/>
        </a:xfrm>
      </p:grpSpPr>
      <p:sp>
        <p:nvSpPr>
          <p:cNvPr id="6" name="等腰三角形 5">
            <a:extLst>
              <a:ext uri="{FF2B5EF4-FFF2-40B4-BE49-F238E27FC236}">
                <a16:creationId xmlns:a16="http://schemas.microsoft.com/office/drawing/2014/main" id="{A47BAFED-7095-7742-3162-D804379B91B4}"/>
              </a:ext>
            </a:extLst>
          </p:cNvPr>
          <p:cNvSpPr/>
          <p:nvPr/>
        </p:nvSpPr>
        <p:spPr>
          <a:xfrm rot="5400000">
            <a:off x="-162839" y="4784944"/>
            <a:ext cx="551148" cy="225470"/>
          </a:xfrm>
          <a:prstGeom prst="triangle">
            <a:avLst/>
          </a:prstGeom>
          <a:solidFill>
            <a:srgbClr val="A50021"/>
          </a:solidFill>
          <a:ln>
            <a:solidFill>
              <a:srgbClr val="A500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50021"/>
              </a:solidFill>
            </a:endParaRPr>
          </a:p>
        </p:txBody>
      </p:sp>
      <p:sp>
        <p:nvSpPr>
          <p:cNvPr id="7" name="文本框 6">
            <a:extLst>
              <a:ext uri="{FF2B5EF4-FFF2-40B4-BE49-F238E27FC236}">
                <a16:creationId xmlns:a16="http://schemas.microsoft.com/office/drawing/2014/main" id="{0C5AB60A-5C3B-4E0E-1B56-1D1090ED9908}"/>
              </a:ext>
            </a:extLst>
          </p:cNvPr>
          <p:cNvSpPr txBox="1"/>
          <p:nvPr/>
        </p:nvSpPr>
        <p:spPr>
          <a:xfrm>
            <a:off x="576197" y="4543736"/>
            <a:ext cx="6225436" cy="707886"/>
          </a:xfrm>
          <a:prstGeom prst="rect">
            <a:avLst/>
          </a:prstGeom>
          <a:noFill/>
        </p:spPr>
        <p:txBody>
          <a:bodyPr wrap="square" rtlCol="0">
            <a:spAutoFit/>
          </a:bodyPr>
          <a:lstStyle/>
          <a:p>
            <a:r>
              <a:rPr lang="zh-CN" altLang="en-US" sz="4000" b="1" dirty="0">
                <a:solidFill>
                  <a:srgbClr val="A50021"/>
                </a:solidFill>
                <a:latin typeface="+mj-ea"/>
                <a:ea typeface="+mj-ea"/>
              </a:rPr>
              <a:t>备份文件泄露</a:t>
            </a:r>
          </a:p>
        </p:txBody>
      </p:sp>
      <p:sp>
        <p:nvSpPr>
          <p:cNvPr id="8" name="文本框 7">
            <a:extLst>
              <a:ext uri="{FF2B5EF4-FFF2-40B4-BE49-F238E27FC236}">
                <a16:creationId xmlns:a16="http://schemas.microsoft.com/office/drawing/2014/main" id="{DDEC1E04-C620-E66D-57EB-7B76297E2149}"/>
              </a:ext>
            </a:extLst>
          </p:cNvPr>
          <p:cNvSpPr txBox="1"/>
          <p:nvPr/>
        </p:nvSpPr>
        <p:spPr>
          <a:xfrm>
            <a:off x="576197" y="5342351"/>
            <a:ext cx="5699343" cy="400110"/>
          </a:xfrm>
          <a:prstGeom prst="rect">
            <a:avLst/>
          </a:prstGeom>
          <a:noFill/>
        </p:spPr>
        <p:txBody>
          <a:bodyPr wrap="square" rtlCol="0">
            <a:spAutoFit/>
          </a:bodyPr>
          <a:lstStyle/>
          <a:p>
            <a:r>
              <a:rPr lang="zh-CN" altLang="en-US" sz="2000" dirty="0">
                <a:solidFill>
                  <a:schemeClr val="bg2">
                    <a:lumMod val="50000"/>
                  </a:schemeClr>
                </a:solidFill>
                <a:latin typeface="+mn-ea"/>
              </a:rPr>
              <a:t>产生原因 </a:t>
            </a:r>
            <a:r>
              <a:rPr lang="en-US" altLang="zh-CN" sz="2000" dirty="0">
                <a:solidFill>
                  <a:schemeClr val="bg2">
                    <a:lumMod val="50000"/>
                  </a:schemeClr>
                </a:solidFill>
                <a:latin typeface="+mn-ea"/>
              </a:rPr>
              <a:t>– </a:t>
            </a:r>
            <a:r>
              <a:rPr lang="zh-CN" altLang="en-US" sz="2000" dirty="0">
                <a:solidFill>
                  <a:schemeClr val="bg2">
                    <a:lumMod val="50000"/>
                  </a:schemeClr>
                </a:solidFill>
                <a:latin typeface="+mn-ea"/>
              </a:rPr>
              <a:t>实战</a:t>
            </a:r>
            <a:r>
              <a:rPr lang="en-US" altLang="zh-CN" sz="2000" dirty="0">
                <a:solidFill>
                  <a:schemeClr val="bg2">
                    <a:lumMod val="50000"/>
                  </a:schemeClr>
                </a:solidFill>
                <a:latin typeface="+mn-ea"/>
              </a:rPr>
              <a:t>– </a:t>
            </a:r>
            <a:r>
              <a:rPr lang="zh-CN" altLang="en-US" sz="2000" dirty="0">
                <a:solidFill>
                  <a:schemeClr val="bg2">
                    <a:lumMod val="50000"/>
                  </a:schemeClr>
                </a:solidFill>
                <a:latin typeface="+mn-ea"/>
              </a:rPr>
              <a:t>工具介绍</a:t>
            </a:r>
          </a:p>
        </p:txBody>
      </p:sp>
    </p:spTree>
    <p:extLst>
      <p:ext uri="{BB962C8B-B14F-4D97-AF65-F5344CB8AC3E}">
        <p14:creationId xmlns:p14="http://schemas.microsoft.com/office/powerpoint/2010/main" val="3416524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a:extLst>
              <a:ext uri="{FF2B5EF4-FFF2-40B4-BE49-F238E27FC236}">
                <a16:creationId xmlns:a16="http://schemas.microsoft.com/office/drawing/2014/main" id="{0D2D55D3-11A8-C7AB-8B29-39D6CC38C7C7}"/>
              </a:ext>
            </a:extLst>
          </p:cNvPr>
          <p:cNvSpPr/>
          <p:nvPr/>
        </p:nvSpPr>
        <p:spPr>
          <a:xfrm rot="5400000">
            <a:off x="-162839" y="858034"/>
            <a:ext cx="551148" cy="225470"/>
          </a:xfrm>
          <a:prstGeom prst="triangle">
            <a:avLst/>
          </a:prstGeom>
          <a:solidFill>
            <a:srgbClr val="A50021"/>
          </a:solidFill>
          <a:ln>
            <a:solidFill>
              <a:srgbClr val="A500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50021"/>
              </a:solidFill>
            </a:endParaRPr>
          </a:p>
        </p:txBody>
      </p:sp>
      <p:sp>
        <p:nvSpPr>
          <p:cNvPr id="3" name="文本框 2">
            <a:extLst>
              <a:ext uri="{FF2B5EF4-FFF2-40B4-BE49-F238E27FC236}">
                <a16:creationId xmlns:a16="http://schemas.microsoft.com/office/drawing/2014/main" id="{3D6DEC43-4D43-E66E-1AB1-EAA1D8055642}"/>
              </a:ext>
            </a:extLst>
          </p:cNvPr>
          <p:cNvSpPr txBox="1"/>
          <p:nvPr/>
        </p:nvSpPr>
        <p:spPr>
          <a:xfrm>
            <a:off x="632563" y="695195"/>
            <a:ext cx="6225436" cy="646331"/>
          </a:xfrm>
          <a:prstGeom prst="rect">
            <a:avLst/>
          </a:prstGeom>
          <a:noFill/>
        </p:spPr>
        <p:txBody>
          <a:bodyPr wrap="square" rtlCol="0">
            <a:spAutoFit/>
          </a:bodyPr>
          <a:lstStyle/>
          <a:p>
            <a:r>
              <a:rPr lang="zh-CN" altLang="en-US" sz="3600" b="1" dirty="0">
                <a:solidFill>
                  <a:srgbClr val="A50021"/>
                </a:solidFill>
                <a:latin typeface="+mj-ea"/>
              </a:rPr>
              <a:t>为什么会发生泄露？</a:t>
            </a:r>
          </a:p>
        </p:txBody>
      </p:sp>
      <p:sp>
        <p:nvSpPr>
          <p:cNvPr id="4" name="文本框 3">
            <a:extLst>
              <a:ext uri="{FF2B5EF4-FFF2-40B4-BE49-F238E27FC236}">
                <a16:creationId xmlns:a16="http://schemas.microsoft.com/office/drawing/2014/main" id="{6A5B9273-0051-AA45-C2C8-DC1DFBED41A9}"/>
              </a:ext>
            </a:extLst>
          </p:cNvPr>
          <p:cNvSpPr txBox="1"/>
          <p:nvPr/>
        </p:nvSpPr>
        <p:spPr>
          <a:xfrm>
            <a:off x="710822" y="1341526"/>
            <a:ext cx="7461628" cy="530619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b="1" dirty="0"/>
              <a:t>网页文件备份</a:t>
            </a:r>
            <a:endParaRPr lang="en-US" altLang="zh-CN" sz="2400" b="1" dirty="0"/>
          </a:p>
          <a:p>
            <a:pPr marL="800100" lvl="1" indent="-342900">
              <a:lnSpc>
                <a:spcPct val="150000"/>
              </a:lnSpc>
              <a:buFont typeface="Calibri" panose="020F0502020204030204" pitchFamily="34" charset="0"/>
              <a:buChar char="-"/>
            </a:pPr>
            <a:r>
              <a:rPr lang="zh-CN" altLang="en-US" sz="2000" dirty="0"/>
              <a:t>在网站的使用过程中，往往需要修改、升级。此时就需要进行备份。</a:t>
            </a:r>
            <a:endParaRPr lang="en-US" altLang="zh-CN" sz="2000" dirty="0"/>
          </a:p>
          <a:p>
            <a:pPr marL="800100" lvl="1" indent="-342900">
              <a:lnSpc>
                <a:spcPct val="150000"/>
              </a:lnSpc>
              <a:buFont typeface="Calibri" panose="020F0502020204030204" pitchFamily="34" charset="0"/>
              <a:buChar char="-"/>
            </a:pPr>
            <a:r>
              <a:rPr lang="zh-CN" altLang="en-US" sz="2000" dirty="0"/>
              <a:t>当备份文件或者修改过程中的缓存文件因为各种原因而被留在网站</a:t>
            </a:r>
            <a:r>
              <a:rPr lang="en-US" altLang="zh-CN" sz="2000" dirty="0"/>
              <a:t>web</a:t>
            </a:r>
            <a:r>
              <a:rPr lang="zh-CN" altLang="en-US" sz="2000" dirty="0"/>
              <a:t>目录下，而该目录又没有设置访问权限时，便有可能导致备份文件或者编辑器的缓存文件被下载。</a:t>
            </a:r>
            <a:endParaRPr lang="en-US" altLang="zh-CN" sz="2000" b="1" dirty="0"/>
          </a:p>
          <a:p>
            <a:pPr marL="457200" indent="-457200">
              <a:lnSpc>
                <a:spcPct val="150000"/>
              </a:lnSpc>
              <a:buFont typeface="Arial" panose="020B0604020202020204" pitchFamily="34" charset="0"/>
              <a:buChar char="•"/>
            </a:pPr>
            <a:r>
              <a:rPr lang="zh-CN" altLang="en-US" sz="2400" b="1" dirty="0"/>
              <a:t>漏洞成因</a:t>
            </a:r>
            <a:endParaRPr lang="en-US" altLang="zh-CN" sz="2400" b="1" dirty="0"/>
          </a:p>
          <a:p>
            <a:pPr marL="800100" lvl="1" indent="-342900">
              <a:lnSpc>
                <a:spcPct val="150000"/>
              </a:lnSpc>
              <a:buFont typeface="Calibri" panose="020F0502020204030204" pitchFamily="34" charset="0"/>
              <a:buChar char="-"/>
            </a:pPr>
            <a:r>
              <a:rPr lang="zh-CN" altLang="en-US" sz="2000" dirty="0"/>
              <a:t>服务器管理员错误地将网站或者网页的备份文件放置到服务器</a:t>
            </a:r>
            <a:r>
              <a:rPr lang="en-US" altLang="zh-CN" sz="2000" dirty="0"/>
              <a:t>web</a:t>
            </a:r>
            <a:r>
              <a:rPr lang="zh-CN" altLang="en-US" sz="2000" dirty="0"/>
              <a:t>目录下。</a:t>
            </a:r>
            <a:endParaRPr lang="en-US" altLang="zh-CN" sz="2000" dirty="0"/>
          </a:p>
          <a:p>
            <a:pPr marL="800100" lvl="1" indent="-342900">
              <a:lnSpc>
                <a:spcPct val="150000"/>
              </a:lnSpc>
              <a:buFont typeface="Calibri" panose="020F0502020204030204" pitchFamily="34" charset="0"/>
              <a:buChar char="-"/>
            </a:pPr>
            <a:r>
              <a:rPr lang="zh-CN" altLang="en-US" sz="2000" dirty="0"/>
              <a:t>编辑器在使用过程中自动保存的备份文件或者临时文件因为各种原因没有被删除而保存在</a:t>
            </a:r>
            <a:r>
              <a:rPr lang="en-US" altLang="zh-CN" sz="2000" dirty="0"/>
              <a:t>web</a:t>
            </a:r>
            <a:r>
              <a:rPr lang="zh-CN" altLang="en-US" sz="2000" dirty="0"/>
              <a:t>目录下。</a:t>
            </a:r>
          </a:p>
        </p:txBody>
      </p:sp>
      <p:pic>
        <p:nvPicPr>
          <p:cNvPr id="6" name="图片 5">
            <a:extLst>
              <a:ext uri="{FF2B5EF4-FFF2-40B4-BE49-F238E27FC236}">
                <a16:creationId xmlns:a16="http://schemas.microsoft.com/office/drawing/2014/main" id="{83ED5F15-16D0-B4CC-C4A6-2E7C4DEDF3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5279" y="1712487"/>
            <a:ext cx="3429000" cy="3810000"/>
          </a:xfrm>
          <a:prstGeom prst="rect">
            <a:avLst/>
          </a:prstGeom>
        </p:spPr>
      </p:pic>
    </p:spTree>
    <p:extLst>
      <p:ext uri="{BB962C8B-B14F-4D97-AF65-F5344CB8AC3E}">
        <p14:creationId xmlns:p14="http://schemas.microsoft.com/office/powerpoint/2010/main" val="702487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等腰三角形 1">
            <a:extLst>
              <a:ext uri="{FF2B5EF4-FFF2-40B4-BE49-F238E27FC236}">
                <a16:creationId xmlns:a16="http://schemas.microsoft.com/office/drawing/2014/main" id="{355FE240-863F-6211-9529-22FDFC8720CB}"/>
              </a:ext>
            </a:extLst>
          </p:cNvPr>
          <p:cNvSpPr/>
          <p:nvPr/>
        </p:nvSpPr>
        <p:spPr>
          <a:xfrm rot="5400000">
            <a:off x="-162839" y="858034"/>
            <a:ext cx="551148" cy="225470"/>
          </a:xfrm>
          <a:prstGeom prst="triangle">
            <a:avLst/>
          </a:prstGeom>
          <a:solidFill>
            <a:srgbClr val="A50021"/>
          </a:solidFill>
          <a:ln>
            <a:solidFill>
              <a:srgbClr val="A500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A50021"/>
              </a:solidFill>
            </a:endParaRPr>
          </a:p>
        </p:txBody>
      </p:sp>
      <p:sp>
        <p:nvSpPr>
          <p:cNvPr id="3" name="文本框 2">
            <a:extLst>
              <a:ext uri="{FF2B5EF4-FFF2-40B4-BE49-F238E27FC236}">
                <a16:creationId xmlns:a16="http://schemas.microsoft.com/office/drawing/2014/main" id="{3B1CA194-A494-F4AD-0238-C32FA54B011C}"/>
              </a:ext>
            </a:extLst>
          </p:cNvPr>
          <p:cNvSpPr txBox="1"/>
          <p:nvPr/>
        </p:nvSpPr>
        <p:spPr>
          <a:xfrm>
            <a:off x="632563" y="695195"/>
            <a:ext cx="6225436" cy="646331"/>
          </a:xfrm>
          <a:prstGeom prst="rect">
            <a:avLst/>
          </a:prstGeom>
          <a:noFill/>
        </p:spPr>
        <p:txBody>
          <a:bodyPr wrap="square" rtlCol="0">
            <a:spAutoFit/>
          </a:bodyPr>
          <a:lstStyle/>
          <a:p>
            <a:r>
              <a:rPr lang="zh-CN" altLang="en-US" sz="3600" b="1" dirty="0">
                <a:solidFill>
                  <a:srgbClr val="A50021"/>
                </a:solidFill>
                <a:latin typeface="+mj-ea"/>
              </a:rPr>
              <a:t>泄露利用</a:t>
            </a:r>
          </a:p>
        </p:txBody>
      </p:sp>
      <p:sp>
        <p:nvSpPr>
          <p:cNvPr id="4" name="文本框 3">
            <a:extLst>
              <a:ext uri="{FF2B5EF4-FFF2-40B4-BE49-F238E27FC236}">
                <a16:creationId xmlns:a16="http://schemas.microsoft.com/office/drawing/2014/main" id="{053DDEF3-F79C-79DC-54E3-FA0069EFA16A}"/>
              </a:ext>
            </a:extLst>
          </p:cNvPr>
          <p:cNvSpPr txBox="1"/>
          <p:nvPr/>
        </p:nvSpPr>
        <p:spPr>
          <a:xfrm>
            <a:off x="710822" y="1341526"/>
            <a:ext cx="7812692" cy="544956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dirty="0"/>
              <a:t>源代码被下载之后，所包含的各类敏感信息，如服务器数据库连接信息，服务器配置信息等会因此而泄露，造成巨大的损失。被泄露的源代码还可能会被用于代码审计，进一步利用而对整个系统的安全埋下隐患。</a:t>
            </a:r>
            <a:endParaRPr lang="en-US" altLang="zh-CN" dirty="0"/>
          </a:p>
          <a:p>
            <a:pPr marL="342900" indent="-342900">
              <a:lnSpc>
                <a:spcPct val="150000"/>
              </a:lnSpc>
              <a:buFont typeface="Arial" panose="020B0604020202020204" pitchFamily="34" charset="0"/>
              <a:buChar char="•"/>
            </a:pPr>
            <a:r>
              <a:rPr lang="zh-CN" altLang="en-US" b="1" dirty="0"/>
              <a:t>扫描工具</a:t>
            </a:r>
            <a:r>
              <a:rPr lang="en-US" altLang="zh-CN" b="1" dirty="0" err="1"/>
              <a:t>dirsearch</a:t>
            </a:r>
            <a:endParaRPr lang="en-US" altLang="zh-CN" b="1" dirty="0"/>
          </a:p>
          <a:p>
            <a:pPr marL="800100" lvl="1" indent="-342900">
              <a:lnSpc>
                <a:spcPct val="150000"/>
              </a:lnSpc>
              <a:buFont typeface="Calibri" panose="020F0502020204030204" pitchFamily="34" charset="0"/>
              <a:buChar char="-"/>
            </a:pPr>
            <a:r>
              <a:rPr lang="en-US" altLang="zh-CN" dirty="0"/>
              <a:t>-u</a:t>
            </a:r>
            <a:r>
              <a:rPr lang="zh-CN" altLang="en-US" dirty="0"/>
              <a:t>：目标网址（如 </a:t>
            </a:r>
            <a:r>
              <a:rPr lang="en-US" altLang="zh-CN" dirty="0"/>
              <a:t>http://example.com/</a:t>
            </a:r>
            <a:r>
              <a:rPr lang="zh-CN" altLang="en-US" dirty="0"/>
              <a:t>）</a:t>
            </a:r>
          </a:p>
          <a:p>
            <a:pPr marL="800100" lvl="1" indent="-342900">
              <a:lnSpc>
                <a:spcPct val="150000"/>
              </a:lnSpc>
              <a:buFont typeface="Calibri" panose="020F0502020204030204" pitchFamily="34" charset="0"/>
              <a:buChar char="-"/>
            </a:pPr>
            <a:r>
              <a:rPr lang="en-US" altLang="zh-CN" dirty="0"/>
              <a:t>-w</a:t>
            </a:r>
            <a:r>
              <a:rPr lang="zh-CN" altLang="en-US" dirty="0"/>
              <a:t>：字典文件（如 </a:t>
            </a:r>
            <a:r>
              <a:rPr lang="en-US" altLang="zh-CN" dirty="0"/>
              <a:t>../words.txt</a:t>
            </a:r>
            <a:r>
              <a:rPr lang="zh-CN" altLang="en-US" dirty="0"/>
              <a:t>）</a:t>
            </a:r>
          </a:p>
          <a:p>
            <a:pPr marL="800100" lvl="1" indent="-342900">
              <a:lnSpc>
                <a:spcPct val="150000"/>
              </a:lnSpc>
              <a:buFont typeface="Calibri" panose="020F0502020204030204" pitchFamily="34" charset="0"/>
              <a:buChar char="-"/>
            </a:pPr>
            <a:r>
              <a:rPr lang="en-US" altLang="zh-CN" dirty="0"/>
              <a:t>-f</a:t>
            </a:r>
            <a:r>
              <a:rPr lang="zh-CN" altLang="en-US" dirty="0"/>
              <a:t>：自动将扩展名加入字典末尾进行查找（</a:t>
            </a:r>
            <a:r>
              <a:rPr lang="en-US" altLang="zh-CN" dirty="0"/>
              <a:t>--force</a:t>
            </a:r>
            <a:r>
              <a:rPr lang="zh-CN" altLang="en-US" dirty="0"/>
              <a:t>）</a:t>
            </a:r>
            <a:endParaRPr lang="en-US" altLang="zh-CN" dirty="0"/>
          </a:p>
          <a:p>
            <a:pPr marL="800100" lvl="1" indent="-342900">
              <a:lnSpc>
                <a:spcPct val="150000"/>
              </a:lnSpc>
              <a:buFont typeface="Calibri" panose="020F0502020204030204" pitchFamily="34" charset="0"/>
              <a:buChar char="-"/>
            </a:pPr>
            <a:r>
              <a:rPr lang="en-US" altLang="zh-CN" dirty="0"/>
              <a:t>-q</a:t>
            </a:r>
            <a:r>
              <a:rPr lang="zh-CN" altLang="en-US" dirty="0"/>
              <a:t>：安静模式，减少无关输出</a:t>
            </a:r>
          </a:p>
          <a:p>
            <a:pPr marL="800100" lvl="1" indent="-342900">
              <a:lnSpc>
                <a:spcPct val="150000"/>
              </a:lnSpc>
              <a:buFont typeface="Calibri" panose="020F0502020204030204" pitchFamily="34" charset="0"/>
              <a:buChar char="-"/>
            </a:pPr>
            <a:r>
              <a:rPr lang="en-US" altLang="zh-CN" dirty="0"/>
              <a:t>-t</a:t>
            </a:r>
            <a:r>
              <a:rPr lang="zh-CN" altLang="en-US" dirty="0"/>
              <a:t>：线程数（根据目标实际情况调整）</a:t>
            </a:r>
          </a:p>
          <a:p>
            <a:pPr marL="800100" lvl="1" indent="-342900">
              <a:lnSpc>
                <a:spcPct val="150000"/>
              </a:lnSpc>
              <a:buFont typeface="Calibri" panose="020F0502020204030204" pitchFamily="34" charset="0"/>
              <a:buChar char="-"/>
            </a:pPr>
            <a:r>
              <a:rPr lang="en-US" altLang="zh-CN" dirty="0"/>
              <a:t>-e</a:t>
            </a:r>
            <a:r>
              <a:rPr lang="zh-CN" altLang="en-US" dirty="0"/>
              <a:t>：扩展名（可选，根据你的需求添加</a:t>
            </a:r>
          </a:p>
          <a:p>
            <a:pPr marL="800100" lvl="1" indent="-342900">
              <a:lnSpc>
                <a:spcPct val="150000"/>
              </a:lnSpc>
              <a:buFont typeface="Calibri" panose="020F0502020204030204" pitchFamily="34" charset="0"/>
              <a:buChar char="-"/>
            </a:pPr>
            <a:r>
              <a:rPr lang="en-US" altLang="zh-CN" dirty="0"/>
              <a:t>--include-status: </a:t>
            </a:r>
            <a:r>
              <a:rPr lang="zh-CN" altLang="en-US" dirty="0"/>
              <a:t>筛选包含指定状态码</a:t>
            </a:r>
          </a:p>
          <a:p>
            <a:pPr marL="800100" lvl="1" indent="-342900">
              <a:lnSpc>
                <a:spcPct val="150000"/>
              </a:lnSpc>
              <a:buFont typeface="Calibri" panose="020F0502020204030204" pitchFamily="34" charset="0"/>
              <a:buChar char="-"/>
            </a:pPr>
            <a:r>
              <a:rPr lang="en-US" altLang="zh-CN" dirty="0"/>
              <a:t>--exclude-status: </a:t>
            </a:r>
            <a:r>
              <a:rPr lang="zh-CN" altLang="en-US" dirty="0"/>
              <a:t>筛选排除指定状态码</a:t>
            </a:r>
          </a:p>
          <a:p>
            <a:pPr marL="800100" lvl="1" indent="-342900">
              <a:lnSpc>
                <a:spcPct val="150000"/>
              </a:lnSpc>
              <a:buFont typeface="Calibri" panose="020F0502020204030204" pitchFamily="34" charset="0"/>
              <a:buChar char="-"/>
            </a:pPr>
            <a:r>
              <a:rPr lang="en-US" altLang="zh-CN" dirty="0"/>
              <a:t>--delay=: </a:t>
            </a:r>
            <a:r>
              <a:rPr lang="zh-CN" altLang="en-US" dirty="0"/>
              <a:t>以</a:t>
            </a:r>
            <a:r>
              <a:rPr lang="en-US" altLang="zh-CN" dirty="0"/>
              <a:t>s</a:t>
            </a:r>
            <a:r>
              <a:rPr lang="zh-CN" altLang="en-US" dirty="0"/>
              <a:t>为单位定义每个请求的间隔</a:t>
            </a:r>
          </a:p>
        </p:txBody>
      </p:sp>
      <p:sp>
        <p:nvSpPr>
          <p:cNvPr id="5" name="矩形 4">
            <a:extLst>
              <a:ext uri="{FF2B5EF4-FFF2-40B4-BE49-F238E27FC236}">
                <a16:creationId xmlns:a16="http://schemas.microsoft.com/office/drawing/2014/main" id="{6794779F-DF9D-D349-8711-357E7C959F8A}"/>
              </a:ext>
            </a:extLst>
          </p:cNvPr>
          <p:cNvSpPr/>
          <p:nvPr/>
        </p:nvSpPr>
        <p:spPr>
          <a:xfrm>
            <a:off x="7854838" y="2888465"/>
            <a:ext cx="3056238" cy="1935892"/>
          </a:xfrm>
          <a:prstGeom prst="rect">
            <a:avLst/>
          </a:prstGeom>
          <a:solidFill>
            <a:srgbClr val="F6F5B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dirty="0">
                <a:solidFill>
                  <a:schemeClr val="accent4"/>
                </a:solidFill>
                <a:latin typeface="Consolas" panose="020B0609020204030204" pitchFamily="49" charset="0"/>
              </a:rPr>
              <a:t>/* example of use */</a:t>
            </a:r>
          </a:p>
          <a:p>
            <a:r>
              <a:rPr lang="en-US" altLang="zh-CN" dirty="0">
                <a:solidFill>
                  <a:schemeClr val="tx1"/>
                </a:solidFill>
                <a:latin typeface="Consolas" panose="020B0609020204030204" pitchFamily="49" charset="0"/>
              </a:rPr>
              <a:t>python3 dirsearch.py \</a:t>
            </a:r>
          </a:p>
          <a:p>
            <a:r>
              <a:rPr lang="en-US" altLang="zh-CN" dirty="0">
                <a:solidFill>
                  <a:schemeClr val="tx1"/>
                </a:solidFill>
                <a:latin typeface="Consolas" panose="020B0609020204030204" pitchFamily="49" charset="0"/>
              </a:rPr>
              <a:t>-u http://.../</a:t>
            </a:r>
            <a:r>
              <a:rPr lang="zh-CN" altLang="en-US" dirty="0">
                <a:solidFill>
                  <a:schemeClr val="tx1"/>
                </a:solidFill>
                <a:latin typeface="Consolas" panose="020B0609020204030204" pitchFamily="49" charset="0"/>
              </a:rPr>
              <a:t> </a:t>
            </a:r>
            <a:r>
              <a:rPr lang="en-US" altLang="zh-CN" dirty="0">
                <a:solidFill>
                  <a:schemeClr val="tx1"/>
                </a:solidFill>
                <a:latin typeface="Consolas" panose="020B0609020204030204" pitchFamily="49" charset="0"/>
              </a:rPr>
              <a:t>\</a:t>
            </a:r>
          </a:p>
          <a:p>
            <a:r>
              <a:rPr lang="en-US" altLang="zh-CN" dirty="0">
                <a:solidFill>
                  <a:schemeClr val="tx1"/>
                </a:solidFill>
                <a:latin typeface="Consolas" panose="020B0609020204030204" pitchFamily="49" charset="0"/>
              </a:rPr>
              <a:t>-w &lt;</a:t>
            </a:r>
            <a:r>
              <a:rPr lang="en-US" altLang="zh-CN" dirty="0" err="1">
                <a:solidFill>
                  <a:schemeClr val="tx1"/>
                </a:solidFill>
                <a:latin typeface="Consolas" panose="020B0609020204030204" pitchFamily="49" charset="0"/>
              </a:rPr>
              <a:t>dir</a:t>
            </a:r>
            <a:r>
              <a:rPr lang="en-US" altLang="zh-CN" dirty="0">
                <a:solidFill>
                  <a:schemeClr val="tx1"/>
                </a:solidFill>
                <a:latin typeface="Consolas" panose="020B0609020204030204" pitchFamily="49" charset="0"/>
              </a:rPr>
              <a:t> to </a:t>
            </a:r>
            <a:r>
              <a:rPr lang="en-US" altLang="zh-CN" dirty="0" err="1">
                <a:solidFill>
                  <a:schemeClr val="tx1"/>
                </a:solidFill>
                <a:latin typeface="Consolas" panose="020B0609020204030204" pitchFamily="49" charset="0"/>
              </a:rPr>
              <a:t>dict</a:t>
            </a:r>
            <a:r>
              <a:rPr lang="en-US" altLang="zh-CN" dirty="0">
                <a:solidFill>
                  <a:schemeClr val="tx1"/>
                </a:solidFill>
                <a:latin typeface="Consolas" panose="020B0609020204030204" pitchFamily="49" charset="0"/>
              </a:rPr>
              <a:t>&gt; \</a:t>
            </a:r>
          </a:p>
          <a:p>
            <a:r>
              <a:rPr lang="en-US" altLang="zh-CN" dirty="0">
                <a:solidFill>
                  <a:schemeClr val="tx1"/>
                </a:solidFill>
                <a:latin typeface="Consolas" panose="020B0609020204030204" pitchFamily="49" charset="0"/>
              </a:rPr>
              <a:t>-f -q -t 10 \</a:t>
            </a:r>
          </a:p>
          <a:p>
            <a:r>
              <a:rPr lang="en-US" altLang="zh-CN" dirty="0">
                <a:solidFill>
                  <a:schemeClr val="tx1"/>
                </a:solidFill>
                <a:latin typeface="Consolas" panose="020B0609020204030204" pitchFamily="49" charset="0"/>
              </a:rPr>
              <a:t>-e </a:t>
            </a:r>
            <a:r>
              <a:rPr lang="en-US" altLang="zh-CN" dirty="0" err="1">
                <a:solidFill>
                  <a:schemeClr val="tx1"/>
                </a:solidFill>
                <a:latin typeface="Consolas" panose="020B0609020204030204" pitchFamily="49" charset="0"/>
              </a:rPr>
              <a:t>php,txt,zip,rar,ba</a:t>
            </a:r>
            <a:endParaRPr lang="en-US" altLang="zh-CN" dirty="0">
              <a:solidFill>
                <a:schemeClr val="tx1"/>
              </a:solidFill>
              <a:latin typeface="Consolas" panose="020B0609020204030204" pitchFamily="49" charset="0"/>
            </a:endParaRPr>
          </a:p>
        </p:txBody>
      </p:sp>
    </p:spTree>
    <p:extLst>
      <p:ext uri="{BB962C8B-B14F-4D97-AF65-F5344CB8AC3E}">
        <p14:creationId xmlns:p14="http://schemas.microsoft.com/office/powerpoint/2010/main" val="2645883460"/>
      </p:ext>
    </p:extLst>
  </p:cSld>
  <p:clrMapOvr>
    <a:masterClrMapping/>
  </p:clrMapOvr>
</p:sld>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1674</Words>
  <Application>Microsoft Office PowerPoint</Application>
  <PresentationFormat>宽屏</PresentationFormat>
  <Paragraphs>168</Paragraphs>
  <Slides>18</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等线</vt:lpstr>
      <vt:lpstr>微软雅黑</vt:lpstr>
      <vt:lpstr>Arial</vt:lpstr>
      <vt:lpstr>Calibri</vt:lpstr>
      <vt:lpstr>Consolas</vt:lpstr>
      <vt:lpstr>Wingdings</vt:lpstr>
      <vt:lpstr>WPS</vt:lpstr>
      <vt:lpstr>网站源码泄露的利用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CangxueMatata</dc:creator>
  <cp:lastModifiedBy>景韬 陈</cp:lastModifiedBy>
  <cp:revision>144</cp:revision>
  <dcterms:created xsi:type="dcterms:W3CDTF">2023-08-09T12:44:00Z</dcterms:created>
  <dcterms:modified xsi:type="dcterms:W3CDTF">2025-11-01T14:58:44Z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2052-12.1.0.21915</vt:lpwstr>
  </property>
</Properties>
</file>