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85" r:id="rId7"/>
    <p:sldId id="260" r:id="rId8"/>
    <p:sldId id="311" r:id="rId9"/>
    <p:sldId id="312" r:id="rId10"/>
    <p:sldId id="318" r:id="rId11"/>
    <p:sldId id="313" r:id="rId12"/>
    <p:sldId id="314" r:id="rId13"/>
    <p:sldId id="315" r:id="rId14"/>
    <p:sldId id="316" r:id="rId15"/>
    <p:sldId id="319" r:id="rId16"/>
    <p:sldId id="320" r:id="rId17"/>
    <p:sldId id="321" r:id="rId18"/>
    <p:sldId id="263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90" r:id="rId37"/>
    <p:sldId id="278" r:id="rId38"/>
    <p:sldId id="261" r:id="rId39"/>
    <p:sldId id="262" r:id="rId40"/>
    <p:sldId id="264" r:id="rId41"/>
    <p:sldId id="265" r:id="rId42"/>
    <p:sldId id="266" r:id="rId43"/>
    <p:sldId id="267" r:id="rId44"/>
    <p:sldId id="268" r:id="rId45"/>
    <p:sldId id="269" r:id="rId46"/>
    <p:sldId id="270" r:id="rId47"/>
    <p:sldId id="271" r:id="rId48"/>
    <p:sldId id="272" r:id="rId49"/>
    <p:sldId id="273" r:id="rId50"/>
    <p:sldId id="274" r:id="rId51"/>
    <p:sldId id="275" r:id="rId52"/>
    <p:sldId id="276" r:id="rId53"/>
    <p:sldId id="277" r:id="rId54"/>
    <p:sldId id="279" r:id="rId55"/>
    <p:sldId id="280" r:id="rId56"/>
    <p:sldId id="281" r:id="rId57"/>
    <p:sldId id="282" r:id="rId58"/>
    <p:sldId id="283" r:id="rId59"/>
    <p:sldId id="284" r:id="rId60"/>
  </p:sldIdLst>
  <p:sldSz cx="9144000" cy="5143500"/>
  <p:notesSz cx="6858000" cy="9144000"/>
  <p:embeddedFontLst>
    <p:embeddedFont>
      <p:font typeface="Lexend Deca"/>
      <p:regular r:id="rId64"/>
    </p:embeddedFont>
    <p:embeddedFont>
      <p:font typeface="Muli Regular"/>
      <p:regular r:id="rId65"/>
    </p:embeddedFont>
    <p:embeddedFont>
      <p:font typeface="Muli"/>
      <p:regular r:id="rId66"/>
      <p:bold r:id="rId67"/>
      <p:italic r:id="rId68"/>
      <p:boldItalic r:id="rId69"/>
    </p:embeddedFont>
    <p:embeddedFont>
      <p:font typeface="Montserrat" panose="0000050000000000000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318F819-BC18-419D-BC58-8D714B26BDFD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font" Target="fonts/font10.fntdata"/><Relationship Id="rId72" Type="http://schemas.openxmlformats.org/officeDocument/2006/relationships/font" Target="fonts/font9.fntdata"/><Relationship Id="rId71" Type="http://schemas.openxmlformats.org/officeDocument/2006/relationships/font" Target="fonts/font8.fntdata"/><Relationship Id="rId70" Type="http://schemas.openxmlformats.org/officeDocument/2006/relationships/font" Target="fonts/font7.fntdata"/><Relationship Id="rId7" Type="http://schemas.openxmlformats.org/officeDocument/2006/relationships/slide" Target="slides/slide4.xml"/><Relationship Id="rId69" Type="http://schemas.openxmlformats.org/officeDocument/2006/relationships/font" Target="fonts/font6.fntdata"/><Relationship Id="rId68" Type="http://schemas.openxmlformats.org/officeDocument/2006/relationships/font" Target="fonts/font5.fntdata"/><Relationship Id="rId67" Type="http://schemas.openxmlformats.org/officeDocument/2006/relationships/font" Target="fonts/font4.fntdata"/><Relationship Id="rId66" Type="http://schemas.openxmlformats.org/officeDocument/2006/relationships/font" Target="fonts/font3.fntdata"/><Relationship Id="rId65" Type="http://schemas.openxmlformats.org/officeDocument/2006/relationships/font" Target="fonts/font2.fntdata"/><Relationship Id="rId64" Type="http://schemas.openxmlformats.org/officeDocument/2006/relationships/font" Target="fonts/font1.fntdata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7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2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3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0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4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38f85e620_0_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38f85e620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6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34fb1cf8c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34fb1cf8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41a98d525d_0_3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41a98d525d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4"/>
          <p:cNvSpPr txBox="1"/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" name="Google Shape;21;p4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· Small circuit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19.png"/><Relationship Id="rId7" Type="http://schemas.openxmlformats.org/officeDocument/2006/relationships/image" Target="../media/image11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11.xml"/><Relationship Id="rId10" Type="http://schemas.openxmlformats.org/officeDocument/2006/relationships/image" Target="../media/image25.png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png"/><Relationship Id="rId1" Type="http://schemas.openxmlformats.org/officeDocument/2006/relationships/hyperlink" Target="http://www.google.com/sheets/about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hyperlink" Target="https://www.slidescarnival.com/extra-free-resources-icons-and-maps/?utm_source=template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://unsplash.com/&amp;utm_source=slidescarnival" TargetMode="External"/><Relationship Id="rId1" Type="http://schemas.openxmlformats.org/officeDocument/2006/relationships/hyperlink" Target="http://www.slidescarnival.com/?utm_source=template" TargetMode="Externa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ww.fontsquirrel.com/fonts/muli" TargetMode="External"/><Relationship Id="rId1" Type="http://schemas.openxmlformats.org/officeDocument/2006/relationships/hyperlink" Target="https://www.lexend.com/" TargetMode="Externa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4.png"/><Relationship Id="rId7" Type="http://schemas.openxmlformats.org/officeDocument/2006/relationships/image" Target="../media/image9.png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8" Type="http://schemas.openxmlformats.org/officeDocument/2006/relationships/notesSlide" Target="../notesSlides/notesSlide25.xml"/><Relationship Id="rId17" Type="http://schemas.openxmlformats.org/officeDocument/2006/relationships/slideLayout" Target="../slideLayouts/slideLayout11.xml"/><Relationship Id="rId16" Type="http://schemas.openxmlformats.org/officeDocument/2006/relationships/image" Target="../media/image20.png"/><Relationship Id="rId15" Type="http://schemas.openxmlformats.org/officeDocument/2006/relationships/image" Target="../media/image23.png"/><Relationship Id="rId14" Type="http://schemas.openxmlformats.org/officeDocument/2006/relationships/image" Target="../media/image12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19.png"/><Relationship Id="rId1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1.xml"/><Relationship Id="rId1" Type="http://schemas.openxmlformats.org/officeDocument/2006/relationships/hyperlink" Target="https://www.slidescarnival.com/extra-free-resources-icons-and-maps/?utm_source=template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1.xml"/><Relationship Id="rId1" Type="http://schemas.openxmlformats.org/officeDocument/2006/relationships/hyperlink" Target="https://twitter.com/googledocs/status/730087240156643328" TargetMode="Externa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9.png"/><Relationship Id="rId1" Type="http://schemas.openxmlformats.org/officeDocument/2006/relationships/hyperlink" Target="https://www.slidescarnival.com/?utm_source=templat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408305" y="1760220"/>
            <a:ext cx="4808220" cy="16224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400"/>
              <a:t>INTRODUCTION TO WEB DEVELOPMENT</a:t>
            </a:r>
            <a:endParaRPr lang="en-IN" altLang="en-GB" sz="44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353695" y="287020"/>
            <a:ext cx="4264025" cy="850900"/>
          </a:xfrm>
        </p:spPr>
        <p:txBody>
          <a:bodyPr/>
          <a:p>
            <a:r>
              <a:rPr lang="en-US"/>
              <a:t>FONT TAG: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685800" y="1436370"/>
            <a:ext cx="5812790" cy="3050540"/>
          </a:xfrm>
        </p:spPr>
        <p:txBody>
          <a:bodyPr/>
          <a:p>
            <a:r>
              <a:rPr lang="en-US" sz="2400" b="1">
                <a:solidFill>
                  <a:schemeClr val="bg1"/>
                </a:solidFill>
              </a:rPr>
              <a:t>&lt;FONT&gt; TAG defines the font size, color and face of the text in the HTML document.</a:t>
            </a:r>
            <a:endParaRPr lang="en-US" sz="2400" b="1">
              <a:solidFill>
                <a:schemeClr val="bg1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</a:rPr>
              <a:t>Syntax:</a:t>
            </a:r>
            <a:endParaRPr lang="en-US" sz="2400" b="1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rgbClr val="EC7312"/>
                </a:solidFill>
              </a:rPr>
              <a:t>&lt;p&gt;&lt;font</a:t>
            </a:r>
            <a:r>
              <a:rPr lang="en-US" sz="2000" b="1">
                <a:solidFill>
                  <a:schemeClr val="tx1"/>
                </a:solidFill>
              </a:rPr>
              <a:t> </a:t>
            </a:r>
            <a:r>
              <a:rPr lang="en-US" sz="2000" b="1">
                <a:solidFill>
                  <a:srgbClr val="00B050"/>
                </a:solidFill>
              </a:rPr>
              <a:t>color</a:t>
            </a:r>
            <a:r>
              <a:rPr lang="en-US" sz="2000" b="1">
                <a:solidFill>
                  <a:schemeClr val="bg1"/>
                </a:solidFill>
              </a:rPr>
              <a:t>=”red” </a:t>
            </a:r>
            <a:r>
              <a:rPr lang="en-US" sz="2000" b="1">
                <a:solidFill>
                  <a:srgbClr val="00B050"/>
                </a:solidFill>
              </a:rPr>
              <a:t>face</a:t>
            </a:r>
            <a:r>
              <a:rPr lang="en-US" sz="2000" b="1">
                <a:solidFill>
                  <a:schemeClr val="bg1"/>
                </a:solidFill>
              </a:rPr>
              <a:t>=”Verdana,Geneva,sans-serif” </a:t>
            </a:r>
            <a:r>
              <a:rPr lang="en-US" sz="2000" b="1">
                <a:solidFill>
                  <a:srgbClr val="00B050"/>
                </a:solidFill>
              </a:rPr>
              <a:t>size</a:t>
            </a:r>
            <a:r>
              <a:rPr lang="en-US" sz="2000" b="1">
                <a:solidFill>
                  <a:schemeClr val="bg1"/>
                </a:solidFill>
              </a:rPr>
              <a:t>=”2”</a:t>
            </a:r>
            <a:r>
              <a:rPr lang="en-US" sz="2000" b="1">
                <a:solidFill>
                  <a:srgbClr val="EC7312"/>
                </a:solidFill>
              </a:rPr>
              <a:t>&gt;</a:t>
            </a:r>
            <a:r>
              <a:rPr lang="en-US" sz="2000" b="1">
                <a:solidFill>
                  <a:schemeClr val="bg1"/>
                </a:solidFill>
              </a:rPr>
              <a:t>Sample text</a:t>
            </a:r>
            <a:r>
              <a:rPr lang="en-US" sz="2000" b="1">
                <a:solidFill>
                  <a:srgbClr val="EC7312"/>
                </a:solidFill>
              </a:rPr>
              <a:t>&lt;/font&gt;&lt;/p&gt;</a:t>
            </a:r>
            <a:r>
              <a:rPr lang="en-US" sz="2400" b="1">
                <a:solidFill>
                  <a:srgbClr val="EC7312"/>
                </a:solidFill>
              </a:rPr>
              <a:t> </a:t>
            </a:r>
            <a:endParaRPr lang="en-US" sz="2400" b="1">
              <a:solidFill>
                <a:srgbClr val="EC731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438785" y="356235"/>
            <a:ext cx="4511040" cy="812800"/>
          </a:xfrm>
        </p:spPr>
        <p:txBody>
          <a:bodyPr/>
          <a:p>
            <a:r>
              <a:rPr lang="en-US"/>
              <a:t>HEADER TAGS: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561975" y="1374140"/>
            <a:ext cx="7510145" cy="3398520"/>
          </a:xfrm>
        </p:spPr>
        <p:txBody>
          <a:bodyPr/>
          <a:p>
            <a:r>
              <a:rPr lang="en-US" sz="2400" b="1">
                <a:solidFill>
                  <a:schemeClr val="bg1"/>
                </a:solidFill>
              </a:rPr>
              <a:t>Header tag is used to define a header for a document or a section.</a:t>
            </a:r>
            <a:endParaRPr lang="en-US" sz="2400" b="1">
              <a:solidFill>
                <a:schemeClr val="bg1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</a:rPr>
              <a:t>Tags:</a:t>
            </a:r>
            <a:endParaRPr lang="en-US" sz="2400" b="1">
              <a:solidFill>
                <a:schemeClr val="bg1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</a:rPr>
              <a:t>	</a:t>
            </a:r>
            <a:r>
              <a:rPr lang="en-US" sz="2400" b="1">
                <a:solidFill>
                  <a:srgbClr val="002060"/>
                </a:solidFill>
              </a:rPr>
              <a:t>&lt;h1&gt;</a:t>
            </a:r>
            <a:r>
              <a:rPr lang="en-US" sz="2400" b="1">
                <a:solidFill>
                  <a:schemeClr val="bg1"/>
                </a:solidFill>
              </a:rPr>
              <a:t>Sample Text</a:t>
            </a:r>
            <a:r>
              <a:rPr lang="en-US" sz="2400" b="1">
                <a:solidFill>
                  <a:srgbClr val="002060"/>
                </a:solidFill>
              </a:rPr>
              <a:t>&lt;/h1&gt;</a:t>
            </a:r>
            <a:endParaRPr lang="en-US" sz="2400" b="1">
              <a:solidFill>
                <a:schemeClr val="bg1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</a:rPr>
              <a:t>	</a:t>
            </a:r>
            <a:r>
              <a:rPr lang="en-US" sz="2400" b="1">
                <a:solidFill>
                  <a:srgbClr val="002060"/>
                </a:solidFill>
              </a:rPr>
              <a:t>&lt;h2&gt;</a:t>
            </a:r>
            <a:r>
              <a:rPr lang="en-US" sz="2400" b="1">
                <a:solidFill>
                  <a:schemeClr val="bg1"/>
                </a:solidFill>
              </a:rPr>
              <a:t>Sample Text</a:t>
            </a:r>
            <a:r>
              <a:rPr lang="en-US" sz="2400" b="1">
                <a:solidFill>
                  <a:srgbClr val="002060"/>
                </a:solidFill>
              </a:rPr>
              <a:t>&lt;/h2&gt;</a:t>
            </a:r>
            <a:endParaRPr lang="en-US" sz="2400" b="1">
              <a:solidFill>
                <a:schemeClr val="bg1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</a:rPr>
              <a:t>	.....</a:t>
            </a:r>
            <a:r>
              <a:rPr lang="en-US" sz="2400" b="1">
                <a:solidFill>
                  <a:srgbClr val="002060"/>
                </a:solidFill>
              </a:rPr>
              <a:t>&lt;h6&gt;</a:t>
            </a:r>
            <a:r>
              <a:rPr lang="en-US" sz="2400" b="1">
                <a:solidFill>
                  <a:schemeClr val="bg1"/>
                </a:solidFill>
              </a:rPr>
              <a:t>Sample Text</a:t>
            </a:r>
            <a:r>
              <a:rPr lang="en-US" sz="2400" b="1">
                <a:solidFill>
                  <a:srgbClr val="002060"/>
                </a:solidFill>
              </a:rPr>
              <a:t>&lt;/h6&gt;</a:t>
            </a:r>
            <a:endParaRPr lang="en-US" sz="2400" b="1">
              <a:solidFill>
                <a:srgbClr val="002060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</a:rPr>
              <a:t>Attribute: </a:t>
            </a:r>
            <a:r>
              <a:rPr lang="en-US" sz="2400" b="1">
                <a:solidFill>
                  <a:srgbClr val="EC7312"/>
                </a:solidFill>
              </a:rPr>
              <a:t>align { </a:t>
            </a:r>
            <a:r>
              <a:rPr lang="en-US" sz="2400" b="1">
                <a:solidFill>
                  <a:schemeClr val="bg1"/>
                </a:solidFill>
              </a:rPr>
              <a:t>right, left, middle, top, bottom, center</a:t>
            </a:r>
            <a:r>
              <a:rPr lang="en-US" sz="2400" b="1">
                <a:solidFill>
                  <a:srgbClr val="EC7312"/>
                </a:solidFill>
              </a:rPr>
              <a:t>}</a:t>
            </a:r>
            <a:endParaRPr lang="en-US" sz="2400" b="1">
              <a:solidFill>
                <a:srgbClr val="EC731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262255" y="302895"/>
            <a:ext cx="5412105" cy="858520"/>
          </a:xfrm>
        </p:spPr>
        <p:txBody>
          <a:bodyPr/>
          <a:p>
            <a:r>
              <a:rPr lang="en-US"/>
              <a:t>COMMENTS: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516255" y="1259840"/>
            <a:ext cx="5875020" cy="3289300"/>
          </a:xfrm>
        </p:spPr>
        <p:txBody>
          <a:bodyPr/>
          <a:p>
            <a:r>
              <a:rPr lang="en-US" altLang="en-US" sz="2400" b="1">
                <a:solidFill>
                  <a:schemeClr val="bg1"/>
                </a:solidFill>
                <a:sym typeface="+mn-ea"/>
              </a:rPr>
              <a:t>	Comment statements are notes in the HTML code that explain the important features of the code.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r>
              <a:rPr lang="en-US" altLang="en-US" sz="2400" b="1">
                <a:solidFill>
                  <a:schemeClr val="bg1"/>
                </a:solidFill>
                <a:sym typeface="+mn-ea"/>
              </a:rPr>
              <a:t>	The comments do not appear on the Web page itself but are a useful reference to the author of the page and other programmers.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r>
              <a:rPr lang="en-US" altLang="en-US" sz="2400" b="1">
                <a:solidFill>
                  <a:srgbClr val="00B050"/>
                </a:solidFill>
                <a:sym typeface="+mn-ea"/>
              </a:rPr>
              <a:t>	&lt;!-- Comment--&gt;</a:t>
            </a:r>
            <a:endParaRPr lang="en-US" altLang="en-US" sz="2400" b="1">
              <a:solidFill>
                <a:srgbClr val="00B050"/>
              </a:solidFill>
              <a:sym typeface="+mn-ea"/>
            </a:endParaRPr>
          </a:p>
        </p:txBody>
      </p:sp>
      <p:grpSp>
        <p:nvGrpSpPr>
          <p:cNvPr id="447" name="Google Shape;447;p39"/>
          <p:cNvGrpSpPr/>
          <p:nvPr/>
        </p:nvGrpSpPr>
        <p:grpSpPr>
          <a:xfrm>
            <a:off x="6488623" y="2518548"/>
            <a:ext cx="347107" cy="420111"/>
            <a:chOff x="584925" y="922575"/>
            <a:chExt cx="415200" cy="502525"/>
          </a:xfrm>
        </p:grpSpPr>
        <p:sp>
          <p:nvSpPr>
            <p:cNvPr id="448" name="Google Shape;448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554990" y="316865"/>
            <a:ext cx="4264025" cy="936625"/>
          </a:xfrm>
        </p:spPr>
        <p:txBody>
          <a:bodyPr/>
          <a:p>
            <a:r>
              <a:rPr lang="en-US"/>
              <a:t>INSERT IMAGES: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685800" y="1475105"/>
            <a:ext cx="5628005" cy="2680970"/>
          </a:xfrm>
        </p:spPr>
        <p:txBody>
          <a:bodyPr/>
          <a:p>
            <a:r>
              <a:rPr lang="en-US" sz="2400" b="1">
                <a:solidFill>
                  <a:schemeClr val="bg1"/>
                </a:solidFill>
              </a:rPr>
              <a:t>Defines an image in an HTML page.</a:t>
            </a:r>
            <a:endParaRPr lang="en-US" sz="2400" b="1">
              <a:solidFill>
                <a:schemeClr val="bg1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</a:rPr>
              <a:t>Attributes:</a:t>
            </a:r>
            <a:endParaRPr lang="en-US" sz="2400" b="1">
              <a:solidFill>
                <a:schemeClr val="bg1"/>
              </a:solidFill>
            </a:endParaRPr>
          </a:p>
          <a:p>
            <a:pPr marL="114300" indent="0">
              <a:buFont typeface="Wingdings" panose="05000000000000000000" charset="0"/>
            </a:pPr>
            <a:r>
              <a:rPr lang="en-US" sz="2400" b="1">
                <a:solidFill>
                  <a:schemeClr val="bg1"/>
                </a:solidFill>
              </a:rPr>
              <a:t>	src, alt, height, width, align</a:t>
            </a:r>
            <a:endParaRPr lang="en-US" sz="2400" b="1">
              <a:solidFill>
                <a:schemeClr val="bg1"/>
              </a:solidFill>
            </a:endParaRPr>
          </a:p>
          <a:p>
            <a:pPr marL="114300" indent="0">
              <a:buFont typeface="Wingdings" panose="05000000000000000000" charset="0"/>
            </a:pPr>
            <a:endParaRPr lang="en-US" sz="2400" b="1">
              <a:solidFill>
                <a:schemeClr val="bg1"/>
              </a:solidFill>
            </a:endParaRPr>
          </a:p>
          <a:p>
            <a:pPr marL="114300" indent="0">
              <a:buFont typeface="Wingdings" panose="05000000000000000000" charset="0"/>
            </a:pPr>
            <a:r>
              <a:rPr lang="en-US" sz="2400" b="1">
                <a:solidFill>
                  <a:schemeClr val="bg1"/>
                </a:solidFill>
              </a:rPr>
              <a:t> &lt;img src=”image.jpg” alt=”Image”&gt;</a:t>
            </a:r>
            <a:endParaRPr lang="en-US" sz="2400" b="1">
              <a:solidFill>
                <a:schemeClr val="bg1"/>
              </a:solidFill>
            </a:endParaRPr>
          </a:p>
        </p:txBody>
      </p:sp>
      <p:grpSp>
        <p:nvGrpSpPr>
          <p:cNvPr id="4" name="Google Shape;408;p39"/>
          <p:cNvGrpSpPr/>
          <p:nvPr/>
        </p:nvGrpSpPr>
        <p:grpSpPr>
          <a:xfrm>
            <a:off x="5989155" y="3226539"/>
            <a:ext cx="355300" cy="312413"/>
            <a:chOff x="1928175" y="312600"/>
            <a:chExt cx="425000" cy="373700"/>
          </a:xfrm>
        </p:grpSpPr>
        <p:sp>
          <p:nvSpPr>
            <p:cNvPr id="5" name="Google Shape;409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410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454660" y="371475"/>
            <a:ext cx="4264025" cy="688975"/>
          </a:xfrm>
        </p:spPr>
        <p:txBody>
          <a:bodyPr/>
          <a:p>
            <a:r>
              <a:rPr lang="en-US"/>
              <a:t>LINKS: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701040" y="1228725"/>
            <a:ext cx="7153275" cy="3236595"/>
          </a:xfrm>
        </p:spPr>
        <p:txBody>
          <a:bodyPr/>
          <a:p>
            <a:r>
              <a:rPr lang="en-US" altLang="en-US" sz="2400" b="1">
                <a:solidFill>
                  <a:schemeClr val="bg1"/>
                </a:solidFill>
                <a:sym typeface="+mn-ea"/>
              </a:rPr>
              <a:t>	A link lets you move from one page to another, play movies and sound, send email, download files, and more….</a:t>
            </a:r>
            <a:r>
              <a:rPr lang="en-US" altLang="en-US">
                <a:sym typeface="+mn-ea"/>
              </a:rPr>
              <a:t> </a:t>
            </a:r>
            <a:endParaRPr lang="en-US" altLang="en-US">
              <a:sym typeface="+mn-ea"/>
            </a:endParaRPr>
          </a:p>
          <a:p>
            <a:r>
              <a:rPr lang="en-US"/>
              <a:t>	</a:t>
            </a:r>
            <a:endParaRPr lang="en-US"/>
          </a:p>
          <a:p>
            <a:r>
              <a:rPr lang="en-US"/>
              <a:t>	</a:t>
            </a:r>
            <a:r>
              <a:rPr lang="en-US" sz="2400" b="1">
                <a:solidFill>
                  <a:schemeClr val="bg1"/>
                </a:solidFill>
              </a:rPr>
              <a:t>&lt;a href=”page.html”&gt;Link&lt;/a&gt;</a:t>
            </a:r>
            <a:endParaRPr lang="en-US" sz="2400" b="1">
              <a:solidFill>
                <a:schemeClr val="bg1"/>
              </a:solidFill>
            </a:endParaRPr>
          </a:p>
          <a:p>
            <a:endParaRPr lang="en-US" sz="2400" b="1">
              <a:solidFill>
                <a:schemeClr val="bg1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</a:rPr>
              <a:t>	</a:t>
            </a:r>
            <a:r>
              <a:rPr lang="en-US" altLang="en-US" sz="2400" b="1">
                <a:solidFill>
                  <a:schemeClr val="bg1"/>
                </a:solidFill>
                <a:sym typeface="+mn-ea"/>
              </a:rPr>
              <a:t>To create a link to an email address: 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r>
              <a:rPr lang="en-US" altLang="en-US" sz="2400" b="1">
                <a:solidFill>
                  <a:schemeClr val="bg1"/>
                </a:solidFill>
                <a:sym typeface="+mn-ea"/>
              </a:rPr>
              <a:t>	 &lt;A HREF=“mailto:email_address”&gt; Label&lt;/A&gt;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473" name="Google Shape;473;p39"/>
          <p:cNvGrpSpPr/>
          <p:nvPr/>
        </p:nvGrpSpPr>
        <p:grpSpPr>
          <a:xfrm>
            <a:off x="7854020" y="4134228"/>
            <a:ext cx="389994" cy="273623"/>
            <a:chOff x="559275" y="1683950"/>
            <a:chExt cx="466500" cy="327300"/>
          </a:xfrm>
        </p:grpSpPr>
        <p:sp>
          <p:nvSpPr>
            <p:cNvPr id="474" name="Google Shape;474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422910" y="10160"/>
            <a:ext cx="4264025" cy="866140"/>
          </a:xfrm>
        </p:spPr>
        <p:txBody>
          <a:bodyPr/>
          <a:p>
            <a:r>
              <a:rPr lang="en-US"/>
              <a:t>ANCHORS: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422910" y="1035685"/>
            <a:ext cx="5196205" cy="3605530"/>
          </a:xfrm>
        </p:spPr>
        <p:txBody>
          <a:bodyPr/>
          <a:p>
            <a:r>
              <a:rPr lang="en-US" altLang="en-US" sz="2400" b="1">
                <a:solidFill>
                  <a:schemeClr val="bg1"/>
                </a:solidFill>
                <a:sym typeface="+mn-ea"/>
              </a:rPr>
              <a:t>	Anchors enable a user to jump to a specific place on a Web site.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r>
              <a:rPr lang="en-US" altLang="en-US" sz="2400" b="1">
                <a:solidFill>
                  <a:schemeClr val="bg1"/>
                </a:solidFill>
                <a:sym typeface="+mn-ea"/>
              </a:rPr>
              <a:t>	</a:t>
            </a:r>
            <a:r>
              <a:rPr altLang="en-US" sz="2400" b="1">
                <a:solidFill>
                  <a:srgbClr val="000000"/>
                </a:solidFill>
                <a:sym typeface="+mn-ea"/>
              </a:rPr>
              <a:t>&lt;A HREF="#chap2"&gt;Chapter Two&lt;/A&gt;&lt;BR&gt;</a:t>
            </a:r>
            <a:endParaRPr altLang="en-US" sz="2400" b="1">
              <a:solidFill>
                <a:srgbClr val="000000"/>
              </a:solidFill>
              <a:latin typeface="Geneva" charset="0"/>
            </a:endParaRPr>
          </a:p>
          <a:p>
            <a:r>
              <a:rPr lang="en-US" altLang="en-US" sz="2400" b="1">
                <a:solidFill>
                  <a:schemeClr val="bg1"/>
                </a:solidFill>
                <a:sym typeface="+mn-ea"/>
              </a:rPr>
              <a:t>	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r>
              <a:rPr lang="en-US" altLang="en-US" sz="2400" b="1">
                <a:solidFill>
                  <a:schemeClr val="bg1"/>
                </a:solidFill>
                <a:sym typeface="+mn-ea"/>
              </a:rPr>
              <a:t>	</a:t>
            </a:r>
            <a:r>
              <a:rPr altLang="en-US" sz="2400" b="1">
                <a:solidFill>
                  <a:srgbClr val="000000"/>
                </a:solidFill>
                <a:sym typeface="+mn-ea"/>
              </a:rPr>
              <a:t>&lt;A NAME="chap2"&gt;Chapter 2 &lt;/A&gt;</a:t>
            </a:r>
            <a:endParaRPr altLang="en-US" sz="2400">
              <a:solidFill>
                <a:srgbClr val="000000"/>
              </a:solidFill>
              <a:latin typeface="Geneva" charset="0"/>
            </a:endParaRPr>
          </a:p>
          <a:p>
            <a:endParaRPr lang="en-US" altLang="en-US" sz="24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134148" name="Text Placeholder 134147"/>
          <p:cNvPicPr>
            <a:picLocks noGrp="1" noChangeAspect="1"/>
          </p:cNvPicPr>
          <p:nvPr>
            <p:ph type="body" idx="4294967295"/>
          </p:nvPr>
        </p:nvPicPr>
        <p:blipFill>
          <a:blip r:embed="rId1"/>
          <a:stretch>
            <a:fillRect/>
          </a:stretch>
        </p:blipFill>
        <p:spPr>
          <a:xfrm>
            <a:off x="5810885" y="1119505"/>
            <a:ext cx="3048000" cy="3899535"/>
          </a:xfr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80060" y="143510"/>
            <a:ext cx="6098540" cy="71183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LISTS:</a:t>
            </a:r>
            <a:endParaRPr lang="en-US" altLang="en-GB"/>
          </a:p>
        </p:txBody>
      </p:sp>
      <p:sp>
        <p:nvSpPr>
          <p:cNvPr id="136" name="Google Shape;136;p20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580390" y="1090295"/>
            <a:ext cx="7606030" cy="3417570"/>
          </a:xfrm>
        </p:spPr>
        <p:txBody>
          <a:bodyPr/>
          <a:p>
            <a:pPr marL="101600" indent="0">
              <a:buNone/>
            </a:pPr>
            <a:r>
              <a:rPr lang="en-US" sz="2400" b="1" u="sng"/>
              <a:t>UNORDERED LISTS:-</a:t>
            </a:r>
            <a:endParaRPr lang="en-US" sz="2400" b="1" u="sng"/>
          </a:p>
          <a:p>
            <a:pPr marL="101600" indent="0">
              <a:buNone/>
            </a:pPr>
            <a:r>
              <a:rPr lang="en-US" sz="2400" b="1"/>
              <a:t>	</a:t>
            </a:r>
            <a:r>
              <a:rPr lang="en-US" altLang="en-US" sz="2400" b="1">
                <a:sym typeface="+mn-ea"/>
              </a:rPr>
              <a:t>An unordered list is a list of bulleted items</a:t>
            </a:r>
            <a:endParaRPr lang="en-US" sz="2400" b="1"/>
          </a:p>
          <a:p>
            <a:pPr marL="101600" indent="0">
              <a:buNone/>
            </a:pPr>
            <a:r>
              <a:rPr lang="en-US" altLang="en-US" sz="2400" b="1">
                <a:sym typeface="+mn-ea"/>
              </a:rPr>
              <a:t>To create an unordered list:</a:t>
            </a:r>
            <a:endParaRPr lang="en-US" altLang="en-US" sz="2400" b="1"/>
          </a:p>
          <a:p>
            <a:pPr lvl="1">
              <a:buClr>
                <a:schemeClr val="tx1"/>
              </a:buClr>
              <a:buChar char=" "/>
            </a:pPr>
            <a:r>
              <a:rPr lang="en-US" altLang="en-US" sz="2400" b="1">
                <a:sym typeface="+mn-ea"/>
              </a:rPr>
              <a:t>&lt;UL&gt;</a:t>
            </a:r>
            <a:endParaRPr lang="en-US" altLang="en-US" sz="2400" b="1"/>
          </a:p>
          <a:p>
            <a:pPr lvl="2">
              <a:buClr>
                <a:schemeClr val="tx1"/>
              </a:buClr>
              <a:buChar char=" "/>
            </a:pPr>
            <a:r>
              <a:rPr lang="en-US" altLang="en-US" sz="2400" b="1">
                <a:sym typeface="+mn-ea"/>
              </a:rPr>
              <a:t>&lt;LI&gt; First item in list </a:t>
            </a:r>
            <a:endParaRPr lang="en-US" altLang="en-US" sz="2400" b="1"/>
          </a:p>
          <a:p>
            <a:pPr lvl="2">
              <a:buClr>
                <a:schemeClr val="tx1"/>
              </a:buClr>
              <a:buChar char=" "/>
            </a:pPr>
            <a:r>
              <a:rPr lang="en-US" altLang="en-US" sz="2400" b="1">
                <a:sym typeface="+mn-ea"/>
              </a:rPr>
              <a:t>&lt;LI&gt; Second item in list</a:t>
            </a:r>
            <a:endParaRPr lang="en-US" altLang="en-US" sz="2400" b="1"/>
          </a:p>
          <a:p>
            <a:pPr lvl="2">
              <a:buClr>
                <a:schemeClr val="tx1"/>
              </a:buClr>
              <a:buChar char=" "/>
            </a:pPr>
            <a:r>
              <a:rPr lang="en-US" altLang="en-US" sz="2400" b="1">
                <a:sym typeface="+mn-ea"/>
              </a:rPr>
              <a:t>&lt;LI&gt; Third item in list</a:t>
            </a:r>
            <a:endParaRPr lang="en-US" altLang="en-US" sz="2400" b="1"/>
          </a:p>
          <a:p>
            <a:pPr lvl="1">
              <a:buClr>
                <a:schemeClr val="tx1"/>
              </a:buClr>
              <a:buChar char=" "/>
            </a:pPr>
            <a:r>
              <a:rPr lang="en-US" altLang="en-US" sz="2400" b="1">
                <a:sym typeface="+mn-ea"/>
              </a:rPr>
              <a:t>&lt;/UL&gt;</a:t>
            </a:r>
            <a:endParaRPr lang="en-US" sz="2400" b="1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457200" y="327660"/>
            <a:ext cx="6826250" cy="4109720"/>
          </a:xfrm>
        </p:spPr>
        <p:txBody>
          <a:bodyPr/>
          <a:p>
            <a:pPr marL="101600" indent="0">
              <a:buNone/>
            </a:pPr>
            <a:r>
              <a:rPr lang="en-US" sz="2400" b="1" u="sng">
                <a:solidFill>
                  <a:schemeClr val="bg1"/>
                </a:solidFill>
              </a:rPr>
              <a:t> ORDERED LISTS:-</a:t>
            </a:r>
            <a:endParaRPr lang="en-US" sz="2400" b="1" u="sng">
              <a:solidFill>
                <a:schemeClr val="bg1"/>
              </a:solidFill>
            </a:endParaRPr>
          </a:p>
          <a:p>
            <a:pPr marL="101600" indent="0">
              <a:buNone/>
            </a:pPr>
            <a:r>
              <a:rPr lang="en-US" sz="2400" b="1">
                <a:solidFill>
                  <a:schemeClr val="bg1"/>
                </a:solidFill>
              </a:rPr>
              <a:t>	</a:t>
            </a:r>
            <a:r>
              <a:rPr lang="en-US" altLang="en-US" sz="2400" b="1">
                <a:sym typeface="+mn-ea"/>
              </a:rPr>
              <a:t>Ordered lists are a list of numbered items</a:t>
            </a:r>
            <a:r>
              <a:rPr lang="en-US" altLang="en-US" sz="2400">
                <a:sym typeface="+mn-ea"/>
              </a:rPr>
              <a:t>.</a:t>
            </a:r>
            <a:endParaRPr lang="en-US" altLang="en-US" sz="2400">
              <a:sym typeface="+mn-ea"/>
            </a:endParaRPr>
          </a:p>
          <a:p>
            <a:pPr marL="101600" indent="0">
              <a:buNone/>
            </a:pPr>
            <a:r>
              <a:rPr lang="en-US" altLang="en-US" sz="2400" b="1">
                <a:sym typeface="+mn-ea"/>
              </a:rPr>
              <a:t>To create an ordered list, type:</a:t>
            </a:r>
            <a:endParaRPr lang="en-US" altLang="en-US" sz="2400" b="1"/>
          </a:p>
          <a:p>
            <a:pPr lvl="1">
              <a:buClr>
                <a:schemeClr val="tx1"/>
              </a:buClr>
              <a:buChar char=" "/>
            </a:pPr>
            <a:r>
              <a:rPr lang="en-US" altLang="en-US" sz="2400" b="1">
                <a:sym typeface="+mn-ea"/>
              </a:rPr>
              <a:t>&lt;OL&gt;</a:t>
            </a:r>
            <a:endParaRPr lang="en-US" altLang="en-US" sz="2400" b="1"/>
          </a:p>
          <a:p>
            <a:pPr lvl="2">
              <a:buClr>
                <a:schemeClr val="tx1"/>
              </a:buClr>
              <a:buChar char=" "/>
            </a:pPr>
            <a:r>
              <a:rPr lang="en-US" altLang="en-US" sz="2400" b="1">
                <a:sym typeface="+mn-ea"/>
              </a:rPr>
              <a:t>&lt;LI&gt; This is step one. </a:t>
            </a:r>
            <a:endParaRPr lang="en-US" altLang="en-US" sz="2400" b="1"/>
          </a:p>
          <a:p>
            <a:pPr lvl="2">
              <a:buClr>
                <a:schemeClr val="tx1"/>
              </a:buClr>
              <a:buChar char=" "/>
            </a:pPr>
            <a:r>
              <a:rPr lang="en-US" altLang="en-US" sz="2400" b="1">
                <a:sym typeface="+mn-ea"/>
              </a:rPr>
              <a:t>&lt;LI&gt; This is step two.</a:t>
            </a:r>
            <a:endParaRPr lang="en-US" altLang="en-US" sz="2400" b="1"/>
          </a:p>
          <a:p>
            <a:pPr lvl="2">
              <a:buClr>
                <a:schemeClr val="tx1"/>
              </a:buClr>
              <a:buChar char=" "/>
            </a:pPr>
            <a:r>
              <a:rPr lang="en-US" altLang="en-US" sz="2400" b="1">
                <a:sym typeface="+mn-ea"/>
              </a:rPr>
              <a:t>&lt;LI&gt; This is step three.</a:t>
            </a:r>
            <a:endParaRPr lang="en-US" altLang="en-US" sz="2400" b="1"/>
          </a:p>
          <a:p>
            <a:pPr lvl="1">
              <a:buClr>
                <a:schemeClr val="tx1"/>
              </a:buClr>
              <a:buChar char=" "/>
            </a:pPr>
            <a:r>
              <a:rPr lang="en-US" altLang="en-US" sz="2400" b="1">
                <a:sym typeface="+mn-ea"/>
              </a:rPr>
              <a:t>&lt;/OL&gt;</a:t>
            </a:r>
            <a:endParaRPr lang="en-US" altLang="en-US" sz="2400" b="1">
              <a:sym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b="1"/>
              <a:t>Type attribute.</a:t>
            </a:r>
            <a:endParaRPr lang="en-US" altLang="en-US" sz="2400"/>
          </a:p>
          <a:p>
            <a:pPr marL="101600" indent="0">
              <a:buNone/>
            </a:pP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FORMS: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580390" y="1229995"/>
            <a:ext cx="7521575" cy="3354705"/>
          </a:xfrm>
        </p:spPr>
        <p:txBody>
          <a:bodyPr/>
          <a:p>
            <a:pPr marL="101600" indent="0">
              <a:buNone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An HTML form is an area of the document that allows users to enter information into fields.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pPr marL="101600" indent="0">
              <a:buNone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A form may be used to collect personal information, opinions in polls, user preferences and other kinds of information.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pPr marL="101600" indent="0">
              <a:buNone/>
            </a:pPr>
            <a:r>
              <a:rPr lang="en-US" altLang="en-US" sz="2400" b="1">
                <a:sym typeface="+mn-ea"/>
              </a:rPr>
              <a:t>Using HTML you can create text boxes, radio buttons, checkboxes, drop-down menus, and more...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572770" y="411480"/>
            <a:ext cx="3110230" cy="3972560"/>
          </a:xfrm>
        </p:spPr>
        <p:txBody>
          <a:bodyPr/>
          <a:p>
            <a:r>
              <a:rPr lang="en-US" sz="2400" b="1">
                <a:solidFill>
                  <a:schemeClr val="bg1"/>
                </a:solidFill>
              </a:rPr>
              <a:t>Text Boxes</a:t>
            </a:r>
            <a:endParaRPr lang="en-US" sz="2400" b="1">
              <a:solidFill>
                <a:schemeClr val="bg1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</a:rPr>
              <a:t>Drop-down Menu</a:t>
            </a:r>
            <a:endParaRPr lang="en-US" sz="2400" b="1">
              <a:solidFill>
                <a:schemeClr val="bg1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</a:rPr>
              <a:t>Radio button</a:t>
            </a:r>
            <a:endParaRPr lang="en-US" sz="2400" b="1">
              <a:solidFill>
                <a:schemeClr val="bg1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</a:rPr>
              <a:t>Checkbox</a:t>
            </a:r>
            <a:endParaRPr lang="en-US" sz="2400" b="1">
              <a:solidFill>
                <a:schemeClr val="bg1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</a:rPr>
              <a:t>Text Area</a:t>
            </a:r>
            <a:endParaRPr lang="en-US" sz="2400" b="1">
              <a:solidFill>
                <a:schemeClr val="bg1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</a:rPr>
              <a:t>Reset Button</a:t>
            </a:r>
            <a:endParaRPr lang="en-US" sz="2400" b="1">
              <a:solidFill>
                <a:schemeClr val="bg1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</a:rPr>
              <a:t>Submit Button</a:t>
            </a:r>
            <a:endParaRPr lang="en-US" sz="2400" b="1">
              <a:solidFill>
                <a:schemeClr val="bg1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11621" name="Picture 1116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2755" y="563245"/>
            <a:ext cx="4114800" cy="425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600"/>
              <a:t>WHAT IS HTML?</a:t>
            </a:r>
            <a:endParaRPr lang="en-IN" altLang="en-GB" sz="3600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580390" y="1337945"/>
            <a:ext cx="6487795" cy="3169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US" sz="2400" b="1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2400" b="1">
                <a:sym typeface="+mn-ea"/>
              </a:rPr>
              <a:t>HTML, otherwise known as</a:t>
            </a:r>
            <a:r>
              <a:rPr lang="en-US" altLang="en-US" sz="2400" b="1" err="1">
                <a:sym typeface="+mn-ea"/>
              </a:rPr>
              <a:t> HyperText</a:t>
            </a:r>
            <a:r>
              <a:rPr lang="en-US" altLang="en-US" sz="2400" b="1">
                <a:sym typeface="+mn-ea"/>
              </a:rPr>
              <a:t> Markup Language, is the language used to create Web pages</a:t>
            </a:r>
            <a:endParaRPr lang="en-US" altLang="en-US" sz="2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2400" b="1">
                <a:sym typeface="+mn-ea"/>
              </a:rPr>
              <a:t>Using HTML, you can create a Web page with text, graphics, sound, and video</a:t>
            </a:r>
            <a:endParaRPr lang="en-US" alt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1200" b="1"/>
          </a:p>
        </p:txBody>
      </p:sp>
      <p:sp>
        <p:nvSpPr>
          <p:cNvPr id="75" name="Google Shape;75;p14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7" name="Google Shape;377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99430" y="1875790"/>
            <a:ext cx="2127250" cy="15601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/>
          <p:nvPr>
            <p:ph type="body" idx="1"/>
          </p:nvPr>
        </p:nvSpPr>
        <p:spPr>
          <a:xfrm>
            <a:off x="580390" y="273050"/>
            <a:ext cx="7374255" cy="4234815"/>
          </a:xfrm>
        </p:spPr>
        <p:txBody>
          <a:bodyPr/>
          <a:p>
            <a:pPr marL="101600" indent="0">
              <a:buNone/>
            </a:pPr>
            <a:r>
              <a:rPr lang="en-US" sz="2400" b="1" u="sng">
                <a:solidFill>
                  <a:schemeClr val="bg1"/>
                </a:solidFill>
              </a:rPr>
              <a:t>To create a form:</a:t>
            </a:r>
            <a:endParaRPr lang="en-US" sz="2400" b="1" u="sng">
              <a:solidFill>
                <a:schemeClr val="bg1"/>
              </a:solidFill>
            </a:endParaRPr>
          </a:p>
          <a:p>
            <a:pPr marL="101600" indent="0">
              <a:buNone/>
            </a:pPr>
            <a:r>
              <a:rPr lang="en-US" sz="2400" b="1">
                <a:solidFill>
                  <a:schemeClr val="bg1"/>
                </a:solidFill>
              </a:rPr>
              <a:t>&lt;FORM NAME=”form_name” ACTION=”url” METHOD=”get”&gt;&lt;/FORM&gt;</a:t>
            </a:r>
            <a:endParaRPr lang="en-US" sz="2400" b="1">
              <a:solidFill>
                <a:schemeClr val="bg1"/>
              </a:solidFill>
            </a:endParaRPr>
          </a:p>
          <a:p>
            <a:pPr marL="101600" indent="0">
              <a:buNone/>
            </a:pPr>
            <a:r>
              <a:rPr lang="en-US" sz="2400" b="1" u="sng">
                <a:solidFill>
                  <a:schemeClr val="bg1"/>
                </a:solidFill>
              </a:rPr>
              <a:t>To create text box:</a:t>
            </a:r>
            <a:endParaRPr lang="en-US" sz="2400" b="1">
              <a:solidFill>
                <a:schemeClr val="bg1"/>
              </a:solidFill>
            </a:endParaRPr>
          </a:p>
          <a:p>
            <a:pPr marL="101600" indent="0">
              <a:buNone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&lt;INPUT TYPE=“text” NAME=“name” VALUE=“value” SIZE=n MAXLENGTH=n&gt;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pPr marL="101600" indent="0">
              <a:buNone/>
            </a:pPr>
            <a:r>
              <a:rPr lang="en-US" altLang="en-US" sz="2400" b="1" u="sng">
                <a:solidFill>
                  <a:schemeClr val="bg1"/>
                </a:solidFill>
                <a:sym typeface="+mn-ea"/>
              </a:rPr>
              <a:t>To create larger text areas: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pPr marL="101600" indent="0">
              <a:buNone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 &lt;TEXTAREA NAME=“name” ROWS=n1 COLS=n2&gt; Default Text &lt;/TEXTAREA&gt;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580390" y="497205"/>
            <a:ext cx="7312025" cy="4010660"/>
          </a:xfrm>
        </p:spPr>
        <p:txBody>
          <a:bodyPr/>
          <a:p>
            <a:pPr marL="101600" indent="0">
              <a:buNone/>
            </a:pPr>
            <a:r>
              <a:rPr lang="en-US" altLang="en-US" sz="2400" b="1" u="sng">
                <a:sym typeface="+mn-ea"/>
              </a:rPr>
              <a:t>To create a radio button:</a:t>
            </a:r>
            <a:endParaRPr lang="en-US" altLang="en-US" sz="2400" b="1">
              <a:sym typeface="+mn-ea"/>
            </a:endParaRPr>
          </a:p>
          <a:p>
            <a:pPr marL="101600" indent="0">
              <a:buNone/>
            </a:pPr>
            <a:r>
              <a:rPr lang="en-US" altLang="en-US" sz="2400" b="1">
                <a:sym typeface="+mn-ea"/>
              </a:rPr>
              <a:t> &lt;INPUT TYPE=“radio” NAME=“name” VALUE=“data”&gt;Label</a:t>
            </a:r>
            <a:endParaRPr lang="en-US" altLang="en-US" sz="2400" b="1">
              <a:sym typeface="+mn-ea"/>
            </a:endParaRPr>
          </a:p>
          <a:p>
            <a:pPr marL="101600" indent="0">
              <a:buNone/>
            </a:pPr>
            <a:r>
              <a:rPr lang="en-US" altLang="en-US" sz="2400" b="1" u="sng">
                <a:sym typeface="+mn-ea"/>
              </a:rPr>
              <a:t>To create a checkbox: </a:t>
            </a:r>
            <a:endParaRPr lang="en-US" altLang="en-US" sz="2400" b="1">
              <a:sym typeface="+mn-ea"/>
            </a:endParaRPr>
          </a:p>
          <a:p>
            <a:pPr marL="101600" indent="0">
              <a:buNone/>
            </a:pPr>
            <a:r>
              <a:rPr lang="en-US" altLang="en-US" sz="2400" b="1">
                <a:sym typeface="+mn-ea"/>
              </a:rPr>
              <a:t>&lt;INPUT TYPE=“checkbox” NAME=“name” VALUE=“value”&gt;Label</a:t>
            </a:r>
            <a:endParaRPr lang="en-US" sz="2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681355" y="1075055"/>
            <a:ext cx="7466965" cy="3348355"/>
          </a:xfrm>
        </p:spPr>
        <p:txBody>
          <a:bodyPr/>
          <a:p>
            <a:pPr marL="101600" indent="0">
              <a:buNone/>
            </a:pPr>
            <a:r>
              <a:rPr lang="en-US" altLang="en-US" sz="2400" b="1" u="sng">
                <a:sym typeface="+mn-ea"/>
              </a:rPr>
              <a:t>To create a drop-down menu:</a:t>
            </a:r>
            <a:endParaRPr lang="en-US" altLang="en-US" sz="2400" b="1">
              <a:sym typeface="+mn-ea"/>
            </a:endParaRPr>
          </a:p>
          <a:p>
            <a:pPr marL="101600" indent="0">
              <a:buNone/>
            </a:pPr>
            <a:r>
              <a:rPr lang="en-US" altLang="en-US" sz="2400" b="1">
                <a:sym typeface="+mn-ea"/>
              </a:rPr>
              <a:t>&lt;SELECT NAME=“name” SIZE=n &gt; </a:t>
            </a:r>
            <a:r>
              <a:rPr lang="en-US" altLang="en-US" sz="2400" b="1">
                <a:solidFill>
                  <a:srgbClr val="EC7312"/>
                </a:solidFill>
                <a:sym typeface="+mn-ea"/>
              </a:rPr>
              <a:t>//Create drop-down list</a:t>
            </a:r>
            <a:r>
              <a:rPr lang="en-US" altLang="en-US" sz="2400" b="1">
                <a:solidFill>
                  <a:schemeClr val="bg1"/>
                </a:solidFill>
                <a:sym typeface="+mn-ea"/>
              </a:rPr>
              <a:t>&lt;/SELECT&gt;</a:t>
            </a:r>
            <a:endParaRPr lang="en-US" altLang="en-US" sz="2400" b="1"/>
          </a:p>
          <a:p>
            <a:pPr marL="101600" indent="0">
              <a:buNone/>
            </a:pPr>
            <a:r>
              <a:rPr lang="en-US" altLang="en-US" sz="2400" b="1">
                <a:sym typeface="+mn-ea"/>
              </a:rPr>
              <a:t>&lt;OPTION VALUE= “value” selected&gt;Label  </a:t>
            </a:r>
            <a:r>
              <a:rPr lang="en-US" altLang="en-US" sz="2400" b="1">
                <a:solidFill>
                  <a:srgbClr val="EC7312"/>
                </a:solidFill>
                <a:sym typeface="+mn-ea"/>
              </a:rPr>
              <a:t>//To add Label to drop-down menu</a:t>
            </a:r>
            <a:r>
              <a:rPr lang="en-US" altLang="en-US" sz="2400" b="1">
                <a:solidFill>
                  <a:schemeClr val="bg1"/>
                </a:solidFill>
                <a:sym typeface="+mn-ea"/>
              </a:rPr>
              <a:t>&lt;/OPTION&gt;</a:t>
            </a:r>
            <a:endParaRPr lang="en-US" altLang="en-US">
              <a:solidFill>
                <a:srgbClr val="EC7312"/>
              </a:solidFill>
            </a:endParaRPr>
          </a:p>
          <a:p>
            <a:pPr marL="101600" indent="0">
              <a:buNone/>
            </a:pPr>
            <a:endParaRPr lang="en-US" altLang="en-US">
              <a:solidFill>
                <a:srgbClr val="EC731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434340" y="88900"/>
            <a:ext cx="6014085" cy="596265"/>
          </a:xfrm>
        </p:spPr>
        <p:txBody>
          <a:bodyPr/>
          <a:p>
            <a:r>
              <a:rPr lang="en-US"/>
              <a:t>EXAMPLE: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34340" y="952500"/>
            <a:ext cx="7612380" cy="3339465"/>
          </a:xfrm>
        </p:spPr>
        <p:txBody>
          <a:bodyPr/>
          <a:p>
            <a:pPr>
              <a:buNone/>
            </a:pPr>
            <a:r>
              <a:rPr lang="en-US" altLang="en-US" sz="2400" b="1">
                <a:solidFill>
                  <a:srgbClr val="000000"/>
                </a:solidFill>
                <a:sym typeface="+mn-ea"/>
              </a:rPr>
              <a:t>&lt;B&gt;</a:t>
            </a:r>
            <a:r>
              <a:rPr lang="en-US" altLang="en-US" sz="2400" b="1">
                <a:solidFill>
                  <a:schemeClr val="bg1"/>
                </a:solidFill>
                <a:sym typeface="+mn-ea"/>
              </a:rPr>
              <a:t>WHICH IS FAVOURITE FRUIT:</a:t>
            </a:r>
            <a:r>
              <a:rPr lang="en-US" altLang="en-US" sz="2400" b="1">
                <a:solidFill>
                  <a:srgbClr val="000000"/>
                </a:solidFill>
                <a:sym typeface="+mn-ea"/>
              </a:rPr>
              <a:t>&lt;/B&gt;</a:t>
            </a:r>
            <a:endParaRPr lang="en-US" altLang="en-US" sz="2400" b="1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en-US" sz="2400" b="1">
                <a:solidFill>
                  <a:srgbClr val="000000"/>
                </a:solidFill>
                <a:sym typeface="+mn-ea"/>
              </a:rPr>
              <a:t>&lt;SELECT&gt;</a:t>
            </a:r>
            <a:endParaRPr lang="en-US" altLang="en-US" sz="2400" b="1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en-US" sz="2400" b="1">
                <a:solidFill>
                  <a:srgbClr val="000000"/>
                </a:solidFill>
                <a:sym typeface="+mn-ea"/>
              </a:rPr>
              <a:t>&lt;OPTION </a:t>
            </a:r>
            <a:r>
              <a:rPr lang="en-US" altLang="en-US" sz="2400" b="1">
                <a:solidFill>
                  <a:srgbClr val="000000"/>
                </a:solidFill>
                <a:latin typeface="Courier" charset="0"/>
                <a:sym typeface="+mn-ea"/>
              </a:rPr>
              <a:t>VALUE</a:t>
            </a:r>
            <a:r>
              <a:rPr lang="en-US" altLang="en-US" sz="2400" b="1">
                <a:solidFill>
                  <a:srgbClr val="000000"/>
                </a:solidFill>
                <a:sym typeface="+mn-ea"/>
              </a:rPr>
              <a:t>="MANGOES"&gt;</a:t>
            </a:r>
            <a:r>
              <a:rPr lang="en-US" altLang="en-US" sz="2400" b="1">
                <a:solidFill>
                  <a:schemeClr val="bg1"/>
                </a:solidFill>
                <a:sym typeface="+mn-ea"/>
              </a:rPr>
              <a:t>MANGOES</a:t>
            </a:r>
            <a:r>
              <a:rPr lang="en-US" altLang="en-US" sz="2400" b="1">
                <a:solidFill>
                  <a:srgbClr val="000000"/>
                </a:solidFill>
                <a:sym typeface="+mn-ea"/>
              </a:rPr>
              <a:t> </a:t>
            </a:r>
            <a:endParaRPr lang="en-US" altLang="en-US" sz="2400" b="1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en-US" sz="2400" b="1">
                <a:solidFill>
                  <a:srgbClr val="000000"/>
                </a:solidFill>
                <a:sym typeface="+mn-ea"/>
              </a:rPr>
              <a:t>&lt;OPTION </a:t>
            </a:r>
            <a:r>
              <a:rPr lang="en-US" altLang="en-US" sz="2400" b="1">
                <a:solidFill>
                  <a:srgbClr val="000000"/>
                </a:solidFill>
                <a:latin typeface="Courier" charset="0"/>
                <a:sym typeface="+mn-ea"/>
              </a:rPr>
              <a:t>VALUE</a:t>
            </a:r>
            <a:r>
              <a:rPr lang="en-US" altLang="en-US" sz="2400" b="1">
                <a:solidFill>
                  <a:srgbClr val="000000"/>
                </a:solidFill>
                <a:sym typeface="+mn-ea"/>
              </a:rPr>
              <a:t>="PAPAYA"&gt;</a:t>
            </a:r>
            <a:r>
              <a:rPr lang="en-US" altLang="en-US" sz="2400" b="1">
                <a:solidFill>
                  <a:schemeClr val="bg1"/>
                </a:solidFill>
                <a:sym typeface="+mn-ea"/>
              </a:rPr>
              <a:t>PAPAYA </a:t>
            </a:r>
            <a:endParaRPr lang="en-US" altLang="en-US" sz="2400" b="1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en-US" sz="2400" b="1">
                <a:solidFill>
                  <a:srgbClr val="000000"/>
                </a:solidFill>
                <a:sym typeface="+mn-ea"/>
              </a:rPr>
              <a:t>&lt;OPTION </a:t>
            </a:r>
            <a:r>
              <a:rPr lang="en-US" altLang="en-US" sz="2400" b="1">
                <a:solidFill>
                  <a:srgbClr val="000000"/>
                </a:solidFill>
                <a:latin typeface="Courier" charset="0"/>
                <a:sym typeface="+mn-ea"/>
              </a:rPr>
              <a:t>VALUE</a:t>
            </a:r>
            <a:r>
              <a:rPr lang="en-US" altLang="en-US" sz="2400" b="1">
                <a:solidFill>
                  <a:srgbClr val="000000"/>
                </a:solidFill>
                <a:sym typeface="+mn-ea"/>
              </a:rPr>
              <a:t>="GUAVA"&gt;</a:t>
            </a:r>
            <a:r>
              <a:rPr lang="en-US" altLang="en-US" sz="2400" b="1">
                <a:solidFill>
                  <a:schemeClr val="bg1"/>
                </a:solidFill>
                <a:sym typeface="+mn-ea"/>
              </a:rPr>
              <a:t>GUAVA </a:t>
            </a:r>
            <a:endParaRPr lang="en-US" altLang="en-US" sz="2400" b="1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en-US" sz="2400" b="1">
                <a:solidFill>
                  <a:srgbClr val="000000"/>
                </a:solidFill>
                <a:sym typeface="+mn-ea"/>
              </a:rPr>
              <a:t>&lt;OPTION </a:t>
            </a:r>
            <a:r>
              <a:rPr lang="en-US" altLang="en-US" sz="2400" b="1">
                <a:solidFill>
                  <a:srgbClr val="000000"/>
                </a:solidFill>
                <a:latin typeface="Courier" charset="0"/>
                <a:sym typeface="+mn-ea"/>
              </a:rPr>
              <a:t>VALUE</a:t>
            </a:r>
            <a:r>
              <a:rPr lang="en-US" altLang="en-US" sz="2400" b="1">
                <a:solidFill>
                  <a:srgbClr val="000000"/>
                </a:solidFill>
                <a:sym typeface="+mn-ea"/>
              </a:rPr>
              <a:t>="BANANA"&gt; </a:t>
            </a:r>
            <a:r>
              <a:rPr lang="en-US" altLang="en-US" sz="2400" b="1">
                <a:solidFill>
                  <a:schemeClr val="bg1"/>
                </a:solidFill>
                <a:sym typeface="+mn-ea"/>
              </a:rPr>
              <a:t>BANANA</a:t>
            </a:r>
            <a:endParaRPr lang="en-US" altLang="en-US" sz="2400" b="1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en-US" sz="2400" b="1">
                <a:solidFill>
                  <a:srgbClr val="000000"/>
                </a:solidFill>
                <a:sym typeface="+mn-ea"/>
              </a:rPr>
              <a:t>&lt;OPTION </a:t>
            </a:r>
            <a:r>
              <a:rPr lang="en-US" altLang="en-US" sz="2400" b="1">
                <a:solidFill>
                  <a:srgbClr val="000000"/>
                </a:solidFill>
                <a:latin typeface="Courier" charset="0"/>
                <a:sym typeface="+mn-ea"/>
              </a:rPr>
              <a:t>VALUE</a:t>
            </a:r>
            <a:r>
              <a:rPr lang="en-US" altLang="en-US" sz="2400" b="1">
                <a:solidFill>
                  <a:srgbClr val="000000"/>
                </a:solidFill>
                <a:sym typeface="+mn-ea"/>
              </a:rPr>
              <a:t>="PINEAPPLE"&gt;</a:t>
            </a:r>
            <a:r>
              <a:rPr lang="en-US" altLang="en-US" sz="2400" b="1">
                <a:solidFill>
                  <a:schemeClr val="bg1"/>
                </a:solidFill>
                <a:sym typeface="+mn-ea"/>
              </a:rPr>
              <a:t>PINEAPPLE</a:t>
            </a:r>
            <a:endParaRPr lang="en-US" altLang="en-US" sz="2400" b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en-US" sz="2400" b="1">
                <a:solidFill>
                  <a:srgbClr val="000000"/>
                </a:solidFill>
                <a:sym typeface="+mn-ea"/>
              </a:rPr>
              <a:t>&lt;/SELECT&gt;</a:t>
            </a:r>
            <a:r>
              <a:rPr lang="en-US" altLang="en-US" sz="2400" b="1">
                <a:solidFill>
                  <a:srgbClr val="000000"/>
                </a:solidFill>
                <a:latin typeface="Geneva" charset="0"/>
                <a:sym typeface="+mn-ea"/>
              </a:rPr>
              <a:t> </a:t>
            </a:r>
            <a:endParaRPr lang="en-US" altLang="en-US" b="1">
              <a:solidFill>
                <a:srgbClr val="000000"/>
              </a:solidFill>
              <a:latin typeface="Geneva" charset="0"/>
            </a:endParaRPr>
          </a:p>
          <a:p>
            <a:pPr marL="10160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441325" y="1151255"/>
            <a:ext cx="7767320" cy="2994025"/>
          </a:xfrm>
        </p:spPr>
        <p:txBody>
          <a:bodyPr/>
          <a:p>
            <a:pPr marL="101600" indent="0">
              <a:buNone/>
            </a:pPr>
            <a:r>
              <a:rPr lang="en-US" altLang="en-US" sz="2400" b="1" u="sng">
                <a:solidFill>
                  <a:schemeClr val="bg1"/>
                </a:solidFill>
                <a:sym typeface="+mn-ea"/>
              </a:rPr>
              <a:t>To create a submit button</a:t>
            </a:r>
            <a:r>
              <a:rPr lang="en-US" altLang="en-US" sz="2400" b="1">
                <a:solidFill>
                  <a:schemeClr val="bg1"/>
                </a:solidFill>
                <a:sym typeface="+mn-ea"/>
              </a:rPr>
              <a:t>: 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pPr marL="101600" indent="0">
              <a:buNone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&lt;INPUT TYPE=“submit” VALUE=“Buy Now!”&gt;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pPr marL="101600" indent="0">
              <a:buNone/>
            </a:pPr>
            <a:r>
              <a:rPr lang="en-US" altLang="en-US" sz="2400" b="1" u="sng">
                <a:solidFill>
                  <a:schemeClr val="bg1"/>
                </a:solidFill>
                <a:sym typeface="+mn-ea"/>
              </a:rPr>
              <a:t>To create a reset button</a:t>
            </a:r>
            <a:r>
              <a:rPr lang="en-US" altLang="en-US" sz="2400" b="1">
                <a:solidFill>
                  <a:schemeClr val="bg1"/>
                </a:solidFill>
                <a:sym typeface="+mn-ea"/>
              </a:rPr>
              <a:t>: 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pPr marL="101600" indent="0">
              <a:buNone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&lt;INPUT TYPE=“reset” VALUE=”Clear”&gt;</a:t>
            </a:r>
            <a:endParaRPr lang="en-US" altLang="en-US"/>
          </a:p>
          <a:p>
            <a:pPr marL="10160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TABLES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580390" y="1322705"/>
            <a:ext cx="7018655" cy="3185160"/>
          </a:xfrm>
        </p:spPr>
        <p:txBody>
          <a:bodyPr/>
          <a:p>
            <a:pPr marL="101600" indent="0">
              <a:buNone/>
            </a:pPr>
            <a:r>
              <a:rPr lang="en-US" altLang="en-US" sz="2400" b="1">
                <a:sym typeface="+mn-ea"/>
              </a:rPr>
              <a:t>Tables can be used to display rows and columns of data, create multi-column text, captions for images, and sidebars</a:t>
            </a:r>
            <a:r>
              <a:rPr lang="en-IN" altLang="en-US" sz="2400" b="1">
                <a:sym typeface="+mn-ea"/>
              </a:rPr>
              <a:t>.</a:t>
            </a:r>
            <a:endParaRPr lang="en-IN" altLang="en-US" sz="2400" b="1">
              <a:sym typeface="+mn-ea"/>
            </a:endParaRPr>
          </a:p>
          <a:p>
            <a:pPr marL="101600" indent="0">
              <a:buNone/>
            </a:pPr>
            <a:r>
              <a:rPr lang="en-US" altLang="en-US" sz="2400">
                <a:sym typeface="+mn-ea"/>
              </a:rPr>
              <a:t>The &lt;TABLE&gt; tag is used to create a table; the &lt;TR&gt; tag defines the beginning of a row while the &lt;TD&gt; tag defines the beginning of a cell</a:t>
            </a:r>
            <a:r>
              <a:rPr lang="en-IN" altLang="en-US" sz="2400">
                <a:sym typeface="+mn-ea"/>
              </a:rPr>
              <a:t>.</a:t>
            </a:r>
            <a:endParaRPr lang="en-US" altLang="en-US" sz="2400"/>
          </a:p>
          <a:p>
            <a:pPr marL="101600" indent="0">
              <a:buNone/>
            </a:pPr>
            <a:endParaRPr lang="en-IN" altLang="en-US" sz="2400" b="1"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ADDING A BORDER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580390" y="1490980"/>
            <a:ext cx="6610985" cy="3155315"/>
          </a:xfrm>
        </p:spPr>
        <p:txBody>
          <a:bodyPr/>
          <a:p>
            <a:r>
              <a:rPr lang="en-US" altLang="en-US" sz="2400" b="1">
                <a:sym typeface="+mn-ea"/>
              </a:rPr>
              <a:t>The BORDER=n attribute allows you to add a border n pixels thick around the table</a:t>
            </a:r>
            <a:r>
              <a:rPr lang="en-IN" altLang="en-US" sz="2400" b="1">
                <a:sym typeface="+mn-ea"/>
              </a:rPr>
              <a:t>.</a:t>
            </a:r>
            <a:endParaRPr lang="en-IN" altLang="en-US" sz="2400" b="1">
              <a:sym typeface="+mn-ea"/>
            </a:endParaRPr>
          </a:p>
          <a:p>
            <a:r>
              <a:rPr lang="en-US" altLang="en-US" sz="2400">
                <a:sym typeface="+mn-ea"/>
              </a:rPr>
              <a:t>To make a solid border color, use the BORDERCOLOR=“color” attribute</a:t>
            </a:r>
            <a:endParaRPr lang="en-IN" altLang="en-US" sz="2400" b="1"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82" name="Google Shape;382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977890" y="1771650"/>
            <a:ext cx="1951990" cy="159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580390" y="20320"/>
            <a:ext cx="6014085" cy="711200"/>
          </a:xfrm>
        </p:spPr>
        <p:txBody>
          <a:bodyPr/>
          <a:p>
            <a:r>
              <a:rPr lang="en-IN" altLang="en-US"/>
              <a:t>CREATING A SIMPLE TABLE: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9105" y="951865"/>
            <a:ext cx="3295015" cy="3463925"/>
          </a:xfrm>
        </p:spPr>
        <p:txBody>
          <a:bodyPr/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b="1">
                <a:solidFill>
                  <a:schemeClr val="tx1"/>
                </a:solidFill>
                <a:sym typeface="+mn-ea"/>
              </a:rPr>
              <a:t>&lt;TABLE BORDER=10&gt;</a:t>
            </a:r>
            <a:endParaRPr lang="en-US" altLang="en-US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b="1">
                <a:solidFill>
                  <a:schemeClr val="tx1"/>
                </a:solidFill>
                <a:sym typeface="+mn-ea"/>
              </a:rPr>
              <a:t>	&lt;TR&gt;</a:t>
            </a:r>
            <a:endParaRPr lang="en-US" altLang="en-US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b="1">
                <a:solidFill>
                  <a:schemeClr val="tx1"/>
                </a:solidFill>
                <a:sym typeface="+mn-ea"/>
              </a:rPr>
              <a:t>		&lt;TD&gt;One&lt;/TD&gt;</a:t>
            </a:r>
            <a:endParaRPr lang="en-US" altLang="en-US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b="1">
                <a:solidFill>
                  <a:schemeClr val="tx1"/>
                </a:solidFill>
                <a:sym typeface="+mn-ea"/>
              </a:rPr>
              <a:t>		&lt;TD&gt;Two&lt;/TD&gt;</a:t>
            </a:r>
            <a:endParaRPr lang="en-US" altLang="en-US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b="1">
                <a:solidFill>
                  <a:schemeClr val="tx1"/>
                </a:solidFill>
                <a:sym typeface="+mn-ea"/>
              </a:rPr>
              <a:t>	&lt;/TR&gt;</a:t>
            </a:r>
            <a:endParaRPr lang="en-US" altLang="en-US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b="1">
                <a:solidFill>
                  <a:schemeClr val="tx1"/>
                </a:solidFill>
                <a:sym typeface="+mn-ea"/>
              </a:rPr>
              <a:t>	&lt;TR&gt;</a:t>
            </a:r>
            <a:endParaRPr lang="en-US" altLang="en-US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b="1">
                <a:solidFill>
                  <a:schemeClr val="tx1"/>
                </a:solidFill>
                <a:sym typeface="+mn-ea"/>
              </a:rPr>
              <a:t>		&lt;TD&gt;Three&lt;/TD&gt;</a:t>
            </a:r>
            <a:endParaRPr lang="en-US" altLang="en-US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b="1">
                <a:solidFill>
                  <a:schemeClr val="tx1"/>
                </a:solidFill>
                <a:sym typeface="+mn-ea"/>
              </a:rPr>
              <a:t>		&lt;TD&gt;Four&lt;/TD&gt;</a:t>
            </a:r>
            <a:endParaRPr lang="en-US" altLang="en-US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b="1">
                <a:solidFill>
                  <a:schemeClr val="tx1"/>
                </a:solidFill>
                <a:sym typeface="+mn-ea"/>
              </a:rPr>
              <a:t>	&lt;/TR&gt;</a:t>
            </a:r>
            <a:endParaRPr lang="en-US" altLang="en-US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b="1">
                <a:solidFill>
                  <a:schemeClr val="tx1"/>
                </a:solidFill>
                <a:sym typeface="+mn-ea"/>
              </a:rPr>
              <a:t>&lt;/TABLE&gt;</a:t>
            </a:r>
            <a:endParaRPr lang="en-US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Text Placeholder 3"/>
          <p:cNvSpPr/>
          <p:nvPr>
            <p:ph type="body" idx="2"/>
          </p:nvPr>
        </p:nvSpPr>
        <p:spPr>
          <a:xfrm>
            <a:off x="4949825" y="854710"/>
            <a:ext cx="3249295" cy="3478530"/>
          </a:xfrm>
        </p:spPr>
        <p:txBody>
          <a:bodyPr/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IN" altLang="en-US" sz="2400" b="1">
                <a:sym typeface="+mn-ea"/>
              </a:rPr>
              <a:t>	</a:t>
            </a:r>
            <a:r>
              <a:rPr lang="en-US" altLang="en-US" sz="2400" b="1">
                <a:sym typeface="+mn-ea"/>
              </a:rPr>
              <a:t>Here’s how it would look on the Web:</a:t>
            </a:r>
            <a:endParaRPr lang="en-US" sz="2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49509" name="Picture 1495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5130" y="2466975"/>
            <a:ext cx="1981200" cy="1231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ADJUSTING WIDTH: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580390" y="1322705"/>
            <a:ext cx="4598035" cy="3185160"/>
          </a:xfrm>
        </p:spPr>
        <p:txBody>
          <a:bodyPr/>
          <a:p>
            <a:r>
              <a:rPr lang="en-US" altLang="en-US" sz="2400" b="1">
                <a:sym typeface="+mn-ea"/>
              </a:rPr>
              <a:t>When a Web browser displays a table, it often adds extra space. To eliminate this space use the WIDTH =n attribute in the &lt;TABLE&gt; and &lt;TD&gt; tags</a:t>
            </a:r>
            <a:endParaRPr lang="en-US" sz="2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86" name="Google Shape;386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962650" y="1906905"/>
            <a:ext cx="1567180" cy="1754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426245" y="290430"/>
            <a:ext cx="6014400" cy="857400"/>
          </a:xfrm>
        </p:spPr>
        <p:txBody>
          <a:bodyPr/>
          <a:p>
            <a:r>
              <a:rPr lang="en-IN" altLang="en-US"/>
              <a:t>CENTER A TABLE: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580390" y="1594485"/>
            <a:ext cx="6880860" cy="3155315"/>
          </a:xfrm>
        </p:spPr>
        <p:txBody>
          <a:bodyPr/>
          <a:p>
            <a:pPr marL="558800" indent="-457200">
              <a:buFont typeface="+mj-lt"/>
              <a:buAutoNum type="arabicPeriod"/>
            </a:pPr>
            <a:r>
              <a:rPr lang="en-US" altLang="en-US" sz="2400" b="1">
                <a:sym typeface="+mn-ea"/>
              </a:rPr>
              <a:t>There are two ways to center a table</a:t>
            </a:r>
            <a:r>
              <a:rPr lang="en-IN" altLang="en-US" sz="2400" b="1">
                <a:sym typeface="+mn-ea"/>
              </a:rPr>
              <a:t>:</a:t>
            </a:r>
            <a:endParaRPr lang="en-IN" altLang="en-US" sz="2400" b="1">
              <a:sym typeface="+mn-ea"/>
            </a:endParaRPr>
          </a:p>
          <a:p>
            <a:pPr marL="914400" lvl="3">
              <a:buFont typeface="Wingdings" panose="05000000000000000000" charset="0"/>
              <a:buChar char="q"/>
            </a:pPr>
            <a:r>
              <a:rPr lang="en-US" altLang="en-US" sz="2400" b="1">
                <a:sym typeface="+mn-ea"/>
              </a:rPr>
              <a:t>Enclose the &lt;TABLE&gt; tags in opening and closing &lt;CENTER&gt; tags</a:t>
            </a:r>
            <a:r>
              <a:rPr lang="en-IN" altLang="en-US" sz="2400" b="1">
                <a:sym typeface="+mn-ea"/>
              </a:rPr>
              <a:t>.</a:t>
            </a:r>
            <a:endParaRPr lang="en-IN" altLang="en-US" sz="2400" b="1">
              <a:sym typeface="+mn-ea"/>
            </a:endParaRPr>
          </a:p>
          <a:p>
            <a:pPr marL="914400" lvl="3">
              <a:buFont typeface="Wingdings" panose="05000000000000000000" charset="0"/>
              <a:buChar char="q"/>
            </a:pPr>
            <a:r>
              <a:rPr lang="en-US" altLang="en-US" sz="2400" b="1">
                <a:sym typeface="+mn-ea"/>
              </a:rPr>
              <a:t>Type &lt;TABLE ALIGN=CENTER&gt;</a:t>
            </a:r>
            <a:endParaRPr lang="en-US" altLang="en-US" sz="2400"/>
          </a:p>
          <a:p>
            <a:endParaRPr lang="en-IN" altLang="en-US" sz="2400" b="1"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 idx="4294967295"/>
          </p:nvPr>
        </p:nvSpPr>
        <p:spPr>
          <a:xfrm>
            <a:off x="685800" y="208280"/>
            <a:ext cx="4496435" cy="9055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TAGS</a:t>
            </a:r>
            <a:endParaRPr lang="en-IN" sz="3600"/>
          </a:p>
        </p:txBody>
      </p:sp>
      <p:sp>
        <p:nvSpPr>
          <p:cNvPr id="81" name="Google Shape;81;p15"/>
          <p:cNvSpPr txBox="1"/>
          <p:nvPr>
            <p:ph type="subTitle" idx="4294967295"/>
          </p:nvPr>
        </p:nvSpPr>
        <p:spPr>
          <a:xfrm>
            <a:off x="616585" y="1424305"/>
            <a:ext cx="6577330" cy="30086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altLang="en-US" b="1">
                <a:sym typeface="+mn-ea"/>
              </a:rPr>
              <a:t>The essence of HTML programming is tags</a:t>
            </a:r>
            <a:r>
              <a:rPr lang="en-IN" altLang="en-US" b="1">
                <a:sym typeface="+mn-ea"/>
              </a:rPr>
              <a:t>.</a:t>
            </a:r>
            <a:endParaRPr lang="en-IN" altLang="en-US" b="1">
              <a:sym typeface="+mn-e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altLang="en-US" b="1">
                <a:sym typeface="+mn-ea"/>
              </a:rPr>
              <a:t>A tag is a keyword enclosed by angle brackets ( Example: &lt;I&gt; )</a:t>
            </a:r>
            <a:endParaRPr lang="en-US" altLang="en-US" b="1">
              <a:sym typeface="+mn-e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altLang="en-US" b="1">
                <a:sym typeface="+mn-ea"/>
              </a:rPr>
              <a:t>There are opening and closing tags for many but not all tags; The affected text is between the two tags</a:t>
            </a:r>
            <a:endParaRPr lang="en-IN" altLang="en-US" b="1">
              <a:sym typeface="+mn-ea"/>
            </a:endParaRPr>
          </a:p>
        </p:txBody>
      </p:sp>
      <p:sp>
        <p:nvSpPr>
          <p:cNvPr id="83" name="Google Shape;83;p15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580550" y="329800"/>
            <a:ext cx="6014400" cy="857400"/>
          </a:xfrm>
        </p:spPr>
        <p:txBody>
          <a:bodyPr/>
          <a:p>
            <a:r>
              <a:rPr lang="en-IN" altLang="en-US"/>
              <a:t>ADDING SPACE AROUND A TABLE: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580390" y="1352550"/>
            <a:ext cx="6463030" cy="3155315"/>
          </a:xfrm>
        </p:spPr>
        <p:txBody>
          <a:bodyPr/>
          <a:p>
            <a:pPr marL="101600" indent="0">
              <a:buNone/>
            </a:pPr>
            <a:r>
              <a:rPr lang="en-US" altLang="en-US" sz="2400" b="1">
                <a:sym typeface="+mn-ea"/>
              </a:rPr>
              <a:t>To add space around a table, use the HSPACE=n and VSPACE=n attributes in the &lt;TABLE&gt; tag</a:t>
            </a:r>
            <a:r>
              <a:rPr lang="en-IN" altLang="en-US" sz="2400" b="1">
                <a:sym typeface="+mn-ea"/>
              </a:rPr>
              <a:t>.</a:t>
            </a:r>
            <a:endParaRPr lang="en-IN" altLang="en-US" sz="2400" b="1">
              <a:sym typeface="+mn-ea"/>
            </a:endParaRPr>
          </a:p>
          <a:p>
            <a:pPr marL="101600" indent="0">
              <a:buNone/>
            </a:pPr>
            <a:r>
              <a:rPr lang="en-US" altLang="en-US" sz="2400" b="1">
                <a:sym typeface="+mn-ea"/>
              </a:rPr>
              <a:t>Example:</a:t>
            </a:r>
            <a:endParaRPr lang="en-US" altLang="en-US" sz="2400" b="1"/>
          </a:p>
          <a:p>
            <a:pPr marL="558800" lvl="1" indent="0">
              <a:buClr>
                <a:schemeClr val="tx1"/>
              </a:buClr>
              <a:buNone/>
            </a:pPr>
            <a:r>
              <a:rPr lang="en-US" altLang="en-US" sz="2400" b="1">
                <a:sym typeface="+mn-ea"/>
              </a:rPr>
              <a:t>&lt;TABLE HSPACE=20 VSPACE=20&gt;</a:t>
            </a:r>
            <a:endParaRPr lang="en-US" altLang="en-US" sz="2400"/>
          </a:p>
          <a:p>
            <a:pPr marL="101600" indent="0">
              <a:buNone/>
            </a:pPr>
            <a:endParaRPr lang="en-IN" altLang="en-US" sz="2400" b="1"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78" name="Google Shape;378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94095" y="1859915"/>
            <a:ext cx="1548765" cy="1602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580390" y="220980"/>
            <a:ext cx="6652895" cy="749300"/>
          </a:xfrm>
        </p:spPr>
        <p:txBody>
          <a:bodyPr/>
          <a:p>
            <a:r>
              <a:rPr lang="en-IN" altLang="en-US"/>
              <a:t>SPANNING ACROSS COLUMNS: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580390" y="1352550"/>
            <a:ext cx="7204710" cy="3155315"/>
          </a:xfrm>
        </p:spPr>
        <p:txBody>
          <a:bodyPr/>
          <a:p>
            <a:r>
              <a:rPr lang="en-US" altLang="en-US" sz="2400" b="1">
                <a:sym typeface="+mn-ea"/>
              </a:rPr>
              <a:t>It is often necessary to span one cell across many columns. For example, you would use this technique to span a headline across the columns of a newspaper article.</a:t>
            </a:r>
            <a:endParaRPr lang="en-US" altLang="en-US" sz="2400" b="1">
              <a:sym typeface="+mn-ea"/>
            </a:endParaRPr>
          </a:p>
          <a:p>
            <a:r>
              <a:rPr lang="en-US" altLang="en-US" sz="2400">
                <a:sym typeface="+mn-ea"/>
              </a:rPr>
              <a:t>To span a cell across many columns</a:t>
            </a:r>
            <a:r>
              <a:rPr lang="en-IN" altLang="en-US" sz="2400">
                <a:sym typeface="+mn-ea"/>
              </a:rPr>
              <a:t>:</a:t>
            </a:r>
            <a:endParaRPr lang="en-US" altLang="en-US" sz="2400">
              <a:sym typeface="+mn-ea"/>
            </a:endParaRPr>
          </a:p>
          <a:p>
            <a:pPr marL="101600" indent="0">
              <a:buNone/>
            </a:pPr>
            <a:r>
              <a:rPr lang="en-IN" altLang="en-US" sz="2400">
                <a:sym typeface="+mn-ea"/>
              </a:rPr>
              <a:t>	</a:t>
            </a:r>
            <a:r>
              <a:rPr lang="en-US" altLang="en-US" sz="2400">
                <a:sym typeface="+mn-ea"/>
              </a:rPr>
              <a:t> &lt;TD COLSPAN=n&gt; </a:t>
            </a:r>
            <a:endParaRPr lang="en-US" sz="2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580390" y="266065"/>
            <a:ext cx="6014085" cy="680720"/>
          </a:xfrm>
        </p:spPr>
        <p:txBody>
          <a:bodyPr/>
          <a:p>
            <a:r>
              <a:rPr lang="en-IN" altLang="en-US"/>
              <a:t>SPANNING ACROSS ROWS: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580390" y="1352550"/>
            <a:ext cx="6981825" cy="3155315"/>
          </a:xfrm>
        </p:spPr>
        <p:txBody>
          <a:bodyPr/>
          <a:p>
            <a:pPr marL="101600" indent="0">
              <a:buNone/>
            </a:pPr>
            <a:r>
              <a:rPr lang="en-US" altLang="en-US" sz="2400" b="1">
                <a:sym typeface="+mn-ea"/>
              </a:rPr>
              <a:t>To span a cell across many rows</a:t>
            </a:r>
            <a:endParaRPr lang="en-US" altLang="en-US" sz="2400" b="1">
              <a:sym typeface="+mn-ea"/>
            </a:endParaRPr>
          </a:p>
          <a:p>
            <a:pPr marL="101600" indent="0">
              <a:buNone/>
            </a:pPr>
            <a:r>
              <a:rPr lang="en-IN" altLang="en-US" sz="2400" b="1">
                <a:sym typeface="+mn-ea"/>
              </a:rPr>
              <a:t>	</a:t>
            </a:r>
            <a:r>
              <a:rPr lang="en-US" altLang="en-US" sz="2400" b="1">
                <a:sym typeface="+mn-ea"/>
              </a:rPr>
              <a:t>&lt;TD ROWSPAN=n&gt;</a:t>
            </a:r>
            <a:endParaRPr lang="en-US" altLang="en-US" sz="2400" b="1">
              <a:sym typeface="+mn-ea"/>
            </a:endParaRPr>
          </a:p>
          <a:p>
            <a:pPr marL="101600" indent="0">
              <a:buNone/>
            </a:pPr>
            <a:r>
              <a:rPr lang="en-IN" altLang="en-US" sz="2400" b="1">
                <a:sym typeface="+mn-ea"/>
              </a:rPr>
              <a:t>		</a:t>
            </a:r>
            <a:r>
              <a:rPr lang="en-US" altLang="en-US" sz="2400" b="1">
                <a:sym typeface="+mn-ea"/>
              </a:rPr>
              <a:t>where n is the number of rows</a:t>
            </a:r>
            <a:r>
              <a:rPr lang="en-IN" altLang="en-US" sz="2400" b="1">
                <a:sym typeface="+mn-ea"/>
              </a:rPr>
              <a:t>.</a:t>
            </a:r>
            <a:endParaRPr lang="en-US" altLang="en-US" sz="2400" b="1"/>
          </a:p>
          <a:p>
            <a:pPr marL="101600" indent="0">
              <a:buNone/>
            </a:pPr>
            <a:endParaRPr lang="en-US" sz="2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450950" y="3350467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7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450950" y="3049477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92036" y="2825079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82460" y="3121025"/>
            <a:ext cx="520065" cy="554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210980" y="152000"/>
            <a:ext cx="6014400" cy="857400"/>
          </a:xfrm>
        </p:spPr>
        <p:txBody>
          <a:bodyPr/>
          <a:p>
            <a:r>
              <a:rPr lang="en-US"/>
              <a:t>ALIGNING CELL CONTENT: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80060" y="1822450"/>
            <a:ext cx="5831840" cy="3132455"/>
          </a:xfrm>
        </p:spPr>
        <p:txBody>
          <a:bodyPr/>
          <a:p>
            <a:r>
              <a:rPr lang="en-US" altLang="en-US" sz="2400" b="1">
                <a:sym typeface="+mn-ea"/>
              </a:rPr>
              <a:t>By default, a cell’s content are aligned horizontally to the left and and vertically in the middle.</a:t>
            </a:r>
            <a:endParaRPr lang="en-US" sz="2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78" name="Google Shape;378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116955" y="1584325"/>
            <a:ext cx="1525905" cy="166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71451" y="2241542"/>
            <a:ext cx="2017495" cy="12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580390" y="1021715"/>
            <a:ext cx="6841490" cy="3486150"/>
          </a:xfrm>
        </p:spPr>
        <p:txBody>
          <a:bodyPr/>
          <a:p>
            <a:r>
              <a:rPr lang="en-US" altLang="en-US" sz="2400" b="1">
                <a:sym typeface="+mn-ea"/>
              </a:rPr>
              <a:t>Use ALIGN=direction to change the horizontal alignment where “direction” is left, center, or right.</a:t>
            </a:r>
            <a:endParaRPr lang="en-US" altLang="en-US" sz="2400" b="1">
              <a:sym typeface="+mn-ea"/>
            </a:endParaRPr>
          </a:p>
          <a:p>
            <a:r>
              <a:rPr lang="en-US" altLang="en-US" sz="2400" b="1">
                <a:sym typeface="+mn-ea"/>
              </a:rPr>
              <a:t>Use VALIGN=direction to change the vertical alignment, where “direction” is top, middle, bottom, or baseline.</a:t>
            </a:r>
            <a:endParaRPr lang="en-US" sz="2400" b="1"/>
          </a:p>
          <a:p>
            <a:pPr marL="101600" indent="0">
              <a:buNone/>
            </a:pPr>
            <a:endParaRPr lang="en-US" altLang="en-US"/>
          </a:p>
          <a:p>
            <a:pPr marL="10160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5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51" name="Google Shape;351;p35"/>
          <p:cNvSpPr txBox="1"/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Thanks!</a:t>
            </a:r>
            <a:endParaRPr sz="7200"/>
          </a:p>
        </p:txBody>
      </p:sp>
      <p:sp>
        <p:nvSpPr>
          <p:cNvPr id="352" name="Google Shape;352;p35"/>
          <p:cNvSpPr txBox="1"/>
          <p:nvPr>
            <p:ph type="subTitle" idx="4294967295"/>
          </p:nvPr>
        </p:nvSpPr>
        <p:spPr>
          <a:xfrm>
            <a:off x="685800" y="2301875"/>
            <a:ext cx="4549775" cy="18307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18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GB" sz="1800" b="1">
                <a:latin typeface="Muli"/>
                <a:ea typeface="Muli"/>
                <a:cs typeface="Muli"/>
                <a:sym typeface="Muli"/>
              </a:rPr>
              <a:t>STEVIN PRINCE</a:t>
            </a:r>
            <a:endParaRPr lang="en-IN" altLang="en-GB" sz="18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GB" sz="1800" b="1">
                <a:latin typeface="Muli"/>
                <a:ea typeface="Muli"/>
                <a:cs typeface="Muli"/>
                <a:sym typeface="Muli"/>
              </a:rPr>
              <a:t>Email : stevinprince29@gmail.com</a:t>
            </a:r>
            <a:endParaRPr lang="en-IN" altLang="en-GB" sz="18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GB" sz="1800" b="1">
                <a:latin typeface="Muli"/>
                <a:ea typeface="Muli"/>
                <a:cs typeface="Muli"/>
                <a:sym typeface="Muli"/>
              </a:rPr>
              <a:t>Ph : 8714347641</a:t>
            </a:r>
            <a:endParaRPr lang="en-IN" altLang="en-GB" sz="1800" b="1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54" name="Google Shape;354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 slide title</a:t>
            </a:r>
            <a:endParaRPr lang="en-GB"/>
          </a:p>
        </p:txBody>
      </p:sp>
      <p:sp>
        <p:nvSpPr>
          <p:cNvPr id="104" name="Google Shape;104;p18"/>
          <p:cNvSpPr txBox="1"/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GB"/>
              <a:t>Here you have a list of items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GB"/>
              <a:t>And some text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GB"/>
              <a:t>But remember not to overload your slides with content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Your audience will listen to you or read the content, but won’t do both. </a:t>
            </a:r>
            <a:endParaRPr lang="en-GB"/>
          </a:p>
        </p:txBody>
      </p:sp>
      <p:sp>
        <p:nvSpPr>
          <p:cNvPr id="105" name="Google Shape;105;p18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Big concept</a:t>
            </a:r>
            <a:endParaRPr sz="6000"/>
          </a:p>
        </p:txBody>
      </p:sp>
      <p:sp>
        <p:nvSpPr>
          <p:cNvPr id="112" name="Google Shape;112;p19"/>
          <p:cNvSpPr txBox="1"/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13" name="Google Shape;113;p19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two or three columns</a:t>
            </a:r>
            <a:endParaRPr lang="en-GB"/>
          </a:p>
        </p:txBody>
      </p:sp>
      <p:sp>
        <p:nvSpPr>
          <p:cNvPr id="142" name="Google Shape;142;p21"/>
          <p:cNvSpPr txBox="1"/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color of gold, butter and ripe lemons. In the spectrum of visible light, yellow is found between green and orange.</a:t>
            </a:r>
            <a:endParaRPr lang="en-GB"/>
          </a:p>
        </p:txBody>
      </p:sp>
      <p:sp>
        <p:nvSpPr>
          <p:cNvPr id="143" name="Google Shape;143;p21"/>
          <p:cNvSpPr txBox="1"/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colour of the clear sky and the deep sea. It is located between violet and green on the optical spectrum.</a:t>
            </a:r>
            <a:endParaRPr lang="en-GB"/>
          </a:p>
        </p:txBody>
      </p:sp>
      <p:sp>
        <p:nvSpPr>
          <p:cNvPr id="144" name="Google Shape;144;p21"/>
          <p:cNvSpPr txBox="1"/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color of blood, and because of this it has historically been associated with sacrifice, danger and courage. 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21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picture is worth a thousand words</a:t>
            </a:r>
            <a:endParaRPr lang="en-GB"/>
          </a:p>
        </p:txBody>
      </p:sp>
      <p:sp>
        <p:nvSpPr>
          <p:cNvPr id="151" name="Google Shape;151;p22"/>
          <p:cNvSpPr txBox="1"/>
          <p:nvPr>
            <p:ph type="body" idx="1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 complex idea can be conveyed with just a single still image, namely making it possible to absorb large amounts of data quickly.</a:t>
            </a:r>
            <a:endParaRPr lang="en-GB"/>
          </a:p>
        </p:txBody>
      </p:sp>
      <p:sp>
        <p:nvSpPr>
          <p:cNvPr id="152" name="Google Shape;152;p22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1"/>
          <a:srcRect r="9958"/>
          <a:stretch>
            <a:fillRect/>
          </a:stretch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/>
          <p:nvPr>
            <p:ph type="subTitle" idx="1"/>
          </p:nvPr>
        </p:nvSpPr>
        <p:spPr>
          <a:xfrm>
            <a:off x="685800" y="1012825"/>
            <a:ext cx="5512435" cy="2688590"/>
          </a:xfrm>
        </p:spPr>
        <p:txBody>
          <a:bodyPr/>
          <a:p>
            <a:r>
              <a:rPr lang="en-IN" altLang="en-US">
                <a:sym typeface="+mn-ea"/>
              </a:rPr>
              <a:t>	</a:t>
            </a:r>
            <a:r>
              <a:rPr lang="en-US" altLang="en-US" sz="2400" b="1">
                <a:solidFill>
                  <a:schemeClr val="bg1"/>
                </a:solidFill>
                <a:sym typeface="+mn-ea"/>
              </a:rPr>
              <a:t>The opening and closing tags use the same command except the closing tag contains and additional forward slash /</a:t>
            </a:r>
            <a:r>
              <a:rPr lang="en-IN" altLang="en-US" sz="2400" b="1">
                <a:solidFill>
                  <a:schemeClr val="bg1"/>
                </a:solidFill>
                <a:sym typeface="+mn-ea"/>
              </a:rPr>
              <a:t>.</a:t>
            </a:r>
            <a:endParaRPr lang="en-IN" altLang="en-US" sz="2400" b="1">
              <a:solidFill>
                <a:schemeClr val="bg1"/>
              </a:solidFill>
              <a:sym typeface="+mn-ea"/>
            </a:endParaRPr>
          </a:p>
          <a:p>
            <a:endParaRPr lang="en-IN" altLang="en-US" sz="2400" b="1">
              <a:solidFill>
                <a:schemeClr val="bg1"/>
              </a:solidFill>
              <a:sym typeface="+mn-ea"/>
            </a:endParaRPr>
          </a:p>
          <a:p>
            <a:r>
              <a:rPr lang="en-IN" altLang="en-US" sz="2400" b="1">
                <a:solidFill>
                  <a:schemeClr val="bg1"/>
                </a:solidFill>
                <a:sym typeface="+mn-ea"/>
              </a:rPr>
              <a:t>	Example:</a:t>
            </a:r>
            <a:endParaRPr lang="en-IN" altLang="en-US" sz="2400" b="1">
              <a:solidFill>
                <a:schemeClr val="bg1"/>
              </a:solidFill>
              <a:sym typeface="+mn-ea"/>
            </a:endParaRPr>
          </a:p>
          <a:p>
            <a:r>
              <a:rPr lang="en-IN" altLang="en-US" sz="2400" b="1">
                <a:solidFill>
                  <a:schemeClr val="bg1"/>
                </a:solidFill>
                <a:sym typeface="+mn-ea"/>
              </a:rPr>
              <a:t>		&lt;B&gt;Welcome&lt;/B&gt;</a:t>
            </a:r>
            <a:endParaRPr lang="en-IN" altLang="en-US" sz="24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/>
              <a:t>Want big impact?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Use big image.</a:t>
            </a:r>
            <a:endParaRPr sz="2400"/>
          </a:p>
        </p:txBody>
      </p:sp>
      <p:sp>
        <p:nvSpPr>
          <p:cNvPr id="159" name="Google Shape;159;p23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You can insert graphs from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Google Sheets</a:t>
            </a:r>
            <a:endParaRPr lang="en-GB" u="sng">
              <a:solidFill>
                <a:schemeClr val="hlink"/>
              </a:solidFill>
              <a:hlinkClick r:id="rId1"/>
            </a:endParaRPr>
          </a:p>
        </p:txBody>
      </p:sp>
      <p:sp>
        <p:nvSpPr>
          <p:cNvPr id="165" name="Google Shape;165;p24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66" name="Google Shape;166;p24" title="Chart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0550" y="591400"/>
            <a:ext cx="5823652" cy="33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diagrams to explain your ideas</a:t>
            </a:r>
            <a:endParaRPr lang="en-GB"/>
          </a:p>
        </p:txBody>
      </p:sp>
      <p:sp>
        <p:nvSpPr>
          <p:cNvPr id="172" name="Google Shape;172;p25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3" name="Google Shape;173;p25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   </a:t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Q1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Q2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Q3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Q4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4119824" y="2334727"/>
            <a:ext cx="145800" cy="173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0" name="Google Shape;210;p25"/>
          <p:cNvSpPr/>
          <p:nvPr/>
        </p:nvSpPr>
        <p:spPr>
          <a:xfrm rot="5400000" flipH="1">
            <a:off x="3326930" y="3131136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1" name="Google Shape;211;p25"/>
          <p:cNvSpPr/>
          <p:nvPr/>
        </p:nvSpPr>
        <p:spPr>
          <a:xfrm rot="5400000" flipH="1">
            <a:off x="3552038" y="1299302"/>
            <a:ext cx="140700" cy="2873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2" name="Google Shape;212;p25"/>
          <p:cNvSpPr/>
          <p:nvPr/>
        </p:nvSpPr>
        <p:spPr>
          <a:xfrm rot="5400000" flipH="1">
            <a:off x="2440478" y="2410392"/>
            <a:ext cx="141900" cy="65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   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2945818" y="1116676"/>
            <a:ext cx="141600" cy="2314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9" name="Google Shape;219;p25"/>
          <p:cNvSpPr/>
          <p:nvPr/>
        </p:nvSpPr>
        <p:spPr>
          <a:xfrm rot="5400000" flipH="1">
            <a:off x="1975138" y="1947376"/>
            <a:ext cx="141900" cy="652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2" name="Google Shape;222;p25"/>
          <p:cNvSpPr/>
          <p:nvPr/>
        </p:nvSpPr>
        <p:spPr>
          <a:xfrm rot="5400000" flipH="1">
            <a:off x="6459216" y="2792753"/>
            <a:ext cx="137400" cy="17385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3" name="Google Shape;223;p25"/>
          <p:cNvSpPr/>
          <p:nvPr/>
        </p:nvSpPr>
        <p:spPr>
          <a:xfrm rot="5400000" flipH="1">
            <a:off x="5656954" y="3592503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</a:t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6" name="Google Shape;226;p25"/>
          <p:cNvSpPr/>
          <p:nvPr/>
        </p:nvSpPr>
        <p:spPr>
          <a:xfrm rot="5400000" flipH="1">
            <a:off x="7332110" y="2964653"/>
            <a:ext cx="141600" cy="2319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7" name="Google Shape;227;p25"/>
          <p:cNvSpPr/>
          <p:nvPr/>
        </p:nvSpPr>
        <p:spPr>
          <a:xfrm rot="5400000" flipH="1">
            <a:off x="6241601" y="4055278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tables to compare data</a:t>
            </a:r>
            <a:endParaRPr lang="en-GB"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580500" y="1564481"/>
          <a:ext cx="6014400" cy="3000000"/>
        </p:xfrm>
        <a:graphic>
          <a:graphicData uri="http://schemas.openxmlformats.org/drawingml/2006/table">
            <a:tbl>
              <a:tblPr>
                <a:noFill/>
                <a:tableStyleId>{A318F819-BC18-419D-BC58-8D714B26BDFD}</a:tableStyleId>
              </a:tblPr>
              <a:tblGrid>
                <a:gridCol w="1503600"/>
                <a:gridCol w="1503600"/>
                <a:gridCol w="1503600"/>
                <a:gridCol w="1503600"/>
              </a:tblGrid>
              <a:tr h="74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26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>
            <a:off x="590925" y="1018776"/>
            <a:ext cx="7361634" cy="350692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" name="Google Shape;240;p2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Maps</a:t>
            </a:r>
            <a:endParaRPr lang="en-GB"/>
          </a:p>
        </p:txBody>
      </p:sp>
      <p:sp>
        <p:nvSpPr>
          <p:cNvPr id="241" name="Google Shape;241;p27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our office</a:t>
            </a:r>
            <a:endParaRPr sz="8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42" name="Google Shape;242;p27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3" name="Google Shape;243;p27"/>
          <p:cNvSpPr txBox="1"/>
          <p:nvPr>
            <p:ph type="body" idx="4294967295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 b="1"/>
              <a:t>Find more maps at </a:t>
            </a:r>
            <a:r>
              <a:rPr lang="en-GB" sz="900" u="sng">
                <a:solidFill>
                  <a:schemeClr val="hlink"/>
                </a:solidFill>
                <a:hlinkClick r:id="rId1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/>
              <a:t>89,526,124</a:t>
            </a:r>
            <a:endParaRPr sz="9600"/>
          </a:p>
        </p:txBody>
      </p:sp>
      <p:sp>
        <p:nvSpPr>
          <p:cNvPr id="255" name="Google Shape;255;p28"/>
          <p:cNvSpPr txBox="1"/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Whoa! That’s a big number, aren’t you proud?</a:t>
            </a:r>
            <a:endParaRPr lang="en-GB"/>
          </a:p>
        </p:txBody>
      </p:sp>
      <p:sp>
        <p:nvSpPr>
          <p:cNvPr id="256" name="Google Shape;256;p28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ctrTitle" idx="4294967295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89,526,124$</a:t>
            </a:r>
            <a:endParaRPr sz="4800"/>
          </a:p>
        </p:txBody>
      </p:sp>
      <p:sp>
        <p:nvSpPr>
          <p:cNvPr id="262" name="Google Shape;262;p29"/>
          <p:cNvSpPr txBox="1"/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That’s a lot of money</a:t>
            </a:r>
            <a:endParaRPr sz="2400"/>
          </a:p>
        </p:txBody>
      </p:sp>
      <p:sp>
        <p:nvSpPr>
          <p:cNvPr id="263" name="Google Shape;263;p29"/>
          <p:cNvSpPr txBox="1"/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100%</a:t>
            </a:r>
            <a:endParaRPr sz="4800"/>
          </a:p>
        </p:txBody>
      </p:sp>
      <p:sp>
        <p:nvSpPr>
          <p:cNvPr id="264" name="Google Shape;264;p29"/>
          <p:cNvSpPr txBox="1"/>
          <p:nvPr>
            <p:ph type="subTitle" idx="4294967295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Total success!</a:t>
            </a:r>
            <a:endParaRPr sz="2400"/>
          </a:p>
        </p:txBody>
      </p:sp>
      <p:sp>
        <p:nvSpPr>
          <p:cNvPr id="265" name="Google Shape;265;p29"/>
          <p:cNvSpPr txBox="1"/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185,244 users</a:t>
            </a:r>
            <a:endParaRPr sz="4800"/>
          </a:p>
        </p:txBody>
      </p:sp>
      <p:sp>
        <p:nvSpPr>
          <p:cNvPr id="266" name="Google Shape;266;p29"/>
          <p:cNvSpPr txBox="1"/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And a lot of users</a:t>
            </a:r>
            <a:endParaRPr sz="2400"/>
          </a:p>
        </p:txBody>
      </p:sp>
      <p:sp>
        <p:nvSpPr>
          <p:cNvPr id="267" name="Google Shape;267;p29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process is easy</a:t>
            </a:r>
            <a:endParaRPr lang="en-GB"/>
          </a:p>
        </p:txBody>
      </p:sp>
      <p:sp>
        <p:nvSpPr>
          <p:cNvPr id="273" name="Google Shape;273;p30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6" name="Google Shape;276;p30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review some concepts</a:t>
            </a:r>
            <a:endParaRPr lang="en-GB"/>
          </a:p>
        </p:txBody>
      </p:sp>
      <p:sp>
        <p:nvSpPr>
          <p:cNvPr id="303" name="Google Shape;303;p31"/>
          <p:cNvSpPr txBox="1"/>
          <p:nvPr>
            <p:ph type="body" idx="1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/>
          <p:nvPr>
            <p:ph type="body" idx="2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/>
          <p:nvPr>
            <p:ph type="body" idx="3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06" name="Google Shape;306;p31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07" name="Google Shape;307;p31"/>
          <p:cNvSpPr txBox="1"/>
          <p:nvPr>
            <p:ph type="body" idx="1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8" name="Google Shape;308;p31"/>
          <p:cNvSpPr txBox="1"/>
          <p:nvPr>
            <p:ph type="body" idx="2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9" name="Google Shape;309;p31"/>
          <p:cNvSpPr txBox="1"/>
          <p:nvPr>
            <p:ph type="body" idx="3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000">
                <a:latin typeface="Lexend Deca"/>
                <a:ea typeface="Lexend Deca"/>
                <a:cs typeface="Lexend Deca"/>
                <a:sym typeface="Lexend Deca"/>
              </a:rPr>
              <a:t>Mobile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16" name="Google Shape;316;p32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408305" y="132080"/>
            <a:ext cx="4264025" cy="82804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LETS START...</a:t>
            </a:r>
            <a:endParaRPr lang="en-US" altLang="en-GB"/>
          </a:p>
        </p:txBody>
      </p:sp>
      <p:sp>
        <p:nvSpPr>
          <p:cNvPr id="95" name="Google Shape;95;p17"/>
          <p:cNvSpPr txBox="1"/>
          <p:nvPr>
            <p:ph type="subTitle" idx="1"/>
          </p:nvPr>
        </p:nvSpPr>
        <p:spPr>
          <a:xfrm>
            <a:off x="114935" y="1391920"/>
            <a:ext cx="5774055" cy="30670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All Web pages share a common structure.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All Web pages should contain a pair of &lt;HTML&gt;, &lt;HEAD&gt;, &lt;TITLE&gt;, and &lt;BODY&gt; tags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lang="en-GB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5008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27" name="Google Shape;327;p33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28" name="Google Shape;328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29" name="Google Shape;329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3" name="Google Shape;333;p33"/>
          <p:cNvSpPr txBox="1"/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-GB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-GB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39" name="Google Shape;339;p34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45" name="Google Shape;345;p34"/>
          <p:cNvSpPr txBox="1"/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000">
                <a:latin typeface="Lexend Deca"/>
                <a:ea typeface="Lexend Deca"/>
                <a:cs typeface="Lexend Deca"/>
                <a:sym typeface="Lexend Deca"/>
              </a:rPr>
              <a:t>Desktop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Credits</a:t>
            </a:r>
            <a:endParaRPr lang="en-GB"/>
          </a:p>
        </p:txBody>
      </p:sp>
      <p:sp>
        <p:nvSpPr>
          <p:cNvPr id="361" name="Google Shape;361;p36"/>
          <p:cNvSpPr txBox="1"/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GB" sz="2400"/>
              <a:t>Presentation template by </a:t>
            </a:r>
            <a:r>
              <a:rPr lang="en-GB" sz="2400" u="sng">
                <a:solidFill>
                  <a:schemeClr val="hlink"/>
                </a:solidFill>
                <a:hlinkClick r:id="rId1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GB" sz="2400"/>
              <a:t>Photographs by </a:t>
            </a:r>
            <a:r>
              <a:rPr lang="en-GB" sz="2400" u="sng">
                <a:solidFill>
                  <a:schemeClr val="hlink"/>
                </a:solidFill>
                <a:hlinkClick r:id="rId2"/>
              </a:rPr>
              <a:t>Unsplash</a:t>
            </a:r>
            <a:endParaRPr sz="2400"/>
          </a:p>
        </p:txBody>
      </p:sp>
      <p:sp>
        <p:nvSpPr>
          <p:cNvPr id="362" name="Google Shape;362;p36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design</a:t>
            </a:r>
            <a:endParaRPr lang="en-GB"/>
          </a:p>
        </p:txBody>
      </p:sp>
      <p:sp>
        <p:nvSpPr>
          <p:cNvPr id="368" name="Google Shape;368;p37"/>
          <p:cNvSpPr txBox="1"/>
          <p:nvPr>
            <p:ph type="body" idx="1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-GB" sz="1800"/>
              <a:t>Titles: Lexend Deca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 sz="1800"/>
              <a:t>Body copy: Muli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1"/>
              </a:rPr>
              <a:t>https://www.lexend.com/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2"/>
              </a:rPr>
              <a:t>https://www.fontsquirrel.com/fonts/muli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9" name="Google Shape;369;p37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70" name="Google Shape;370;p37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/>
          <p:nvPr>
            <p:ph type="title" idx="4294967295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 resources</a:t>
            </a:r>
            <a:endParaRPr lang="en-GB"/>
          </a:p>
        </p:txBody>
      </p:sp>
      <p:sp>
        <p:nvSpPr>
          <p:cNvPr id="376" name="Google Shape;376;p38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8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8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8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8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8"/>
          <p:cNvPicPr preferRelativeResize="0"/>
          <p:nvPr/>
        </p:nvPicPr>
        <p:blipFill>
          <a:blip r:embed="rId13"/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8"/>
          <p:cNvPicPr preferRelativeResize="0"/>
          <p:nvPr/>
        </p:nvPicPr>
        <p:blipFill>
          <a:blip r:embed="rId14"/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8"/>
          <p:cNvPicPr preferRelativeResize="0"/>
          <p:nvPr/>
        </p:nvPicPr>
        <p:blipFill>
          <a:blip r:embed="rId15"/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8"/>
          <p:cNvPicPr preferRelativeResize="0"/>
          <p:nvPr/>
        </p:nvPicPr>
        <p:blipFill>
          <a:blip r:embed="rId16"/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/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 b="1"/>
              <a:t>SlidesCarnival icons are editable shapes. </a:t>
            </a:r>
            <a:br>
              <a:rPr lang="en-GB" sz="900"/>
            </a:br>
            <a:br>
              <a:rPr lang="en-GB" sz="900"/>
            </a:br>
            <a:r>
              <a:rPr lang="en-GB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-GB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-GB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-GB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/>
              <a:t>Isn’t that nice? :)</a:t>
            </a:r>
            <a:br>
              <a:rPr lang="en-GB" sz="900"/>
            </a:br>
            <a:br>
              <a:rPr lang="en-GB" sz="900"/>
            </a:br>
            <a:r>
              <a:rPr lang="en-GB" sz="900"/>
              <a:t>Examples:</a:t>
            </a:r>
            <a:br>
              <a:rPr lang="en-GB" sz="900"/>
            </a:br>
            <a:br>
              <a:rPr lang="en-GB" sz="900"/>
            </a:br>
            <a:br>
              <a:rPr lang="en-GB" sz="900"/>
            </a:br>
            <a:endParaRPr sz="900"/>
          </a:p>
        </p:txBody>
      </p:sp>
      <p:grpSp>
        <p:nvGrpSpPr>
          <p:cNvPr id="398" name="Google Shape;398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99" name="Google Shape;399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06" name="Google Shape;406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09" name="Google Shape;409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2" name="Google Shape;412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3" name="Google Shape;413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14" name="Google Shape;414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18" name="Google Shape;418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22" name="Google Shape;422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3" name="Google Shape;423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24" name="Google Shape;424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" name="Google Shape;445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8" name="Google Shape;448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1" name="Google Shape;451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52" name="Google Shape;452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56" name="Google Shape;456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0" name="Google Shape;460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2" name="Google Shape;462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3" name="Google Shape;463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4" name="Google Shape;464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65" name="Google Shape;465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68" name="Google Shape;468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71" name="Google Shape;471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74" name="Google Shape;474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77" name="Google Shape;477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1" name="Google Shape;481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82" name="Google Shape;482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85" name="Google Shape;485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8" name="Google Shape;488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9" name="Google Shape;489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90" name="Google Shape;490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93" name="Google Shape;493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99" name="Google Shape;499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02" name="Google Shape;502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08" name="Google Shape;508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14" name="Google Shape;514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18" name="Google Shape;518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9" name="Google Shape;519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0" name="Google Shape;520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1" name="Google Shape;521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22" name="Google Shape;522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25" name="Google Shape;525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28" name="Google Shape;528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30" name="Google Shape;530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1" name="Google Shape;531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32" name="Google Shape;532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35" name="Google Shape;535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41" name="Google Shape;541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4" name="Google Shape;544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45" name="Google Shape;545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46" name="Google Shape;546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8" name="Google Shape;548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49" name="Google Shape;549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52" name="Google Shape;552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53" name="Google Shape;553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56" name="Google Shape;556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0" name="Google Shape;560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61" name="Google Shape;561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62" name="Google Shape;562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65" name="Google Shape;565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70" name="Google Shape;570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74" name="Google Shape;574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77" name="Google Shape;577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81" name="Google Shape;581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87" name="Google Shape;587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9" name="Google Shape;589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90" name="Google Shape;590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5" name="Google Shape;595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96" name="Google Shape;596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97" name="Google Shape;597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00" name="Google Shape;600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4" name="Google Shape;604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5" name="Google Shape;605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06" name="Google Shape;606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9" name="Google Shape;609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10" name="Google Shape;610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3" name="Google Shape;613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4" name="Google Shape;614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5" name="Google Shape;615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17" name="Google Shape;617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0" name="Google Shape;620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1" name="Google Shape;621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22" name="Google Shape;622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5" name="Google Shape;625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6" name="Google Shape;626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27" name="Google Shape;627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33" name="Google Shape;633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37" name="Google Shape;637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0" name="Google Shape;640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41" name="Google Shape;641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47" name="Google Shape;647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53" name="Google Shape;653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5" name="Google Shape;655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56" name="Google Shape;656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2" name="Google Shape;662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63" name="Google Shape;663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64" name="Google Shape;664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9" name="Google Shape;669;p3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670" name="Google Shape;67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72" name="Google Shape;672;p39"/>
          <p:cNvSpPr/>
          <p:nvPr/>
        </p:nvSpPr>
        <p:spPr>
          <a:xfrm>
            <a:off x="6462174" y="2342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3" name="Google Shape;673;p3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674" name="Google Shape;674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6" name="Google Shape;676;p39"/>
          <p:cNvSpPr/>
          <p:nvPr/>
        </p:nvSpPr>
        <p:spPr>
          <a:xfrm>
            <a:off x="7347162" y="2321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7" name="Google Shape;677;p3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678" name="Google Shape;678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0" name="Google Shape;680;p39"/>
          <p:cNvSpPr/>
          <p:nvPr/>
        </p:nvSpPr>
        <p:spPr>
          <a:xfrm>
            <a:off x="6750834" y="3421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39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82" name="Google Shape;682;p39"/>
          <p:cNvSpPr txBox="1"/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 b="1"/>
              <a:t>Find more icons at </a:t>
            </a:r>
            <a:r>
              <a:rPr lang="en-GB" sz="900" u="sng">
                <a:solidFill>
                  <a:schemeClr val="hlink"/>
                </a:solidFill>
                <a:hlinkClick r:id="rId1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Muli Regular"/>
                <a:ea typeface="Muli Regular"/>
                <a:cs typeface="Muli Regular"/>
                <a:sym typeface="Muli Regular"/>
              </a:rPr>
              <a:t>✋👆👉👍👤👦👧👨👩👪💃🏃💑❤😂😉😋😒😭👶😸🐟🍒🍔💣📌📖🔨🎃🎈🎨🏈🏰🌏🔌🔑</a:t>
            </a:r>
            <a:r>
              <a:rPr lang="en-GB" sz="2400">
                <a:solidFill>
                  <a:srgbClr val="FFFFFF"/>
                </a:solidFill>
                <a:highlight>
                  <a:schemeClr val="dk1"/>
                </a:highlight>
                <a:latin typeface="Muli Regular"/>
                <a:ea typeface="Muli Regular"/>
                <a:cs typeface="Muli Regular"/>
                <a:sym typeface="Muli Regular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688" name="Google Shape;688;p40"/>
          <p:cNvSpPr txBox="1"/>
          <p:nvPr/>
        </p:nvSpPr>
        <p:spPr>
          <a:xfrm>
            <a:off x="801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89" name="Google Shape;689;p40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90" name="Google Shape;690;p40"/>
          <p:cNvSpPr txBox="1"/>
          <p:nvPr>
            <p:ph type="body" idx="4294967295"/>
          </p:nvPr>
        </p:nvSpPr>
        <p:spPr>
          <a:xfrm>
            <a:off x="2429125" y="780225"/>
            <a:ext cx="6051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 b="1"/>
              <a:t>You can also use any emoji as an icon!</a:t>
            </a:r>
            <a:br>
              <a:rPr lang="en-GB" sz="1400"/>
            </a:br>
            <a:r>
              <a:rPr lang="en-GB" sz="1400"/>
              <a:t>And of course it resizes without losing quality.</a:t>
            </a:r>
            <a:br>
              <a:rPr lang="en-GB" sz="1400"/>
            </a:br>
            <a:br>
              <a:rPr lang="en-GB" sz="1400"/>
            </a:br>
            <a:r>
              <a:rPr lang="en-GB" sz="1400"/>
              <a:t>How? Follow Google instructions </a:t>
            </a:r>
            <a:r>
              <a:rPr lang="en-GB" sz="1400" u="sng">
                <a:solidFill>
                  <a:schemeClr val="hlink"/>
                </a:solidFill>
                <a:hlinkClick r:id="rId1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41">
            <a:hlinkClick r:id="rId1"/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grpSp>
        <p:nvGrpSpPr>
          <p:cNvPr id="697" name="Google Shape;697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698" name="Google Shape;698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699" name="Google Shape;699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Montserrat" panose="00000500000000000000"/>
                    <a:ea typeface="Montserrat" panose="00000500000000000000"/>
                    <a:cs typeface="Montserrat" panose="00000500000000000000"/>
                    <a:sym typeface="Montserrat" panose="00000500000000000000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endParaRPr>
              </a:p>
            </p:txBody>
          </p:sp>
          <p:sp>
            <p:nvSpPr>
              <p:cNvPr id="700" name="Google Shape;700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01" name="Google Shape;701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702" name="Google Shape;702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Montserrat" panose="00000500000000000000"/>
                    <a:ea typeface="Montserrat" panose="00000500000000000000"/>
                    <a:cs typeface="Montserrat" panose="00000500000000000000"/>
                    <a:sym typeface="Montserrat" panose="00000500000000000000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endParaRPr>
              </a:p>
            </p:txBody>
          </p:sp>
          <p:sp>
            <p:nvSpPr>
              <p:cNvPr id="703" name="Google Shape;703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04" name="Google Shape;704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05" name="Google Shape;705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Montserrat" panose="00000500000000000000"/>
                    <a:ea typeface="Montserrat" panose="00000500000000000000"/>
                    <a:cs typeface="Montserrat" panose="00000500000000000000"/>
                    <a:sym typeface="Montserrat" panose="00000500000000000000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endParaRPr>
              </a:p>
            </p:txBody>
          </p:sp>
          <p:sp>
            <p:nvSpPr>
              <p:cNvPr id="706" name="Google Shape;706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07" name="Google Shape;707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08" name="Google Shape;708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Montserrat" panose="00000500000000000000"/>
                    <a:ea typeface="Montserrat" panose="00000500000000000000"/>
                    <a:cs typeface="Montserrat" panose="00000500000000000000"/>
                    <a:sym typeface="Montserrat" panose="00000500000000000000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endParaRPr>
              </a:p>
            </p:txBody>
          </p:sp>
          <p:sp>
            <p:nvSpPr>
              <p:cNvPr id="709" name="Google Shape;709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710" name="Google Shape;710;p41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215265" y="93980"/>
            <a:ext cx="5790565" cy="728345"/>
          </a:xfrm>
        </p:spPr>
        <p:txBody>
          <a:bodyPr/>
          <a:p>
            <a:r>
              <a:rPr lang="en-US"/>
              <a:t>EXAMPLE: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338455" y="1082040"/>
            <a:ext cx="7100570" cy="3668395"/>
          </a:xfrm>
        </p:spPr>
        <p:txBody>
          <a:bodyPr/>
          <a:p>
            <a:pPr>
              <a:buNone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&lt;HTML&gt;</a:t>
            </a:r>
            <a:endParaRPr lang="en-US" altLang="en-US" sz="2400" b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&lt;HEAD&gt;</a:t>
            </a:r>
            <a:endParaRPr lang="en-US" altLang="en-US" sz="2400" b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&lt;TITLE&gt; Example &lt;/TITLE&gt;</a:t>
            </a:r>
            <a:endParaRPr lang="en-US" altLang="en-US" sz="2400" b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&lt;/HEAD&gt;</a:t>
            </a:r>
            <a:endParaRPr lang="en-US" altLang="en-US" sz="2400" b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&lt;BODY&gt;</a:t>
            </a:r>
            <a:endParaRPr lang="en-US" altLang="en-US" sz="2400" b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      This is where you would include the text and images on your Web page.</a:t>
            </a:r>
            <a:endParaRPr lang="en-US" altLang="en-US" sz="2400" b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&lt;/BODY&gt;</a:t>
            </a:r>
            <a:endParaRPr lang="en-US" altLang="en-US" sz="2400" b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&lt;/HTML&gt;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/>
          <p:nvPr>
            <p:ph type="subTitle" idx="1"/>
          </p:nvPr>
        </p:nvSpPr>
        <p:spPr>
          <a:xfrm>
            <a:off x="631825" y="857885"/>
            <a:ext cx="5165725" cy="3514725"/>
          </a:xfrm>
        </p:spPr>
        <p:txBody>
          <a:bodyPr/>
          <a:p>
            <a:r>
              <a:rPr lang="en-US" altLang="en-US">
                <a:sym typeface="+mn-ea"/>
              </a:rPr>
              <a:t>	</a:t>
            </a:r>
            <a:r>
              <a:rPr lang="en-US" altLang="en-US" sz="2400" b="1">
                <a:solidFill>
                  <a:schemeClr val="bg1"/>
                </a:solidFill>
                <a:sym typeface="+mn-ea"/>
              </a:rPr>
              <a:t>The &lt;title&gt; will appear on Favorite lists, History lists, and Bookmark lists to identify your page.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r>
              <a:rPr lang="en-US" altLang="en-US" sz="2400" b="1">
                <a:solidFill>
                  <a:schemeClr val="bg1"/>
                </a:solidFill>
                <a:sym typeface="+mn-ea"/>
              </a:rPr>
              <a:t>	&lt;head&gt;: Specific information about web page tha</a:t>
            </a:r>
            <a:r>
              <a:rPr lang="en-IN" altLang="en-US" sz="2400" b="1">
                <a:solidFill>
                  <a:schemeClr val="bg1"/>
                </a:solidFill>
                <a:sym typeface="+mn-ea"/>
              </a:rPr>
              <a:t>t</a:t>
            </a:r>
            <a:r>
              <a:rPr lang="en-US" altLang="en-US" sz="2400" b="1">
                <a:solidFill>
                  <a:schemeClr val="bg1"/>
                </a:solidFill>
                <a:sym typeface="+mn-ea"/>
              </a:rPr>
              <a:t> is not displayed to the user.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379" name="Google Shape;379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100445" y="1697990"/>
            <a:ext cx="1207135" cy="124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/>
          <p:nvPr>
            <p:ph type="subTitle" idx="1"/>
          </p:nvPr>
        </p:nvSpPr>
        <p:spPr>
          <a:xfrm>
            <a:off x="685800" y="518795"/>
            <a:ext cx="7216140" cy="3837305"/>
          </a:xfrm>
        </p:spPr>
        <p:txBody>
          <a:bodyPr/>
          <a:p>
            <a:r>
              <a:rPr lang="en-US"/>
              <a:t> </a:t>
            </a:r>
            <a:r>
              <a:rPr lang="en-US" sz="2400" b="1">
                <a:solidFill>
                  <a:schemeClr val="bg1"/>
                </a:solidFill>
              </a:rPr>
              <a:t>The &lt;body&gt; tag defines a documents body.</a:t>
            </a:r>
            <a:endParaRPr lang="en-US" sz="2400" b="1">
              <a:solidFill>
                <a:schemeClr val="bg1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</a:rPr>
              <a:t> Attributes:</a:t>
            </a:r>
            <a:endParaRPr lang="en-US" sz="24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 b="1">
                <a:solidFill>
                  <a:schemeClr val="bg1"/>
                </a:solidFill>
              </a:rPr>
              <a:t>bgcolor</a:t>
            </a:r>
            <a:endParaRPr lang="en-US" sz="24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 b="1">
                <a:solidFill>
                  <a:schemeClr val="bg1"/>
                </a:solidFill>
              </a:rPr>
              <a:t>text</a:t>
            </a:r>
            <a:endParaRPr lang="en-US" sz="24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 b="1">
                <a:solidFill>
                  <a:schemeClr val="bg1"/>
                </a:solidFill>
              </a:rPr>
              <a:t>alink</a:t>
            </a:r>
            <a:endParaRPr lang="en-US" sz="24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 b="1">
                <a:solidFill>
                  <a:schemeClr val="bg1"/>
                </a:solidFill>
              </a:rPr>
              <a:t>vlink</a:t>
            </a:r>
            <a:endParaRPr lang="en-US" sz="24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 b="1">
                <a:solidFill>
                  <a:schemeClr val="bg1"/>
                </a:solidFill>
              </a:rPr>
              <a:t>background</a:t>
            </a:r>
            <a:endParaRPr lang="en-US" sz="24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 b="1">
                <a:solidFill>
                  <a:schemeClr val="bg1"/>
                </a:solidFill>
              </a:rPr>
              <a:t>link</a:t>
            </a:r>
            <a:endParaRPr 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377190" y="340995"/>
            <a:ext cx="5296535" cy="751840"/>
          </a:xfrm>
        </p:spPr>
        <p:txBody>
          <a:bodyPr/>
          <a:p>
            <a:r>
              <a:rPr lang="en-US"/>
              <a:t>BASIC HTML TAGS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685800" y="1466850"/>
            <a:ext cx="6938645" cy="3090545"/>
          </a:xfrm>
        </p:spPr>
        <p:txBody>
          <a:bodyPr/>
          <a:p>
            <a:pPr>
              <a:buClr>
                <a:schemeClr val="tx1"/>
              </a:buClr>
              <a:buNone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&lt;B&gt; Bold Face &lt;/B&gt;</a:t>
            </a:r>
            <a:endParaRPr lang="en-US" altLang="en-US" sz="2400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&lt;I&gt; </a:t>
            </a:r>
            <a:r>
              <a:rPr lang="en-US" altLang="en-US" sz="2400" b="1" i="1">
                <a:solidFill>
                  <a:schemeClr val="bg1"/>
                </a:solidFill>
                <a:sym typeface="+mn-ea"/>
              </a:rPr>
              <a:t>Italics </a:t>
            </a:r>
            <a:r>
              <a:rPr lang="en-US" altLang="en-US" sz="2400" b="1">
                <a:solidFill>
                  <a:schemeClr val="bg1"/>
                </a:solidFill>
                <a:sym typeface="+mn-ea"/>
              </a:rPr>
              <a:t>&lt;/I&gt;</a:t>
            </a:r>
            <a:endParaRPr lang="en-US" altLang="en-US" sz="2400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&lt;U&gt; </a:t>
            </a:r>
            <a:r>
              <a:rPr lang="en-US" altLang="en-US" sz="2400" b="1" u="sng">
                <a:solidFill>
                  <a:schemeClr val="bg1"/>
                </a:solidFill>
                <a:sym typeface="+mn-ea"/>
              </a:rPr>
              <a:t>Underline</a:t>
            </a:r>
            <a:r>
              <a:rPr lang="en-US" altLang="en-US" sz="2400" b="1">
                <a:solidFill>
                  <a:schemeClr val="bg1"/>
                </a:solidFill>
                <a:sym typeface="+mn-ea"/>
              </a:rPr>
              <a:t> &lt;/U&gt;</a:t>
            </a:r>
            <a:endParaRPr lang="en-US" altLang="en-US" sz="2400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&lt;P&gt; New Paragraph &lt;/P&gt;</a:t>
            </a:r>
            <a:endParaRPr lang="en-US" altLang="en-US" sz="2400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&lt;BR&gt; Next Line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pPr>
              <a:buClr>
                <a:schemeClr val="tx1"/>
              </a:buClr>
              <a:buNone/>
            </a:pPr>
            <a:r>
              <a:rPr lang="en-US" sz="2400" b="1">
                <a:solidFill>
                  <a:schemeClr val="bg1"/>
                </a:solidFill>
              </a:rPr>
              <a:t>&lt;HR&gt; Horizontal Line</a:t>
            </a:r>
            <a:endParaRPr lang="en-US" sz="2400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  <a:buNone/>
            </a:pPr>
            <a:r>
              <a:rPr lang="en-IN" altLang="en-US" sz="2400" b="1">
                <a:solidFill>
                  <a:schemeClr val="bg1"/>
                </a:solidFill>
              </a:rPr>
              <a:t>&lt;CENTER&gt;Center the elements&lt;/CENTER&gt;</a:t>
            </a:r>
            <a:endParaRPr lang="en-I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10057</Words>
  <Application>WPS Presentation</Application>
  <PresentationFormat/>
  <Paragraphs>584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4" baseType="lpstr">
      <vt:lpstr>Arial</vt:lpstr>
      <vt:lpstr>SimSun</vt:lpstr>
      <vt:lpstr>Wingdings</vt:lpstr>
      <vt:lpstr>Arial</vt:lpstr>
      <vt:lpstr>Lexend Deca</vt:lpstr>
      <vt:lpstr>Muli Regular</vt:lpstr>
      <vt:lpstr>Wingdings</vt:lpstr>
      <vt:lpstr>Microsoft YaHei</vt:lpstr>
      <vt:lpstr>Arial Unicode MS</vt:lpstr>
      <vt:lpstr>Geneva</vt:lpstr>
      <vt:lpstr>Courier</vt:lpstr>
      <vt:lpstr>Muli</vt:lpstr>
      <vt:lpstr>Calibri</vt:lpstr>
      <vt:lpstr>Montserrat</vt:lpstr>
      <vt:lpstr>Segoe Print</vt:lpstr>
      <vt:lpstr>Courier New</vt:lpstr>
      <vt:lpstr>Aliena template</vt:lpstr>
      <vt:lpstr>INTRODUCTION TO WEB DEVELOPMENT</vt:lpstr>
      <vt:lpstr>WHAT IS HTML?</vt:lpstr>
      <vt:lpstr>TAGS</vt:lpstr>
      <vt:lpstr>PowerPoint 演示文稿</vt:lpstr>
      <vt:lpstr>LETS START...</vt:lpstr>
      <vt:lpstr>EXAMPLE:</vt:lpstr>
      <vt:lpstr>PowerPoint 演示文稿</vt:lpstr>
      <vt:lpstr>PowerPoint 演示文稿</vt:lpstr>
      <vt:lpstr>BASIC HTML TAGS</vt:lpstr>
      <vt:lpstr>FONT TAG:</vt:lpstr>
      <vt:lpstr>HEADER TAGS:</vt:lpstr>
      <vt:lpstr>COMMENTS:</vt:lpstr>
      <vt:lpstr>INSERT IMAGES:</vt:lpstr>
      <vt:lpstr>LINKS:</vt:lpstr>
      <vt:lpstr>ANCHORS:</vt:lpstr>
      <vt:lpstr>LISTS:</vt:lpstr>
      <vt:lpstr>PowerPoint 演示文稿</vt:lpstr>
      <vt:lpstr>FORMS:</vt:lpstr>
      <vt:lpstr>PowerPoint 演示文稿</vt:lpstr>
      <vt:lpstr>PowerPoint 演示文稿</vt:lpstr>
      <vt:lpstr>PowerPoint 演示文稿</vt:lpstr>
      <vt:lpstr>PowerPoint 演示文稿</vt:lpstr>
      <vt:lpstr>EXAMPLE:</vt:lpstr>
      <vt:lpstr>PowerPoint 演示文稿</vt:lpstr>
      <vt:lpstr>TABLES</vt:lpstr>
      <vt:lpstr>ADDING A BORDER</vt:lpstr>
      <vt:lpstr>CREATING A SIMPLE TABLE:</vt:lpstr>
      <vt:lpstr>ADJUSTING WIDTH:</vt:lpstr>
      <vt:lpstr>CENTER A TABLE:</vt:lpstr>
      <vt:lpstr>ADDING SPACE AROUND A TABLE:</vt:lpstr>
      <vt:lpstr>SPANNING ACROSS COLUMNS:</vt:lpstr>
      <vt:lpstr>SPANNING ACROSS ROWS:</vt:lpstr>
      <vt:lpstr>ALIGNING CELL CONTENT:</vt:lpstr>
      <vt:lpstr>PowerPoint 演示文稿</vt:lpstr>
      <vt:lpstr>Thanks!</vt:lpstr>
      <vt:lpstr>This is a slide title</vt:lpstr>
      <vt:lpstr>Big concept</vt:lpstr>
      <vt:lpstr>In two or three columns</vt:lpstr>
      <vt:lpstr>A picture is worth a thousand words</vt:lpstr>
      <vt:lpstr>Use big image.</vt:lpstr>
      <vt:lpstr>PowerPoint 演示文稿</vt:lpstr>
      <vt:lpstr>Use diagrams to explain your ideas</vt:lpstr>
      <vt:lpstr>And tables to compare data</vt:lpstr>
      <vt:lpstr>Maps</vt:lpstr>
      <vt:lpstr>89,526,124</vt:lpstr>
      <vt:lpstr>185,244 users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Credits</vt:lpstr>
      <vt:lpstr>Presentation design</vt:lpstr>
      <vt:lpstr>Extra resources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/>
  <cp:lastModifiedBy>stevi</cp:lastModifiedBy>
  <cp:revision>51</cp:revision>
  <dcterms:created xsi:type="dcterms:W3CDTF">2020-02-27T15:27:00Z</dcterms:created>
  <dcterms:modified xsi:type="dcterms:W3CDTF">2020-02-29T02:19:13Z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