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Arial Narr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Narrow-bold.fntdata"/><Relationship Id="rId12" Type="http://schemas.openxmlformats.org/officeDocument/2006/relationships/font" Target="fonts/Arial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Narrow-boldItalic.fntdata"/><Relationship Id="rId14" Type="http://schemas.openxmlformats.org/officeDocument/2006/relationships/font" Target="fonts/ArialNarr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keeping our stakeholder in the loop, managing relations with all stakeholders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Logos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lang="en-AU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4652962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U_LOGO_WHITE"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312" y="115888"/>
            <a:ext cx="1511299" cy="52546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idx="1" type="subTitle"/>
          </p:nvPr>
        </p:nvSpPr>
        <p:spPr>
          <a:xfrm>
            <a:off x="468312" y="4652962"/>
            <a:ext cx="8280399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ctrTitle"/>
          </p:nvPr>
        </p:nvSpPr>
        <p:spPr>
          <a:xfrm>
            <a:off x="468312" y="1919288"/>
            <a:ext cx="82073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466974" y="-93662"/>
            <a:ext cx="421004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101013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987925" y="2416175"/>
            <a:ext cx="5360988" cy="205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791368" y="431006"/>
            <a:ext cx="5360988" cy="6029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101013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916113"/>
            <a:ext cx="8229600" cy="4210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101013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101013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916113"/>
            <a:ext cx="4038599" cy="4210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916113"/>
            <a:ext cx="4038599" cy="4210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101013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101013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101013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101013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101013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101013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A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68312" y="765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916113"/>
            <a:ext cx="8229600" cy="4210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5724525" y="6597650"/>
            <a:ext cx="2133599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95287" y="6597650"/>
            <a:ext cx="5040312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101013" y="6597650"/>
            <a:ext cx="585786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U_LOGO_WHITE" id="17" name="Shape 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68312" y="115888"/>
            <a:ext cx="1511299" cy="5254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hyperlink" Target="http://bit.do/4221macr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179388" y="692695"/>
            <a:ext cx="8785225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 Star Laser Interface</a:t>
            </a:r>
            <a:br>
              <a:rPr b="1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(Semiconductor Laser on Wattle)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359109" y="5229200"/>
            <a:ext cx="8425184" cy="1458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Stuchbery, G. Kennedy, J. Davies, M. Dirnberger, S. Nilon</a:t>
            </a:r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Client: Céline D’Orgeville</a:t>
            </a:r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Instrumentation and Technology Centre (AITC)</a:t>
            </a:r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Environment Research Centre (SERC)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484783"/>
            <a:ext cx="5616028" cy="357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348" y="2492896"/>
            <a:ext cx="5692800" cy="3203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107504" y="1268759"/>
            <a:ext cx="8964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LIFE WITHOUT </a:t>
            </a:r>
            <a:br>
              <a:rPr b="0" i="0" lang="en-AU" sz="4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AU" sz="4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INTERNET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0" y="621183"/>
            <a:ext cx="91440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AU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rPr>
              <a:t>Progress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11560" y="1504176"/>
            <a:ext cx="7632848" cy="185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Verification of Initial SSS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Delivered 120+ Preliminary Requirements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Agnostic Preliminary Concepts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Client is happy! So are all our stakeholders!</a:t>
            </a:r>
          </a:p>
        </p:txBody>
      </p:sp>
      <p:pic>
        <p:nvPicPr>
          <p:cNvPr descr="CelineDorgeville2014.jpg"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176" y="3501007"/>
            <a:ext cx="2502843" cy="2876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5" y="3573016"/>
            <a:ext cx="3275855" cy="1397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943" y="5085183"/>
            <a:ext cx="3301999" cy="1270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860032" y="3573016"/>
            <a:ext cx="1368151" cy="1200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Client </a:t>
            </a:r>
            <a:r>
              <a:rPr b="0" i="0" lang="en-AU" sz="2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Celine</a:t>
            </a:r>
          </a:p>
        </p:txBody>
      </p:sp>
      <p:pic>
        <p:nvPicPr>
          <p:cNvPr descr="anu-logo-colour.pdf" id="115" name="Shape 1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68428" y="5379989"/>
            <a:ext cx="2419795" cy="841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008" y="692695"/>
            <a:ext cx="8964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AU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rPr>
              <a:t>Solution Agnostic Concepts</a:t>
            </a:r>
          </a:p>
        </p:txBody>
      </p:sp>
      <p:pic>
        <p:nvPicPr>
          <p:cNvPr descr="2 EOS_OPSL.pdf" id="122" name="Shape 122"/>
          <p:cNvPicPr preferRelativeResize="0"/>
          <p:nvPr/>
        </p:nvPicPr>
        <p:blipFill rotWithShape="1">
          <a:blip r:embed="rId3">
            <a:alphaModFix/>
          </a:blip>
          <a:srcRect b="0" l="3467" r="25455" t="0"/>
          <a:stretch/>
        </p:blipFill>
        <p:spPr>
          <a:xfrm>
            <a:off x="35495" y="1484783"/>
            <a:ext cx="3040783" cy="35283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 Toptica_OPSL.pdf"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224" y="1533500"/>
            <a:ext cx="2425700" cy="3695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 EOS_Toptica_ANU_VERT.pdf" id="124" name="Shape 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5735" y="2492896"/>
            <a:ext cx="4406900" cy="38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1556295"/>
            <a:ext cx="3937624" cy="466608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72008" y="692695"/>
            <a:ext cx="8964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AU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rPr>
              <a:t>System Requirements Management</a:t>
            </a:r>
          </a:p>
        </p:txBody>
      </p:sp>
      <p:sp>
        <p:nvSpPr>
          <p:cNvPr id="132" name="Shape 132"/>
          <p:cNvSpPr txBox="1"/>
          <p:nvPr/>
        </p:nvSpPr>
        <p:spPr>
          <a:xfrm rot="1687513">
            <a:off x="3512849" y="6004878"/>
            <a:ext cx="12048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AU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macro</a:t>
            </a:r>
          </a:p>
        </p:txBody>
      </p:sp>
      <p:cxnSp>
        <p:nvCxnSpPr>
          <p:cNvPr id="133" name="Shape 133"/>
          <p:cNvCxnSpPr/>
          <p:nvPr/>
        </p:nvCxnSpPr>
        <p:spPr>
          <a:xfrm flipH="1" rot="10800000">
            <a:off x="3462216" y="5728379"/>
            <a:ext cx="504056" cy="14889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4" name="Shape 134"/>
          <p:cNvSpPr txBox="1"/>
          <p:nvPr/>
        </p:nvSpPr>
        <p:spPr>
          <a:xfrm>
            <a:off x="5364087" y="2564903"/>
            <a:ext cx="3114061" cy="252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LaTeX macros are available on Tech Launcher. Thank you to Markus!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bit.do/4221macros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008" y="692695"/>
            <a:ext cx="8964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AU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rPr>
              <a:t>From Here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169875" y="1844824"/>
            <a:ext cx="676875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schedule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Facetime organise with out client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developing conceptual designs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Finalise requirements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our client stays Happy!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7504" y="837208"/>
            <a:ext cx="8964488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AU" sz="3600" u="none" cap="none" strike="noStrik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778796" y="4509119"/>
            <a:ext cx="16561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Jordan</a:t>
            </a:r>
            <a:b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Sys-Eng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808796" y="4509119"/>
            <a:ext cx="1872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Gerard</a:t>
            </a:r>
            <a:b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Sys-Eng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07504" y="4509119"/>
            <a:ext cx="17350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</a:t>
            </a:r>
            <a:b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Sys-Eng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652119" y="4509119"/>
            <a:ext cx="16561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Markus</a:t>
            </a:r>
            <a:b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LaTeX Wizard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332239" y="4509119"/>
            <a:ext cx="16561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Samson</a:t>
            </a:r>
            <a:b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 a RO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18487" r="13114" t="16100"/>
          <a:stretch/>
        </p:blipFill>
        <p:spPr>
          <a:xfrm>
            <a:off x="3814800" y="2204864"/>
            <a:ext cx="1584177" cy="2044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sportstyle-50%.jpg" id="154" name="Shape 154"/>
          <p:cNvPicPr preferRelativeResize="0"/>
          <p:nvPr/>
        </p:nvPicPr>
        <p:blipFill rotWithShape="1">
          <a:blip r:embed="rId4">
            <a:alphaModFix/>
          </a:blip>
          <a:srcRect b="641" l="9474" r="15139" t="-641"/>
          <a:stretch/>
        </p:blipFill>
        <p:spPr>
          <a:xfrm>
            <a:off x="5703710" y="2204864"/>
            <a:ext cx="1445085" cy="202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