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460" r:id="rId3"/>
    <p:sldId id="465" r:id="rId4"/>
    <p:sldId id="466" r:id="rId5"/>
    <p:sldId id="459" r:id="rId6"/>
    <p:sldId id="456" r:id="rId7"/>
    <p:sldId id="467" r:id="rId8"/>
    <p:sldId id="458" r:id="rId9"/>
    <p:sldId id="464" r:id="rId1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37F23"/>
    <a:srgbClr val="527688"/>
    <a:srgbClr val="5E889D"/>
    <a:srgbClr val="94B0BE"/>
    <a:srgbClr val="4E3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0021" autoAdjust="0"/>
  </p:normalViewPr>
  <p:slideViewPr>
    <p:cSldViewPr>
      <p:cViewPr>
        <p:scale>
          <a:sx n="116" d="100"/>
          <a:sy n="116" d="100"/>
        </p:scale>
        <p:origin x="-16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1E5E32-5BF9-44C7-BE55-6FABAF110E0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39248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F704E7-B9DE-4679-9CA8-16F7AE31A362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AU" altLang="en-US" dirty="0">
                <a:ea typeface="ＭＳ Ｐゴシック" pitchFamily="34" charset="-128"/>
              </a:rPr>
              <a:t>Also keeping our stakeholder in the</a:t>
            </a:r>
            <a:r>
              <a:rPr lang="en-AU" altLang="en-US" baseline="0" dirty="0">
                <a:ea typeface="ＭＳ Ｐゴシック" pitchFamily="34" charset="-128"/>
              </a:rPr>
              <a:t> loop, managing relations with all stakeholders</a:t>
            </a:r>
          </a:p>
          <a:p>
            <a:pPr>
              <a:defRPr/>
            </a:pPr>
            <a:r>
              <a:rPr lang="en-AU" altLang="en-US" baseline="0">
                <a:ea typeface="ＭＳ Ｐゴシック" pitchFamily="34" charset="-128"/>
              </a:rPr>
              <a:t>Logos</a:t>
            </a:r>
            <a:endParaRPr lang="en-AU" altLang="en-US" dirty="0"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26A19A7-16E3-49B2-A69C-7B86F731DA55}" type="slidenum">
              <a:rPr lang="en-AU" altLang="en-US" sz="1200" smtClean="0"/>
              <a:pPr eaLnBrk="1" hangingPunct="1">
                <a:defRPr/>
              </a:pPr>
              <a:t>3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371104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AU" altLang="en-US" dirty="0">
                <a:ea typeface="ＭＳ Ｐゴシック" pitchFamily="34" charset="-128"/>
              </a:rPr>
              <a:t>Also keeping our stakeholder in the</a:t>
            </a:r>
            <a:r>
              <a:rPr lang="en-AU" altLang="en-US" baseline="0" dirty="0">
                <a:ea typeface="ＭＳ Ｐゴシック" pitchFamily="34" charset="-128"/>
              </a:rPr>
              <a:t> loop, managing relations with all stakeholders</a:t>
            </a:r>
          </a:p>
          <a:p>
            <a:pPr>
              <a:defRPr/>
            </a:pPr>
            <a:r>
              <a:rPr lang="en-AU" altLang="en-US" baseline="0">
                <a:ea typeface="ＭＳ Ｐゴシック" pitchFamily="34" charset="-128"/>
              </a:rPr>
              <a:t>Logos</a:t>
            </a:r>
            <a:endParaRPr lang="en-AU" altLang="en-US" dirty="0"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26A19A7-16E3-49B2-A69C-7B86F731DA55}" type="slidenum">
              <a:rPr lang="en-AU" altLang="en-US" sz="1200" smtClean="0"/>
              <a:pPr eaLnBrk="1" hangingPunct="1">
                <a:defRPr/>
              </a:pPr>
              <a:t>4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64294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AU" altLang="en-US" dirty="0"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26A19A7-16E3-49B2-A69C-7B86F731DA55}" type="slidenum">
              <a:rPr lang="en-AU" altLang="en-US" sz="1200" smtClean="0"/>
              <a:pPr eaLnBrk="1" hangingPunct="1">
                <a:defRPr/>
              </a:pPr>
              <a:t>5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7668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AU" altLang="en-US" dirty="0"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26A19A7-16E3-49B2-A69C-7B86F731DA55}" type="slidenum">
              <a:rPr lang="en-AU" altLang="en-US" sz="1200" smtClean="0"/>
              <a:pPr eaLnBrk="1" hangingPunct="1">
                <a:defRPr/>
              </a:pPr>
              <a:t>6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114345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AU" altLang="en-US" dirty="0">
                <a:ea typeface="ＭＳ Ｐゴシック" pitchFamily="34" charset="-128"/>
              </a:rPr>
              <a:t>Also keeping our stakeholder in the</a:t>
            </a:r>
            <a:r>
              <a:rPr lang="en-AU" altLang="en-US" baseline="0" dirty="0">
                <a:ea typeface="ＭＳ Ｐゴシック" pitchFamily="34" charset="-128"/>
              </a:rPr>
              <a:t> loop, managing relations with all stakeholders</a:t>
            </a:r>
          </a:p>
          <a:p>
            <a:pPr>
              <a:defRPr/>
            </a:pPr>
            <a:r>
              <a:rPr lang="en-AU" altLang="en-US" baseline="0">
                <a:ea typeface="ＭＳ Ｐゴシック" pitchFamily="34" charset="-128"/>
              </a:rPr>
              <a:t>Logos</a:t>
            </a:r>
            <a:endParaRPr lang="en-AU" altLang="en-US" dirty="0"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26A19A7-16E3-49B2-A69C-7B86F731DA55}" type="slidenum">
              <a:rPr lang="en-AU" altLang="en-US" sz="1200" smtClean="0"/>
              <a:pPr eaLnBrk="1" hangingPunct="1">
                <a:defRPr/>
              </a:pPr>
              <a:t>7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222968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AU" altLang="en-US" dirty="0"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26A19A7-16E3-49B2-A69C-7B86F731DA55}" type="slidenum">
              <a:rPr lang="en-AU" altLang="en-US" sz="1200" smtClean="0"/>
              <a:pPr eaLnBrk="1" hangingPunct="1">
                <a:defRPr/>
              </a:pPr>
              <a:t>8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384468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AU" altLang="en-US" dirty="0"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26A19A7-16E3-49B2-A69C-7B86F731DA55}" type="slidenum">
              <a:rPr lang="en-AU" altLang="en-US" sz="1200" smtClean="0"/>
              <a:pPr eaLnBrk="1" hangingPunct="1">
                <a:defRPr/>
              </a:pPr>
              <a:t>9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146789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ea typeface="ＭＳ Ｐゴシック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>
              <a:ea typeface="ＭＳ Ｐゴシック" charset="0"/>
            </a:endParaRPr>
          </a:p>
        </p:txBody>
      </p:sp>
      <p:pic>
        <p:nvPicPr>
          <p:cNvPr id="6" name="Picture 9" descr="ANU_LOGO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7650F-CD75-4183-A75E-0984FA4FE81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6592923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DE08C-B4B2-4783-A853-21BFA6C42CA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3146039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800A5-2549-42F7-9E68-E45A08EB8A1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404265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A2FEB-3E64-4813-A06A-8B0D1DC939F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9401803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9C1C6-4BE6-4FF0-A79E-99D613EAF5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402468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AFBED-8005-4C7B-918F-44ABDF1C8B3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9984823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BAFEB-3554-459F-A4F1-7EF8CDCA0A4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4217393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9CFB6-93A6-4AEF-B0DA-4FF9332D3DC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5100801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25115-7F12-41E1-815D-31A1CFC2E5C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6044484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2A66A-D567-4BFE-B466-B2AFD3E8E0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7346562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28B60-581D-40D3-BB62-C2B71BC3F17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923109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ea typeface="ＭＳ Ｐゴシック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C60F78F1-0E98-4673-85E8-96DB48218D0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>
              <a:ea typeface="ＭＳ Ｐゴシック" charset="0"/>
            </a:endParaRPr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do/4221macro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9388" y="692696"/>
            <a:ext cx="8785225" cy="738664"/>
          </a:xfrm>
        </p:spPr>
        <p:txBody>
          <a:bodyPr/>
          <a:lstStyle/>
          <a:p>
            <a:pPr algn="ctr">
              <a:defRPr/>
            </a:pPr>
            <a:r>
              <a:rPr lang="en-AU" sz="2400" b="1" dirty="0"/>
              <a:t>Guide Star Laser Interface</a:t>
            </a:r>
            <a:br>
              <a:rPr lang="en-AU" sz="2400" b="1" dirty="0"/>
            </a:br>
            <a:r>
              <a:rPr lang="en-AU" sz="1800" b="1" dirty="0"/>
              <a:t>(Semiconductor Laser on Wattle)</a:t>
            </a:r>
            <a:endParaRPr lang="en-US" sz="2400" b="1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9109" y="5229200"/>
            <a:ext cx="8425185" cy="1458861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400" dirty="0"/>
              <a:t>A. </a:t>
            </a:r>
            <a:r>
              <a:rPr lang="en-US" sz="2400" dirty="0" err="1"/>
              <a:t>Stuchbery</a:t>
            </a:r>
            <a:r>
              <a:rPr lang="en-US" sz="2400" dirty="0"/>
              <a:t>, G. Kennedy, J. Davies, M. </a:t>
            </a:r>
            <a:r>
              <a:rPr lang="en-US" sz="2400" dirty="0" err="1"/>
              <a:t>Dirnberger</a:t>
            </a:r>
            <a:r>
              <a:rPr lang="en-US" sz="2400" dirty="0"/>
              <a:t>, S. </a:t>
            </a:r>
            <a:r>
              <a:rPr lang="en-US" sz="2400" dirty="0" err="1"/>
              <a:t>Nilon</a:t>
            </a:r>
            <a:endParaRPr lang="en-US" sz="2400" dirty="0"/>
          </a:p>
          <a:p>
            <a:pPr algn="ctr" eaLnBrk="1" hangingPunct="1">
              <a:defRPr/>
            </a:pPr>
            <a:r>
              <a:rPr lang="en-US" sz="1800" dirty="0"/>
              <a:t>Client: C</a:t>
            </a:r>
            <a:r>
              <a:rPr lang="en-AU" sz="1800" dirty="0"/>
              <a:t>é</a:t>
            </a:r>
            <a:r>
              <a:rPr lang="en-US" sz="1800" dirty="0"/>
              <a:t>line </a:t>
            </a:r>
            <a:r>
              <a:rPr lang="en-US" sz="1800" dirty="0" err="1"/>
              <a:t>D’Orgeville</a:t>
            </a:r>
            <a:endParaRPr lang="en-US" sz="1800" dirty="0"/>
          </a:p>
          <a:p>
            <a:pPr algn="ctr" eaLnBrk="1" hangingPunct="1">
              <a:defRPr/>
            </a:pPr>
            <a:r>
              <a:rPr lang="en-US" sz="1800" dirty="0"/>
              <a:t>Advanced Instrumentation and Technology Centre (AITC)</a:t>
            </a:r>
          </a:p>
          <a:p>
            <a:pPr algn="ctr" eaLnBrk="1" hangingPunct="1">
              <a:defRPr/>
            </a:pPr>
            <a:r>
              <a:rPr lang="en-US" sz="1800" dirty="0"/>
              <a:t>Space Environment Research Centre (SERC)</a:t>
            </a:r>
          </a:p>
        </p:txBody>
      </p:sp>
      <p:pic>
        <p:nvPicPr>
          <p:cNvPr id="307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616029" cy="357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48" y="2492896"/>
            <a:ext cx="5692800" cy="320340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1268760"/>
            <a:ext cx="8964488" cy="863600"/>
          </a:xfrm>
        </p:spPr>
        <p:txBody>
          <a:bodyPr/>
          <a:lstStyle/>
          <a:p>
            <a:pPr algn="ctr">
              <a:defRPr/>
            </a:pPr>
            <a:r>
              <a:rPr lang="en-US" altLang="en-US" sz="4400" dirty="0">
                <a:solidFill>
                  <a:schemeClr val="tx1"/>
                </a:solidFill>
                <a:latin typeface="Arial Narrow" panose="020B0606020202030204" pitchFamily="34" charset="0"/>
              </a:rPr>
              <a:t>LIFE WITHOUT </a:t>
            </a:r>
            <a:br>
              <a:rPr lang="en-US" altLang="en-US" sz="44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altLang="en-US" sz="4400" dirty="0">
                <a:solidFill>
                  <a:schemeClr val="tx1"/>
                </a:solidFill>
                <a:latin typeface="Arial Narrow" panose="020B0606020202030204" pitchFamily="34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7291935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621184"/>
            <a:ext cx="9144000" cy="863600"/>
          </a:xfrm>
        </p:spPr>
        <p:txBody>
          <a:bodyPr/>
          <a:lstStyle/>
          <a:p>
            <a:pPr algn="ctr">
              <a:defRPr/>
            </a:pPr>
            <a:r>
              <a:rPr lang="en-US" altLang="en-US" dirty="0"/>
              <a:t>Progress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504177"/>
            <a:ext cx="763284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Verification of initial SSS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Delivered 120+ preliminary requirements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Solution agnostic conceptual designs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Our Client is happy! So are all our stakeholders!</a:t>
            </a:r>
          </a:p>
        </p:txBody>
      </p:sp>
      <p:pic>
        <p:nvPicPr>
          <p:cNvPr id="3" name="Picture 2" descr="CelineDorgeville20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482095"/>
            <a:ext cx="2520005" cy="2896165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395351"/>
            <a:ext cx="2304256" cy="98290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3482095"/>
            <a:ext cx="2304256" cy="88625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TextBox 5"/>
          <p:cNvSpPr txBox="1"/>
          <p:nvPr/>
        </p:nvSpPr>
        <p:spPr>
          <a:xfrm>
            <a:off x="5364088" y="3070461"/>
            <a:ext cx="252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omic Sans MS"/>
                <a:cs typeface="Comic Sans MS"/>
              </a:rPr>
              <a:t>Our Client </a:t>
            </a:r>
            <a:r>
              <a:rPr lang="en-US" sz="1800" dirty="0">
                <a:solidFill>
                  <a:srgbClr val="FF0000"/>
                </a:solidFill>
                <a:latin typeface="Comic Sans MS"/>
                <a:cs typeface="Comic Sans MS"/>
              </a:rPr>
              <a:t>Celine</a:t>
            </a:r>
          </a:p>
        </p:txBody>
      </p:sp>
      <p:pic>
        <p:nvPicPr>
          <p:cNvPr id="8" name="Picture 7" descr="anu-logo-colour.pdf"/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70" y="4485480"/>
            <a:ext cx="2312829" cy="80446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TextBox 9"/>
          <p:cNvSpPr txBox="1"/>
          <p:nvPr/>
        </p:nvSpPr>
        <p:spPr>
          <a:xfrm>
            <a:off x="1146528" y="309323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omic Sans MS"/>
                <a:cs typeface="Comic Sans MS"/>
              </a:rPr>
              <a:t>Stakeholders</a:t>
            </a:r>
            <a:endParaRPr lang="en-US" sz="18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35350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621184"/>
            <a:ext cx="9144000" cy="863600"/>
          </a:xfrm>
        </p:spPr>
        <p:txBody>
          <a:bodyPr/>
          <a:lstStyle/>
          <a:p>
            <a:pPr algn="ctr">
              <a:defRPr/>
            </a:pPr>
            <a:r>
              <a:rPr lang="en-US" altLang="en-US" dirty="0"/>
              <a:t>Requirements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16" y="1510544"/>
            <a:ext cx="6801767" cy="49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05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2008" y="692696"/>
            <a:ext cx="8964488" cy="863600"/>
          </a:xfrm>
        </p:spPr>
        <p:txBody>
          <a:bodyPr/>
          <a:lstStyle/>
          <a:p>
            <a:pPr algn="ctr">
              <a:defRPr/>
            </a:pPr>
            <a:r>
              <a:rPr lang="en-US" altLang="en-US" dirty="0"/>
              <a:t>Solution Agnostic Concepts</a:t>
            </a:r>
          </a:p>
        </p:txBody>
      </p:sp>
      <p:pic>
        <p:nvPicPr>
          <p:cNvPr id="2" name="Picture 1" descr="2 EOS_OPS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 r="25455"/>
          <a:stretch/>
        </p:blipFill>
        <p:spPr>
          <a:xfrm>
            <a:off x="35496" y="1484784"/>
            <a:ext cx="3040783" cy="3528392"/>
          </a:xfrm>
          <a:prstGeom prst="rect">
            <a:avLst/>
          </a:prstGeom>
        </p:spPr>
      </p:pic>
      <p:pic>
        <p:nvPicPr>
          <p:cNvPr id="3" name="Picture 2" descr="2 Toptica_OPS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533500"/>
            <a:ext cx="2425700" cy="3695700"/>
          </a:xfrm>
          <a:prstGeom prst="rect">
            <a:avLst/>
          </a:prstGeom>
        </p:spPr>
      </p:pic>
      <p:pic>
        <p:nvPicPr>
          <p:cNvPr id="4" name="Picture 3" descr="3 EOS_Toptica_ANU_VER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92896"/>
            <a:ext cx="44069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348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56296"/>
            <a:ext cx="3937624" cy="4666084"/>
          </a:xfrm>
          <a:prstGeom prst="rect">
            <a:avLst/>
          </a:prstGeom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2008" y="692696"/>
            <a:ext cx="8964488" cy="863600"/>
          </a:xfrm>
        </p:spPr>
        <p:txBody>
          <a:bodyPr/>
          <a:lstStyle/>
          <a:p>
            <a:pPr algn="ctr">
              <a:defRPr/>
            </a:pPr>
            <a:r>
              <a:rPr lang="en-US" altLang="en-US" dirty="0"/>
              <a:t>System Requirements Management</a:t>
            </a:r>
          </a:p>
        </p:txBody>
      </p:sp>
      <p:sp>
        <p:nvSpPr>
          <p:cNvPr id="2" name="TextBox 1"/>
          <p:cNvSpPr txBox="1"/>
          <p:nvPr/>
        </p:nvSpPr>
        <p:spPr>
          <a:xfrm rot="1687513">
            <a:off x="3512849" y="6004878"/>
            <a:ext cx="1204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a macro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62216" y="5728380"/>
            <a:ext cx="504056" cy="148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364088" y="2564904"/>
            <a:ext cx="311406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  <a:defRPr/>
            </a:pPr>
            <a:r>
              <a:rPr lang="en-AU" sz="1800" kern="0" dirty="0"/>
              <a:t>Our </a:t>
            </a:r>
            <a:r>
              <a:rPr lang="en-AU" sz="1800" kern="0" dirty="0" err="1"/>
              <a:t>LaTeX</a:t>
            </a:r>
            <a:r>
              <a:rPr lang="en-AU" sz="1800" kern="0" dirty="0"/>
              <a:t> macros are available on Tech Launcher. Thank you to Markus!</a:t>
            </a:r>
          </a:p>
          <a:p>
            <a:pPr marL="0" indent="0" algn="ctr" eaLnBrk="1" hangingPunct="1">
              <a:lnSpc>
                <a:spcPct val="150000"/>
              </a:lnSpc>
              <a:buNone/>
              <a:defRPr/>
            </a:pPr>
            <a:endParaRPr lang="en-AU" sz="1800" kern="0" dirty="0"/>
          </a:p>
          <a:p>
            <a:pPr marL="0" indent="0" algn="ctr" eaLnBrk="1" hangingPunct="1">
              <a:lnSpc>
                <a:spcPct val="150000"/>
              </a:lnSpc>
              <a:buNone/>
              <a:defRPr/>
            </a:pPr>
            <a:r>
              <a:rPr lang="en-AU" sz="2000" kern="0" dirty="0" err="1">
                <a:hlinkClick r:id="rId4"/>
              </a:rPr>
              <a:t>bit.do</a:t>
            </a:r>
            <a:r>
              <a:rPr lang="en-AU" sz="2000" kern="0" dirty="0">
                <a:hlinkClick r:id="rId4"/>
              </a:rPr>
              <a:t>/4221macros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0353463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621184"/>
            <a:ext cx="9144000" cy="863600"/>
          </a:xfrm>
        </p:spPr>
        <p:txBody>
          <a:bodyPr/>
          <a:lstStyle/>
          <a:p>
            <a:pPr algn="ctr">
              <a:defRPr/>
            </a:pPr>
            <a:r>
              <a:rPr lang="en-US" altLang="en-US" dirty="0"/>
              <a:t>Interface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93" y="1628800"/>
            <a:ext cx="6167214" cy="457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352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2008" y="692696"/>
            <a:ext cx="8964488" cy="863600"/>
          </a:xfrm>
        </p:spPr>
        <p:txBody>
          <a:bodyPr/>
          <a:lstStyle/>
          <a:p>
            <a:pPr algn="ctr">
              <a:defRPr/>
            </a:pPr>
            <a:r>
              <a:rPr lang="en-US" altLang="en-US" dirty="0"/>
              <a:t>From Here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9876" y="1844824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On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Facetime organise with out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Continue developing conceptual designs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Finalise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Make sure our client stays Happy!</a:t>
            </a:r>
          </a:p>
        </p:txBody>
      </p:sp>
    </p:spTree>
    <p:extLst>
      <p:ext uri="{BB962C8B-B14F-4D97-AF65-F5344CB8AC3E}">
        <p14:creationId xmlns:p14="http://schemas.microsoft.com/office/powerpoint/2010/main" val="38876749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7504" y="837208"/>
            <a:ext cx="8964488" cy="863600"/>
          </a:xfrm>
        </p:spPr>
        <p:txBody>
          <a:bodyPr/>
          <a:lstStyle/>
          <a:p>
            <a:pPr algn="ctr">
              <a:defRPr/>
            </a:pPr>
            <a:r>
              <a:rPr lang="en-US" altLang="en-US" dirty="0"/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8796" y="450912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Jordan</a:t>
            </a:r>
            <a:br>
              <a:rPr lang="en-AU" sz="1800" dirty="0"/>
            </a:br>
            <a:r>
              <a:rPr lang="en-AU" sz="1800" dirty="0"/>
              <a:t>Sys-Eng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8796" y="450912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Gerard</a:t>
            </a:r>
            <a:br>
              <a:rPr lang="en-AU" sz="1800" dirty="0"/>
            </a:br>
            <a:r>
              <a:rPr lang="en-AU" sz="1800" dirty="0"/>
              <a:t>Sys-Eng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509119"/>
            <a:ext cx="173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Alex</a:t>
            </a:r>
            <a:br>
              <a:rPr lang="en-AU" sz="1800" dirty="0"/>
            </a:br>
            <a:r>
              <a:rPr lang="en-AU" sz="1800" dirty="0" smtClean="0"/>
              <a:t>Sys-</a:t>
            </a:r>
            <a:r>
              <a:rPr lang="en-AU" sz="1800" dirty="0" err="1" smtClean="0"/>
              <a:t>Eng</a:t>
            </a:r>
            <a:r>
              <a:rPr lang="en-AU" sz="1800" dirty="0" smtClean="0"/>
              <a:t>, CAD</a:t>
            </a:r>
            <a:endParaRPr lang="en-A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450912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Markus</a:t>
            </a:r>
            <a:br>
              <a:rPr lang="en-AU" sz="1800" dirty="0"/>
            </a:br>
            <a:r>
              <a:rPr lang="en-AU" sz="1800" dirty="0" err="1"/>
              <a:t>LaTeX</a:t>
            </a:r>
            <a:r>
              <a:rPr lang="en-AU" sz="1800" dirty="0"/>
              <a:t> Wizard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2240" y="450912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Samson</a:t>
            </a:r>
            <a:br>
              <a:rPr lang="en-AU" sz="1800" dirty="0"/>
            </a:br>
            <a:r>
              <a:rPr lang="en-AU" sz="1800" dirty="0" smtClean="0"/>
              <a:t>Control-Sys</a:t>
            </a:r>
            <a:endParaRPr lang="en-AU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0744" t="26035" r="24417" b="16212"/>
          <a:stretch/>
        </p:blipFill>
        <p:spPr>
          <a:xfrm>
            <a:off x="3851920" y="2201177"/>
            <a:ext cx="1512168" cy="2049665"/>
          </a:xfrm>
          <a:prstGeom prst="rect">
            <a:avLst/>
          </a:prstGeom>
        </p:spPr>
      </p:pic>
      <p:pic>
        <p:nvPicPr>
          <p:cNvPr id="3" name="Picture 2" descr="passportstyle-50%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-641" r="15139" b="641"/>
          <a:stretch/>
        </p:blipFill>
        <p:spPr>
          <a:xfrm>
            <a:off x="5703710" y="2183124"/>
            <a:ext cx="1460578" cy="2049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3400" t="41572" r="23401" b="6923"/>
          <a:stretch/>
        </p:blipFill>
        <p:spPr>
          <a:xfrm>
            <a:off x="7308304" y="2187817"/>
            <a:ext cx="1584177" cy="2044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1026" y="2201795"/>
            <a:ext cx="1557276" cy="2049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8" r="4549"/>
          <a:stretch/>
        </p:blipFill>
        <p:spPr>
          <a:xfrm>
            <a:off x="323528" y="2201794"/>
            <a:ext cx="1396492" cy="20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669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</Template>
  <TotalTime>24834</TotalTime>
  <Words>179</Words>
  <Application>Microsoft Office PowerPoint</Application>
  <PresentationFormat>On-screen Show (4:3)</PresentationFormat>
  <Paragraphs>48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ANUPowerpointTemplate2010</vt:lpstr>
      <vt:lpstr>Guide Star Laser Interface (Semiconductor Laser on Wattle)</vt:lpstr>
      <vt:lpstr>LIFE WITHOUT  INTERNET</vt:lpstr>
      <vt:lpstr>Progress</vt:lpstr>
      <vt:lpstr>Requirements</vt:lpstr>
      <vt:lpstr>Solution Agnostic Concepts</vt:lpstr>
      <vt:lpstr>System Requirements Management</vt:lpstr>
      <vt:lpstr>Interface Management</vt:lpstr>
      <vt:lpstr>From Here</vt:lpstr>
      <vt:lpstr>Questions</vt:lpstr>
    </vt:vector>
  </TitlesOfParts>
  <Company>The Australian National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Alex</cp:lastModifiedBy>
  <cp:revision>400</cp:revision>
  <cp:lastPrinted>2012-11-30T05:58:56Z</cp:lastPrinted>
  <dcterms:created xsi:type="dcterms:W3CDTF">2010-10-19T05:25:31Z</dcterms:created>
  <dcterms:modified xsi:type="dcterms:W3CDTF">2017-04-26T07:28:58Z</dcterms:modified>
</cp:coreProperties>
</file>