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0" r:id="rId24"/>
    <p:sldId id="278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7B1E-AF5F-43C2-A714-DFCB5201445D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FEC8-D9A7-4569-87B3-B608E26D7C7B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7B1E-AF5F-43C2-A714-DFCB5201445D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FEC8-D9A7-4569-87B3-B608E26D7C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7B1E-AF5F-43C2-A714-DFCB5201445D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FEC8-D9A7-4569-87B3-B608E26D7C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7B1E-AF5F-43C2-A714-DFCB5201445D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FEC8-D9A7-4569-87B3-B608E26D7C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7B1E-AF5F-43C2-A714-DFCB5201445D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FEC8-D9A7-4569-87B3-B608E26D7C7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7B1E-AF5F-43C2-A714-DFCB5201445D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FEC8-D9A7-4569-87B3-B608E26D7C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7B1E-AF5F-43C2-A714-DFCB5201445D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FEC8-D9A7-4569-87B3-B608E26D7C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7B1E-AF5F-43C2-A714-DFCB5201445D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FEC8-D9A7-4569-87B3-B608E26D7C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7B1E-AF5F-43C2-A714-DFCB5201445D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FEC8-D9A7-4569-87B3-B608E26D7C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7B1E-AF5F-43C2-A714-DFCB5201445D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FEC8-D9A7-4569-87B3-B608E26D7C7B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1917B1E-AF5F-43C2-A714-DFCB5201445D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489FEC8-D9A7-4569-87B3-B608E26D7C7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1917B1E-AF5F-43C2-A714-DFCB5201445D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489FEC8-D9A7-4569-87B3-B608E26D7C7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1264" y="4221088"/>
            <a:ext cx="8077200" cy="1673352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TRABALHO </a:t>
            </a:r>
            <a:r>
              <a:rPr lang="pt-BR" sz="5400" dirty="0" smtClean="0"/>
              <a:t>DE </a:t>
            </a:r>
            <a:r>
              <a:rPr lang="pt-BR" sz="5400" dirty="0"/>
              <a:t>AEDI </a:t>
            </a:r>
            <a:r>
              <a:rPr lang="pt-BR" sz="5400" dirty="0" smtClean="0"/>
              <a:t>2018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1560" y="2937496"/>
            <a:ext cx="8077200" cy="1499616"/>
          </a:xfrm>
        </p:spPr>
        <p:txBody>
          <a:bodyPr>
            <a:normAutofit fontScale="70000" lnSpcReduction="20000"/>
          </a:bodyPr>
          <a:lstStyle/>
          <a:p>
            <a:r>
              <a:rPr lang="pt-BR" sz="2900" dirty="0" smtClean="0"/>
              <a:t>Alunos: 	</a:t>
            </a:r>
            <a:r>
              <a:rPr lang="pt-BR" sz="2900" dirty="0" err="1" smtClean="0"/>
              <a:t>Kemuel</a:t>
            </a:r>
            <a:r>
              <a:rPr lang="pt-BR" sz="2900" dirty="0" smtClean="0"/>
              <a:t> Rocha</a:t>
            </a:r>
          </a:p>
          <a:p>
            <a:r>
              <a:rPr lang="pt-BR" sz="2900" dirty="0"/>
              <a:t>	</a:t>
            </a:r>
            <a:r>
              <a:rPr lang="pt-BR" sz="2900" dirty="0" smtClean="0"/>
              <a:t>Paulo Matos</a:t>
            </a:r>
          </a:p>
          <a:p>
            <a:r>
              <a:rPr lang="pt-BR" sz="2900" dirty="0" smtClean="0"/>
              <a:t>Professor: Marcelo S. </a:t>
            </a:r>
            <a:r>
              <a:rPr lang="pt-BR" sz="2900" dirty="0" err="1" smtClean="0"/>
              <a:t>Linder</a:t>
            </a:r>
            <a:endParaRPr lang="pt-BR" sz="2900" dirty="0" smtClean="0"/>
          </a:p>
          <a:p>
            <a:r>
              <a:rPr lang="pt-BR" sz="7700" dirty="0"/>
              <a:t>Otimização de </a:t>
            </a:r>
            <a:r>
              <a:rPr lang="pt-BR" sz="7700" dirty="0" smtClean="0"/>
              <a:t>Pedágio</a:t>
            </a:r>
            <a:endParaRPr lang="pt-BR" sz="7700" dirty="0"/>
          </a:p>
        </p:txBody>
      </p:sp>
    </p:spTree>
    <p:extLst>
      <p:ext uri="{BB962C8B-B14F-4D97-AF65-F5344CB8AC3E}">
        <p14:creationId xmlns:p14="http://schemas.microsoft.com/office/powerpoint/2010/main" val="298264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Código Fonte – </a:t>
            </a:r>
            <a:r>
              <a:rPr lang="pt-BR" sz="3600" dirty="0" smtClean="0"/>
              <a:t>Com </a:t>
            </a:r>
            <a:r>
              <a:rPr lang="pt-BR" sz="3600" dirty="0"/>
              <a:t>Estrutura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8872" indent="0">
              <a:buNone/>
            </a:pPr>
            <a:r>
              <a:rPr lang="pt-BR" dirty="0" err="1"/>
              <a:t>typedef</a:t>
            </a:r>
            <a:r>
              <a:rPr lang="pt-BR" dirty="0"/>
              <a:t> </a:t>
            </a:r>
            <a:r>
              <a:rPr lang="pt-BR" dirty="0" err="1"/>
              <a:t>struct</a:t>
            </a:r>
            <a:r>
              <a:rPr lang="pt-BR" dirty="0"/>
              <a:t> nodo{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inf</a:t>
            </a:r>
            <a:r>
              <a:rPr lang="pt-BR" dirty="0"/>
              <a:t>;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err="1"/>
              <a:t>struct</a:t>
            </a:r>
            <a:r>
              <a:rPr lang="pt-BR" dirty="0"/>
              <a:t> nodo *</a:t>
            </a:r>
            <a:r>
              <a:rPr lang="pt-BR" dirty="0" err="1"/>
              <a:t>next</a:t>
            </a:r>
            <a:r>
              <a:rPr lang="pt-BR" dirty="0"/>
              <a:t>;</a:t>
            </a:r>
          </a:p>
          <a:p>
            <a:pPr marL="118872" indent="0">
              <a:buNone/>
            </a:pPr>
            <a:r>
              <a:rPr lang="pt-BR" dirty="0"/>
              <a:t>}NODO; </a:t>
            </a:r>
            <a:endParaRPr lang="pt-BR" dirty="0" smtClean="0"/>
          </a:p>
          <a:p>
            <a:pPr marL="118872" indent="0">
              <a:buNone/>
            </a:pPr>
            <a:endParaRPr lang="pt-BR" dirty="0"/>
          </a:p>
          <a:p>
            <a:pPr marL="118872" indent="0">
              <a:buNone/>
            </a:pPr>
            <a:r>
              <a:rPr lang="pt-BR" dirty="0" err="1"/>
              <a:t>typedef</a:t>
            </a:r>
            <a:r>
              <a:rPr lang="pt-BR" dirty="0"/>
              <a:t> </a:t>
            </a:r>
            <a:r>
              <a:rPr lang="pt-BR" dirty="0" err="1"/>
              <a:t>struct</a:t>
            </a:r>
            <a:r>
              <a:rPr lang="pt-BR" dirty="0"/>
              <a:t>{</a:t>
            </a:r>
          </a:p>
          <a:p>
            <a:pPr marL="118872" indent="0">
              <a:buNone/>
            </a:pPr>
            <a:r>
              <a:rPr lang="pt-BR" dirty="0"/>
              <a:t>	NODO *INICIO;</a:t>
            </a:r>
          </a:p>
          <a:p>
            <a:pPr marL="118872" indent="0">
              <a:buNone/>
            </a:pPr>
            <a:r>
              <a:rPr lang="pt-BR" dirty="0"/>
              <a:t>	NODO *FIM;</a:t>
            </a:r>
          </a:p>
          <a:p>
            <a:pPr marL="118872" indent="0">
              <a:buNone/>
            </a:pPr>
            <a:r>
              <a:rPr lang="pt-BR" dirty="0"/>
              <a:t>}FILA_PEDAGIO; </a:t>
            </a:r>
            <a:endParaRPr lang="pt-BR" dirty="0" smtClean="0"/>
          </a:p>
          <a:p>
            <a:pPr marL="118872" indent="0">
              <a:buNone/>
            </a:pPr>
            <a:endParaRPr lang="pt-BR" dirty="0" smtClean="0"/>
          </a:p>
          <a:p>
            <a:pPr marL="118872" indent="0">
              <a:buNone/>
            </a:pPr>
            <a:r>
              <a:rPr lang="pt-BR" dirty="0" err="1" smtClean="0"/>
              <a:t>typedef</a:t>
            </a:r>
            <a:r>
              <a:rPr lang="pt-BR" dirty="0" smtClean="0"/>
              <a:t> </a:t>
            </a:r>
            <a:r>
              <a:rPr lang="pt-BR" dirty="0"/>
              <a:t>FILA_PEDAGIO *FILA;</a:t>
            </a:r>
          </a:p>
          <a:p>
            <a:pPr marL="118872" indent="0">
              <a:buNone/>
            </a:pP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cria_fila</a:t>
            </a:r>
            <a:r>
              <a:rPr lang="pt-BR" dirty="0"/>
              <a:t> (FILA *);</a:t>
            </a:r>
          </a:p>
          <a:p>
            <a:pPr marL="118872" indent="0">
              <a:buNone/>
            </a:pP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eh_vazia</a:t>
            </a:r>
            <a:r>
              <a:rPr lang="pt-BR" dirty="0"/>
              <a:t> (FILA);</a:t>
            </a:r>
          </a:p>
          <a:p>
            <a:pPr marL="118872" indent="0">
              <a:buNone/>
            </a:pP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ins</a:t>
            </a:r>
            <a:r>
              <a:rPr lang="pt-BR" dirty="0"/>
              <a:t> (FILA, </a:t>
            </a:r>
            <a:r>
              <a:rPr lang="pt-BR" dirty="0" err="1"/>
              <a:t>int</a:t>
            </a:r>
            <a:r>
              <a:rPr lang="pt-BR" dirty="0"/>
              <a:t>);</a:t>
            </a:r>
          </a:p>
          <a:p>
            <a:pPr marL="118872" indent="0">
              <a:buNone/>
            </a:pP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cons</a:t>
            </a:r>
            <a:r>
              <a:rPr lang="pt-BR" dirty="0"/>
              <a:t>(FILA);</a:t>
            </a:r>
          </a:p>
          <a:p>
            <a:pPr marL="118872" indent="0">
              <a:buNone/>
            </a:pP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cons_ret</a:t>
            </a:r>
            <a:r>
              <a:rPr lang="pt-BR" dirty="0"/>
              <a:t> (FILA);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567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Código Fonte – Com Estrutura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772000"/>
          </a:xfrm>
        </p:spPr>
        <p:txBody>
          <a:bodyPr>
            <a:normAutofit fontScale="62500" lnSpcReduction="20000"/>
          </a:bodyPr>
          <a:lstStyle/>
          <a:p>
            <a:pPr marL="118872" indent="0">
              <a:buNone/>
            </a:pPr>
            <a:r>
              <a:rPr lang="pt-BR" dirty="0" err="1" smtClean="0"/>
              <a:t>typedef</a:t>
            </a:r>
            <a:r>
              <a:rPr lang="pt-BR" dirty="0" smtClean="0"/>
              <a:t> </a:t>
            </a:r>
            <a:r>
              <a:rPr lang="pt-BR" dirty="0" err="1"/>
              <a:t>struct</a:t>
            </a:r>
            <a:r>
              <a:rPr lang="pt-BR" dirty="0"/>
              <a:t> node{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info</a:t>
            </a:r>
            <a:r>
              <a:rPr lang="pt-BR" dirty="0"/>
              <a:t>;</a:t>
            </a:r>
          </a:p>
          <a:p>
            <a:pPr marL="118872" indent="0">
              <a:buNone/>
            </a:pPr>
            <a:r>
              <a:rPr lang="pt-BR" dirty="0"/>
              <a:t>	FILA_PEDAGIO *</a:t>
            </a:r>
            <a:r>
              <a:rPr lang="pt-BR" dirty="0" err="1"/>
              <a:t>fila_portao</a:t>
            </a:r>
            <a:r>
              <a:rPr lang="pt-BR" dirty="0"/>
              <a:t>;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err="1"/>
              <a:t>struct</a:t>
            </a:r>
            <a:r>
              <a:rPr lang="pt-BR" dirty="0"/>
              <a:t> node *</a:t>
            </a:r>
            <a:r>
              <a:rPr lang="pt-BR" dirty="0" err="1"/>
              <a:t>left</a:t>
            </a:r>
            <a:r>
              <a:rPr lang="pt-BR" dirty="0"/>
              <a:t>;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err="1"/>
              <a:t>struct</a:t>
            </a:r>
            <a:r>
              <a:rPr lang="pt-BR" dirty="0"/>
              <a:t> node *</a:t>
            </a:r>
            <a:r>
              <a:rPr lang="pt-BR" dirty="0" err="1"/>
              <a:t>right</a:t>
            </a:r>
            <a:r>
              <a:rPr lang="pt-BR" dirty="0"/>
              <a:t>;</a:t>
            </a:r>
          </a:p>
          <a:p>
            <a:pPr marL="118872" indent="0">
              <a:buNone/>
            </a:pPr>
            <a:r>
              <a:rPr lang="pt-BR" dirty="0"/>
              <a:t>}NODE; </a:t>
            </a:r>
            <a:endParaRPr lang="pt-BR" dirty="0" smtClean="0"/>
          </a:p>
          <a:p>
            <a:pPr marL="118872" indent="0">
              <a:buNone/>
            </a:pPr>
            <a:endParaRPr lang="pt-BR" dirty="0"/>
          </a:p>
          <a:p>
            <a:pPr marL="118872" indent="0">
              <a:buNone/>
            </a:pPr>
            <a:r>
              <a:rPr lang="pt-BR" dirty="0" err="1" smtClean="0"/>
              <a:t>typedef</a:t>
            </a:r>
            <a:r>
              <a:rPr lang="pt-BR" dirty="0" smtClean="0"/>
              <a:t> </a:t>
            </a:r>
            <a:r>
              <a:rPr lang="pt-BR" dirty="0"/>
              <a:t>NODE *ARVORE;</a:t>
            </a:r>
          </a:p>
          <a:p>
            <a:pPr marL="118872" indent="0">
              <a:buNone/>
            </a:pP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ins_ele</a:t>
            </a:r>
            <a:r>
              <a:rPr lang="pt-BR" dirty="0"/>
              <a:t> (ARVORE *, </a:t>
            </a:r>
            <a:r>
              <a:rPr lang="pt-BR" dirty="0" err="1"/>
              <a:t>int</a:t>
            </a:r>
            <a:r>
              <a:rPr lang="pt-BR" dirty="0"/>
              <a:t>);</a:t>
            </a:r>
          </a:p>
          <a:p>
            <a:pPr marL="118872" indent="0">
              <a:buNone/>
            </a:pP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maketree</a:t>
            </a:r>
            <a:r>
              <a:rPr lang="pt-BR" dirty="0"/>
              <a:t>(ARVORE *, </a:t>
            </a:r>
            <a:r>
              <a:rPr lang="pt-BR" dirty="0" err="1"/>
              <a:t>int</a:t>
            </a:r>
            <a:r>
              <a:rPr lang="pt-BR" dirty="0"/>
              <a:t>, FILA_PEDAGIO *);</a:t>
            </a:r>
          </a:p>
          <a:p>
            <a:pPr marL="118872" indent="0">
              <a:buNone/>
            </a:pP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percursoPreOrdem</a:t>
            </a:r>
            <a:r>
              <a:rPr lang="pt-BR" dirty="0"/>
              <a:t>(ARVORE );</a:t>
            </a:r>
          </a:p>
          <a:p>
            <a:pPr marL="118872" indent="0">
              <a:buNone/>
            </a:pPr>
            <a:r>
              <a:rPr lang="pt-BR" dirty="0" err="1"/>
              <a:t>void</a:t>
            </a:r>
            <a:r>
              <a:rPr lang="pt-BR" dirty="0"/>
              <a:t> cancelas(ARVORE *);</a:t>
            </a:r>
          </a:p>
          <a:p>
            <a:pPr marL="118872" indent="0">
              <a:buNone/>
            </a:pPr>
            <a:r>
              <a:rPr lang="pt-BR" dirty="0"/>
              <a:t>FILA </a:t>
            </a:r>
            <a:r>
              <a:rPr lang="pt-BR" dirty="0" err="1"/>
              <a:t>retornar_fila_da_arvore</a:t>
            </a:r>
            <a:r>
              <a:rPr lang="pt-BR" dirty="0"/>
              <a:t>(ARVORE );</a:t>
            </a:r>
          </a:p>
          <a:p>
            <a:pPr marL="118872" indent="0">
              <a:buNone/>
            </a:pP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entrar_na_fila</a:t>
            </a:r>
            <a:r>
              <a:rPr lang="pt-BR" dirty="0"/>
              <a:t>(ARVORE *, </a:t>
            </a:r>
            <a:r>
              <a:rPr lang="pt-BR" dirty="0" err="1"/>
              <a:t>int</a:t>
            </a:r>
            <a:r>
              <a:rPr lang="pt-BR" dirty="0"/>
              <a:t>, </a:t>
            </a:r>
            <a:r>
              <a:rPr lang="pt-BR" dirty="0" err="1"/>
              <a:t>int</a:t>
            </a:r>
            <a:r>
              <a:rPr lang="pt-BR" dirty="0"/>
              <a:t>);</a:t>
            </a:r>
          </a:p>
          <a:p>
            <a:pPr marL="118872" indent="0">
              <a:buNone/>
            </a:pP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remover_da_fila</a:t>
            </a:r>
            <a:r>
              <a:rPr lang="pt-BR" dirty="0"/>
              <a:t> (ARVORE *, </a:t>
            </a:r>
            <a:r>
              <a:rPr lang="pt-BR" dirty="0" err="1"/>
              <a:t>int</a:t>
            </a:r>
            <a:r>
              <a:rPr lang="pt-BR" dirty="0"/>
              <a:t>);</a:t>
            </a:r>
          </a:p>
          <a:p>
            <a:pPr marL="118872" indent="0">
              <a:buNone/>
            </a:pP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mostrar_primeiro_da_fila</a:t>
            </a:r>
            <a:r>
              <a:rPr lang="pt-BR" dirty="0"/>
              <a:t> (ARVORE *, </a:t>
            </a:r>
            <a:r>
              <a:rPr lang="pt-BR" dirty="0" err="1"/>
              <a:t>int</a:t>
            </a:r>
            <a:r>
              <a:rPr lang="pt-BR" dirty="0"/>
              <a:t>);</a:t>
            </a:r>
          </a:p>
          <a:p>
            <a:pPr marL="118872" indent="0">
              <a:buNone/>
            </a:pP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info</a:t>
            </a:r>
            <a:r>
              <a:rPr lang="pt-BR" dirty="0"/>
              <a:t>(ARVORE);</a:t>
            </a:r>
          </a:p>
          <a:p>
            <a:pPr marL="118872" indent="0">
              <a:buNone/>
            </a:pPr>
            <a:r>
              <a:rPr lang="pt-BR" dirty="0"/>
              <a:t>ARVORE </a:t>
            </a:r>
            <a:r>
              <a:rPr lang="pt-BR" dirty="0" err="1"/>
              <a:t>left</a:t>
            </a:r>
            <a:r>
              <a:rPr lang="pt-BR" dirty="0"/>
              <a:t>(ARVORE);</a:t>
            </a:r>
          </a:p>
          <a:p>
            <a:pPr marL="118872" indent="0">
              <a:buNone/>
            </a:pPr>
            <a:r>
              <a:rPr lang="pt-BR" dirty="0"/>
              <a:t>ARVORE </a:t>
            </a:r>
            <a:r>
              <a:rPr lang="pt-BR" dirty="0" err="1"/>
              <a:t>right</a:t>
            </a:r>
            <a:r>
              <a:rPr lang="pt-BR" dirty="0"/>
              <a:t>(ARVORE);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768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Código Fonte – Com Estrutura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pt-BR" sz="2400" dirty="0" err="1"/>
              <a:t>void</a:t>
            </a:r>
            <a:r>
              <a:rPr lang="pt-BR" sz="2400" dirty="0"/>
              <a:t> </a:t>
            </a:r>
            <a:r>
              <a:rPr lang="pt-BR" sz="2400" dirty="0" err="1"/>
              <a:t>cria_fila</a:t>
            </a:r>
            <a:r>
              <a:rPr lang="pt-BR" sz="2400" dirty="0"/>
              <a:t> (FILA *</a:t>
            </a:r>
            <a:r>
              <a:rPr lang="pt-BR" sz="2400" dirty="0" err="1"/>
              <a:t>pf</a:t>
            </a:r>
            <a:r>
              <a:rPr lang="pt-BR" sz="2400" dirty="0"/>
              <a:t>){</a:t>
            </a:r>
          </a:p>
          <a:p>
            <a:pPr marL="118872" indent="0">
              <a:buNone/>
            </a:pPr>
            <a:r>
              <a:rPr lang="pt-BR" sz="2400" dirty="0"/>
              <a:t>	*</a:t>
            </a:r>
            <a:r>
              <a:rPr lang="pt-BR" sz="2400" dirty="0" err="1"/>
              <a:t>pf</a:t>
            </a:r>
            <a:r>
              <a:rPr lang="pt-BR" sz="2400" dirty="0"/>
              <a:t>=(</a:t>
            </a:r>
            <a:r>
              <a:rPr lang="pt-BR" sz="2400" dirty="0" smtClean="0"/>
              <a:t>FILA_PEDAGIO*)</a:t>
            </a:r>
            <a:r>
              <a:rPr lang="pt-BR" sz="2400" dirty="0" err="1"/>
              <a:t>malloc</a:t>
            </a:r>
            <a:r>
              <a:rPr lang="pt-BR" sz="2400" dirty="0"/>
              <a:t>(</a:t>
            </a:r>
            <a:r>
              <a:rPr lang="pt-BR" sz="2400" dirty="0" err="1"/>
              <a:t>sizeof</a:t>
            </a:r>
            <a:r>
              <a:rPr lang="pt-BR" sz="2400" dirty="0"/>
              <a:t>(FILA_PEDAGIO));</a:t>
            </a:r>
          </a:p>
          <a:p>
            <a:pPr marL="118872" indent="0">
              <a:buNone/>
            </a:pPr>
            <a:r>
              <a:rPr lang="pt-BR" sz="2400" dirty="0"/>
              <a:t>	</a:t>
            </a:r>
            <a:r>
              <a:rPr lang="pt-BR" sz="2400" dirty="0" err="1"/>
              <a:t>if</a:t>
            </a:r>
            <a:r>
              <a:rPr lang="pt-BR" sz="2400" dirty="0"/>
              <a:t> (!*</a:t>
            </a:r>
            <a:r>
              <a:rPr lang="pt-BR" sz="2400" dirty="0" err="1"/>
              <a:t>pf</a:t>
            </a:r>
            <a:r>
              <a:rPr lang="pt-BR" sz="2400" dirty="0"/>
              <a:t>){</a:t>
            </a:r>
          </a:p>
          <a:p>
            <a:pPr marL="118872" indent="0">
              <a:buNone/>
            </a:pPr>
            <a:r>
              <a:rPr lang="pt-BR" sz="2400" dirty="0"/>
              <a:t>		</a:t>
            </a:r>
            <a:r>
              <a:rPr lang="pt-BR" sz="2400" dirty="0" err="1"/>
              <a:t>printf</a:t>
            </a:r>
            <a:r>
              <a:rPr lang="pt-BR" sz="2400" dirty="0"/>
              <a:t> ("\</a:t>
            </a:r>
            <a:r>
              <a:rPr lang="pt-BR" sz="2400" dirty="0" err="1"/>
              <a:t>nERRO</a:t>
            </a:r>
            <a:r>
              <a:rPr lang="pt-BR" sz="2400" dirty="0"/>
              <a:t>! Memoria insuficiente!\n");</a:t>
            </a:r>
          </a:p>
          <a:p>
            <a:pPr marL="118872" indent="0">
              <a:buNone/>
            </a:pPr>
            <a:r>
              <a:rPr lang="pt-BR" sz="2400" dirty="0"/>
              <a:t>		</a:t>
            </a:r>
            <a:r>
              <a:rPr lang="pt-BR" sz="2400" dirty="0" err="1"/>
              <a:t>exit</a:t>
            </a:r>
            <a:r>
              <a:rPr lang="pt-BR" sz="2400" dirty="0"/>
              <a:t> (1);</a:t>
            </a:r>
          </a:p>
          <a:p>
            <a:pPr marL="118872" indent="0">
              <a:buNone/>
            </a:pPr>
            <a:r>
              <a:rPr lang="pt-BR" sz="2400" dirty="0"/>
              <a:t>	}</a:t>
            </a:r>
          </a:p>
          <a:p>
            <a:pPr marL="118872" indent="0">
              <a:buNone/>
            </a:pPr>
            <a:r>
              <a:rPr lang="pt-BR" sz="2400" dirty="0"/>
              <a:t>	(*</a:t>
            </a:r>
            <a:r>
              <a:rPr lang="pt-BR" sz="2400" dirty="0" err="1"/>
              <a:t>pf</a:t>
            </a:r>
            <a:r>
              <a:rPr lang="pt-BR" sz="2400" dirty="0"/>
              <a:t>)-&gt;INICIO=(*</a:t>
            </a:r>
            <a:r>
              <a:rPr lang="pt-BR" sz="2400" dirty="0" err="1"/>
              <a:t>pf</a:t>
            </a:r>
            <a:r>
              <a:rPr lang="pt-BR" sz="2400" dirty="0"/>
              <a:t>)-&gt;FIM=NULL;</a:t>
            </a:r>
          </a:p>
          <a:p>
            <a:pPr marL="118872" indent="0">
              <a:buNone/>
            </a:pPr>
            <a:r>
              <a:rPr lang="pt-BR" sz="2400" dirty="0" smtClean="0"/>
              <a:t>}</a:t>
            </a:r>
          </a:p>
          <a:p>
            <a:pPr marL="118872" indent="0">
              <a:buNone/>
            </a:pPr>
            <a:endParaRPr lang="pt-BR" sz="2400" dirty="0"/>
          </a:p>
          <a:p>
            <a:pPr marL="118872" indent="0">
              <a:buNone/>
            </a:pPr>
            <a:r>
              <a:rPr lang="pt-BR" sz="2400" dirty="0" err="1"/>
              <a:t>int</a:t>
            </a:r>
            <a:r>
              <a:rPr lang="pt-BR" sz="2400" dirty="0"/>
              <a:t> </a:t>
            </a:r>
            <a:r>
              <a:rPr lang="pt-BR" sz="2400" dirty="0" err="1"/>
              <a:t>eh_vazia</a:t>
            </a:r>
            <a:r>
              <a:rPr lang="pt-BR" sz="2400" dirty="0"/>
              <a:t> (FILA f){</a:t>
            </a:r>
          </a:p>
          <a:p>
            <a:pPr marL="118872" indent="0">
              <a:buNone/>
            </a:pPr>
            <a:r>
              <a:rPr lang="pt-BR" sz="2400" dirty="0"/>
              <a:t>	</a:t>
            </a:r>
            <a:r>
              <a:rPr lang="pt-BR" sz="2400" dirty="0" err="1"/>
              <a:t>return</a:t>
            </a:r>
            <a:r>
              <a:rPr lang="pt-BR" sz="2400" dirty="0"/>
              <a:t> (f-&gt;INICIO == NULL);</a:t>
            </a:r>
          </a:p>
          <a:p>
            <a:pPr marL="118872" indent="0">
              <a:buNone/>
            </a:pPr>
            <a:r>
              <a:rPr lang="pt-B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681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Código Fonte – Com Estrutura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968553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pt-BR" sz="1400" dirty="0" err="1"/>
              <a:t>void</a:t>
            </a:r>
            <a:r>
              <a:rPr lang="pt-BR" sz="1400" dirty="0"/>
              <a:t> </a:t>
            </a:r>
            <a:r>
              <a:rPr lang="pt-BR" sz="1400" dirty="0" err="1"/>
              <a:t>ins</a:t>
            </a:r>
            <a:r>
              <a:rPr lang="pt-BR" sz="1400" dirty="0"/>
              <a:t> (FILA f, </a:t>
            </a:r>
            <a:r>
              <a:rPr lang="pt-BR" sz="1400" dirty="0" err="1"/>
              <a:t>int</a:t>
            </a:r>
            <a:r>
              <a:rPr lang="pt-BR" sz="1400" dirty="0"/>
              <a:t> v) {</a:t>
            </a:r>
          </a:p>
          <a:p>
            <a:pPr marL="118872" indent="0">
              <a:buNone/>
            </a:pPr>
            <a:r>
              <a:rPr lang="pt-BR" sz="1400" dirty="0"/>
              <a:t>	NODO *novo;</a:t>
            </a:r>
          </a:p>
          <a:p>
            <a:pPr marL="118872" indent="0">
              <a:buNone/>
            </a:pPr>
            <a:r>
              <a:rPr lang="pt-BR" sz="1400" dirty="0"/>
              <a:t>	novo = (NODO *) </a:t>
            </a:r>
            <a:r>
              <a:rPr lang="pt-BR" sz="1400" dirty="0" err="1"/>
              <a:t>malloc</a:t>
            </a:r>
            <a:r>
              <a:rPr lang="pt-BR" sz="1400" dirty="0"/>
              <a:t> (</a:t>
            </a:r>
            <a:r>
              <a:rPr lang="pt-BR" sz="1400" dirty="0" err="1"/>
              <a:t>sizeof</a:t>
            </a:r>
            <a:r>
              <a:rPr lang="pt-BR" sz="1400" dirty="0"/>
              <a:t>(NODO));</a:t>
            </a:r>
          </a:p>
          <a:p>
            <a:pPr marL="118872" indent="0">
              <a:buNone/>
            </a:pPr>
            <a:r>
              <a:rPr lang="pt-BR" sz="1400" dirty="0"/>
              <a:t>	</a:t>
            </a:r>
          </a:p>
          <a:p>
            <a:pPr marL="118872" indent="0">
              <a:buNone/>
            </a:pPr>
            <a:r>
              <a:rPr lang="pt-BR" sz="1400" dirty="0"/>
              <a:t>	</a:t>
            </a:r>
            <a:r>
              <a:rPr lang="pt-BR" sz="1400" dirty="0" err="1"/>
              <a:t>if</a:t>
            </a:r>
            <a:r>
              <a:rPr lang="pt-BR" sz="1400" dirty="0"/>
              <a:t> (!novo){</a:t>
            </a:r>
          </a:p>
          <a:p>
            <a:pPr marL="118872" indent="0">
              <a:buNone/>
            </a:pPr>
            <a:r>
              <a:rPr lang="pt-BR" sz="1400" dirty="0"/>
              <a:t>		</a:t>
            </a:r>
            <a:r>
              <a:rPr lang="pt-BR" sz="1400" dirty="0" err="1"/>
              <a:t>printf</a:t>
            </a:r>
            <a:r>
              <a:rPr lang="pt-BR" sz="1400" dirty="0"/>
              <a:t> ("\n Memoria insuficiente!\n");</a:t>
            </a:r>
          </a:p>
          <a:p>
            <a:pPr marL="118872" indent="0">
              <a:buNone/>
            </a:pPr>
            <a:r>
              <a:rPr lang="pt-BR" sz="1400" dirty="0"/>
              <a:t>		</a:t>
            </a:r>
            <a:r>
              <a:rPr lang="pt-BR" sz="1400" dirty="0" err="1"/>
              <a:t>exit</a:t>
            </a:r>
            <a:r>
              <a:rPr lang="pt-BR" sz="1400" dirty="0"/>
              <a:t> (2);</a:t>
            </a:r>
          </a:p>
          <a:p>
            <a:pPr marL="118872" indent="0">
              <a:buNone/>
            </a:pPr>
            <a:r>
              <a:rPr lang="pt-BR" sz="1400" dirty="0"/>
              <a:t>	}</a:t>
            </a:r>
          </a:p>
          <a:p>
            <a:pPr marL="118872" indent="0">
              <a:buNone/>
            </a:pPr>
            <a:endParaRPr lang="pt-BR" sz="1400" dirty="0"/>
          </a:p>
          <a:p>
            <a:pPr marL="118872" indent="0">
              <a:buNone/>
            </a:pPr>
            <a:r>
              <a:rPr lang="pt-BR" sz="1400" dirty="0"/>
              <a:t>	novo-&gt;</a:t>
            </a:r>
            <a:r>
              <a:rPr lang="pt-BR" sz="1400" dirty="0" err="1"/>
              <a:t>inf</a:t>
            </a:r>
            <a:r>
              <a:rPr lang="pt-BR" sz="1400" dirty="0"/>
              <a:t> = v;</a:t>
            </a:r>
          </a:p>
          <a:p>
            <a:pPr marL="118872" indent="0">
              <a:buNone/>
            </a:pPr>
            <a:r>
              <a:rPr lang="pt-BR" sz="1400" dirty="0"/>
              <a:t>	novo-&gt;</a:t>
            </a:r>
            <a:r>
              <a:rPr lang="pt-BR" sz="1400" dirty="0" err="1"/>
              <a:t>next</a:t>
            </a:r>
            <a:r>
              <a:rPr lang="pt-BR" sz="1400" dirty="0"/>
              <a:t> = NULL;</a:t>
            </a:r>
          </a:p>
          <a:p>
            <a:pPr marL="118872" indent="0">
              <a:buNone/>
            </a:pPr>
            <a:r>
              <a:rPr lang="pt-BR" sz="1400" dirty="0"/>
              <a:t>	</a:t>
            </a:r>
          </a:p>
          <a:p>
            <a:pPr marL="118872" indent="0">
              <a:buNone/>
            </a:pPr>
            <a:r>
              <a:rPr lang="pt-BR" sz="1400" dirty="0"/>
              <a:t>	</a:t>
            </a:r>
            <a:r>
              <a:rPr lang="pt-BR" sz="1400" dirty="0" err="1"/>
              <a:t>if</a:t>
            </a:r>
            <a:r>
              <a:rPr lang="pt-BR" sz="1400" dirty="0"/>
              <a:t> (</a:t>
            </a:r>
            <a:r>
              <a:rPr lang="pt-BR" sz="1400" dirty="0" err="1"/>
              <a:t>eh_vazia</a:t>
            </a:r>
            <a:r>
              <a:rPr lang="pt-BR" sz="1400" dirty="0"/>
              <a:t>(f)){</a:t>
            </a:r>
          </a:p>
          <a:p>
            <a:pPr marL="118872" indent="0">
              <a:buNone/>
            </a:pPr>
            <a:r>
              <a:rPr lang="pt-BR" sz="1400" dirty="0"/>
              <a:t>		f-&gt;INICIO=novo;</a:t>
            </a:r>
          </a:p>
          <a:p>
            <a:pPr marL="118872" indent="0">
              <a:buNone/>
            </a:pPr>
            <a:r>
              <a:rPr lang="pt-BR" sz="1400" dirty="0"/>
              <a:t>	}</a:t>
            </a:r>
          </a:p>
          <a:p>
            <a:pPr marL="118872" indent="0">
              <a:buNone/>
            </a:pPr>
            <a:r>
              <a:rPr lang="pt-BR" sz="1400" dirty="0"/>
              <a:t>	</a:t>
            </a:r>
            <a:r>
              <a:rPr lang="pt-BR" sz="1400" dirty="0" err="1"/>
              <a:t>else</a:t>
            </a:r>
            <a:r>
              <a:rPr lang="pt-BR" sz="1400" dirty="0"/>
              <a:t>{</a:t>
            </a:r>
          </a:p>
          <a:p>
            <a:pPr marL="118872" indent="0">
              <a:buNone/>
            </a:pPr>
            <a:r>
              <a:rPr lang="pt-BR" sz="1400" dirty="0"/>
              <a:t>		f-&gt;FIM-&gt;</a:t>
            </a:r>
            <a:r>
              <a:rPr lang="pt-BR" sz="1400" dirty="0" err="1"/>
              <a:t>next</a:t>
            </a:r>
            <a:r>
              <a:rPr lang="pt-BR" sz="1400" dirty="0"/>
              <a:t>=novo;</a:t>
            </a:r>
          </a:p>
          <a:p>
            <a:pPr marL="118872" indent="0">
              <a:buNone/>
            </a:pPr>
            <a:r>
              <a:rPr lang="pt-BR" sz="1400" dirty="0"/>
              <a:t>	}</a:t>
            </a:r>
          </a:p>
          <a:p>
            <a:pPr marL="118872" indent="0">
              <a:buNone/>
            </a:pPr>
            <a:r>
              <a:rPr lang="pt-BR" sz="1400" dirty="0"/>
              <a:t>	</a:t>
            </a:r>
          </a:p>
          <a:p>
            <a:pPr marL="118872" indent="0">
              <a:buNone/>
            </a:pPr>
            <a:r>
              <a:rPr lang="pt-BR" sz="1400" dirty="0"/>
              <a:t>	f-&gt;FIM=novo;</a:t>
            </a:r>
          </a:p>
          <a:p>
            <a:pPr marL="118872" indent="0">
              <a:buNone/>
            </a:pPr>
            <a:r>
              <a:rPr lang="pt-B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759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Código Fonte – Com Estrutura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5229200"/>
          </a:xfrm>
        </p:spPr>
        <p:txBody>
          <a:bodyPr>
            <a:normAutofit fontScale="55000" lnSpcReduction="20000"/>
          </a:bodyPr>
          <a:lstStyle/>
          <a:p>
            <a:pPr marL="118872" indent="0">
              <a:buNone/>
            </a:pP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cons</a:t>
            </a:r>
            <a:r>
              <a:rPr lang="pt-BR" dirty="0"/>
              <a:t>(FILA f){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eh_vazia</a:t>
            </a:r>
            <a:r>
              <a:rPr lang="pt-BR" dirty="0"/>
              <a:t>(f)){</a:t>
            </a:r>
          </a:p>
          <a:p>
            <a:pPr marL="118872" indent="0">
              <a:buNone/>
            </a:pPr>
            <a:r>
              <a:rPr lang="pt-BR" dirty="0"/>
              <a:t>		</a:t>
            </a:r>
            <a:r>
              <a:rPr lang="pt-BR" dirty="0" err="1"/>
              <a:t>printf</a:t>
            </a:r>
            <a:r>
              <a:rPr lang="pt-BR" dirty="0"/>
              <a:t> ("\</a:t>
            </a:r>
            <a:r>
              <a:rPr lang="pt-BR" dirty="0" err="1"/>
              <a:t>nConsulta</a:t>
            </a:r>
            <a:r>
              <a:rPr lang="pt-BR" dirty="0"/>
              <a:t> em cancela vazia!\n");</a:t>
            </a:r>
          </a:p>
          <a:p>
            <a:pPr marL="118872" indent="0">
              <a:buNone/>
            </a:pPr>
            <a:r>
              <a:rPr lang="pt-BR" dirty="0"/>
              <a:t>	}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err="1"/>
              <a:t>else</a:t>
            </a:r>
            <a:r>
              <a:rPr lang="pt-BR" dirty="0"/>
              <a:t>{</a:t>
            </a:r>
          </a:p>
          <a:p>
            <a:pPr marL="118872" indent="0">
              <a:buNone/>
            </a:pPr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f-&gt;INICIO-&gt;</a:t>
            </a:r>
            <a:r>
              <a:rPr lang="pt-BR" dirty="0" err="1"/>
              <a:t>inf</a:t>
            </a:r>
            <a:r>
              <a:rPr lang="pt-BR" dirty="0"/>
              <a:t>;</a:t>
            </a:r>
          </a:p>
          <a:p>
            <a:pPr marL="118872" indent="0">
              <a:buNone/>
            </a:pPr>
            <a:r>
              <a:rPr lang="pt-BR" dirty="0"/>
              <a:t>	}</a:t>
            </a:r>
          </a:p>
          <a:p>
            <a:pPr marL="118872" indent="0">
              <a:buNone/>
            </a:pPr>
            <a:r>
              <a:rPr lang="pt-BR" dirty="0"/>
              <a:t>}</a:t>
            </a:r>
          </a:p>
          <a:p>
            <a:pPr marL="118872" indent="0">
              <a:buNone/>
            </a:pP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cons_ret</a:t>
            </a:r>
            <a:r>
              <a:rPr lang="pt-BR" dirty="0"/>
              <a:t> (FILA f) {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eh_vazia</a:t>
            </a:r>
            <a:r>
              <a:rPr lang="pt-BR" dirty="0"/>
              <a:t>(f)){</a:t>
            </a:r>
          </a:p>
          <a:p>
            <a:pPr marL="118872" indent="0">
              <a:buNone/>
            </a:pPr>
            <a:r>
              <a:rPr lang="pt-BR" dirty="0"/>
              <a:t>		</a:t>
            </a:r>
            <a:r>
              <a:rPr lang="pt-BR" dirty="0" err="1"/>
              <a:t>printf</a:t>
            </a:r>
            <a:r>
              <a:rPr lang="pt-BR" dirty="0"/>
              <a:t> ("\</a:t>
            </a:r>
            <a:r>
              <a:rPr lang="pt-BR" dirty="0" err="1"/>
              <a:t>nConsulta</a:t>
            </a:r>
            <a:r>
              <a:rPr lang="pt-BR" dirty="0"/>
              <a:t> e retirada em cancela vazia!\n");</a:t>
            </a:r>
          </a:p>
          <a:p>
            <a:pPr marL="118872" indent="0">
              <a:buNone/>
            </a:pPr>
            <a:r>
              <a:rPr lang="pt-BR" dirty="0"/>
              <a:t>	}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err="1"/>
              <a:t>else</a:t>
            </a:r>
            <a:r>
              <a:rPr lang="pt-BR" dirty="0"/>
              <a:t>{</a:t>
            </a:r>
          </a:p>
          <a:p>
            <a:pPr marL="118872" indent="0">
              <a:buNone/>
            </a:pPr>
            <a:r>
              <a:rPr lang="pt-BR" dirty="0"/>
              <a:t>		</a:t>
            </a:r>
            <a:r>
              <a:rPr lang="pt-BR" dirty="0" err="1"/>
              <a:t>int</a:t>
            </a:r>
            <a:r>
              <a:rPr lang="pt-BR" dirty="0"/>
              <a:t> v=f-&gt;INICIO-&gt;</a:t>
            </a:r>
            <a:r>
              <a:rPr lang="pt-BR" dirty="0" err="1"/>
              <a:t>inf</a:t>
            </a:r>
            <a:r>
              <a:rPr lang="pt-BR" dirty="0"/>
              <a:t>;</a:t>
            </a:r>
          </a:p>
          <a:p>
            <a:pPr marL="118872" indent="0">
              <a:buNone/>
            </a:pPr>
            <a:r>
              <a:rPr lang="pt-BR" dirty="0"/>
              <a:t>		NODO *</a:t>
            </a:r>
            <a:r>
              <a:rPr lang="pt-BR" dirty="0" err="1"/>
              <a:t>aux</a:t>
            </a:r>
            <a:r>
              <a:rPr lang="pt-BR" dirty="0"/>
              <a:t>=f-&gt;INICIO;</a:t>
            </a:r>
          </a:p>
          <a:p>
            <a:pPr marL="118872" indent="0">
              <a:buNone/>
            </a:pPr>
            <a:r>
              <a:rPr lang="pt-BR" dirty="0"/>
              <a:t>		f-&gt;INICIO=f-&gt;INICIO-&gt;</a:t>
            </a:r>
            <a:r>
              <a:rPr lang="pt-BR" dirty="0" err="1"/>
              <a:t>next</a:t>
            </a:r>
            <a:r>
              <a:rPr lang="pt-BR" dirty="0"/>
              <a:t>;</a:t>
            </a:r>
          </a:p>
          <a:p>
            <a:pPr marL="118872" indent="0">
              <a:buNone/>
            </a:pPr>
            <a:r>
              <a:rPr lang="pt-BR" dirty="0"/>
              <a:t>		</a:t>
            </a:r>
            <a:r>
              <a:rPr lang="pt-BR" dirty="0" err="1"/>
              <a:t>if</a:t>
            </a:r>
            <a:r>
              <a:rPr lang="pt-BR" dirty="0"/>
              <a:t> (!f-&gt;INICIO){</a:t>
            </a:r>
          </a:p>
          <a:p>
            <a:pPr marL="118872" indent="0">
              <a:buNone/>
            </a:pPr>
            <a:r>
              <a:rPr lang="pt-BR" dirty="0"/>
              <a:t>			f-&gt;FIM=NULL;</a:t>
            </a:r>
          </a:p>
          <a:p>
            <a:pPr marL="118872" indent="0">
              <a:buNone/>
            </a:pPr>
            <a:r>
              <a:rPr lang="pt-BR" dirty="0"/>
              <a:t>		}</a:t>
            </a:r>
          </a:p>
          <a:p>
            <a:pPr marL="118872" indent="0">
              <a:buNone/>
            </a:pPr>
            <a:r>
              <a:rPr lang="pt-BR" dirty="0"/>
              <a:t>		</a:t>
            </a:r>
            <a:r>
              <a:rPr lang="pt-BR" dirty="0" err="1"/>
              <a:t>free</a:t>
            </a:r>
            <a:r>
              <a:rPr lang="pt-BR" dirty="0"/>
              <a:t> (</a:t>
            </a:r>
            <a:r>
              <a:rPr lang="pt-BR" dirty="0" err="1"/>
              <a:t>aux</a:t>
            </a:r>
            <a:r>
              <a:rPr lang="pt-BR" dirty="0"/>
              <a:t>);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err="1"/>
              <a:t>return</a:t>
            </a:r>
            <a:r>
              <a:rPr lang="pt-BR" dirty="0"/>
              <a:t> (v);</a:t>
            </a:r>
          </a:p>
          <a:p>
            <a:pPr marL="118872" indent="0">
              <a:buNone/>
            </a:pPr>
            <a:r>
              <a:rPr lang="pt-BR" dirty="0"/>
              <a:t>	}</a:t>
            </a:r>
          </a:p>
          <a:p>
            <a:pPr marL="118872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523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Código Fonte – Com Estrutura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pt-BR" sz="2000" dirty="0" err="1"/>
              <a:t>void</a:t>
            </a:r>
            <a:r>
              <a:rPr lang="pt-BR" sz="2000" dirty="0"/>
              <a:t> </a:t>
            </a:r>
            <a:r>
              <a:rPr lang="pt-BR" sz="2000" dirty="0" err="1"/>
              <a:t>maketree</a:t>
            </a:r>
            <a:r>
              <a:rPr lang="pt-BR" sz="2000" dirty="0"/>
              <a:t>(ARVORE *t, </a:t>
            </a:r>
            <a:r>
              <a:rPr lang="pt-BR" sz="2000" dirty="0" err="1"/>
              <a:t>int</a:t>
            </a:r>
            <a:r>
              <a:rPr lang="pt-BR" sz="2000" dirty="0"/>
              <a:t> x, FILA_PEDAGIO *</a:t>
            </a:r>
            <a:r>
              <a:rPr lang="pt-BR" sz="2000" dirty="0" err="1"/>
              <a:t>pf</a:t>
            </a:r>
            <a:r>
              <a:rPr lang="pt-BR" sz="2000" dirty="0"/>
              <a:t>){</a:t>
            </a:r>
          </a:p>
          <a:p>
            <a:pPr marL="118872" indent="0">
              <a:buNone/>
            </a:pPr>
            <a:r>
              <a:rPr lang="pt-BR" sz="2000" dirty="0"/>
              <a:t>	*t = (ARVORE)</a:t>
            </a:r>
            <a:r>
              <a:rPr lang="pt-BR" sz="2000" dirty="0" err="1"/>
              <a:t>malloc</a:t>
            </a:r>
            <a:r>
              <a:rPr lang="pt-BR" sz="2000" dirty="0"/>
              <a:t>(</a:t>
            </a:r>
            <a:r>
              <a:rPr lang="pt-BR" sz="2000" dirty="0" err="1"/>
              <a:t>sizeof</a:t>
            </a:r>
            <a:r>
              <a:rPr lang="pt-BR" sz="2000" dirty="0"/>
              <a:t>(NODE));</a:t>
            </a:r>
          </a:p>
          <a:p>
            <a:pPr marL="118872" indent="0">
              <a:buNone/>
            </a:pPr>
            <a:r>
              <a:rPr lang="pt-BR" sz="2000" dirty="0"/>
              <a:t>	</a:t>
            </a:r>
            <a:r>
              <a:rPr lang="pt-BR" sz="2000" dirty="0" err="1"/>
              <a:t>if</a:t>
            </a:r>
            <a:r>
              <a:rPr lang="pt-BR" sz="2000" dirty="0"/>
              <a:t> (!(*t)){</a:t>
            </a:r>
          </a:p>
          <a:p>
            <a:pPr marL="118872" indent="0">
              <a:buNone/>
            </a:pPr>
            <a:r>
              <a:rPr lang="pt-BR" sz="2000" dirty="0"/>
              <a:t>		</a:t>
            </a:r>
            <a:r>
              <a:rPr lang="pt-BR" sz="2000" dirty="0" err="1"/>
              <a:t>printf</a:t>
            </a:r>
            <a:r>
              <a:rPr lang="pt-BR" sz="2000" dirty="0"/>
              <a:t>("ERRO DE ALOCACAO DE MEMORIA\n");</a:t>
            </a:r>
          </a:p>
          <a:p>
            <a:pPr marL="118872" indent="0">
              <a:buNone/>
            </a:pPr>
            <a:r>
              <a:rPr lang="pt-BR" sz="2000" dirty="0"/>
              <a:t>		</a:t>
            </a:r>
            <a:r>
              <a:rPr lang="pt-BR" sz="2000" dirty="0" err="1"/>
              <a:t>exit</a:t>
            </a:r>
            <a:r>
              <a:rPr lang="pt-BR" sz="2000" dirty="0"/>
              <a:t>(6);</a:t>
            </a:r>
          </a:p>
          <a:p>
            <a:pPr marL="118872" indent="0">
              <a:buNone/>
            </a:pPr>
            <a:r>
              <a:rPr lang="pt-BR" sz="2000" dirty="0"/>
              <a:t>	}</a:t>
            </a:r>
          </a:p>
          <a:p>
            <a:pPr marL="118872" indent="0">
              <a:buNone/>
            </a:pPr>
            <a:r>
              <a:rPr lang="pt-BR" sz="2000" dirty="0"/>
              <a:t>	(*t)-&gt;</a:t>
            </a:r>
            <a:r>
              <a:rPr lang="pt-BR" sz="2000" dirty="0" err="1"/>
              <a:t>fila_portao</a:t>
            </a:r>
            <a:r>
              <a:rPr lang="pt-BR" sz="2000" dirty="0"/>
              <a:t> = </a:t>
            </a:r>
            <a:r>
              <a:rPr lang="pt-BR" sz="2000" dirty="0" err="1"/>
              <a:t>pf</a:t>
            </a:r>
            <a:r>
              <a:rPr lang="pt-BR" sz="2000" dirty="0"/>
              <a:t>;</a:t>
            </a:r>
          </a:p>
          <a:p>
            <a:pPr marL="118872" indent="0">
              <a:buNone/>
            </a:pPr>
            <a:r>
              <a:rPr lang="pt-BR" sz="2000" dirty="0"/>
              <a:t>	(*t)-&gt;</a:t>
            </a:r>
            <a:r>
              <a:rPr lang="pt-BR" sz="2000" dirty="0" err="1"/>
              <a:t>info</a:t>
            </a:r>
            <a:r>
              <a:rPr lang="pt-BR" sz="2000" dirty="0"/>
              <a:t> = x;</a:t>
            </a:r>
          </a:p>
          <a:p>
            <a:pPr marL="118872" indent="0">
              <a:buNone/>
            </a:pPr>
            <a:r>
              <a:rPr lang="pt-BR" sz="2000" dirty="0"/>
              <a:t>	(*t)-&gt;</a:t>
            </a:r>
            <a:r>
              <a:rPr lang="pt-BR" sz="2000" dirty="0" err="1"/>
              <a:t>left</a:t>
            </a:r>
            <a:r>
              <a:rPr lang="pt-BR" sz="2000" dirty="0"/>
              <a:t> = NULL;</a:t>
            </a:r>
          </a:p>
          <a:p>
            <a:pPr marL="118872" indent="0">
              <a:buNone/>
            </a:pPr>
            <a:r>
              <a:rPr lang="pt-BR" sz="2000" dirty="0"/>
              <a:t>	(*t)-&gt;</a:t>
            </a:r>
            <a:r>
              <a:rPr lang="pt-BR" sz="2000" dirty="0" err="1"/>
              <a:t>right</a:t>
            </a:r>
            <a:r>
              <a:rPr lang="pt-BR" sz="2000" dirty="0"/>
              <a:t> = NULL;</a:t>
            </a:r>
          </a:p>
          <a:p>
            <a:pPr marL="118872" indent="0">
              <a:buNone/>
            </a:pPr>
            <a:r>
              <a:rPr lang="pt-B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885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Código Fonte – Com Estrutura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83711"/>
            <a:ext cx="8229600" cy="4625609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pt-BR" sz="2000" dirty="0" err="1"/>
              <a:t>void</a:t>
            </a:r>
            <a:r>
              <a:rPr lang="pt-BR" sz="2000" dirty="0"/>
              <a:t> </a:t>
            </a:r>
            <a:r>
              <a:rPr lang="pt-BR" sz="2000" dirty="0" err="1"/>
              <a:t>ins_ele</a:t>
            </a:r>
            <a:r>
              <a:rPr lang="pt-BR" sz="2000" dirty="0"/>
              <a:t> (ARVORE *t, </a:t>
            </a:r>
            <a:r>
              <a:rPr lang="pt-BR" sz="2000" dirty="0" err="1"/>
              <a:t>int</a:t>
            </a:r>
            <a:r>
              <a:rPr lang="pt-BR" sz="2000" dirty="0"/>
              <a:t> x</a:t>
            </a:r>
            <a:r>
              <a:rPr lang="pt-BR" sz="2000" dirty="0" smtClean="0"/>
              <a:t>){</a:t>
            </a:r>
          </a:p>
          <a:p>
            <a:pPr marL="118872" indent="0">
              <a:buNone/>
            </a:pPr>
            <a:r>
              <a:rPr lang="pt-BR" sz="2000" dirty="0"/>
              <a:t>	</a:t>
            </a:r>
            <a:r>
              <a:rPr lang="pt-BR" sz="2000" dirty="0" err="1"/>
              <a:t>if</a:t>
            </a:r>
            <a:r>
              <a:rPr lang="pt-BR" sz="2000" dirty="0"/>
              <a:t> (!(*t)){</a:t>
            </a:r>
          </a:p>
          <a:p>
            <a:pPr marL="118872" indent="0">
              <a:buNone/>
            </a:pPr>
            <a:r>
              <a:rPr lang="pt-BR" sz="2000" dirty="0"/>
              <a:t>      	FILA_PEDAGIO *</a:t>
            </a:r>
            <a:r>
              <a:rPr lang="pt-BR" sz="2000" dirty="0" err="1"/>
              <a:t>pf</a:t>
            </a:r>
            <a:r>
              <a:rPr lang="pt-BR" sz="2000" dirty="0"/>
              <a:t>;</a:t>
            </a:r>
          </a:p>
          <a:p>
            <a:pPr marL="118872" indent="0">
              <a:buNone/>
            </a:pPr>
            <a:r>
              <a:rPr lang="pt-BR" sz="2000" dirty="0"/>
              <a:t>		</a:t>
            </a:r>
            <a:r>
              <a:rPr lang="pt-BR" sz="2000" dirty="0" err="1"/>
              <a:t>cria_fila</a:t>
            </a:r>
            <a:r>
              <a:rPr lang="pt-BR" sz="2000" dirty="0"/>
              <a:t>(&amp;</a:t>
            </a:r>
            <a:r>
              <a:rPr lang="pt-BR" sz="2000" dirty="0" err="1"/>
              <a:t>pf</a:t>
            </a:r>
            <a:r>
              <a:rPr lang="pt-BR" sz="2000" dirty="0"/>
              <a:t>);</a:t>
            </a:r>
          </a:p>
          <a:p>
            <a:pPr marL="118872" indent="0">
              <a:buNone/>
            </a:pPr>
            <a:r>
              <a:rPr lang="pt-BR" sz="2000" dirty="0"/>
              <a:t>		</a:t>
            </a:r>
            <a:r>
              <a:rPr lang="pt-BR" sz="2000" dirty="0" err="1"/>
              <a:t>maketree</a:t>
            </a:r>
            <a:r>
              <a:rPr lang="pt-BR" sz="2000" dirty="0"/>
              <a:t>(t, x, </a:t>
            </a:r>
            <a:r>
              <a:rPr lang="pt-BR" sz="2000" dirty="0" err="1" smtClean="0"/>
              <a:t>pf</a:t>
            </a:r>
            <a:r>
              <a:rPr lang="pt-BR" sz="2000" dirty="0" smtClean="0"/>
              <a:t>);</a:t>
            </a:r>
            <a:endParaRPr lang="pt-BR" sz="2000" dirty="0" smtClean="0"/>
          </a:p>
          <a:p>
            <a:pPr marL="118872" indent="0">
              <a:buNone/>
            </a:pPr>
            <a:r>
              <a:rPr lang="pt-BR" sz="2000" dirty="0"/>
              <a:t>	}</a:t>
            </a:r>
            <a:r>
              <a:rPr lang="pt-BR" sz="2000" dirty="0" err="1"/>
              <a:t>else</a:t>
            </a:r>
            <a:r>
              <a:rPr lang="pt-BR" sz="2000" dirty="0"/>
              <a:t>{</a:t>
            </a:r>
          </a:p>
          <a:p>
            <a:pPr marL="118872" indent="0">
              <a:buNone/>
            </a:pPr>
            <a:r>
              <a:rPr lang="pt-BR" sz="2000" dirty="0"/>
              <a:t>		</a:t>
            </a:r>
            <a:r>
              <a:rPr lang="pt-BR" sz="2000" dirty="0" err="1"/>
              <a:t>if</a:t>
            </a:r>
            <a:r>
              <a:rPr lang="pt-BR" sz="2000" dirty="0"/>
              <a:t> (x&lt;(*t)-&gt;</a:t>
            </a:r>
            <a:r>
              <a:rPr lang="pt-BR" sz="2000" dirty="0" err="1"/>
              <a:t>info</a:t>
            </a:r>
            <a:r>
              <a:rPr lang="pt-BR" sz="2000" dirty="0"/>
              <a:t>){</a:t>
            </a:r>
          </a:p>
          <a:p>
            <a:pPr marL="118872" indent="0">
              <a:buNone/>
            </a:pPr>
            <a:r>
              <a:rPr lang="pt-BR" sz="2000" dirty="0"/>
              <a:t>			</a:t>
            </a:r>
            <a:r>
              <a:rPr lang="pt-BR" sz="2000" dirty="0" err="1"/>
              <a:t>ins_ele</a:t>
            </a:r>
            <a:r>
              <a:rPr lang="pt-BR" sz="2000" dirty="0"/>
              <a:t>(&amp;((*t)-&gt;</a:t>
            </a:r>
            <a:r>
              <a:rPr lang="pt-BR" sz="2000" dirty="0" err="1"/>
              <a:t>left</a:t>
            </a:r>
            <a:r>
              <a:rPr lang="pt-BR" sz="2000" dirty="0"/>
              <a:t>), x);</a:t>
            </a:r>
          </a:p>
          <a:p>
            <a:pPr marL="118872" indent="0">
              <a:buNone/>
            </a:pPr>
            <a:r>
              <a:rPr lang="pt-BR" sz="2000" dirty="0"/>
              <a:t>		}</a:t>
            </a:r>
            <a:r>
              <a:rPr lang="pt-BR" sz="2000" dirty="0" err="1"/>
              <a:t>else</a:t>
            </a:r>
            <a:endParaRPr lang="pt-BR" sz="2000" dirty="0"/>
          </a:p>
          <a:p>
            <a:pPr marL="118872" indent="0">
              <a:buNone/>
            </a:pPr>
            <a:r>
              <a:rPr lang="pt-BR" sz="2000" dirty="0"/>
              <a:t>		</a:t>
            </a:r>
            <a:r>
              <a:rPr lang="pt-BR" sz="2000" dirty="0" err="1"/>
              <a:t>if</a:t>
            </a:r>
            <a:r>
              <a:rPr lang="pt-BR" sz="2000" dirty="0"/>
              <a:t> (x&gt;(*t)-&gt;</a:t>
            </a:r>
            <a:r>
              <a:rPr lang="pt-BR" sz="2000" dirty="0" err="1"/>
              <a:t>info</a:t>
            </a:r>
            <a:r>
              <a:rPr lang="pt-BR" sz="2000" dirty="0"/>
              <a:t>){</a:t>
            </a:r>
          </a:p>
          <a:p>
            <a:pPr marL="118872" indent="0">
              <a:buNone/>
            </a:pPr>
            <a:r>
              <a:rPr lang="pt-BR" sz="2000" dirty="0"/>
              <a:t>			</a:t>
            </a:r>
            <a:r>
              <a:rPr lang="pt-BR" sz="2000" dirty="0" err="1"/>
              <a:t>ins_ele</a:t>
            </a:r>
            <a:r>
              <a:rPr lang="pt-BR" sz="2000" dirty="0"/>
              <a:t>(&amp;((*t)-&gt;</a:t>
            </a:r>
            <a:r>
              <a:rPr lang="pt-BR" sz="2000" dirty="0" err="1"/>
              <a:t>right</a:t>
            </a:r>
            <a:r>
              <a:rPr lang="pt-BR" sz="2000" dirty="0"/>
              <a:t>), x);</a:t>
            </a:r>
          </a:p>
          <a:p>
            <a:pPr marL="118872" indent="0">
              <a:buNone/>
            </a:pPr>
            <a:r>
              <a:rPr lang="pt-BR" sz="2000" dirty="0"/>
              <a:t>		}</a:t>
            </a:r>
            <a:r>
              <a:rPr lang="pt-BR" sz="2000" dirty="0" err="1" smtClean="0"/>
              <a:t>else</a:t>
            </a:r>
            <a:endParaRPr lang="pt-BR" sz="2000" dirty="0" smtClean="0"/>
          </a:p>
          <a:p>
            <a:pPr marL="118872" indent="0">
              <a:buNone/>
            </a:pPr>
            <a:r>
              <a:rPr lang="pt-BR" sz="2000" dirty="0"/>
              <a:t>			</a:t>
            </a:r>
            <a:r>
              <a:rPr lang="pt-BR" sz="2000" dirty="0" err="1"/>
              <a:t>printf</a:t>
            </a:r>
            <a:r>
              <a:rPr lang="pt-BR" sz="2000" dirty="0"/>
              <a:t> ("NO JA CRIADO!\n");</a:t>
            </a:r>
          </a:p>
          <a:p>
            <a:pPr marL="118872" indent="0">
              <a:buNone/>
            </a:pPr>
            <a:r>
              <a:rPr lang="pt-BR" sz="2000" dirty="0"/>
              <a:t>		}</a:t>
            </a:r>
          </a:p>
          <a:p>
            <a:pPr marL="118872" indent="0">
              <a:buNone/>
            </a:pPr>
            <a:r>
              <a:rPr lang="pt-BR" sz="2000" dirty="0"/>
              <a:t>	}</a:t>
            </a:r>
          </a:p>
          <a:p>
            <a:pPr marL="118872" indent="0">
              <a:buNone/>
            </a:pPr>
            <a:r>
              <a:rPr lang="pt-B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501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Código Fonte – Com Estrutura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3"/>
            <a:ext cx="8229600" cy="5301208"/>
          </a:xfrm>
        </p:spPr>
        <p:txBody>
          <a:bodyPr>
            <a:normAutofit fontScale="47500" lnSpcReduction="20000"/>
          </a:bodyPr>
          <a:lstStyle/>
          <a:p>
            <a:pPr marL="118872" indent="0">
              <a:buNone/>
            </a:pP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entrar_na_fila</a:t>
            </a:r>
            <a:r>
              <a:rPr lang="pt-BR" dirty="0"/>
              <a:t>(ARVORE *t, </a:t>
            </a:r>
            <a:r>
              <a:rPr lang="pt-BR" dirty="0" err="1"/>
              <a:t>int</a:t>
            </a:r>
            <a:r>
              <a:rPr lang="pt-BR" dirty="0"/>
              <a:t> x,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veic</a:t>
            </a:r>
            <a:r>
              <a:rPr lang="pt-BR" dirty="0"/>
              <a:t>){</a:t>
            </a:r>
          </a:p>
          <a:p>
            <a:pPr marL="118872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/>
              <a:t>((*t)==NULL</a:t>
            </a:r>
            <a:r>
              <a:rPr lang="pt-BR" dirty="0" smtClean="0"/>
              <a:t>){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printf</a:t>
            </a:r>
            <a:r>
              <a:rPr lang="pt-BR" dirty="0"/>
              <a:t>("ARVORE VAZIA\n");</a:t>
            </a:r>
          </a:p>
          <a:p>
            <a:pPr marL="118872" indent="0">
              <a:buNone/>
            </a:pPr>
            <a:r>
              <a:rPr lang="pt-BR" dirty="0"/>
              <a:t>    </a:t>
            </a:r>
            <a:r>
              <a:rPr lang="pt-BR" dirty="0" smtClean="0"/>
              <a:t>	}</a:t>
            </a:r>
            <a:r>
              <a:rPr lang="pt-BR" dirty="0" err="1"/>
              <a:t>else</a:t>
            </a:r>
            <a:r>
              <a:rPr lang="pt-BR" dirty="0"/>
              <a:t>{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/>
              <a:t>(x&lt;(*t)-&gt;</a:t>
            </a:r>
            <a:r>
              <a:rPr lang="pt-BR" dirty="0" err="1"/>
              <a:t>info</a:t>
            </a:r>
            <a:r>
              <a:rPr lang="pt-BR" dirty="0"/>
              <a:t>){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smtClean="0"/>
              <a:t>		</a:t>
            </a:r>
            <a:r>
              <a:rPr lang="pt-BR" dirty="0" err="1" smtClean="0"/>
              <a:t>entrar_na_fila</a:t>
            </a:r>
            <a:r>
              <a:rPr lang="pt-BR" dirty="0"/>
              <a:t>(&amp;((*t)-&gt;</a:t>
            </a:r>
            <a:r>
              <a:rPr lang="pt-BR" dirty="0" err="1"/>
              <a:t>left</a:t>
            </a:r>
            <a:r>
              <a:rPr lang="pt-BR" dirty="0"/>
              <a:t>), x, </a:t>
            </a:r>
            <a:r>
              <a:rPr lang="pt-BR" dirty="0" err="1"/>
              <a:t>veic</a:t>
            </a:r>
            <a:r>
              <a:rPr lang="pt-BR" dirty="0"/>
              <a:t>);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smtClean="0"/>
              <a:t>	}</a:t>
            </a:r>
            <a:r>
              <a:rPr lang="pt-BR" dirty="0" err="1"/>
              <a:t>else</a:t>
            </a:r>
            <a:endParaRPr lang="pt-BR" dirty="0"/>
          </a:p>
          <a:p>
            <a:pPr marL="118872" indent="0">
              <a:buNone/>
            </a:pPr>
            <a:r>
              <a:rPr lang="pt-BR" dirty="0"/>
              <a:t>		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/>
              <a:t>(x&gt;(*t)-&gt;</a:t>
            </a:r>
            <a:r>
              <a:rPr lang="pt-BR" dirty="0" err="1"/>
              <a:t>info</a:t>
            </a:r>
            <a:r>
              <a:rPr lang="pt-BR" dirty="0"/>
              <a:t>){</a:t>
            </a:r>
          </a:p>
          <a:p>
            <a:pPr marL="118872" indent="0">
              <a:buNone/>
            </a:pPr>
            <a:r>
              <a:rPr lang="pt-BR" dirty="0"/>
              <a:t>			</a:t>
            </a:r>
            <a:r>
              <a:rPr lang="pt-BR" dirty="0" err="1"/>
              <a:t>entrar_na_fila</a:t>
            </a:r>
            <a:r>
              <a:rPr lang="pt-BR" dirty="0"/>
              <a:t>(&amp;((*t)-&gt;</a:t>
            </a:r>
            <a:r>
              <a:rPr lang="pt-BR" dirty="0" err="1"/>
              <a:t>right</a:t>
            </a:r>
            <a:r>
              <a:rPr lang="pt-BR" dirty="0"/>
              <a:t>), x, </a:t>
            </a:r>
            <a:r>
              <a:rPr lang="pt-BR" dirty="0" err="1"/>
              <a:t>veic</a:t>
            </a:r>
            <a:r>
              <a:rPr lang="pt-BR" dirty="0"/>
              <a:t>);</a:t>
            </a:r>
          </a:p>
          <a:p>
            <a:pPr marL="118872" indent="0">
              <a:buNone/>
            </a:pPr>
            <a:r>
              <a:rPr lang="pt-BR" dirty="0"/>
              <a:t>		}</a:t>
            </a:r>
            <a:r>
              <a:rPr lang="pt-BR" dirty="0" err="1"/>
              <a:t>else</a:t>
            </a:r>
            <a:r>
              <a:rPr lang="pt-BR" dirty="0"/>
              <a:t>{</a:t>
            </a:r>
          </a:p>
          <a:p>
            <a:pPr marL="118872" indent="0">
              <a:buNone/>
            </a:pPr>
            <a:r>
              <a:rPr lang="pt-BR" dirty="0"/>
              <a:t>		</a:t>
            </a:r>
            <a:r>
              <a:rPr lang="pt-BR" dirty="0" smtClean="0"/>
              <a:t>	FILA </a:t>
            </a:r>
            <a:r>
              <a:rPr lang="pt-BR" dirty="0" err="1"/>
              <a:t>aux</a:t>
            </a:r>
            <a:r>
              <a:rPr lang="pt-BR" dirty="0"/>
              <a:t> = </a:t>
            </a:r>
            <a:r>
              <a:rPr lang="pt-BR" dirty="0" err="1"/>
              <a:t>retornar_fila_da_arvore</a:t>
            </a:r>
            <a:r>
              <a:rPr lang="pt-BR" dirty="0"/>
              <a:t>(*t);</a:t>
            </a:r>
          </a:p>
          <a:p>
            <a:pPr marL="118872" indent="0">
              <a:buNone/>
            </a:pPr>
            <a:r>
              <a:rPr lang="pt-BR" dirty="0"/>
              <a:t>			</a:t>
            </a:r>
            <a:r>
              <a:rPr lang="pt-BR" dirty="0" err="1" smtClean="0"/>
              <a:t>if</a:t>
            </a:r>
            <a:r>
              <a:rPr lang="pt-BR" dirty="0"/>
              <a:t>(((*t)-&gt;</a:t>
            </a:r>
            <a:r>
              <a:rPr lang="pt-BR" dirty="0" err="1"/>
              <a:t>left</a:t>
            </a:r>
            <a:r>
              <a:rPr lang="pt-BR" dirty="0"/>
              <a:t>==NULL) &amp;&amp; ((*t)-&gt;</a:t>
            </a:r>
            <a:r>
              <a:rPr lang="pt-BR" dirty="0" err="1"/>
              <a:t>right</a:t>
            </a:r>
            <a:r>
              <a:rPr lang="pt-BR" dirty="0"/>
              <a:t>==NULL)){</a:t>
            </a:r>
          </a:p>
          <a:p>
            <a:pPr marL="118872" indent="0">
              <a:buNone/>
            </a:pPr>
            <a:r>
              <a:rPr lang="pt-BR" dirty="0"/>
              <a:t>				</a:t>
            </a:r>
            <a:r>
              <a:rPr lang="pt-BR" dirty="0" err="1"/>
              <a:t>ins</a:t>
            </a:r>
            <a:r>
              <a:rPr lang="pt-BR" dirty="0"/>
              <a:t>(</a:t>
            </a:r>
            <a:r>
              <a:rPr lang="pt-BR" dirty="0" err="1"/>
              <a:t>aux</a:t>
            </a:r>
            <a:r>
              <a:rPr lang="pt-BR" dirty="0"/>
              <a:t>, </a:t>
            </a:r>
            <a:r>
              <a:rPr lang="pt-BR" dirty="0" err="1"/>
              <a:t>veic</a:t>
            </a:r>
            <a:r>
              <a:rPr lang="pt-BR" dirty="0"/>
              <a:t>);</a:t>
            </a:r>
          </a:p>
          <a:p>
            <a:pPr marL="118872" indent="0">
              <a:buNone/>
            </a:pPr>
            <a:r>
              <a:rPr lang="pt-BR" dirty="0"/>
              <a:t>				</a:t>
            </a:r>
            <a:r>
              <a:rPr lang="pt-BR" dirty="0" err="1"/>
              <a:t>printf</a:t>
            </a:r>
            <a:r>
              <a:rPr lang="pt-BR" dirty="0"/>
              <a:t>("O veiculo [%d] entrou na fila [%d]\n\n", </a:t>
            </a:r>
            <a:r>
              <a:rPr lang="pt-BR" dirty="0" err="1"/>
              <a:t>veic</a:t>
            </a:r>
            <a:r>
              <a:rPr lang="pt-BR" dirty="0"/>
              <a:t>, x);</a:t>
            </a:r>
          </a:p>
          <a:p>
            <a:pPr marL="118872" indent="0">
              <a:buNone/>
            </a:pPr>
            <a:r>
              <a:rPr lang="pt-BR" dirty="0"/>
              <a:t>			</a:t>
            </a:r>
            <a:r>
              <a:rPr lang="pt-BR" dirty="0" smtClean="0"/>
              <a:t>}</a:t>
            </a:r>
            <a:r>
              <a:rPr lang="pt-BR" dirty="0" err="1" smtClean="0"/>
              <a:t>else</a:t>
            </a:r>
            <a:r>
              <a:rPr lang="pt-BR" dirty="0" smtClean="0"/>
              <a:t>{</a:t>
            </a:r>
          </a:p>
          <a:p>
            <a:pPr marL="118872" indent="0">
              <a:buNone/>
            </a:pPr>
            <a:r>
              <a:rPr lang="pt-BR" dirty="0"/>
              <a:t>				</a:t>
            </a:r>
            <a:r>
              <a:rPr lang="pt-BR" dirty="0" err="1"/>
              <a:t>int</a:t>
            </a:r>
            <a:r>
              <a:rPr lang="pt-BR" dirty="0"/>
              <a:t> cancela;</a:t>
            </a:r>
          </a:p>
          <a:p>
            <a:pPr marL="118872" indent="0">
              <a:buNone/>
            </a:pPr>
            <a:r>
              <a:rPr lang="pt-BR" dirty="0"/>
              <a:t>				</a:t>
            </a:r>
            <a:r>
              <a:rPr lang="pt-BR" dirty="0" err="1"/>
              <a:t>ins</a:t>
            </a:r>
            <a:r>
              <a:rPr lang="pt-BR" dirty="0"/>
              <a:t>(</a:t>
            </a:r>
            <a:r>
              <a:rPr lang="pt-BR" dirty="0" err="1"/>
              <a:t>aux</a:t>
            </a:r>
            <a:r>
              <a:rPr lang="pt-BR" dirty="0"/>
              <a:t>, </a:t>
            </a:r>
            <a:r>
              <a:rPr lang="pt-BR" dirty="0" err="1"/>
              <a:t>veic</a:t>
            </a:r>
            <a:r>
              <a:rPr lang="pt-BR" dirty="0"/>
              <a:t>);</a:t>
            </a:r>
          </a:p>
          <a:p>
            <a:pPr marL="118872" indent="0">
              <a:buNone/>
            </a:pPr>
            <a:r>
              <a:rPr lang="pt-BR" dirty="0"/>
              <a:t>				</a:t>
            </a:r>
            <a:r>
              <a:rPr lang="pt-BR" dirty="0" err="1"/>
              <a:t>printf</a:t>
            </a:r>
            <a:r>
              <a:rPr lang="pt-BR" dirty="0"/>
              <a:t>("NAO EH CANCELA! O veiculo [%d] apenas </a:t>
            </a:r>
            <a:r>
              <a:rPr lang="pt-BR" dirty="0" smtClean="0"/>
              <a:t>				passou pela fila </a:t>
            </a:r>
            <a:r>
              <a:rPr lang="pt-BR" dirty="0"/>
              <a:t>[%d]\n", </a:t>
            </a:r>
            <a:r>
              <a:rPr lang="pt-BR" dirty="0" err="1"/>
              <a:t>cons_ret</a:t>
            </a:r>
            <a:r>
              <a:rPr lang="pt-BR" dirty="0"/>
              <a:t>(</a:t>
            </a:r>
            <a:r>
              <a:rPr lang="pt-BR" dirty="0" err="1"/>
              <a:t>aux</a:t>
            </a:r>
            <a:r>
              <a:rPr lang="pt-BR" dirty="0"/>
              <a:t>), x);</a:t>
            </a:r>
          </a:p>
          <a:p>
            <a:pPr marL="118872" indent="0">
              <a:buNone/>
            </a:pPr>
            <a:r>
              <a:rPr lang="pt-BR" dirty="0"/>
              <a:t>				</a:t>
            </a:r>
            <a:r>
              <a:rPr lang="pt-BR" dirty="0" err="1" smtClean="0"/>
              <a:t>printf</a:t>
            </a:r>
            <a:r>
              <a:rPr lang="pt-BR" dirty="0"/>
              <a:t>("Escolha a Cancela para esse veiculo: [%d] ou </a:t>
            </a:r>
            <a:r>
              <a:rPr lang="pt-BR" dirty="0" smtClean="0"/>
              <a:t>				[%</a:t>
            </a:r>
            <a:r>
              <a:rPr lang="pt-BR" dirty="0"/>
              <a:t>d]\n", (*t</a:t>
            </a:r>
            <a:r>
              <a:rPr lang="pt-BR" dirty="0" smtClean="0"/>
              <a:t>)-&gt;</a:t>
            </a:r>
            <a:r>
              <a:rPr lang="pt-BR" dirty="0" err="1"/>
              <a:t>left</a:t>
            </a:r>
            <a:r>
              <a:rPr lang="pt-BR" dirty="0"/>
              <a:t>-&gt;</a:t>
            </a:r>
            <a:r>
              <a:rPr lang="pt-BR" dirty="0" err="1"/>
              <a:t>info</a:t>
            </a:r>
            <a:r>
              <a:rPr lang="pt-BR" dirty="0"/>
              <a:t>, (*t)-&gt;</a:t>
            </a:r>
            <a:r>
              <a:rPr lang="pt-BR" dirty="0" err="1"/>
              <a:t>right</a:t>
            </a:r>
            <a:r>
              <a:rPr lang="pt-BR" dirty="0"/>
              <a:t>-&gt;</a:t>
            </a:r>
            <a:r>
              <a:rPr lang="pt-BR" dirty="0" err="1"/>
              <a:t>info</a:t>
            </a:r>
            <a:r>
              <a:rPr lang="pt-BR" dirty="0"/>
              <a:t>);						</a:t>
            </a:r>
            <a:r>
              <a:rPr lang="pt-BR" dirty="0" err="1"/>
              <a:t>scanf</a:t>
            </a:r>
            <a:r>
              <a:rPr lang="pt-BR" dirty="0"/>
              <a:t>("%d", &amp;cancela);</a:t>
            </a:r>
          </a:p>
          <a:p>
            <a:pPr marL="118872" indent="0">
              <a:buNone/>
            </a:pPr>
            <a:r>
              <a:rPr lang="pt-BR" dirty="0"/>
              <a:t>					</a:t>
            </a:r>
            <a:r>
              <a:rPr lang="pt-BR" dirty="0" err="1"/>
              <a:t>entrar_na_fila</a:t>
            </a:r>
            <a:r>
              <a:rPr lang="pt-BR" dirty="0"/>
              <a:t>(t, cancela, </a:t>
            </a:r>
            <a:r>
              <a:rPr lang="pt-BR" dirty="0" err="1"/>
              <a:t>veic</a:t>
            </a:r>
            <a:r>
              <a:rPr lang="pt-BR" dirty="0"/>
              <a:t>);</a:t>
            </a:r>
          </a:p>
          <a:p>
            <a:pPr marL="118872" indent="0">
              <a:buNone/>
            </a:pPr>
            <a:r>
              <a:rPr lang="pt-BR" dirty="0"/>
              <a:t>			</a:t>
            </a:r>
            <a:r>
              <a:rPr lang="pt-BR" dirty="0" smtClean="0"/>
              <a:t>}</a:t>
            </a:r>
            <a:r>
              <a:rPr lang="pt-BR" dirty="0"/>
              <a:t>	</a:t>
            </a:r>
          </a:p>
          <a:p>
            <a:pPr marL="118872" indent="0">
              <a:buNone/>
            </a:pPr>
            <a:r>
              <a:rPr lang="pt-BR" dirty="0"/>
              <a:t>		}</a:t>
            </a:r>
          </a:p>
          <a:p>
            <a:pPr marL="118872" indent="0">
              <a:buNone/>
            </a:pPr>
            <a:r>
              <a:rPr lang="pt-BR" dirty="0"/>
              <a:t>	}</a:t>
            </a:r>
          </a:p>
          <a:p>
            <a:pPr marL="118872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211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Código Fonte – Com Estrutura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66177"/>
          </a:xfrm>
        </p:spPr>
        <p:txBody>
          <a:bodyPr>
            <a:normAutofit fontScale="55000" lnSpcReduction="20000"/>
          </a:bodyPr>
          <a:lstStyle/>
          <a:p>
            <a:pPr marL="118872" indent="0">
              <a:buNone/>
            </a:pP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remover_da_fila</a:t>
            </a:r>
            <a:r>
              <a:rPr lang="pt-BR" dirty="0"/>
              <a:t> (ARVORE *t, </a:t>
            </a:r>
            <a:r>
              <a:rPr lang="pt-BR" dirty="0" err="1"/>
              <a:t>int</a:t>
            </a:r>
            <a:r>
              <a:rPr lang="pt-BR" dirty="0"/>
              <a:t> x){</a:t>
            </a:r>
          </a:p>
          <a:p>
            <a:pPr marL="118872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/>
              <a:t>((*t)==NULL){</a:t>
            </a:r>
          </a:p>
          <a:p>
            <a:pPr marL="118872" indent="0">
              <a:buNone/>
            </a:pPr>
            <a:r>
              <a:rPr lang="pt-BR" dirty="0"/>
              <a:t>        </a:t>
            </a:r>
            <a:r>
              <a:rPr lang="pt-BR" dirty="0" smtClean="0"/>
              <a:t>		</a:t>
            </a:r>
            <a:r>
              <a:rPr lang="pt-BR" dirty="0" err="1" smtClean="0"/>
              <a:t>printf</a:t>
            </a:r>
            <a:r>
              <a:rPr lang="pt-BR" dirty="0"/>
              <a:t>("NAO EXISTE ESSE NO NA ARVORE\n");</a:t>
            </a:r>
          </a:p>
          <a:p>
            <a:pPr marL="118872" indent="0">
              <a:buNone/>
            </a:pPr>
            <a:r>
              <a:rPr lang="pt-BR" dirty="0"/>
              <a:t>    </a:t>
            </a:r>
            <a:r>
              <a:rPr lang="pt-BR" dirty="0" smtClean="0"/>
              <a:t>	}</a:t>
            </a:r>
            <a:r>
              <a:rPr lang="pt-BR" dirty="0" err="1"/>
              <a:t>else</a:t>
            </a:r>
            <a:r>
              <a:rPr lang="pt-BR" dirty="0"/>
              <a:t>{</a:t>
            </a:r>
          </a:p>
          <a:p>
            <a:pPr marL="118872" indent="0">
              <a:buNone/>
            </a:pPr>
            <a:r>
              <a:rPr lang="pt-BR" dirty="0"/>
              <a:t>		</a:t>
            </a:r>
            <a:r>
              <a:rPr lang="pt-BR" dirty="0" err="1"/>
              <a:t>if</a:t>
            </a:r>
            <a:r>
              <a:rPr lang="pt-BR" dirty="0"/>
              <a:t> (x&lt;(*t)-&gt;</a:t>
            </a:r>
            <a:r>
              <a:rPr lang="pt-BR" dirty="0" err="1"/>
              <a:t>info</a:t>
            </a:r>
            <a:r>
              <a:rPr lang="pt-BR" dirty="0"/>
              <a:t>){</a:t>
            </a:r>
          </a:p>
          <a:p>
            <a:pPr marL="118872" indent="0">
              <a:buNone/>
            </a:pPr>
            <a:r>
              <a:rPr lang="pt-BR" dirty="0"/>
              <a:t>			</a:t>
            </a:r>
            <a:r>
              <a:rPr lang="pt-BR" dirty="0" err="1"/>
              <a:t>remover_da_fila</a:t>
            </a:r>
            <a:r>
              <a:rPr lang="pt-BR" dirty="0"/>
              <a:t>(&amp;((*t)-&gt;</a:t>
            </a:r>
            <a:r>
              <a:rPr lang="pt-BR" dirty="0" err="1"/>
              <a:t>left</a:t>
            </a:r>
            <a:r>
              <a:rPr lang="pt-BR" dirty="0"/>
              <a:t>), x);</a:t>
            </a:r>
          </a:p>
          <a:p>
            <a:pPr marL="118872" indent="0">
              <a:buNone/>
            </a:pPr>
            <a:r>
              <a:rPr lang="pt-BR" dirty="0"/>
              <a:t>		}</a:t>
            </a:r>
            <a:r>
              <a:rPr lang="pt-BR" dirty="0" err="1"/>
              <a:t>else</a:t>
            </a:r>
            <a:endParaRPr lang="pt-BR" dirty="0"/>
          </a:p>
          <a:p>
            <a:pPr marL="118872" indent="0">
              <a:buNone/>
            </a:pPr>
            <a:r>
              <a:rPr lang="pt-BR" dirty="0"/>
              <a:t>		</a:t>
            </a:r>
            <a:r>
              <a:rPr lang="pt-BR" dirty="0" err="1"/>
              <a:t>if</a:t>
            </a:r>
            <a:r>
              <a:rPr lang="pt-BR" dirty="0"/>
              <a:t> (x&gt;(*t)-&gt;</a:t>
            </a:r>
            <a:r>
              <a:rPr lang="pt-BR" dirty="0" err="1"/>
              <a:t>info</a:t>
            </a:r>
            <a:r>
              <a:rPr lang="pt-BR" dirty="0"/>
              <a:t>){</a:t>
            </a:r>
          </a:p>
          <a:p>
            <a:pPr marL="118872" indent="0">
              <a:buNone/>
            </a:pPr>
            <a:r>
              <a:rPr lang="pt-BR" dirty="0"/>
              <a:t>			</a:t>
            </a:r>
            <a:r>
              <a:rPr lang="pt-BR" dirty="0" err="1"/>
              <a:t>remover_da_fila</a:t>
            </a:r>
            <a:r>
              <a:rPr lang="pt-BR" dirty="0"/>
              <a:t>(&amp;((*t)-&gt;</a:t>
            </a:r>
            <a:r>
              <a:rPr lang="pt-BR" dirty="0" err="1"/>
              <a:t>right</a:t>
            </a:r>
            <a:r>
              <a:rPr lang="pt-BR" dirty="0"/>
              <a:t>), x);</a:t>
            </a:r>
          </a:p>
          <a:p>
            <a:pPr marL="118872" indent="0">
              <a:buNone/>
            </a:pPr>
            <a:r>
              <a:rPr lang="pt-BR" dirty="0"/>
              <a:t>		}</a:t>
            </a:r>
            <a:r>
              <a:rPr lang="pt-BR" dirty="0" err="1"/>
              <a:t>else</a:t>
            </a:r>
            <a:r>
              <a:rPr lang="pt-BR" dirty="0"/>
              <a:t>{</a:t>
            </a:r>
          </a:p>
          <a:p>
            <a:pPr marL="118872" indent="0">
              <a:buNone/>
            </a:pPr>
            <a:r>
              <a:rPr lang="pt-BR" dirty="0"/>
              <a:t>		</a:t>
            </a:r>
            <a:r>
              <a:rPr lang="pt-BR" dirty="0" smtClean="0"/>
              <a:t>	 </a:t>
            </a:r>
            <a:r>
              <a:rPr lang="pt-BR" dirty="0" err="1" smtClean="0"/>
              <a:t>if</a:t>
            </a:r>
            <a:r>
              <a:rPr lang="pt-BR" dirty="0"/>
              <a:t>((((*t)-&gt;</a:t>
            </a:r>
            <a:r>
              <a:rPr lang="pt-BR" dirty="0" err="1"/>
              <a:t>left</a:t>
            </a:r>
            <a:r>
              <a:rPr lang="pt-BR" dirty="0"/>
              <a:t>==NULL) &amp;&amp; ((*t)-&gt;</a:t>
            </a:r>
            <a:r>
              <a:rPr lang="pt-BR" dirty="0" err="1"/>
              <a:t>right</a:t>
            </a:r>
            <a:r>
              <a:rPr lang="pt-BR" dirty="0"/>
              <a:t>==NULL))){</a:t>
            </a:r>
          </a:p>
          <a:p>
            <a:pPr marL="118872" indent="0">
              <a:buNone/>
            </a:pPr>
            <a:r>
              <a:rPr lang="pt-BR" dirty="0"/>
              <a:t>    	    	</a:t>
            </a:r>
            <a:r>
              <a:rPr lang="pt-BR" dirty="0" smtClean="0"/>
              <a:t>	</a:t>
            </a:r>
            <a:r>
              <a:rPr lang="pt-BR" dirty="0" smtClean="0"/>
              <a:t>	FILA </a:t>
            </a:r>
            <a:r>
              <a:rPr lang="pt-BR" dirty="0" err="1"/>
              <a:t>aux</a:t>
            </a:r>
            <a:r>
              <a:rPr lang="pt-BR" dirty="0"/>
              <a:t> = </a:t>
            </a:r>
            <a:r>
              <a:rPr lang="pt-BR" dirty="0" err="1"/>
              <a:t>retornar_fila_da_arvore</a:t>
            </a:r>
            <a:r>
              <a:rPr lang="pt-BR" dirty="0"/>
              <a:t>(*t);</a:t>
            </a:r>
          </a:p>
          <a:p>
            <a:pPr marL="118872" indent="0">
              <a:buNone/>
            </a:pPr>
            <a:r>
              <a:rPr lang="pt-BR" dirty="0"/>
              <a:t>       		</a:t>
            </a:r>
            <a:r>
              <a:rPr lang="pt-BR" dirty="0" smtClean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/>
              <a:t>aux2 = </a:t>
            </a:r>
            <a:r>
              <a:rPr lang="pt-BR" dirty="0" err="1"/>
              <a:t>cons_ret</a:t>
            </a:r>
            <a:r>
              <a:rPr lang="pt-BR" dirty="0"/>
              <a:t>(</a:t>
            </a:r>
            <a:r>
              <a:rPr lang="pt-BR" dirty="0" err="1"/>
              <a:t>aux</a:t>
            </a:r>
            <a:r>
              <a:rPr lang="pt-BR" dirty="0"/>
              <a:t>);</a:t>
            </a:r>
          </a:p>
          <a:p>
            <a:pPr marL="118872" indent="0">
              <a:buNone/>
            </a:pPr>
            <a:r>
              <a:rPr lang="pt-BR" dirty="0"/>
              <a:t>       </a:t>
            </a:r>
            <a:r>
              <a:rPr lang="pt-BR" dirty="0" smtClean="0"/>
              <a:t>	        </a:t>
            </a:r>
            <a:r>
              <a:rPr lang="pt-BR" dirty="0"/>
              <a:t>		</a:t>
            </a:r>
            <a:r>
              <a:rPr lang="pt-BR" dirty="0" smtClean="0"/>
              <a:t>	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/>
              <a:t>(aux2!=0)</a:t>
            </a:r>
          </a:p>
          <a:p>
            <a:pPr marL="118872" indent="0">
              <a:buNone/>
            </a:pPr>
            <a:r>
              <a:rPr lang="pt-BR" dirty="0"/>
              <a:t>    	</a:t>
            </a:r>
            <a:r>
              <a:rPr lang="pt-BR" dirty="0" smtClean="0"/>
              <a:t>	    </a:t>
            </a:r>
            <a:r>
              <a:rPr lang="pt-BR" dirty="0"/>
              <a:t>		</a:t>
            </a:r>
            <a:r>
              <a:rPr lang="pt-BR" dirty="0" smtClean="0"/>
              <a:t>	</a:t>
            </a:r>
            <a:r>
              <a:rPr lang="pt-BR" dirty="0" err="1" smtClean="0"/>
              <a:t>printf</a:t>
            </a:r>
            <a:r>
              <a:rPr lang="pt-BR" dirty="0"/>
              <a:t>("O veiculo [%d] passou pela </a:t>
            </a:r>
            <a:r>
              <a:rPr lang="pt-BR" dirty="0" smtClean="0"/>
              <a:t>					cancela </a:t>
            </a:r>
            <a:r>
              <a:rPr lang="pt-BR" dirty="0" smtClean="0"/>
              <a:t>	[%</a:t>
            </a:r>
            <a:r>
              <a:rPr lang="pt-BR" dirty="0"/>
              <a:t>d]\n\n", </a:t>
            </a:r>
            <a:r>
              <a:rPr lang="pt-BR" dirty="0" smtClean="0"/>
              <a:t>aux2</a:t>
            </a:r>
            <a:r>
              <a:rPr lang="pt-BR" dirty="0"/>
              <a:t>, x);</a:t>
            </a:r>
          </a:p>
          <a:p>
            <a:pPr marL="118872" indent="0">
              <a:buNone/>
            </a:pPr>
            <a:r>
              <a:rPr lang="pt-BR" dirty="0"/>
              <a:t>  		</a:t>
            </a:r>
            <a:r>
              <a:rPr lang="pt-BR" dirty="0" smtClean="0"/>
              <a:t>	}</a:t>
            </a:r>
            <a:r>
              <a:rPr lang="pt-BR" dirty="0" err="1" smtClean="0"/>
              <a:t>else</a:t>
            </a:r>
            <a:endParaRPr lang="pt-BR" dirty="0" smtClean="0"/>
          </a:p>
          <a:p>
            <a:pPr marL="118872" indent="0">
              <a:buNone/>
            </a:pPr>
            <a:r>
              <a:rPr lang="pt-BR" dirty="0" smtClean="0"/>
              <a:t>		        </a:t>
            </a: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printf</a:t>
            </a:r>
            <a:r>
              <a:rPr lang="pt-BR" dirty="0"/>
              <a:t>("NAO EH UMA CANCELA\n\n");</a:t>
            </a:r>
          </a:p>
          <a:p>
            <a:pPr marL="118872" indent="0">
              <a:buNone/>
            </a:pPr>
            <a:r>
              <a:rPr lang="pt-BR" dirty="0"/>
              <a:t>		</a:t>
            </a:r>
            <a:r>
              <a:rPr lang="pt-BR" dirty="0" smtClean="0"/>
              <a:t>}</a:t>
            </a:r>
            <a:endParaRPr lang="pt-BR" dirty="0"/>
          </a:p>
          <a:p>
            <a:pPr marL="118872" indent="0">
              <a:buNone/>
            </a:pPr>
            <a:r>
              <a:rPr lang="pt-BR" dirty="0"/>
              <a:t>	}</a:t>
            </a:r>
          </a:p>
          <a:p>
            <a:pPr marL="118872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42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Código Fonte – Com Estrutura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229200"/>
          </a:xfrm>
        </p:spPr>
        <p:txBody>
          <a:bodyPr>
            <a:normAutofit fontScale="55000" lnSpcReduction="20000"/>
          </a:bodyPr>
          <a:lstStyle/>
          <a:p>
            <a:pPr marL="118872" indent="0">
              <a:buNone/>
            </a:pP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mostrar_primeiro_da_fila</a:t>
            </a:r>
            <a:r>
              <a:rPr lang="pt-BR" dirty="0"/>
              <a:t> (ARVORE *t, </a:t>
            </a:r>
            <a:r>
              <a:rPr lang="pt-BR" dirty="0" err="1"/>
              <a:t>int</a:t>
            </a:r>
            <a:r>
              <a:rPr lang="pt-BR" dirty="0"/>
              <a:t> x){</a:t>
            </a:r>
          </a:p>
          <a:p>
            <a:pPr marL="118872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/>
              <a:t>((*t)==NULL){</a:t>
            </a:r>
          </a:p>
          <a:p>
            <a:pPr marL="118872" indent="0">
              <a:buNone/>
            </a:pPr>
            <a:r>
              <a:rPr lang="pt-BR" dirty="0"/>
              <a:t>        </a:t>
            </a:r>
            <a:r>
              <a:rPr lang="pt-BR" dirty="0" smtClean="0"/>
              <a:t>		</a:t>
            </a:r>
            <a:r>
              <a:rPr lang="pt-BR" dirty="0" err="1" smtClean="0"/>
              <a:t>printf</a:t>
            </a:r>
            <a:r>
              <a:rPr lang="pt-BR" dirty="0"/>
              <a:t>("NAO EXISTE ESSE NO NA ARVORE\n");</a:t>
            </a:r>
          </a:p>
          <a:p>
            <a:pPr marL="118872" indent="0">
              <a:buNone/>
            </a:pPr>
            <a:r>
              <a:rPr lang="pt-BR" dirty="0"/>
              <a:t>    </a:t>
            </a:r>
            <a:r>
              <a:rPr lang="pt-BR" dirty="0" smtClean="0"/>
              <a:t>	}</a:t>
            </a:r>
            <a:r>
              <a:rPr lang="pt-BR" dirty="0" err="1"/>
              <a:t>else</a:t>
            </a:r>
            <a:r>
              <a:rPr lang="pt-BR" dirty="0"/>
              <a:t>{</a:t>
            </a:r>
          </a:p>
          <a:p>
            <a:pPr marL="118872" indent="0">
              <a:buNone/>
            </a:pPr>
            <a:r>
              <a:rPr lang="pt-BR" dirty="0"/>
              <a:t>		</a:t>
            </a:r>
            <a:r>
              <a:rPr lang="pt-BR" dirty="0" err="1"/>
              <a:t>if</a:t>
            </a:r>
            <a:r>
              <a:rPr lang="pt-BR" dirty="0"/>
              <a:t> (x&lt;(*t)-&gt;</a:t>
            </a:r>
            <a:r>
              <a:rPr lang="pt-BR" dirty="0" err="1"/>
              <a:t>info</a:t>
            </a:r>
            <a:r>
              <a:rPr lang="pt-BR" dirty="0"/>
              <a:t>){</a:t>
            </a:r>
          </a:p>
          <a:p>
            <a:pPr marL="118872" indent="0">
              <a:buNone/>
            </a:pPr>
            <a:r>
              <a:rPr lang="pt-BR" dirty="0"/>
              <a:t>			</a:t>
            </a:r>
            <a:r>
              <a:rPr lang="pt-BR" dirty="0" err="1"/>
              <a:t>mostrar_primeiro_da_fila</a:t>
            </a:r>
            <a:r>
              <a:rPr lang="pt-BR" dirty="0"/>
              <a:t>(&amp;((*t)-&gt;</a:t>
            </a:r>
            <a:r>
              <a:rPr lang="pt-BR" dirty="0" err="1"/>
              <a:t>left</a:t>
            </a:r>
            <a:r>
              <a:rPr lang="pt-BR" dirty="0"/>
              <a:t>), x);</a:t>
            </a:r>
          </a:p>
          <a:p>
            <a:pPr marL="118872" indent="0">
              <a:buNone/>
            </a:pPr>
            <a:r>
              <a:rPr lang="pt-BR" dirty="0"/>
              <a:t>		}</a:t>
            </a:r>
            <a:r>
              <a:rPr lang="pt-BR" dirty="0" err="1"/>
              <a:t>else</a:t>
            </a:r>
            <a:endParaRPr lang="pt-BR" dirty="0"/>
          </a:p>
          <a:p>
            <a:pPr marL="118872" indent="0">
              <a:buNone/>
            </a:pPr>
            <a:r>
              <a:rPr lang="pt-BR" dirty="0"/>
              <a:t>		</a:t>
            </a:r>
            <a:r>
              <a:rPr lang="pt-BR" dirty="0" err="1"/>
              <a:t>if</a:t>
            </a:r>
            <a:r>
              <a:rPr lang="pt-BR" dirty="0"/>
              <a:t> (x&gt;(*t)-&gt;</a:t>
            </a:r>
            <a:r>
              <a:rPr lang="pt-BR" dirty="0" err="1"/>
              <a:t>info</a:t>
            </a:r>
            <a:r>
              <a:rPr lang="pt-BR" dirty="0"/>
              <a:t>){</a:t>
            </a:r>
          </a:p>
          <a:p>
            <a:pPr marL="118872" indent="0">
              <a:buNone/>
            </a:pPr>
            <a:r>
              <a:rPr lang="pt-BR" dirty="0"/>
              <a:t>			</a:t>
            </a:r>
            <a:r>
              <a:rPr lang="pt-BR" dirty="0" err="1"/>
              <a:t>mostrar_primeiro_da_fila</a:t>
            </a:r>
            <a:r>
              <a:rPr lang="pt-BR" dirty="0"/>
              <a:t>(&amp;((*t)-&gt;</a:t>
            </a:r>
            <a:r>
              <a:rPr lang="pt-BR" dirty="0" err="1"/>
              <a:t>right</a:t>
            </a:r>
            <a:r>
              <a:rPr lang="pt-BR" dirty="0"/>
              <a:t>), x);</a:t>
            </a:r>
          </a:p>
          <a:p>
            <a:pPr marL="118872" indent="0">
              <a:buNone/>
            </a:pPr>
            <a:r>
              <a:rPr lang="pt-BR" dirty="0"/>
              <a:t>		}</a:t>
            </a:r>
            <a:r>
              <a:rPr lang="pt-BR" dirty="0" err="1"/>
              <a:t>else</a:t>
            </a:r>
            <a:r>
              <a:rPr lang="pt-BR" dirty="0"/>
              <a:t>{</a:t>
            </a:r>
          </a:p>
          <a:p>
            <a:pPr marL="118872" indent="0">
              <a:buNone/>
            </a:pPr>
            <a:r>
              <a:rPr lang="pt-BR" dirty="0"/>
              <a:t>	    	</a:t>
            </a:r>
            <a:r>
              <a:rPr lang="pt-BR" dirty="0" smtClean="0"/>
              <a:t>	</a:t>
            </a:r>
            <a:r>
              <a:rPr lang="pt-BR" dirty="0" err="1" smtClean="0"/>
              <a:t>if</a:t>
            </a:r>
            <a:r>
              <a:rPr lang="pt-BR" dirty="0"/>
              <a:t>((((*t)-&gt;</a:t>
            </a:r>
            <a:r>
              <a:rPr lang="pt-BR" dirty="0" err="1"/>
              <a:t>left</a:t>
            </a:r>
            <a:r>
              <a:rPr lang="pt-BR" dirty="0"/>
              <a:t>==NULL) &amp;&amp; ((*t)-&gt;</a:t>
            </a:r>
            <a:r>
              <a:rPr lang="pt-BR" dirty="0" err="1"/>
              <a:t>right</a:t>
            </a:r>
            <a:r>
              <a:rPr lang="pt-BR" dirty="0"/>
              <a:t>==NULL))){</a:t>
            </a:r>
          </a:p>
          <a:p>
            <a:pPr marL="118872" indent="0">
              <a:buNone/>
            </a:pPr>
            <a:r>
              <a:rPr lang="pt-BR" dirty="0"/>
              <a:t>        		</a:t>
            </a:r>
            <a:r>
              <a:rPr lang="pt-BR" dirty="0" smtClean="0"/>
              <a:t>	</a:t>
            </a:r>
            <a:r>
              <a:rPr lang="pt-BR" dirty="0" smtClean="0"/>
              <a:t>	FILA </a:t>
            </a:r>
            <a:r>
              <a:rPr lang="pt-BR" dirty="0" err="1"/>
              <a:t>aux</a:t>
            </a:r>
            <a:r>
              <a:rPr lang="pt-BR" dirty="0"/>
              <a:t> = </a:t>
            </a:r>
            <a:r>
              <a:rPr lang="pt-BR" dirty="0" err="1"/>
              <a:t>retornar_fila_da_arvore</a:t>
            </a:r>
            <a:r>
              <a:rPr lang="pt-BR" dirty="0"/>
              <a:t>(*t);</a:t>
            </a:r>
          </a:p>
          <a:p>
            <a:pPr marL="118872" indent="0">
              <a:buNone/>
            </a:pPr>
            <a:r>
              <a:rPr lang="pt-BR" dirty="0"/>
              <a:t>        		</a:t>
            </a:r>
            <a:r>
              <a:rPr lang="pt-BR" dirty="0" smtClean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/>
              <a:t>aux2 = </a:t>
            </a:r>
            <a:r>
              <a:rPr lang="pt-BR" dirty="0" err="1"/>
              <a:t>cons</a:t>
            </a:r>
            <a:r>
              <a:rPr lang="pt-BR" dirty="0"/>
              <a:t>(</a:t>
            </a:r>
            <a:r>
              <a:rPr lang="pt-BR" dirty="0" err="1"/>
              <a:t>aux</a:t>
            </a:r>
            <a:r>
              <a:rPr lang="pt-BR" dirty="0"/>
              <a:t>);</a:t>
            </a:r>
          </a:p>
          <a:p>
            <a:pPr marL="118872" indent="0">
              <a:buNone/>
            </a:pPr>
            <a:r>
              <a:rPr lang="pt-BR" dirty="0"/>
              <a:t>        		</a:t>
            </a:r>
            <a:r>
              <a:rPr lang="pt-BR" dirty="0" smtClean="0"/>
              <a:t>	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smtClean="0"/>
              <a:t>		</a:t>
            </a:r>
            <a:r>
              <a:rPr lang="pt-BR" dirty="0" smtClean="0"/>
              <a:t>	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/>
              <a:t>(aux2!=0)</a:t>
            </a:r>
          </a:p>
          <a:p>
            <a:pPr marL="118872" indent="0">
              <a:buNone/>
            </a:pPr>
            <a:r>
              <a:rPr lang="pt-BR" dirty="0"/>
              <a:t>    	    		</a:t>
            </a:r>
            <a:r>
              <a:rPr lang="pt-BR" dirty="0" smtClean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printf</a:t>
            </a:r>
            <a:r>
              <a:rPr lang="pt-BR" dirty="0"/>
              <a:t>("O primeiro veiculo da cancela </a:t>
            </a:r>
            <a:r>
              <a:rPr lang="pt-BR" dirty="0" smtClean="0"/>
              <a:t>					[%</a:t>
            </a:r>
            <a:r>
              <a:rPr lang="pt-BR" dirty="0"/>
              <a:t>d] eh </a:t>
            </a:r>
            <a:r>
              <a:rPr lang="pt-BR" dirty="0" smtClean="0"/>
              <a:t>	</a:t>
            </a:r>
            <a:r>
              <a:rPr lang="pt-BR" dirty="0" smtClean="0"/>
              <a:t>[%</a:t>
            </a:r>
            <a:r>
              <a:rPr lang="pt-BR" dirty="0"/>
              <a:t>d]\n\n</a:t>
            </a:r>
            <a:r>
              <a:rPr lang="pt-BR" dirty="0" smtClean="0"/>
              <a:t>", x,aux2</a:t>
            </a:r>
            <a:r>
              <a:rPr lang="pt-BR" dirty="0"/>
              <a:t>);</a:t>
            </a:r>
          </a:p>
          <a:p>
            <a:pPr marL="118872" indent="0">
              <a:buNone/>
            </a:pPr>
            <a:r>
              <a:rPr lang="pt-BR" dirty="0"/>
              <a:t>    		</a:t>
            </a:r>
            <a:r>
              <a:rPr lang="pt-BR" dirty="0" smtClean="0"/>
              <a:t>	}</a:t>
            </a:r>
            <a:r>
              <a:rPr lang="pt-BR" dirty="0" err="1" smtClean="0"/>
              <a:t>else</a:t>
            </a:r>
            <a:r>
              <a:rPr lang="pt-BR" dirty="0" smtClean="0"/>
              <a:t>{</a:t>
            </a:r>
            <a:endParaRPr lang="pt-BR" dirty="0"/>
          </a:p>
          <a:p>
            <a:pPr marL="118872" indent="0">
              <a:buNone/>
            </a:pPr>
            <a:r>
              <a:rPr lang="pt-BR" dirty="0"/>
              <a:t>        		</a:t>
            </a:r>
            <a:r>
              <a:rPr lang="pt-BR" dirty="0" smtClean="0"/>
              <a:t>		</a:t>
            </a:r>
            <a:r>
              <a:rPr lang="pt-BR" dirty="0" err="1" smtClean="0"/>
              <a:t>printf</a:t>
            </a:r>
            <a:r>
              <a:rPr lang="pt-BR" dirty="0"/>
              <a:t>("NAO EH UMA CANCELA\n\n");</a:t>
            </a:r>
          </a:p>
          <a:p>
            <a:pPr marL="118872" indent="0">
              <a:buNone/>
            </a:pPr>
            <a:r>
              <a:rPr lang="pt-BR" dirty="0"/>
              <a:t>			}</a:t>
            </a:r>
          </a:p>
          <a:p>
            <a:pPr marL="118872" indent="0">
              <a:buNone/>
            </a:pPr>
            <a:r>
              <a:rPr lang="pt-BR" dirty="0"/>
              <a:t>		}</a:t>
            </a:r>
          </a:p>
          <a:p>
            <a:pPr marL="118872" indent="0">
              <a:buNone/>
            </a:pPr>
            <a:r>
              <a:rPr lang="pt-BR" dirty="0"/>
              <a:t>	}</a:t>
            </a:r>
          </a:p>
          <a:p>
            <a:pPr marL="118872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735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Problema...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1958975"/>
            <a:ext cx="5962650" cy="4257675"/>
          </a:xfrm>
        </p:spPr>
      </p:pic>
    </p:spTree>
    <p:extLst>
      <p:ext uri="{BB962C8B-B14F-4D97-AF65-F5344CB8AC3E}">
        <p14:creationId xmlns:p14="http://schemas.microsoft.com/office/powerpoint/2010/main" val="292089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Código Fonte – Com Estrutura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8872" indent="0">
              <a:buNone/>
            </a:pP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/>
              <a:t>cancelas(ARVORE *t</a:t>
            </a:r>
            <a:r>
              <a:rPr lang="pt-BR" sz="2000" dirty="0" smtClean="0"/>
              <a:t>){</a:t>
            </a:r>
          </a:p>
          <a:p>
            <a:pPr marL="118872" indent="0">
              <a:buNone/>
            </a:pPr>
            <a:r>
              <a:rPr lang="pt-BR" sz="2000" dirty="0"/>
              <a:t>	</a:t>
            </a:r>
            <a:r>
              <a:rPr lang="pt-BR" sz="2000" dirty="0" err="1" smtClean="0"/>
              <a:t>if</a:t>
            </a:r>
            <a:r>
              <a:rPr lang="pt-BR" sz="2000" dirty="0" smtClean="0"/>
              <a:t> </a:t>
            </a:r>
            <a:r>
              <a:rPr lang="pt-BR" sz="2000" dirty="0"/>
              <a:t>((*t)==NULL){</a:t>
            </a:r>
          </a:p>
          <a:p>
            <a:pPr marL="118872" indent="0">
              <a:buNone/>
            </a:pPr>
            <a:r>
              <a:rPr lang="pt-BR" sz="2000" dirty="0"/>
              <a:t>        </a:t>
            </a:r>
            <a:r>
              <a:rPr lang="pt-BR" sz="2000" dirty="0" smtClean="0"/>
              <a:t>		</a:t>
            </a:r>
            <a:r>
              <a:rPr lang="pt-BR" sz="2000" dirty="0" err="1" smtClean="0"/>
              <a:t>printf</a:t>
            </a:r>
            <a:r>
              <a:rPr lang="pt-BR" sz="2000" dirty="0"/>
              <a:t>("ARVORE VAZIA");</a:t>
            </a:r>
          </a:p>
          <a:p>
            <a:pPr marL="118872" indent="0">
              <a:buNone/>
            </a:pPr>
            <a:r>
              <a:rPr lang="pt-BR" sz="2000" dirty="0"/>
              <a:t>        </a:t>
            </a:r>
            <a:r>
              <a:rPr lang="pt-BR" sz="2000" dirty="0" smtClean="0"/>
              <a:t>	</a:t>
            </a:r>
            <a:r>
              <a:rPr lang="pt-BR" sz="2000" dirty="0" err="1" smtClean="0"/>
              <a:t>exit</a:t>
            </a:r>
            <a:r>
              <a:rPr lang="pt-BR" sz="2000" dirty="0" smtClean="0"/>
              <a:t>(12</a:t>
            </a:r>
            <a:r>
              <a:rPr lang="pt-BR" sz="2000" dirty="0"/>
              <a:t>);</a:t>
            </a:r>
          </a:p>
          <a:p>
            <a:pPr marL="118872" indent="0">
              <a:buNone/>
            </a:pPr>
            <a:r>
              <a:rPr lang="pt-BR" sz="2000" dirty="0"/>
              <a:t>    </a:t>
            </a:r>
            <a:r>
              <a:rPr lang="pt-BR" sz="2000" dirty="0" smtClean="0"/>
              <a:t>	}</a:t>
            </a:r>
            <a:endParaRPr lang="pt-BR" sz="2000" dirty="0"/>
          </a:p>
          <a:p>
            <a:pPr marL="118872" indent="0"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if</a:t>
            </a:r>
            <a:r>
              <a:rPr lang="pt-BR" sz="2000" dirty="0"/>
              <a:t>(((*t)-&gt;</a:t>
            </a:r>
            <a:r>
              <a:rPr lang="pt-BR" sz="2000" dirty="0" err="1"/>
              <a:t>left</a:t>
            </a:r>
            <a:r>
              <a:rPr lang="pt-BR" sz="2000" dirty="0"/>
              <a:t>==NULL) &amp;&amp; ((*t)-&gt;</a:t>
            </a:r>
            <a:r>
              <a:rPr lang="pt-BR" sz="2000" dirty="0" err="1"/>
              <a:t>right</a:t>
            </a:r>
            <a:r>
              <a:rPr lang="pt-BR" sz="2000" dirty="0"/>
              <a:t>==NULL)){</a:t>
            </a:r>
          </a:p>
          <a:p>
            <a:pPr marL="118872" indent="0">
              <a:buNone/>
            </a:pPr>
            <a:r>
              <a:rPr lang="pt-BR" sz="2000" dirty="0"/>
              <a:t>        </a:t>
            </a:r>
            <a:r>
              <a:rPr lang="pt-BR" sz="2000" dirty="0" smtClean="0"/>
              <a:t>		</a:t>
            </a:r>
            <a:r>
              <a:rPr lang="pt-BR" sz="2000" dirty="0" err="1" smtClean="0"/>
              <a:t>printf</a:t>
            </a:r>
            <a:r>
              <a:rPr lang="pt-BR" sz="2000" dirty="0"/>
              <a:t>("%d ",(*t)-&gt;</a:t>
            </a:r>
            <a:r>
              <a:rPr lang="pt-BR" sz="2000" dirty="0" err="1"/>
              <a:t>info</a:t>
            </a:r>
            <a:r>
              <a:rPr lang="pt-BR" sz="2000" dirty="0"/>
              <a:t>);</a:t>
            </a:r>
          </a:p>
          <a:p>
            <a:pPr marL="118872" indent="0">
              <a:buNone/>
            </a:pPr>
            <a:r>
              <a:rPr lang="pt-BR" sz="2000" dirty="0"/>
              <a:t>   </a:t>
            </a:r>
            <a:r>
              <a:rPr lang="pt-BR" sz="2000" dirty="0" smtClean="0"/>
              <a:t>	}</a:t>
            </a:r>
            <a:r>
              <a:rPr lang="pt-BR" sz="2000" dirty="0" err="1" smtClean="0"/>
              <a:t>else</a:t>
            </a:r>
            <a:r>
              <a:rPr lang="pt-BR" sz="2000" dirty="0"/>
              <a:t>{</a:t>
            </a:r>
          </a:p>
          <a:p>
            <a:pPr marL="118872" indent="0">
              <a:buNone/>
            </a:pPr>
            <a:r>
              <a:rPr lang="pt-BR" sz="2000" dirty="0"/>
              <a:t>        </a:t>
            </a:r>
            <a:r>
              <a:rPr lang="pt-BR" sz="2000" dirty="0" smtClean="0"/>
              <a:t>		</a:t>
            </a:r>
            <a:r>
              <a:rPr lang="pt-BR" sz="2000" dirty="0" err="1" smtClean="0"/>
              <a:t>if</a:t>
            </a:r>
            <a:r>
              <a:rPr lang="pt-BR" sz="2000" dirty="0"/>
              <a:t>((*t)-&gt;</a:t>
            </a:r>
            <a:r>
              <a:rPr lang="pt-BR" sz="2000" dirty="0" err="1"/>
              <a:t>left</a:t>
            </a:r>
            <a:r>
              <a:rPr lang="pt-BR" sz="2000" dirty="0"/>
              <a:t>!=NULL){</a:t>
            </a:r>
          </a:p>
          <a:p>
            <a:pPr marL="118872" indent="0">
              <a:buNone/>
            </a:pPr>
            <a:r>
              <a:rPr lang="pt-BR" sz="2000" dirty="0"/>
              <a:t>            </a:t>
            </a:r>
            <a:r>
              <a:rPr lang="pt-BR" sz="2000" dirty="0" smtClean="0"/>
              <a:t>			cancelas</a:t>
            </a:r>
            <a:r>
              <a:rPr lang="pt-BR" sz="2000" dirty="0"/>
              <a:t>(&amp;((*t)-&gt;</a:t>
            </a:r>
            <a:r>
              <a:rPr lang="pt-BR" sz="2000" dirty="0" err="1"/>
              <a:t>left</a:t>
            </a:r>
            <a:r>
              <a:rPr lang="pt-BR" sz="2000" dirty="0"/>
              <a:t>));</a:t>
            </a:r>
          </a:p>
          <a:p>
            <a:pPr marL="118872" indent="0">
              <a:buNone/>
            </a:pPr>
            <a:r>
              <a:rPr lang="pt-BR" sz="2000" dirty="0"/>
              <a:t>       </a:t>
            </a:r>
            <a:r>
              <a:rPr lang="pt-BR" sz="2000" dirty="0" smtClean="0"/>
              <a:t>		}</a:t>
            </a:r>
            <a:endParaRPr lang="pt-BR" sz="2000" dirty="0"/>
          </a:p>
          <a:p>
            <a:pPr marL="118872" indent="0">
              <a:buNone/>
            </a:pPr>
            <a:r>
              <a:rPr lang="pt-BR" sz="2000" dirty="0"/>
              <a:t>        </a:t>
            </a:r>
            <a:r>
              <a:rPr lang="pt-BR" sz="2000" dirty="0" smtClean="0"/>
              <a:t>		</a:t>
            </a:r>
            <a:r>
              <a:rPr lang="pt-BR" sz="2000" dirty="0" err="1" smtClean="0"/>
              <a:t>if</a:t>
            </a:r>
            <a:r>
              <a:rPr lang="pt-BR" sz="2000" dirty="0"/>
              <a:t>((*t)-&gt;</a:t>
            </a:r>
            <a:r>
              <a:rPr lang="pt-BR" sz="2000" dirty="0" err="1"/>
              <a:t>right</a:t>
            </a:r>
            <a:r>
              <a:rPr lang="pt-BR" sz="2000" dirty="0"/>
              <a:t>!=NULL) {</a:t>
            </a:r>
          </a:p>
          <a:p>
            <a:pPr marL="118872" indent="0">
              <a:buNone/>
            </a:pPr>
            <a:r>
              <a:rPr lang="pt-BR" sz="2000" dirty="0"/>
              <a:t>            </a:t>
            </a:r>
            <a:r>
              <a:rPr lang="pt-BR" sz="2000" dirty="0" smtClean="0"/>
              <a:t>			cancelas</a:t>
            </a:r>
            <a:r>
              <a:rPr lang="pt-BR" sz="2000" dirty="0"/>
              <a:t>(&amp;((*t)-&gt;</a:t>
            </a:r>
            <a:r>
              <a:rPr lang="pt-BR" sz="2000" dirty="0" err="1"/>
              <a:t>right</a:t>
            </a:r>
            <a:r>
              <a:rPr lang="pt-BR" sz="2000" dirty="0"/>
              <a:t>));</a:t>
            </a:r>
          </a:p>
          <a:p>
            <a:pPr marL="118872" indent="0">
              <a:buNone/>
            </a:pPr>
            <a:r>
              <a:rPr lang="pt-BR" sz="2000" dirty="0"/>
              <a:t>        </a:t>
            </a:r>
            <a:r>
              <a:rPr lang="pt-BR" sz="2000" dirty="0" smtClean="0"/>
              <a:t>		}</a:t>
            </a:r>
            <a:endParaRPr lang="pt-BR" sz="2000" dirty="0"/>
          </a:p>
          <a:p>
            <a:pPr marL="118872" indent="0">
              <a:buNone/>
            </a:pPr>
            <a:r>
              <a:rPr lang="pt-BR" sz="2000" dirty="0"/>
              <a:t>   </a:t>
            </a:r>
            <a:r>
              <a:rPr lang="pt-BR" sz="2000" dirty="0" smtClean="0"/>
              <a:t>	 </a:t>
            </a:r>
            <a:r>
              <a:rPr lang="pt-BR" sz="2000" dirty="0"/>
              <a:t>}</a:t>
            </a:r>
          </a:p>
          <a:p>
            <a:pPr marL="118872" indent="0">
              <a:buNone/>
            </a:pPr>
            <a:r>
              <a:rPr lang="pt-B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11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Código Fonte – Com Estrutura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18872" indent="0">
              <a:buNone/>
            </a:pP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percursoPreOrdem</a:t>
            </a:r>
            <a:r>
              <a:rPr lang="pt-BR" dirty="0"/>
              <a:t>(ARVORE t){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err="1"/>
              <a:t>if</a:t>
            </a:r>
            <a:r>
              <a:rPr lang="pt-BR" dirty="0"/>
              <a:t> (t){</a:t>
            </a:r>
          </a:p>
          <a:p>
            <a:pPr marL="118872" indent="0">
              <a:buNone/>
            </a:pPr>
            <a:r>
              <a:rPr lang="pt-BR" dirty="0"/>
              <a:t>		</a:t>
            </a:r>
            <a:r>
              <a:rPr lang="pt-BR" dirty="0" err="1"/>
              <a:t>printf</a:t>
            </a:r>
            <a:r>
              <a:rPr lang="pt-BR" dirty="0"/>
              <a:t>("%d ", </a:t>
            </a:r>
            <a:r>
              <a:rPr lang="pt-BR" dirty="0" err="1"/>
              <a:t>info</a:t>
            </a:r>
            <a:r>
              <a:rPr lang="pt-BR" dirty="0"/>
              <a:t>(t)); </a:t>
            </a:r>
          </a:p>
          <a:p>
            <a:pPr marL="118872" indent="0">
              <a:buNone/>
            </a:pPr>
            <a:r>
              <a:rPr lang="pt-BR" dirty="0"/>
              <a:t>		</a:t>
            </a:r>
            <a:r>
              <a:rPr lang="pt-BR" dirty="0" err="1"/>
              <a:t>percursoPreOrdem</a:t>
            </a:r>
            <a:r>
              <a:rPr lang="pt-BR" dirty="0"/>
              <a:t>(</a:t>
            </a:r>
            <a:r>
              <a:rPr lang="pt-BR" dirty="0" err="1"/>
              <a:t>left</a:t>
            </a:r>
            <a:r>
              <a:rPr lang="pt-BR" dirty="0"/>
              <a:t>(t)); </a:t>
            </a:r>
          </a:p>
          <a:p>
            <a:pPr marL="118872" indent="0">
              <a:buNone/>
            </a:pPr>
            <a:r>
              <a:rPr lang="pt-BR" dirty="0"/>
              <a:t>		</a:t>
            </a:r>
            <a:r>
              <a:rPr lang="pt-BR" dirty="0" err="1"/>
              <a:t>percursoPreOrdem</a:t>
            </a:r>
            <a:r>
              <a:rPr lang="pt-BR" dirty="0"/>
              <a:t>(</a:t>
            </a:r>
            <a:r>
              <a:rPr lang="pt-BR" dirty="0" err="1"/>
              <a:t>right</a:t>
            </a:r>
            <a:r>
              <a:rPr lang="pt-BR" dirty="0"/>
              <a:t>(t)); </a:t>
            </a:r>
          </a:p>
          <a:p>
            <a:pPr marL="118872" indent="0">
              <a:buNone/>
            </a:pPr>
            <a:r>
              <a:rPr lang="pt-BR" dirty="0"/>
              <a:t>	}</a:t>
            </a:r>
          </a:p>
          <a:p>
            <a:pPr marL="118872" indent="0">
              <a:buNone/>
            </a:pPr>
            <a:r>
              <a:rPr lang="pt-BR" dirty="0" smtClean="0"/>
              <a:t>}</a:t>
            </a:r>
          </a:p>
          <a:p>
            <a:pPr marL="118872" indent="0">
              <a:buNone/>
            </a:pP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info</a:t>
            </a:r>
            <a:r>
              <a:rPr lang="pt-BR" dirty="0"/>
              <a:t>(ARVORE t){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err="1"/>
              <a:t>return</a:t>
            </a:r>
            <a:r>
              <a:rPr lang="pt-BR" dirty="0"/>
              <a:t> t-&gt;</a:t>
            </a:r>
            <a:r>
              <a:rPr lang="pt-BR" dirty="0" err="1"/>
              <a:t>info</a:t>
            </a:r>
            <a:r>
              <a:rPr lang="pt-BR" dirty="0"/>
              <a:t>;</a:t>
            </a:r>
          </a:p>
          <a:p>
            <a:pPr marL="118872" indent="0">
              <a:buNone/>
            </a:pPr>
            <a:r>
              <a:rPr lang="pt-BR" dirty="0" smtClean="0"/>
              <a:t>}</a:t>
            </a:r>
            <a:endParaRPr lang="pt-BR" dirty="0"/>
          </a:p>
          <a:p>
            <a:pPr marL="118872" indent="0">
              <a:buNone/>
            </a:pPr>
            <a:r>
              <a:rPr lang="pt-BR" dirty="0"/>
              <a:t>FILA </a:t>
            </a:r>
            <a:r>
              <a:rPr lang="pt-BR" dirty="0" err="1"/>
              <a:t>retornar_fila_da_arvore</a:t>
            </a:r>
            <a:r>
              <a:rPr lang="pt-BR" dirty="0"/>
              <a:t>(ARVORE t){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err="1"/>
              <a:t>return</a:t>
            </a:r>
            <a:r>
              <a:rPr lang="pt-BR" dirty="0"/>
              <a:t> t-&gt;</a:t>
            </a:r>
            <a:r>
              <a:rPr lang="pt-BR" dirty="0" err="1"/>
              <a:t>fila_portao</a:t>
            </a:r>
            <a:r>
              <a:rPr lang="pt-BR" dirty="0"/>
              <a:t>;</a:t>
            </a:r>
          </a:p>
          <a:p>
            <a:pPr marL="118872" indent="0">
              <a:buNone/>
            </a:pPr>
            <a:r>
              <a:rPr lang="pt-BR" dirty="0"/>
              <a:t>}</a:t>
            </a:r>
          </a:p>
          <a:p>
            <a:pPr marL="118872" indent="0">
              <a:buNone/>
            </a:pPr>
            <a:r>
              <a:rPr lang="pt-BR" dirty="0"/>
              <a:t>ARVORE </a:t>
            </a:r>
            <a:r>
              <a:rPr lang="pt-BR" dirty="0" err="1"/>
              <a:t>left</a:t>
            </a:r>
            <a:r>
              <a:rPr lang="pt-BR" dirty="0"/>
              <a:t>(ARVORE t){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err="1"/>
              <a:t>return</a:t>
            </a:r>
            <a:r>
              <a:rPr lang="pt-BR" dirty="0"/>
              <a:t> t-&gt;</a:t>
            </a:r>
            <a:r>
              <a:rPr lang="pt-BR" dirty="0" err="1"/>
              <a:t>left</a:t>
            </a:r>
            <a:r>
              <a:rPr lang="pt-BR" dirty="0"/>
              <a:t>;</a:t>
            </a:r>
          </a:p>
          <a:p>
            <a:pPr marL="118872" indent="0">
              <a:buNone/>
            </a:pPr>
            <a:r>
              <a:rPr lang="pt-BR" dirty="0"/>
              <a:t>}</a:t>
            </a:r>
          </a:p>
          <a:p>
            <a:pPr marL="118872" indent="0">
              <a:buNone/>
            </a:pPr>
            <a:r>
              <a:rPr lang="pt-BR" dirty="0"/>
              <a:t>ARVORE </a:t>
            </a:r>
            <a:r>
              <a:rPr lang="pt-BR" dirty="0" err="1"/>
              <a:t>right</a:t>
            </a:r>
            <a:r>
              <a:rPr lang="pt-BR" dirty="0"/>
              <a:t>(ARVORE t){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err="1"/>
              <a:t>return</a:t>
            </a:r>
            <a:r>
              <a:rPr lang="pt-BR" dirty="0"/>
              <a:t> t-&gt;</a:t>
            </a:r>
            <a:r>
              <a:rPr lang="pt-BR" dirty="0" err="1"/>
              <a:t>right</a:t>
            </a:r>
            <a:r>
              <a:rPr lang="pt-BR" dirty="0"/>
              <a:t>;</a:t>
            </a:r>
          </a:p>
          <a:p>
            <a:pPr marL="118872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425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Vantagens do Uso de Estrutura de Dados: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Possibilidade de implementar mais cancelas sem complicações;</a:t>
            </a:r>
          </a:p>
          <a:p>
            <a:r>
              <a:rPr lang="pt-BR" dirty="0" smtClean="0"/>
              <a:t>Praticidade </a:t>
            </a:r>
            <a:r>
              <a:rPr lang="pt-BR" dirty="0"/>
              <a:t>na manipulação dos elementos da fila;</a:t>
            </a:r>
          </a:p>
          <a:p>
            <a:pPr lvl="1"/>
            <a:r>
              <a:rPr lang="pt-BR" dirty="0"/>
              <a:t>Entrada;</a:t>
            </a:r>
          </a:p>
          <a:p>
            <a:pPr lvl="1"/>
            <a:r>
              <a:rPr lang="pt-BR" dirty="0"/>
              <a:t>Consulta;</a:t>
            </a:r>
          </a:p>
          <a:p>
            <a:pPr lvl="1"/>
            <a:r>
              <a:rPr lang="pt-BR" dirty="0"/>
              <a:t>Saída;</a:t>
            </a:r>
          </a:p>
          <a:p>
            <a:r>
              <a:rPr lang="pt-BR" dirty="0" smtClean="0"/>
              <a:t>Tamanho indeterminado da fila;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5330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Mostrando Funcionamento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7637058" cy="4358424"/>
          </a:xfrm>
        </p:spPr>
      </p:pic>
    </p:spTree>
    <p:extLst>
      <p:ext uri="{BB962C8B-B14F-4D97-AF65-F5344CB8AC3E}">
        <p14:creationId xmlns:p14="http://schemas.microsoft.com/office/powerpoint/2010/main" val="179093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Obrigado!!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980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Código Fonte – Sem Estrutura de Dados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18872" indent="0">
              <a:buNone/>
            </a:pPr>
            <a:r>
              <a:rPr lang="pt-BR" dirty="0"/>
              <a:t>#include &lt;</a:t>
            </a:r>
            <a:r>
              <a:rPr lang="pt-BR" dirty="0" err="1"/>
              <a:t>stdio.h</a:t>
            </a:r>
            <a:r>
              <a:rPr lang="pt-BR" dirty="0"/>
              <a:t>&gt;</a:t>
            </a:r>
          </a:p>
          <a:p>
            <a:pPr marL="118872" indent="0">
              <a:buNone/>
            </a:pPr>
            <a:r>
              <a:rPr lang="pt-BR" dirty="0"/>
              <a:t>#define MAX 3</a:t>
            </a:r>
          </a:p>
          <a:p>
            <a:pPr marL="118872" indent="0">
              <a:buNone/>
            </a:pPr>
            <a:endParaRPr lang="pt-BR" dirty="0"/>
          </a:p>
          <a:p>
            <a:pPr marL="118872" indent="0">
              <a:buNone/>
            </a:pPr>
            <a:r>
              <a:rPr lang="pt-BR" dirty="0" err="1"/>
              <a:t>main</a:t>
            </a:r>
            <a:r>
              <a:rPr lang="pt-BR" dirty="0"/>
              <a:t>(){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err="1"/>
              <a:t>int</a:t>
            </a:r>
            <a:r>
              <a:rPr lang="pt-BR" dirty="0"/>
              <a:t> fila1[MAX],fila2[MAX],fila3[MAX],fila4[MAX];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op</a:t>
            </a:r>
            <a:r>
              <a:rPr lang="pt-BR" dirty="0"/>
              <a:t>, contf1=0, contf2=0, contf3=0, contf4=0, tipo; 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err="1"/>
              <a:t>int</a:t>
            </a:r>
            <a:r>
              <a:rPr lang="pt-BR" dirty="0"/>
              <a:t> f1=0,f2=0,f3=0,f4=0, </a:t>
            </a:r>
            <a:r>
              <a:rPr lang="pt-BR" dirty="0" err="1"/>
              <a:t>aux</a:t>
            </a:r>
            <a:r>
              <a:rPr lang="pt-BR" dirty="0"/>
              <a:t>, i1=0, i2=0, i3=0, i4=0, i=0;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err="1"/>
              <a:t>int</a:t>
            </a:r>
            <a:r>
              <a:rPr lang="pt-BR" dirty="0"/>
              <a:t> carro=1;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esc</a:t>
            </a:r>
            <a:r>
              <a:rPr lang="pt-BR" dirty="0"/>
              <a:t>;</a:t>
            </a:r>
          </a:p>
          <a:p>
            <a:pPr marL="118872" indent="0">
              <a:buNone/>
            </a:pPr>
            <a:r>
              <a:rPr lang="pt-BR" dirty="0"/>
              <a:t>	fila1[0]=0; </a:t>
            </a:r>
            <a:endParaRPr lang="pt-BR" dirty="0" smtClean="0"/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smtClean="0"/>
              <a:t>fila2[0</a:t>
            </a:r>
            <a:r>
              <a:rPr lang="pt-BR" dirty="0"/>
              <a:t>]=0;</a:t>
            </a:r>
          </a:p>
          <a:p>
            <a:pPr marL="118872" indent="0">
              <a:buNone/>
            </a:pPr>
            <a:r>
              <a:rPr lang="pt-BR" dirty="0"/>
              <a:t>	fila3[0]=0;</a:t>
            </a:r>
          </a:p>
          <a:p>
            <a:pPr marL="118872" indent="0">
              <a:buNone/>
            </a:pPr>
            <a:r>
              <a:rPr lang="pt-BR" dirty="0"/>
              <a:t>	fila4[0]=0</a:t>
            </a:r>
            <a:r>
              <a:rPr lang="pt-BR" dirty="0" smtClean="0"/>
              <a:t>;</a:t>
            </a:r>
          </a:p>
          <a:p>
            <a:pPr marL="118872" indent="0">
              <a:buNone/>
            </a:pPr>
            <a:r>
              <a:rPr lang="pt-BR" dirty="0"/>
              <a:t>	</a:t>
            </a:r>
            <a:endParaRPr lang="pt-BR" dirty="0" smtClean="0"/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smtClean="0"/>
              <a:t>do</a:t>
            </a:r>
            <a:r>
              <a:rPr lang="pt-BR" dirty="0"/>
              <a:t>{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err="1"/>
              <a:t>printf</a:t>
            </a:r>
            <a:r>
              <a:rPr lang="pt-BR" dirty="0"/>
              <a:t>("\n 1-INSERIR VEICULOS PEQUENOS\n 2-INSERIR VEICULOS GRANDES\n </a:t>
            </a:r>
            <a:r>
              <a:rPr lang="pt-BR" dirty="0" smtClean="0"/>
              <a:t>3-		LIBERAR </a:t>
            </a:r>
            <a:r>
              <a:rPr lang="pt-BR" dirty="0"/>
              <a:t>PASSAGEM\n 4-VERIFICAR O PRIMEIRO VEICULO NA CANCELA\n </a:t>
            </a:r>
            <a:r>
              <a:rPr lang="pt-BR" dirty="0" smtClean="0"/>
              <a:t>0-		ENCERRAR\n</a:t>
            </a:r>
            <a:r>
              <a:rPr lang="pt-BR" dirty="0"/>
              <a:t>");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err="1" smtClean="0"/>
              <a:t>scanf</a:t>
            </a:r>
            <a:r>
              <a:rPr lang="pt-BR" dirty="0" smtClean="0"/>
              <a:t>("%</a:t>
            </a:r>
            <a:r>
              <a:rPr lang="pt-BR" dirty="0"/>
              <a:t>d", &amp;</a:t>
            </a:r>
            <a:r>
              <a:rPr lang="pt-BR" dirty="0" err="1"/>
              <a:t>op</a:t>
            </a:r>
            <a:r>
              <a:rPr lang="pt-BR" dirty="0" smtClean="0"/>
              <a:t>);</a:t>
            </a:r>
          </a:p>
          <a:p>
            <a:pPr marL="118872" indent="0">
              <a:buNone/>
            </a:pPr>
            <a:r>
              <a:rPr lang="pt-BR" dirty="0"/>
              <a:t>	</a:t>
            </a:r>
            <a:endParaRPr lang="pt-BR" dirty="0" smtClean="0"/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smtClean="0"/>
              <a:t>	switch(</a:t>
            </a:r>
            <a:r>
              <a:rPr lang="pt-BR" dirty="0" err="1" smtClean="0"/>
              <a:t>op</a:t>
            </a:r>
            <a:r>
              <a:rPr lang="pt-BR" dirty="0" smtClean="0"/>
              <a:t>){</a:t>
            </a:r>
          </a:p>
          <a:p>
            <a:pPr marL="118872" indent="0">
              <a:buNone/>
            </a:pPr>
            <a:r>
              <a:rPr lang="pt-BR" dirty="0" smtClean="0"/>
              <a:t>		}</a:t>
            </a:r>
          </a:p>
          <a:p>
            <a:pPr marL="118872" indent="0">
              <a:buNone/>
            </a:pPr>
            <a:r>
              <a:rPr lang="pt-BR" dirty="0" smtClean="0"/>
              <a:t>	}</a:t>
            </a:r>
            <a:r>
              <a:rPr lang="pt-BR" dirty="0" err="1"/>
              <a:t>while</a:t>
            </a:r>
            <a:r>
              <a:rPr lang="pt-BR" dirty="0"/>
              <a:t>(</a:t>
            </a:r>
            <a:r>
              <a:rPr lang="pt-BR" dirty="0" err="1"/>
              <a:t>op</a:t>
            </a:r>
            <a:r>
              <a:rPr lang="pt-BR" dirty="0"/>
              <a:t>!=0</a:t>
            </a:r>
            <a:r>
              <a:rPr lang="pt-BR" dirty="0" smtClean="0"/>
              <a:t>);</a:t>
            </a:r>
          </a:p>
          <a:p>
            <a:pPr marL="118872" indent="0">
              <a:buNone/>
            </a:pPr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978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Código Fonte – Sem Estrutura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368152"/>
            <a:ext cx="8229600" cy="5445224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pt-BR" sz="1400" dirty="0"/>
              <a:t>case 1 </a:t>
            </a:r>
            <a:r>
              <a:rPr lang="pt-BR" sz="1400" dirty="0" smtClean="0"/>
              <a:t>:	</a:t>
            </a:r>
            <a:r>
              <a:rPr lang="pt-BR" sz="1400" dirty="0" err="1" smtClean="0"/>
              <a:t>printf</a:t>
            </a:r>
            <a:r>
              <a:rPr lang="pt-BR" sz="1400" dirty="0"/>
              <a:t>("\</a:t>
            </a:r>
            <a:r>
              <a:rPr lang="pt-BR" sz="1400" dirty="0" err="1"/>
              <a:t>nTIPO</a:t>
            </a:r>
            <a:r>
              <a:rPr lang="pt-BR" sz="1400" dirty="0"/>
              <a:t> DO VEICULO:\n 3-CARRO DE PASSEIO\n 4-EMERGENCIAL\n");</a:t>
            </a:r>
          </a:p>
          <a:p>
            <a:pPr marL="118872" indent="0">
              <a:buNone/>
            </a:pPr>
            <a:r>
              <a:rPr lang="pt-BR" sz="1400" dirty="0" smtClean="0"/>
              <a:t>	</a:t>
            </a:r>
            <a:r>
              <a:rPr lang="pt-BR" sz="1400" dirty="0" err="1" smtClean="0"/>
              <a:t>scanf</a:t>
            </a:r>
            <a:r>
              <a:rPr lang="pt-BR" sz="1400" dirty="0"/>
              <a:t>("%d", &amp;tipo);</a:t>
            </a:r>
          </a:p>
          <a:p>
            <a:pPr marL="118872" indent="0">
              <a:buNone/>
            </a:pPr>
            <a:r>
              <a:rPr lang="pt-BR" sz="1400" dirty="0"/>
              <a:t>		</a:t>
            </a:r>
            <a:r>
              <a:rPr lang="pt-BR" sz="1400" dirty="0" err="1"/>
              <a:t>if</a:t>
            </a:r>
            <a:r>
              <a:rPr lang="pt-BR" sz="1400" dirty="0"/>
              <a:t>(tipo==3){</a:t>
            </a:r>
          </a:p>
          <a:p>
            <a:pPr marL="118872" indent="0">
              <a:buNone/>
            </a:pPr>
            <a:r>
              <a:rPr lang="pt-BR" sz="1400" dirty="0"/>
              <a:t>	</a:t>
            </a:r>
            <a:r>
              <a:rPr lang="pt-BR" sz="1400" dirty="0" smtClean="0"/>
              <a:t>	</a:t>
            </a:r>
            <a:r>
              <a:rPr lang="pt-BR" sz="1400" dirty="0"/>
              <a:t>	</a:t>
            </a:r>
            <a:r>
              <a:rPr lang="pt-BR" sz="1400" dirty="0" err="1"/>
              <a:t>if</a:t>
            </a:r>
            <a:r>
              <a:rPr lang="pt-BR" sz="1400" dirty="0"/>
              <a:t>(f1==MAX){</a:t>
            </a:r>
          </a:p>
          <a:p>
            <a:pPr marL="118872" indent="0">
              <a:buNone/>
            </a:pPr>
            <a:r>
              <a:rPr lang="pt-BR" sz="1400" dirty="0"/>
              <a:t>				</a:t>
            </a:r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nFILA</a:t>
            </a:r>
            <a:r>
              <a:rPr lang="pt-BR" sz="1400" dirty="0"/>
              <a:t> LOTADA\n");</a:t>
            </a:r>
          </a:p>
          <a:p>
            <a:pPr marL="118872" indent="0">
              <a:buNone/>
            </a:pPr>
            <a:r>
              <a:rPr lang="pt-BR" sz="1400" dirty="0"/>
              <a:t>			}</a:t>
            </a:r>
            <a:r>
              <a:rPr lang="pt-BR" sz="1400" dirty="0" err="1"/>
              <a:t>else</a:t>
            </a:r>
            <a:r>
              <a:rPr lang="pt-BR" sz="1400" dirty="0"/>
              <a:t>{</a:t>
            </a:r>
          </a:p>
          <a:p>
            <a:pPr marL="118872" indent="0">
              <a:buNone/>
            </a:pPr>
            <a:r>
              <a:rPr lang="pt-BR" sz="1400" dirty="0"/>
              <a:t>				</a:t>
            </a:r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nO</a:t>
            </a:r>
            <a:r>
              <a:rPr lang="pt-BR" sz="1400" dirty="0"/>
              <a:t> VEICULO %d ENTROU NA CANCELA </a:t>
            </a:r>
            <a:r>
              <a:rPr lang="pt-BR" sz="1400" dirty="0" smtClean="0"/>
              <a:t>3 					(PASSEIO</a:t>
            </a:r>
            <a:r>
              <a:rPr lang="pt-BR" sz="1400" dirty="0"/>
              <a:t>)\n\n", carro);</a:t>
            </a:r>
          </a:p>
          <a:p>
            <a:pPr marL="118872" indent="0">
              <a:buNone/>
            </a:pPr>
            <a:r>
              <a:rPr lang="pt-BR" sz="1400" dirty="0"/>
              <a:t>				fila1[f1] = carro;</a:t>
            </a:r>
          </a:p>
          <a:p>
            <a:pPr marL="118872" indent="0">
              <a:buNone/>
            </a:pPr>
            <a:r>
              <a:rPr lang="pt-BR" sz="1400" dirty="0"/>
              <a:t>				f1++;</a:t>
            </a:r>
          </a:p>
          <a:p>
            <a:pPr marL="118872" indent="0">
              <a:buNone/>
            </a:pPr>
            <a:r>
              <a:rPr lang="pt-BR" sz="1400" dirty="0"/>
              <a:t>				carro++;</a:t>
            </a:r>
          </a:p>
          <a:p>
            <a:pPr marL="118872" indent="0">
              <a:buNone/>
            </a:pPr>
            <a:r>
              <a:rPr lang="pt-BR" sz="1400" dirty="0"/>
              <a:t>			}</a:t>
            </a:r>
          </a:p>
          <a:p>
            <a:pPr marL="118872" indent="0">
              <a:buNone/>
            </a:pPr>
            <a:r>
              <a:rPr lang="pt-BR" sz="1400" dirty="0"/>
              <a:t>		</a:t>
            </a:r>
            <a:r>
              <a:rPr lang="pt-BR" sz="1400" dirty="0" smtClean="0"/>
              <a:t>}</a:t>
            </a:r>
            <a:r>
              <a:rPr lang="pt-BR" sz="1400" dirty="0" err="1" smtClean="0"/>
              <a:t>else</a:t>
            </a:r>
            <a:endParaRPr lang="pt-BR" sz="1400" dirty="0"/>
          </a:p>
          <a:p>
            <a:pPr marL="118872" indent="0">
              <a:buNone/>
            </a:pPr>
            <a:r>
              <a:rPr lang="pt-BR" sz="1400" dirty="0"/>
              <a:t>		</a:t>
            </a:r>
            <a:r>
              <a:rPr lang="pt-BR" sz="1400" dirty="0" err="1" smtClean="0"/>
              <a:t>if</a:t>
            </a:r>
            <a:r>
              <a:rPr lang="pt-BR" sz="1400" dirty="0" smtClean="0"/>
              <a:t>(tipo</a:t>
            </a:r>
            <a:r>
              <a:rPr lang="pt-BR" sz="1400" dirty="0"/>
              <a:t>==4){</a:t>
            </a:r>
          </a:p>
          <a:p>
            <a:pPr marL="118872" indent="0">
              <a:buNone/>
            </a:pPr>
            <a:r>
              <a:rPr lang="pt-BR" sz="1400" dirty="0"/>
              <a:t>			</a:t>
            </a:r>
            <a:r>
              <a:rPr lang="pt-BR" sz="1400" dirty="0" err="1" smtClean="0"/>
              <a:t>if</a:t>
            </a:r>
            <a:r>
              <a:rPr lang="pt-BR" sz="1400" dirty="0" smtClean="0"/>
              <a:t>(f2</a:t>
            </a:r>
            <a:r>
              <a:rPr lang="pt-BR" sz="1400" dirty="0"/>
              <a:t>==MAX){</a:t>
            </a:r>
          </a:p>
          <a:p>
            <a:pPr marL="118872" indent="0">
              <a:buNone/>
            </a:pPr>
            <a:r>
              <a:rPr lang="pt-BR" sz="1400" dirty="0"/>
              <a:t>				</a:t>
            </a:r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nFILA</a:t>
            </a:r>
            <a:r>
              <a:rPr lang="pt-BR" sz="1400" dirty="0"/>
              <a:t> LOTADA\n");</a:t>
            </a:r>
          </a:p>
          <a:p>
            <a:pPr marL="118872" indent="0">
              <a:buNone/>
            </a:pPr>
            <a:r>
              <a:rPr lang="pt-BR" sz="1400" dirty="0"/>
              <a:t>			}</a:t>
            </a:r>
            <a:r>
              <a:rPr lang="pt-BR" sz="1400" dirty="0" err="1"/>
              <a:t>else</a:t>
            </a:r>
            <a:r>
              <a:rPr lang="pt-BR" sz="1400" dirty="0"/>
              <a:t>{</a:t>
            </a:r>
          </a:p>
          <a:p>
            <a:pPr marL="118872" indent="0">
              <a:buNone/>
            </a:pPr>
            <a:r>
              <a:rPr lang="pt-BR" sz="1400" dirty="0"/>
              <a:t>				</a:t>
            </a:r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nO</a:t>
            </a:r>
            <a:r>
              <a:rPr lang="pt-BR" sz="1400" dirty="0"/>
              <a:t> VEICULO %d ENTROU NA CANCELA 4 </a:t>
            </a:r>
            <a:r>
              <a:rPr lang="pt-BR" sz="1400" dirty="0" smtClean="0"/>
              <a:t>					(</a:t>
            </a:r>
            <a:r>
              <a:rPr lang="pt-BR" sz="1400" dirty="0"/>
              <a:t>EMERGENCIAL)\n\n", carro);</a:t>
            </a:r>
          </a:p>
          <a:p>
            <a:pPr marL="118872" indent="0">
              <a:buNone/>
            </a:pPr>
            <a:r>
              <a:rPr lang="pt-BR" sz="1400" dirty="0"/>
              <a:t>				</a:t>
            </a:r>
            <a:r>
              <a:rPr lang="pt-BR" sz="1400" dirty="0" smtClean="0"/>
              <a:t>fila2[f2</a:t>
            </a:r>
            <a:r>
              <a:rPr lang="pt-BR" sz="1400" dirty="0"/>
              <a:t>] = carro;</a:t>
            </a:r>
          </a:p>
          <a:p>
            <a:pPr marL="118872" indent="0">
              <a:buNone/>
            </a:pPr>
            <a:r>
              <a:rPr lang="pt-BR" sz="1400" dirty="0"/>
              <a:t>				</a:t>
            </a:r>
            <a:r>
              <a:rPr lang="pt-BR" sz="1400" dirty="0" smtClean="0"/>
              <a:t>f2</a:t>
            </a:r>
            <a:r>
              <a:rPr lang="pt-BR" sz="1400" dirty="0"/>
              <a:t>++;</a:t>
            </a:r>
          </a:p>
          <a:p>
            <a:pPr marL="118872" indent="0">
              <a:buNone/>
            </a:pPr>
            <a:r>
              <a:rPr lang="pt-BR" sz="1400" dirty="0"/>
              <a:t>				</a:t>
            </a:r>
            <a:r>
              <a:rPr lang="pt-BR" sz="1400" dirty="0" smtClean="0"/>
              <a:t>carro</a:t>
            </a:r>
            <a:r>
              <a:rPr lang="pt-BR" sz="1400" dirty="0"/>
              <a:t>++;</a:t>
            </a:r>
          </a:p>
          <a:p>
            <a:pPr marL="118872" indent="0">
              <a:buNone/>
            </a:pPr>
            <a:r>
              <a:rPr lang="pt-BR" sz="1400" dirty="0"/>
              <a:t>			</a:t>
            </a:r>
            <a:r>
              <a:rPr lang="pt-BR" sz="1400" dirty="0" smtClean="0"/>
              <a:t>}</a:t>
            </a:r>
            <a:endParaRPr lang="pt-BR" sz="1400" dirty="0"/>
          </a:p>
          <a:p>
            <a:pPr marL="118872" indent="0">
              <a:buNone/>
            </a:pPr>
            <a:r>
              <a:rPr lang="pt-BR" sz="1400" dirty="0"/>
              <a:t>	</a:t>
            </a:r>
            <a:r>
              <a:rPr lang="pt-BR" sz="1400" dirty="0" smtClean="0"/>
              <a:t>	}</a:t>
            </a:r>
            <a:endParaRPr lang="pt-BR" sz="1400" dirty="0"/>
          </a:p>
          <a:p>
            <a:pPr marL="118872" indent="0">
              <a:buNone/>
            </a:pPr>
            <a:r>
              <a:rPr lang="pt-BR" sz="1400" dirty="0" smtClean="0"/>
              <a:t>break</a:t>
            </a:r>
            <a:r>
              <a:rPr lang="pt-BR" sz="1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4881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Código Fonte – Sem Estrutura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373216"/>
          </a:xfrm>
        </p:spPr>
        <p:txBody>
          <a:bodyPr>
            <a:normAutofit fontScale="25000" lnSpcReduction="20000"/>
          </a:bodyPr>
          <a:lstStyle/>
          <a:p>
            <a:pPr marL="118872" indent="0">
              <a:buNone/>
            </a:pPr>
            <a:r>
              <a:rPr lang="pt-BR" sz="6000" dirty="0" smtClean="0"/>
              <a:t>case </a:t>
            </a:r>
            <a:r>
              <a:rPr lang="pt-BR" sz="6000" dirty="0"/>
              <a:t>2:</a:t>
            </a:r>
          </a:p>
          <a:p>
            <a:pPr marL="118872" indent="0">
              <a:buNone/>
            </a:pPr>
            <a:r>
              <a:rPr lang="pt-BR" sz="6000" dirty="0"/>
              <a:t>	</a:t>
            </a:r>
            <a:r>
              <a:rPr lang="pt-BR" sz="6000" dirty="0" err="1" smtClean="0"/>
              <a:t>printf</a:t>
            </a:r>
            <a:r>
              <a:rPr lang="pt-BR" sz="6000" dirty="0"/>
              <a:t>("\</a:t>
            </a:r>
            <a:r>
              <a:rPr lang="pt-BR" sz="6000" dirty="0" err="1"/>
              <a:t>nTIPO</a:t>
            </a:r>
            <a:r>
              <a:rPr lang="pt-BR" sz="6000" dirty="0"/>
              <a:t> DE VEICULO: \n 5-VEICULO DE PASSAGEIROS\n 6-VEICULO DE CARGA\n");</a:t>
            </a:r>
          </a:p>
          <a:p>
            <a:pPr marL="118872" indent="0">
              <a:buNone/>
            </a:pPr>
            <a:r>
              <a:rPr lang="pt-BR" sz="6000" dirty="0"/>
              <a:t>	</a:t>
            </a:r>
            <a:r>
              <a:rPr lang="pt-BR" sz="6000" dirty="0" err="1" smtClean="0"/>
              <a:t>scanf</a:t>
            </a:r>
            <a:r>
              <a:rPr lang="pt-BR" sz="6000" dirty="0"/>
              <a:t>("%d", &amp;tipo);</a:t>
            </a:r>
          </a:p>
          <a:p>
            <a:pPr marL="118872" indent="0">
              <a:buNone/>
            </a:pPr>
            <a:r>
              <a:rPr lang="pt-BR" sz="6000" dirty="0"/>
              <a:t>		</a:t>
            </a:r>
            <a:r>
              <a:rPr lang="pt-BR" sz="6000" dirty="0" err="1"/>
              <a:t>if</a:t>
            </a:r>
            <a:r>
              <a:rPr lang="pt-BR" sz="6000" dirty="0"/>
              <a:t>(tipo==5){</a:t>
            </a:r>
          </a:p>
          <a:p>
            <a:pPr marL="118872" indent="0">
              <a:buNone/>
            </a:pPr>
            <a:r>
              <a:rPr lang="pt-BR" sz="6000" dirty="0"/>
              <a:t>	</a:t>
            </a:r>
            <a:r>
              <a:rPr lang="pt-BR" sz="6000" dirty="0" smtClean="0"/>
              <a:t>		</a:t>
            </a:r>
            <a:r>
              <a:rPr lang="pt-BR" sz="6000" dirty="0" err="1" smtClean="0"/>
              <a:t>if</a:t>
            </a:r>
            <a:r>
              <a:rPr lang="pt-BR" sz="6000" dirty="0" smtClean="0"/>
              <a:t>(f3</a:t>
            </a:r>
            <a:r>
              <a:rPr lang="pt-BR" sz="6000" dirty="0"/>
              <a:t>==MAX){</a:t>
            </a:r>
          </a:p>
          <a:p>
            <a:pPr marL="118872" indent="0">
              <a:buNone/>
            </a:pPr>
            <a:r>
              <a:rPr lang="pt-BR" sz="6000" dirty="0"/>
              <a:t>		</a:t>
            </a:r>
            <a:r>
              <a:rPr lang="pt-BR" sz="6000" dirty="0" smtClean="0"/>
              <a:t>	</a:t>
            </a:r>
            <a:r>
              <a:rPr lang="pt-BR" sz="6000" dirty="0"/>
              <a:t>	</a:t>
            </a:r>
            <a:r>
              <a:rPr lang="pt-BR" sz="6000" dirty="0" err="1"/>
              <a:t>printf</a:t>
            </a:r>
            <a:r>
              <a:rPr lang="pt-BR" sz="6000" dirty="0"/>
              <a:t>("\</a:t>
            </a:r>
            <a:r>
              <a:rPr lang="pt-BR" sz="6000" dirty="0" err="1"/>
              <a:t>nFILA</a:t>
            </a:r>
            <a:r>
              <a:rPr lang="pt-BR" sz="6000" dirty="0"/>
              <a:t> LOTADA\n");</a:t>
            </a:r>
          </a:p>
          <a:p>
            <a:pPr marL="118872" indent="0">
              <a:buNone/>
            </a:pPr>
            <a:r>
              <a:rPr lang="pt-BR" sz="6000" dirty="0"/>
              <a:t>			</a:t>
            </a:r>
            <a:r>
              <a:rPr lang="pt-BR" sz="6000" dirty="0" smtClean="0"/>
              <a:t>}</a:t>
            </a:r>
            <a:r>
              <a:rPr lang="pt-BR" sz="6000" dirty="0" err="1"/>
              <a:t>else</a:t>
            </a:r>
            <a:r>
              <a:rPr lang="pt-BR" sz="6000" dirty="0"/>
              <a:t>{</a:t>
            </a:r>
          </a:p>
          <a:p>
            <a:pPr marL="118872" indent="0">
              <a:buNone/>
            </a:pPr>
            <a:r>
              <a:rPr lang="pt-BR" sz="6000" dirty="0"/>
              <a:t>			</a:t>
            </a:r>
            <a:r>
              <a:rPr lang="pt-BR" sz="6000" dirty="0" smtClean="0"/>
              <a:t>	</a:t>
            </a:r>
            <a:r>
              <a:rPr lang="pt-BR" sz="6000" dirty="0" err="1" smtClean="0"/>
              <a:t>printf</a:t>
            </a:r>
            <a:r>
              <a:rPr lang="pt-BR" sz="6000" dirty="0"/>
              <a:t>("\</a:t>
            </a:r>
            <a:r>
              <a:rPr lang="pt-BR" sz="6000" dirty="0" err="1"/>
              <a:t>nO</a:t>
            </a:r>
            <a:r>
              <a:rPr lang="pt-BR" sz="6000" dirty="0"/>
              <a:t> VEICULO %d ENTROU NA CANCELA 5 	</a:t>
            </a:r>
            <a:r>
              <a:rPr lang="pt-BR" sz="6000" dirty="0" smtClean="0"/>
              <a:t>			(</a:t>
            </a:r>
            <a:r>
              <a:rPr lang="pt-BR" sz="6000" dirty="0"/>
              <a:t>PASSAGEIROS)\n\n", carro</a:t>
            </a:r>
            <a:r>
              <a:rPr lang="pt-BR" sz="6000" dirty="0" smtClean="0"/>
              <a:t>);</a:t>
            </a:r>
          </a:p>
          <a:p>
            <a:pPr marL="118872" indent="0">
              <a:buNone/>
            </a:pPr>
            <a:r>
              <a:rPr lang="pt-BR" sz="6000" dirty="0"/>
              <a:t>				</a:t>
            </a:r>
            <a:r>
              <a:rPr lang="pt-BR" sz="6000" dirty="0" smtClean="0"/>
              <a:t>fila3[f3</a:t>
            </a:r>
            <a:r>
              <a:rPr lang="pt-BR" sz="6000" dirty="0"/>
              <a:t>] = carro;</a:t>
            </a:r>
          </a:p>
          <a:p>
            <a:pPr marL="118872" indent="0">
              <a:buNone/>
            </a:pPr>
            <a:r>
              <a:rPr lang="pt-BR" sz="6000" dirty="0"/>
              <a:t>				</a:t>
            </a:r>
            <a:r>
              <a:rPr lang="pt-BR" sz="6000" dirty="0" smtClean="0"/>
              <a:t>f3</a:t>
            </a:r>
            <a:r>
              <a:rPr lang="pt-BR" sz="6000" dirty="0"/>
              <a:t>++;</a:t>
            </a:r>
          </a:p>
          <a:p>
            <a:pPr marL="118872" indent="0">
              <a:buNone/>
            </a:pPr>
            <a:r>
              <a:rPr lang="pt-BR" sz="6000" dirty="0"/>
              <a:t>				carro++;</a:t>
            </a:r>
          </a:p>
          <a:p>
            <a:pPr marL="118872" indent="0">
              <a:buNone/>
            </a:pPr>
            <a:r>
              <a:rPr lang="pt-BR" sz="6000" dirty="0"/>
              <a:t>			</a:t>
            </a:r>
            <a:r>
              <a:rPr lang="pt-BR" sz="6000" dirty="0" smtClean="0"/>
              <a:t>}</a:t>
            </a:r>
            <a:endParaRPr lang="pt-BR" sz="6000" dirty="0"/>
          </a:p>
          <a:p>
            <a:pPr marL="118872" indent="0">
              <a:buNone/>
            </a:pPr>
            <a:r>
              <a:rPr lang="pt-BR" sz="6000" dirty="0"/>
              <a:t>		</a:t>
            </a:r>
            <a:r>
              <a:rPr lang="pt-BR" sz="6000" dirty="0" smtClean="0"/>
              <a:t>}</a:t>
            </a:r>
            <a:r>
              <a:rPr lang="pt-BR" sz="6000" dirty="0" err="1" smtClean="0"/>
              <a:t>else</a:t>
            </a:r>
            <a:endParaRPr lang="pt-BR" sz="6000" dirty="0"/>
          </a:p>
          <a:p>
            <a:pPr marL="118872" indent="0">
              <a:buNone/>
            </a:pPr>
            <a:r>
              <a:rPr lang="pt-BR" sz="6000" dirty="0"/>
              <a:t>		</a:t>
            </a:r>
            <a:r>
              <a:rPr lang="pt-BR" sz="6000" dirty="0" err="1" smtClean="0"/>
              <a:t>if</a:t>
            </a:r>
            <a:r>
              <a:rPr lang="pt-BR" sz="6000" dirty="0" smtClean="0"/>
              <a:t>(tipo</a:t>
            </a:r>
            <a:r>
              <a:rPr lang="pt-BR" sz="6000" dirty="0"/>
              <a:t>==6){</a:t>
            </a:r>
          </a:p>
          <a:p>
            <a:pPr marL="118872" indent="0">
              <a:buNone/>
            </a:pPr>
            <a:r>
              <a:rPr lang="pt-BR" sz="6000" dirty="0"/>
              <a:t>			</a:t>
            </a:r>
            <a:r>
              <a:rPr lang="pt-BR" sz="6000" dirty="0" err="1"/>
              <a:t>if</a:t>
            </a:r>
            <a:r>
              <a:rPr lang="pt-BR" sz="6000" dirty="0"/>
              <a:t>(f4==MAX){</a:t>
            </a:r>
          </a:p>
          <a:p>
            <a:pPr marL="118872" indent="0">
              <a:buNone/>
            </a:pPr>
            <a:r>
              <a:rPr lang="pt-BR" sz="6000" dirty="0"/>
              <a:t>				</a:t>
            </a:r>
            <a:r>
              <a:rPr lang="pt-BR" sz="6000" dirty="0" err="1"/>
              <a:t>printf</a:t>
            </a:r>
            <a:r>
              <a:rPr lang="pt-BR" sz="6000" dirty="0"/>
              <a:t>("\</a:t>
            </a:r>
            <a:r>
              <a:rPr lang="pt-BR" sz="6000" dirty="0" err="1"/>
              <a:t>nFILA</a:t>
            </a:r>
            <a:r>
              <a:rPr lang="pt-BR" sz="6000" dirty="0"/>
              <a:t> LOTADA\n");</a:t>
            </a:r>
          </a:p>
          <a:p>
            <a:pPr marL="118872" indent="0">
              <a:buNone/>
            </a:pPr>
            <a:r>
              <a:rPr lang="pt-BR" sz="6000" dirty="0"/>
              <a:t>			</a:t>
            </a:r>
            <a:r>
              <a:rPr lang="pt-BR" sz="6000" dirty="0" smtClean="0"/>
              <a:t>}</a:t>
            </a:r>
            <a:r>
              <a:rPr lang="pt-BR" sz="6000" dirty="0" err="1"/>
              <a:t>else</a:t>
            </a:r>
            <a:r>
              <a:rPr lang="pt-BR" sz="6000" dirty="0"/>
              <a:t>{</a:t>
            </a:r>
          </a:p>
          <a:p>
            <a:pPr marL="118872" indent="0">
              <a:buNone/>
            </a:pPr>
            <a:r>
              <a:rPr lang="pt-BR" sz="6000" dirty="0"/>
              <a:t>				</a:t>
            </a:r>
            <a:r>
              <a:rPr lang="pt-BR" sz="6000" dirty="0" err="1"/>
              <a:t>printf</a:t>
            </a:r>
            <a:r>
              <a:rPr lang="pt-BR" sz="6000" dirty="0"/>
              <a:t>("\</a:t>
            </a:r>
            <a:r>
              <a:rPr lang="pt-BR" sz="6000" dirty="0" err="1"/>
              <a:t>nO</a:t>
            </a:r>
            <a:r>
              <a:rPr lang="pt-BR" sz="6000" dirty="0"/>
              <a:t> VEICULO %d ENTROU NA CANCELA 6\n\n", </a:t>
            </a:r>
            <a:r>
              <a:rPr lang="pt-BR" sz="6000" dirty="0" smtClean="0"/>
              <a:t>				carro);</a:t>
            </a:r>
            <a:endParaRPr lang="pt-BR" sz="6000" dirty="0"/>
          </a:p>
          <a:p>
            <a:pPr marL="118872" indent="0">
              <a:buNone/>
            </a:pPr>
            <a:r>
              <a:rPr lang="pt-BR" sz="6000" dirty="0"/>
              <a:t>				fila4[f4] = carro;</a:t>
            </a:r>
          </a:p>
          <a:p>
            <a:pPr marL="118872" indent="0">
              <a:buNone/>
            </a:pPr>
            <a:r>
              <a:rPr lang="pt-BR" sz="6000" dirty="0"/>
              <a:t>				f4++;</a:t>
            </a:r>
          </a:p>
          <a:p>
            <a:pPr marL="118872" indent="0">
              <a:buNone/>
            </a:pPr>
            <a:r>
              <a:rPr lang="pt-BR" sz="6000" dirty="0"/>
              <a:t>				carro++;</a:t>
            </a:r>
          </a:p>
          <a:p>
            <a:pPr marL="118872" indent="0">
              <a:buNone/>
            </a:pPr>
            <a:r>
              <a:rPr lang="pt-BR" sz="6000" dirty="0"/>
              <a:t>			}</a:t>
            </a:r>
          </a:p>
          <a:p>
            <a:pPr marL="118872" indent="0">
              <a:buNone/>
            </a:pPr>
            <a:r>
              <a:rPr lang="pt-BR" sz="6000" dirty="0"/>
              <a:t>		</a:t>
            </a:r>
            <a:r>
              <a:rPr lang="pt-BR" sz="6000" dirty="0" smtClean="0"/>
              <a:t>}</a:t>
            </a:r>
            <a:endParaRPr lang="pt-BR" sz="6000" dirty="0"/>
          </a:p>
          <a:p>
            <a:pPr marL="118872" indent="0">
              <a:buNone/>
            </a:pPr>
            <a:r>
              <a:rPr lang="pt-BR" sz="6000" dirty="0" smtClean="0"/>
              <a:t>break</a:t>
            </a:r>
            <a:r>
              <a:rPr lang="pt-BR" sz="6000" dirty="0"/>
              <a:t>;</a:t>
            </a:r>
          </a:p>
          <a:p>
            <a:pPr marL="118872" indent="0">
              <a:buNone/>
            </a:pPr>
            <a:r>
              <a:rPr lang="pt-BR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17101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Código Fonte – Sem Estrutura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18872" indent="0">
              <a:buNone/>
            </a:pPr>
            <a:r>
              <a:rPr lang="pt-BR" dirty="0"/>
              <a:t>case 3: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err="1" smtClean="0"/>
              <a:t>printf</a:t>
            </a:r>
            <a:r>
              <a:rPr lang="pt-BR" dirty="0"/>
              <a:t>("\</a:t>
            </a:r>
            <a:r>
              <a:rPr lang="pt-BR" dirty="0" err="1"/>
              <a:t>nREMOVER</a:t>
            </a:r>
            <a:r>
              <a:rPr lang="pt-BR" dirty="0"/>
              <a:t> DE QUAL CANCELA? \n3-VEICULO DE PASSEIO \n4-VEICULO </a:t>
            </a:r>
            <a:r>
              <a:rPr lang="pt-BR" dirty="0" smtClean="0"/>
              <a:t>	EMERGENCIAL\n5-	VEICULO </a:t>
            </a:r>
            <a:r>
              <a:rPr lang="pt-BR" dirty="0"/>
              <a:t>DE PASSAGEIROS\n6-VEICULO DE CARGA\n \n");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err="1" smtClean="0"/>
              <a:t>scanf</a:t>
            </a:r>
            <a:r>
              <a:rPr lang="pt-BR" dirty="0"/>
              <a:t>("%d", &amp;tipo);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err="1" smtClean="0"/>
              <a:t>if</a:t>
            </a:r>
            <a:r>
              <a:rPr lang="pt-BR" dirty="0" smtClean="0"/>
              <a:t>(tipo</a:t>
            </a:r>
            <a:r>
              <a:rPr lang="pt-BR" dirty="0"/>
              <a:t>==3){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if</a:t>
            </a:r>
            <a:r>
              <a:rPr lang="pt-BR" dirty="0" smtClean="0"/>
              <a:t>(i1</a:t>
            </a:r>
            <a:r>
              <a:rPr lang="pt-BR" dirty="0"/>
              <a:t>==MAX){</a:t>
            </a:r>
          </a:p>
          <a:p>
            <a:pPr marL="118872" indent="0">
              <a:buNone/>
            </a:pPr>
            <a:r>
              <a:rPr lang="pt-BR" dirty="0"/>
              <a:t>		</a:t>
            </a:r>
            <a:r>
              <a:rPr lang="pt-BR" dirty="0" smtClean="0"/>
              <a:t>	</a:t>
            </a:r>
            <a:r>
              <a:rPr lang="pt-BR" dirty="0" err="1" smtClean="0"/>
              <a:t>printf</a:t>
            </a:r>
            <a:r>
              <a:rPr lang="pt-BR" dirty="0"/>
              <a:t>("NUMERO MAXIMO DE REMOCOES ATINGIDO\n");</a:t>
            </a:r>
          </a:p>
          <a:p>
            <a:pPr marL="118872" indent="0">
              <a:buNone/>
            </a:pPr>
            <a:r>
              <a:rPr lang="pt-BR" dirty="0"/>
              <a:t>		}</a:t>
            </a:r>
            <a:r>
              <a:rPr lang="pt-BR" dirty="0" err="1"/>
              <a:t>else</a:t>
            </a:r>
            <a:r>
              <a:rPr lang="pt-BR" dirty="0"/>
              <a:t>{</a:t>
            </a:r>
          </a:p>
          <a:p>
            <a:pPr marL="118872" indent="0">
              <a:buNone/>
            </a:pPr>
            <a:r>
              <a:rPr lang="pt-BR" dirty="0"/>
              <a:t>			</a:t>
            </a:r>
            <a:r>
              <a:rPr lang="pt-BR" dirty="0" err="1"/>
              <a:t>int</a:t>
            </a:r>
            <a:r>
              <a:rPr lang="pt-BR" dirty="0"/>
              <a:t> aux1 = fila1[i1];</a:t>
            </a:r>
          </a:p>
          <a:p>
            <a:pPr marL="118872" indent="0">
              <a:buNone/>
            </a:pPr>
            <a:r>
              <a:rPr lang="pt-BR" dirty="0"/>
              <a:t>			fila1[i1] = 0;</a:t>
            </a:r>
          </a:p>
          <a:p>
            <a:pPr marL="118872" indent="0">
              <a:buNone/>
            </a:pPr>
            <a:r>
              <a:rPr lang="pt-BR" dirty="0"/>
              <a:t>			</a:t>
            </a:r>
            <a:r>
              <a:rPr lang="pt-BR" dirty="0" err="1"/>
              <a:t>printf</a:t>
            </a:r>
            <a:r>
              <a:rPr lang="pt-BR" dirty="0"/>
              <a:t>("%d FOI REMOVIDO, VIRA %d",aux1, fila1[i1]);</a:t>
            </a:r>
          </a:p>
          <a:p>
            <a:pPr marL="118872" indent="0">
              <a:buNone/>
            </a:pPr>
            <a:r>
              <a:rPr lang="pt-BR" dirty="0"/>
              <a:t>			i1++;</a:t>
            </a:r>
          </a:p>
          <a:p>
            <a:pPr marL="118872" indent="0">
              <a:buNone/>
            </a:pPr>
            <a:r>
              <a:rPr lang="pt-BR" dirty="0"/>
              <a:t>		}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smtClean="0"/>
              <a:t>}</a:t>
            </a:r>
            <a:r>
              <a:rPr lang="pt-BR" dirty="0" err="1"/>
              <a:t>else</a:t>
            </a:r>
            <a:endParaRPr lang="pt-BR" dirty="0"/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err="1" smtClean="0"/>
              <a:t>if</a:t>
            </a:r>
            <a:r>
              <a:rPr lang="pt-BR" dirty="0" smtClean="0"/>
              <a:t>(tipo</a:t>
            </a:r>
            <a:r>
              <a:rPr lang="pt-BR" dirty="0"/>
              <a:t>==4){</a:t>
            </a:r>
          </a:p>
          <a:p>
            <a:pPr marL="118872" indent="0">
              <a:buNone/>
            </a:pPr>
            <a:r>
              <a:rPr lang="pt-BR" dirty="0"/>
              <a:t>		</a:t>
            </a:r>
            <a:r>
              <a:rPr lang="pt-BR" dirty="0" err="1"/>
              <a:t>if</a:t>
            </a:r>
            <a:r>
              <a:rPr lang="pt-BR" dirty="0"/>
              <a:t>(i2==MAX){</a:t>
            </a:r>
          </a:p>
          <a:p>
            <a:pPr marL="118872" indent="0">
              <a:buNone/>
            </a:pPr>
            <a:r>
              <a:rPr lang="pt-BR" dirty="0"/>
              <a:t>			</a:t>
            </a:r>
            <a:r>
              <a:rPr lang="pt-BR" dirty="0" err="1"/>
              <a:t>printf</a:t>
            </a:r>
            <a:r>
              <a:rPr lang="pt-BR" dirty="0"/>
              <a:t>("NUMERO MAXIMO DE REMOCOES ATINGIDO\n");</a:t>
            </a:r>
          </a:p>
          <a:p>
            <a:pPr marL="118872" indent="0">
              <a:buNone/>
            </a:pPr>
            <a:r>
              <a:rPr lang="pt-BR" dirty="0"/>
              <a:t>		}</a:t>
            </a:r>
            <a:r>
              <a:rPr lang="pt-BR" dirty="0" err="1"/>
              <a:t>else</a:t>
            </a:r>
            <a:r>
              <a:rPr lang="pt-BR" dirty="0"/>
              <a:t>{</a:t>
            </a:r>
          </a:p>
          <a:p>
            <a:pPr marL="118872" indent="0">
              <a:buNone/>
            </a:pPr>
            <a:r>
              <a:rPr lang="pt-BR" dirty="0"/>
              <a:t>			</a:t>
            </a:r>
            <a:r>
              <a:rPr lang="pt-BR" dirty="0" err="1"/>
              <a:t>int</a:t>
            </a:r>
            <a:r>
              <a:rPr lang="pt-BR" dirty="0"/>
              <a:t> aux2 = fila2[i2];</a:t>
            </a:r>
          </a:p>
          <a:p>
            <a:pPr marL="118872" indent="0">
              <a:buNone/>
            </a:pPr>
            <a:r>
              <a:rPr lang="pt-BR" dirty="0"/>
              <a:t>			fila1[i2] = 0;</a:t>
            </a:r>
          </a:p>
          <a:p>
            <a:pPr marL="118872" indent="0">
              <a:buNone/>
            </a:pPr>
            <a:r>
              <a:rPr lang="pt-BR" dirty="0"/>
              <a:t>			</a:t>
            </a:r>
            <a:r>
              <a:rPr lang="pt-BR" dirty="0" err="1"/>
              <a:t>printf</a:t>
            </a:r>
            <a:r>
              <a:rPr lang="pt-BR" dirty="0"/>
              <a:t>("%d FOI REMOVIDO, VIRA %d",aux2, fila2[i2]);</a:t>
            </a:r>
          </a:p>
          <a:p>
            <a:pPr marL="118872" indent="0">
              <a:buNone/>
            </a:pPr>
            <a:r>
              <a:rPr lang="pt-BR" dirty="0"/>
              <a:t>			i2++;</a:t>
            </a:r>
          </a:p>
          <a:p>
            <a:pPr marL="118872" indent="0">
              <a:buNone/>
            </a:pPr>
            <a:r>
              <a:rPr lang="pt-BR" dirty="0"/>
              <a:t>		}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smtClean="0"/>
              <a:t>}</a:t>
            </a:r>
            <a:r>
              <a:rPr lang="pt-BR" dirty="0" err="1"/>
              <a:t>else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015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Código Fonte – Sem Estrutura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18872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if</a:t>
            </a:r>
            <a:r>
              <a:rPr lang="pt-BR" dirty="0" smtClean="0"/>
              <a:t>(tipo</a:t>
            </a:r>
            <a:r>
              <a:rPr lang="pt-BR" dirty="0"/>
              <a:t>==5){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if</a:t>
            </a:r>
            <a:r>
              <a:rPr lang="pt-BR" dirty="0" smtClean="0"/>
              <a:t>(i3</a:t>
            </a:r>
            <a:r>
              <a:rPr lang="pt-BR" dirty="0"/>
              <a:t>==MAX){</a:t>
            </a:r>
          </a:p>
          <a:p>
            <a:pPr marL="118872" indent="0">
              <a:buNone/>
            </a:pPr>
            <a:r>
              <a:rPr lang="pt-BR" dirty="0"/>
              <a:t>			</a:t>
            </a:r>
            <a:r>
              <a:rPr lang="pt-BR" dirty="0" err="1"/>
              <a:t>printf</a:t>
            </a:r>
            <a:r>
              <a:rPr lang="pt-BR" dirty="0"/>
              <a:t>("NUMERO MAXIMO DE REMOCOES ATINGIDO\n");</a:t>
            </a:r>
          </a:p>
          <a:p>
            <a:pPr marL="118872" indent="0">
              <a:buNone/>
            </a:pPr>
            <a:r>
              <a:rPr lang="pt-BR" dirty="0"/>
              <a:t>		</a:t>
            </a:r>
            <a:r>
              <a:rPr lang="pt-BR" dirty="0" smtClean="0"/>
              <a:t>}</a:t>
            </a:r>
            <a:r>
              <a:rPr lang="pt-BR" dirty="0" err="1"/>
              <a:t>else</a:t>
            </a:r>
            <a:r>
              <a:rPr lang="pt-BR" dirty="0"/>
              <a:t>{</a:t>
            </a:r>
          </a:p>
          <a:p>
            <a:pPr marL="118872" indent="0">
              <a:buNone/>
            </a:pPr>
            <a:r>
              <a:rPr lang="pt-BR" dirty="0"/>
              <a:t>			</a:t>
            </a:r>
            <a:r>
              <a:rPr lang="pt-BR" dirty="0" err="1"/>
              <a:t>int</a:t>
            </a:r>
            <a:r>
              <a:rPr lang="pt-BR" dirty="0"/>
              <a:t> aux3 = fila3[i3];</a:t>
            </a:r>
          </a:p>
          <a:p>
            <a:pPr marL="118872" indent="0">
              <a:buNone/>
            </a:pPr>
            <a:r>
              <a:rPr lang="pt-BR" dirty="0"/>
              <a:t>			fila3[i3] = 0;</a:t>
            </a:r>
          </a:p>
          <a:p>
            <a:pPr marL="118872" indent="0">
              <a:buNone/>
            </a:pPr>
            <a:r>
              <a:rPr lang="pt-BR" dirty="0"/>
              <a:t>			</a:t>
            </a:r>
            <a:r>
              <a:rPr lang="pt-BR" dirty="0" err="1"/>
              <a:t>printf</a:t>
            </a:r>
            <a:r>
              <a:rPr lang="pt-BR" dirty="0"/>
              <a:t>("%d FOI REMOVIDO, VIRA %d",aux3, fila3[i3]);</a:t>
            </a:r>
          </a:p>
          <a:p>
            <a:pPr marL="118872" indent="0">
              <a:buNone/>
            </a:pPr>
            <a:r>
              <a:rPr lang="pt-BR" dirty="0"/>
              <a:t>			i3++;</a:t>
            </a:r>
          </a:p>
          <a:p>
            <a:pPr marL="118872" indent="0">
              <a:buNone/>
            </a:pPr>
            <a:r>
              <a:rPr lang="pt-BR" dirty="0"/>
              <a:t>		</a:t>
            </a:r>
            <a:r>
              <a:rPr lang="pt-BR" dirty="0" smtClean="0"/>
              <a:t>}</a:t>
            </a:r>
            <a:endParaRPr lang="pt-BR" dirty="0"/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smtClean="0"/>
              <a:t>}</a:t>
            </a:r>
            <a:r>
              <a:rPr lang="pt-BR" dirty="0" err="1"/>
              <a:t>else</a:t>
            </a:r>
            <a:endParaRPr lang="pt-BR" dirty="0"/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err="1" smtClean="0"/>
              <a:t>if</a:t>
            </a:r>
            <a:r>
              <a:rPr lang="pt-BR" dirty="0" smtClean="0"/>
              <a:t>(tipo</a:t>
            </a:r>
            <a:r>
              <a:rPr lang="pt-BR" dirty="0"/>
              <a:t>==6){</a:t>
            </a:r>
          </a:p>
          <a:p>
            <a:pPr marL="118872" indent="0">
              <a:buNone/>
            </a:pPr>
            <a:r>
              <a:rPr lang="pt-BR" dirty="0"/>
              <a:t>		</a:t>
            </a:r>
            <a:r>
              <a:rPr lang="pt-BR" dirty="0" err="1"/>
              <a:t>if</a:t>
            </a:r>
            <a:r>
              <a:rPr lang="pt-BR" dirty="0"/>
              <a:t>(i4==MAX){</a:t>
            </a:r>
          </a:p>
          <a:p>
            <a:pPr marL="118872" indent="0">
              <a:buNone/>
            </a:pPr>
            <a:r>
              <a:rPr lang="pt-BR" dirty="0"/>
              <a:t>			</a:t>
            </a:r>
            <a:r>
              <a:rPr lang="pt-BR" dirty="0" err="1"/>
              <a:t>printf</a:t>
            </a:r>
            <a:r>
              <a:rPr lang="pt-BR" dirty="0"/>
              <a:t>("NUMERO MAXIMO DE REMOCOES ATINGIDO\n");</a:t>
            </a:r>
          </a:p>
          <a:p>
            <a:pPr marL="118872" indent="0">
              <a:buNone/>
            </a:pPr>
            <a:r>
              <a:rPr lang="pt-BR" dirty="0"/>
              <a:t>		}</a:t>
            </a:r>
          </a:p>
          <a:p>
            <a:pPr marL="118872" indent="0">
              <a:buNone/>
            </a:pPr>
            <a:r>
              <a:rPr lang="pt-BR" dirty="0"/>
              <a:t>		</a:t>
            </a:r>
            <a:r>
              <a:rPr lang="pt-BR" dirty="0" err="1"/>
              <a:t>else</a:t>
            </a:r>
            <a:r>
              <a:rPr lang="pt-BR" dirty="0"/>
              <a:t>{</a:t>
            </a:r>
          </a:p>
          <a:p>
            <a:pPr marL="118872" indent="0">
              <a:buNone/>
            </a:pPr>
            <a:r>
              <a:rPr lang="pt-BR" dirty="0"/>
              <a:t>			</a:t>
            </a:r>
            <a:r>
              <a:rPr lang="pt-BR" dirty="0" err="1"/>
              <a:t>int</a:t>
            </a:r>
            <a:r>
              <a:rPr lang="pt-BR" dirty="0"/>
              <a:t> aux4 = fila4[i4];</a:t>
            </a:r>
          </a:p>
          <a:p>
            <a:pPr marL="118872" indent="0">
              <a:buNone/>
            </a:pPr>
            <a:r>
              <a:rPr lang="pt-BR" dirty="0"/>
              <a:t>			fila4[i4] = 0;</a:t>
            </a:r>
          </a:p>
          <a:p>
            <a:pPr marL="118872" indent="0">
              <a:buNone/>
            </a:pPr>
            <a:r>
              <a:rPr lang="pt-BR" dirty="0"/>
              <a:t>			</a:t>
            </a:r>
            <a:r>
              <a:rPr lang="pt-BR" dirty="0" err="1"/>
              <a:t>printf</a:t>
            </a:r>
            <a:r>
              <a:rPr lang="pt-BR" dirty="0"/>
              <a:t>("%d FOI REMOVIDO, VIRA %d\n",aux4, fila4[i4]);</a:t>
            </a:r>
          </a:p>
          <a:p>
            <a:pPr marL="118872" indent="0">
              <a:buNone/>
            </a:pPr>
            <a:r>
              <a:rPr lang="pt-BR" dirty="0"/>
              <a:t>			i4++;</a:t>
            </a:r>
          </a:p>
          <a:p>
            <a:pPr marL="118872" indent="0">
              <a:buNone/>
            </a:pPr>
            <a:r>
              <a:rPr lang="pt-BR" dirty="0"/>
              <a:t>		}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smtClean="0"/>
              <a:t>}</a:t>
            </a:r>
            <a:endParaRPr lang="pt-BR" dirty="0"/>
          </a:p>
          <a:p>
            <a:pPr marL="118872" indent="0">
              <a:buNone/>
            </a:pPr>
            <a:r>
              <a:rPr lang="pt-BR" dirty="0" smtClean="0"/>
              <a:t>break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216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Código Fonte – Sem Estrutura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772000"/>
          </a:xfrm>
        </p:spPr>
        <p:txBody>
          <a:bodyPr>
            <a:normAutofit fontScale="47500" lnSpcReduction="20000"/>
          </a:bodyPr>
          <a:lstStyle/>
          <a:p>
            <a:pPr marL="118872" indent="0">
              <a:buNone/>
            </a:pPr>
            <a:r>
              <a:rPr lang="pt-BR" dirty="0"/>
              <a:t>case 4: 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err="1"/>
              <a:t>printf</a:t>
            </a:r>
            <a:r>
              <a:rPr lang="pt-BR" dirty="0"/>
              <a:t>("\</a:t>
            </a:r>
            <a:r>
              <a:rPr lang="pt-BR" dirty="0" err="1"/>
              <a:t>nESCOLHA</a:t>
            </a:r>
            <a:r>
              <a:rPr lang="pt-BR" dirty="0"/>
              <a:t> A CANCELA:\n\n3-VEICULO DE PASSEIO \n4-VEICULO </a:t>
            </a:r>
            <a:r>
              <a:rPr lang="pt-BR" dirty="0" smtClean="0"/>
              <a:t>	EMERGENCIAL\n5-VEICULO </a:t>
            </a:r>
            <a:r>
              <a:rPr lang="pt-BR" dirty="0"/>
              <a:t>DE </a:t>
            </a:r>
            <a:r>
              <a:rPr lang="pt-BR" dirty="0" smtClean="0"/>
              <a:t>PASSAGEIROS\n6-	VEICULO </a:t>
            </a:r>
            <a:r>
              <a:rPr lang="pt-BR" dirty="0"/>
              <a:t>DE CARGA\n");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err="1" smtClean="0"/>
              <a:t>scanf</a:t>
            </a:r>
            <a:r>
              <a:rPr lang="pt-BR" dirty="0"/>
              <a:t>("%d", &amp;</a:t>
            </a:r>
            <a:r>
              <a:rPr lang="pt-BR" dirty="0" err="1"/>
              <a:t>esc</a:t>
            </a:r>
            <a:r>
              <a:rPr lang="pt-BR" dirty="0"/>
              <a:t>);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smtClean="0"/>
              <a:t>switch(</a:t>
            </a:r>
            <a:r>
              <a:rPr lang="pt-BR" dirty="0" err="1" smtClean="0"/>
              <a:t>esc</a:t>
            </a:r>
            <a:r>
              <a:rPr lang="pt-BR" dirty="0"/>
              <a:t>){</a:t>
            </a:r>
          </a:p>
          <a:p>
            <a:pPr marL="118872" indent="0">
              <a:buNone/>
            </a:pPr>
            <a:r>
              <a:rPr lang="pt-BR" dirty="0"/>
              <a:t>		case 3:</a:t>
            </a:r>
          </a:p>
          <a:p>
            <a:pPr marL="118872" indent="0">
              <a:buNone/>
            </a:pPr>
            <a:r>
              <a:rPr lang="pt-BR" dirty="0"/>
              <a:t>			</a:t>
            </a:r>
            <a:r>
              <a:rPr lang="pt-BR" dirty="0" err="1"/>
              <a:t>if</a:t>
            </a:r>
            <a:r>
              <a:rPr lang="pt-BR" dirty="0"/>
              <a:t> (i1==MAX){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/>
              <a:t>		break;</a:t>
            </a:r>
          </a:p>
          <a:p>
            <a:pPr marL="118872" indent="0">
              <a:buNone/>
            </a:pPr>
            <a:r>
              <a:rPr lang="pt-BR" dirty="0"/>
              <a:t>			}</a:t>
            </a:r>
          </a:p>
          <a:p>
            <a:pPr marL="118872" indent="0">
              <a:buNone/>
            </a:pPr>
            <a:r>
              <a:rPr lang="pt-BR" dirty="0"/>
              <a:t>			</a:t>
            </a:r>
            <a:r>
              <a:rPr lang="pt-BR" dirty="0" err="1"/>
              <a:t>if</a:t>
            </a:r>
            <a:r>
              <a:rPr lang="pt-BR" dirty="0"/>
              <a:t>(fila1[i1]==0)</a:t>
            </a:r>
          </a:p>
          <a:p>
            <a:pPr marL="118872" indent="0">
              <a:buNone/>
            </a:pPr>
            <a:r>
              <a:rPr lang="pt-BR" dirty="0"/>
              <a:t>		</a:t>
            </a:r>
            <a:r>
              <a:rPr lang="pt-BR" dirty="0" smtClean="0"/>
              <a:t>	</a:t>
            </a:r>
            <a:r>
              <a:rPr lang="pt-BR" dirty="0"/>
              <a:t>	</a:t>
            </a:r>
            <a:r>
              <a:rPr lang="pt-BR" dirty="0" err="1"/>
              <a:t>printf</a:t>
            </a:r>
            <a:r>
              <a:rPr lang="pt-BR" dirty="0"/>
              <a:t>("\</a:t>
            </a:r>
            <a:r>
              <a:rPr lang="pt-BR" dirty="0" err="1"/>
              <a:t>nFILA</a:t>
            </a:r>
            <a:r>
              <a:rPr lang="pt-BR" dirty="0"/>
              <a:t> VAZIA\n");</a:t>
            </a:r>
          </a:p>
          <a:p>
            <a:pPr marL="118872" indent="0">
              <a:buNone/>
            </a:pPr>
            <a:r>
              <a:rPr lang="pt-BR" dirty="0"/>
              <a:t>			</a:t>
            </a:r>
            <a:r>
              <a:rPr lang="pt-BR" dirty="0" err="1" smtClean="0"/>
              <a:t>else</a:t>
            </a:r>
            <a:endParaRPr lang="pt-BR" dirty="0"/>
          </a:p>
          <a:p>
            <a:pPr marL="118872" indent="0">
              <a:buNone/>
            </a:pPr>
            <a:r>
              <a:rPr lang="pt-BR" dirty="0"/>
              <a:t>				</a:t>
            </a:r>
            <a:r>
              <a:rPr lang="pt-BR" dirty="0" err="1"/>
              <a:t>printf</a:t>
            </a:r>
            <a:r>
              <a:rPr lang="pt-BR" dirty="0"/>
              <a:t>("\</a:t>
            </a:r>
            <a:r>
              <a:rPr lang="pt-BR" dirty="0" err="1"/>
              <a:t>nPRIMEIRO</a:t>
            </a:r>
            <a:r>
              <a:rPr lang="pt-BR" dirty="0"/>
              <a:t> DA FILA (VEICULO DE PASSEIO) -&gt; </a:t>
            </a:r>
            <a:r>
              <a:rPr lang="pt-BR" dirty="0" smtClean="0"/>
              <a:t>				%</a:t>
            </a:r>
            <a:r>
              <a:rPr lang="pt-BR" dirty="0"/>
              <a:t>d\n</a:t>
            </a:r>
            <a:r>
              <a:rPr lang="pt-BR" dirty="0" smtClean="0"/>
              <a:t>", fila1[i1]);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smtClean="0"/>
              <a:t>	break</a:t>
            </a:r>
            <a:r>
              <a:rPr lang="pt-BR" dirty="0"/>
              <a:t>;</a:t>
            </a:r>
          </a:p>
          <a:p>
            <a:pPr marL="118872" indent="0">
              <a:buNone/>
            </a:pPr>
            <a:r>
              <a:rPr lang="pt-BR" dirty="0"/>
              <a:t>		</a:t>
            </a:r>
            <a:r>
              <a:rPr lang="pt-BR" dirty="0" smtClean="0"/>
              <a:t>case </a:t>
            </a:r>
            <a:r>
              <a:rPr lang="pt-BR" dirty="0"/>
              <a:t>4:</a:t>
            </a:r>
          </a:p>
          <a:p>
            <a:pPr marL="118872" indent="0">
              <a:buNone/>
            </a:pPr>
            <a:r>
              <a:rPr lang="pt-BR" dirty="0"/>
              <a:t>			</a:t>
            </a:r>
            <a:r>
              <a:rPr lang="pt-BR" dirty="0" err="1"/>
              <a:t>if</a:t>
            </a:r>
            <a:r>
              <a:rPr lang="pt-BR" dirty="0"/>
              <a:t>(i2==MAX){</a:t>
            </a:r>
          </a:p>
          <a:p>
            <a:pPr marL="118872" indent="0">
              <a:buNone/>
            </a:pPr>
            <a:r>
              <a:rPr lang="pt-BR" dirty="0"/>
              <a:t>				break;</a:t>
            </a:r>
          </a:p>
          <a:p>
            <a:pPr marL="118872" indent="0">
              <a:buNone/>
            </a:pPr>
            <a:r>
              <a:rPr lang="pt-BR" dirty="0"/>
              <a:t>			}</a:t>
            </a:r>
          </a:p>
          <a:p>
            <a:pPr marL="118872" indent="0">
              <a:buNone/>
            </a:pPr>
            <a:r>
              <a:rPr lang="pt-BR" dirty="0"/>
              <a:t>			</a:t>
            </a:r>
            <a:r>
              <a:rPr lang="pt-BR" dirty="0" err="1"/>
              <a:t>if</a:t>
            </a:r>
            <a:r>
              <a:rPr lang="pt-BR" dirty="0"/>
              <a:t>(fila2[i2]==0)</a:t>
            </a:r>
          </a:p>
          <a:p>
            <a:pPr marL="118872" indent="0">
              <a:buNone/>
            </a:pPr>
            <a:r>
              <a:rPr lang="pt-BR" dirty="0"/>
              <a:t>				</a:t>
            </a:r>
            <a:r>
              <a:rPr lang="pt-BR" dirty="0" err="1"/>
              <a:t>printf</a:t>
            </a:r>
            <a:r>
              <a:rPr lang="pt-BR" dirty="0"/>
              <a:t>("\</a:t>
            </a:r>
            <a:r>
              <a:rPr lang="pt-BR" dirty="0" err="1"/>
              <a:t>nFILA</a:t>
            </a:r>
            <a:r>
              <a:rPr lang="pt-BR" dirty="0"/>
              <a:t> VAZIA\n");</a:t>
            </a:r>
          </a:p>
          <a:p>
            <a:pPr marL="118872" indent="0">
              <a:buNone/>
            </a:pPr>
            <a:r>
              <a:rPr lang="pt-BR" dirty="0"/>
              <a:t>			</a:t>
            </a:r>
            <a:r>
              <a:rPr lang="pt-BR" dirty="0" err="1"/>
              <a:t>else</a:t>
            </a:r>
            <a:r>
              <a:rPr lang="pt-BR" dirty="0"/>
              <a:t> </a:t>
            </a:r>
          </a:p>
          <a:p>
            <a:pPr marL="118872" indent="0">
              <a:buNone/>
            </a:pPr>
            <a:r>
              <a:rPr lang="pt-BR" dirty="0"/>
              <a:t>				</a:t>
            </a:r>
            <a:r>
              <a:rPr lang="pt-BR" dirty="0" err="1"/>
              <a:t>printf</a:t>
            </a:r>
            <a:r>
              <a:rPr lang="pt-BR" dirty="0"/>
              <a:t>("\</a:t>
            </a:r>
            <a:r>
              <a:rPr lang="pt-BR" dirty="0" err="1"/>
              <a:t>nPRIMEIRO</a:t>
            </a:r>
            <a:r>
              <a:rPr lang="pt-BR" dirty="0"/>
              <a:t> DA FILA (VEICULO EMERGENCIAL) </a:t>
            </a:r>
            <a:r>
              <a:rPr lang="pt-BR" dirty="0" smtClean="0"/>
              <a:t>				-&gt;%</a:t>
            </a:r>
            <a:r>
              <a:rPr lang="pt-BR" dirty="0"/>
              <a:t>d\n", fila2[i2]);</a:t>
            </a:r>
          </a:p>
          <a:p>
            <a:pPr marL="118872" indent="0">
              <a:buNone/>
            </a:pPr>
            <a:r>
              <a:rPr lang="pt-BR" dirty="0" smtClean="0"/>
              <a:t>		break;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612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Código Fonte – Sem Estrutura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772000"/>
          </a:xfrm>
        </p:spPr>
        <p:txBody>
          <a:bodyPr>
            <a:normAutofit fontScale="55000" lnSpcReduction="20000"/>
          </a:bodyPr>
          <a:lstStyle/>
          <a:p>
            <a:pPr marL="118872" indent="0">
              <a:buNone/>
            </a:pPr>
            <a:r>
              <a:rPr lang="pt-BR" dirty="0"/>
              <a:t>		</a:t>
            </a:r>
            <a:r>
              <a:rPr lang="pt-BR" dirty="0" smtClean="0"/>
              <a:t>case </a:t>
            </a:r>
            <a:r>
              <a:rPr lang="pt-BR" dirty="0"/>
              <a:t>5: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smtClean="0"/>
              <a:t>		</a:t>
            </a:r>
            <a:r>
              <a:rPr lang="pt-BR" dirty="0" err="1" smtClean="0"/>
              <a:t>if</a:t>
            </a:r>
            <a:r>
              <a:rPr lang="pt-BR" dirty="0" smtClean="0"/>
              <a:t>(i3</a:t>
            </a:r>
            <a:r>
              <a:rPr lang="pt-BR" dirty="0"/>
              <a:t>==MAX){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smtClean="0"/>
              <a:t>		</a:t>
            </a:r>
            <a:r>
              <a:rPr lang="pt-BR" dirty="0"/>
              <a:t>	break;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smtClean="0"/>
              <a:t>		}</a:t>
            </a:r>
            <a:endParaRPr lang="pt-BR" dirty="0"/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smtClean="0"/>
              <a:t>		</a:t>
            </a:r>
            <a:r>
              <a:rPr lang="pt-BR" dirty="0" err="1" smtClean="0"/>
              <a:t>if</a:t>
            </a:r>
            <a:r>
              <a:rPr lang="pt-BR" dirty="0" smtClean="0"/>
              <a:t>(fila3[i3</a:t>
            </a:r>
            <a:r>
              <a:rPr lang="pt-BR" dirty="0"/>
              <a:t>]==0)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smtClean="0"/>
              <a:t>		</a:t>
            </a:r>
            <a:r>
              <a:rPr lang="pt-BR" dirty="0"/>
              <a:t>	</a:t>
            </a:r>
            <a:r>
              <a:rPr lang="pt-BR" dirty="0" err="1" smtClean="0"/>
              <a:t>printf</a:t>
            </a:r>
            <a:r>
              <a:rPr lang="pt-BR" dirty="0"/>
              <a:t>("\</a:t>
            </a:r>
            <a:r>
              <a:rPr lang="pt-BR" dirty="0" err="1"/>
              <a:t>nFILA</a:t>
            </a:r>
            <a:r>
              <a:rPr lang="pt-BR" dirty="0"/>
              <a:t> VAZIA\n");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smtClean="0"/>
              <a:t>		</a:t>
            </a:r>
            <a:r>
              <a:rPr lang="pt-BR" dirty="0" err="1" smtClean="0"/>
              <a:t>else</a:t>
            </a:r>
            <a:endParaRPr lang="pt-BR" dirty="0"/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smtClean="0"/>
              <a:t>		</a:t>
            </a:r>
            <a:r>
              <a:rPr lang="pt-BR" dirty="0"/>
              <a:t>	</a:t>
            </a:r>
            <a:r>
              <a:rPr lang="pt-BR" dirty="0" err="1"/>
              <a:t>printf</a:t>
            </a:r>
            <a:r>
              <a:rPr lang="pt-BR" dirty="0"/>
              <a:t>("\</a:t>
            </a:r>
            <a:r>
              <a:rPr lang="pt-BR" dirty="0" err="1"/>
              <a:t>nPRIMEIRO</a:t>
            </a:r>
            <a:r>
              <a:rPr lang="pt-BR" dirty="0"/>
              <a:t> DA FILA (VEICULO DE </a:t>
            </a:r>
            <a:r>
              <a:rPr lang="pt-BR" dirty="0" smtClean="0"/>
              <a:t>				PASSAGEIROS</a:t>
            </a:r>
            <a:r>
              <a:rPr lang="pt-BR" dirty="0"/>
              <a:t>) </a:t>
            </a:r>
            <a:r>
              <a:rPr lang="pt-BR" dirty="0" smtClean="0"/>
              <a:t>-&gt;%</a:t>
            </a:r>
            <a:r>
              <a:rPr lang="pt-BR" dirty="0"/>
              <a:t>d\n", fila3[i3]);</a:t>
            </a:r>
          </a:p>
          <a:p>
            <a:pPr marL="118872" indent="0">
              <a:buNone/>
            </a:pPr>
            <a:r>
              <a:rPr lang="pt-BR" dirty="0" smtClean="0"/>
              <a:t>		break</a:t>
            </a:r>
            <a:r>
              <a:rPr lang="pt-BR" dirty="0"/>
              <a:t>;</a:t>
            </a:r>
          </a:p>
          <a:p>
            <a:pPr marL="118872" indent="0">
              <a:buNone/>
            </a:pPr>
            <a:r>
              <a:rPr lang="pt-BR" dirty="0" smtClean="0"/>
              <a:t>		case </a:t>
            </a:r>
            <a:r>
              <a:rPr lang="pt-BR" dirty="0"/>
              <a:t>6: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smtClean="0"/>
              <a:t>		</a:t>
            </a:r>
            <a:r>
              <a:rPr lang="pt-BR" dirty="0" err="1" smtClean="0"/>
              <a:t>if</a:t>
            </a:r>
            <a:r>
              <a:rPr lang="pt-BR" dirty="0" smtClean="0"/>
              <a:t>(i4</a:t>
            </a:r>
            <a:r>
              <a:rPr lang="pt-BR" dirty="0"/>
              <a:t>==MAX){</a:t>
            </a:r>
          </a:p>
          <a:p>
            <a:pPr marL="118872" indent="0">
              <a:buNone/>
            </a:pPr>
            <a:r>
              <a:rPr lang="pt-BR" dirty="0"/>
              <a:t>		</a:t>
            </a:r>
            <a:r>
              <a:rPr lang="pt-BR" dirty="0" smtClean="0"/>
              <a:t>		break</a:t>
            </a:r>
            <a:r>
              <a:rPr lang="pt-BR" dirty="0"/>
              <a:t>;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smtClean="0"/>
              <a:t>		}</a:t>
            </a:r>
            <a:endParaRPr lang="pt-BR" dirty="0"/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smtClean="0"/>
              <a:t>		</a:t>
            </a:r>
            <a:r>
              <a:rPr lang="pt-BR" dirty="0" err="1" smtClean="0"/>
              <a:t>if</a:t>
            </a:r>
            <a:r>
              <a:rPr lang="pt-BR" dirty="0" smtClean="0"/>
              <a:t>(fila4[i4</a:t>
            </a:r>
            <a:r>
              <a:rPr lang="pt-BR" dirty="0"/>
              <a:t>]==0)</a:t>
            </a:r>
          </a:p>
          <a:p>
            <a:pPr marL="118872" indent="0">
              <a:buNone/>
            </a:pPr>
            <a:r>
              <a:rPr lang="pt-BR" dirty="0"/>
              <a:t>		</a:t>
            </a:r>
            <a:r>
              <a:rPr lang="pt-BR" dirty="0" smtClean="0"/>
              <a:t>		</a:t>
            </a:r>
            <a:r>
              <a:rPr lang="pt-BR" dirty="0" err="1" smtClean="0"/>
              <a:t>printf</a:t>
            </a:r>
            <a:r>
              <a:rPr lang="pt-BR" dirty="0"/>
              <a:t>("\</a:t>
            </a:r>
            <a:r>
              <a:rPr lang="pt-BR" dirty="0" err="1"/>
              <a:t>nFILA</a:t>
            </a:r>
            <a:r>
              <a:rPr lang="pt-BR" dirty="0"/>
              <a:t> VAZIA\n");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smtClean="0"/>
              <a:t>		</a:t>
            </a:r>
            <a:r>
              <a:rPr lang="pt-BR" dirty="0" err="1" smtClean="0"/>
              <a:t>else</a:t>
            </a:r>
            <a:endParaRPr lang="pt-BR" dirty="0"/>
          </a:p>
          <a:p>
            <a:pPr marL="118872" indent="0">
              <a:buNone/>
            </a:pPr>
            <a:r>
              <a:rPr lang="pt-BR" dirty="0"/>
              <a:t>		</a:t>
            </a:r>
            <a:r>
              <a:rPr lang="pt-BR" dirty="0" smtClean="0"/>
              <a:t>		</a:t>
            </a:r>
            <a:r>
              <a:rPr lang="pt-BR" dirty="0" err="1" smtClean="0"/>
              <a:t>printf</a:t>
            </a:r>
            <a:r>
              <a:rPr lang="pt-BR" dirty="0"/>
              <a:t>("\</a:t>
            </a:r>
            <a:r>
              <a:rPr lang="pt-BR" dirty="0" err="1"/>
              <a:t>nPRIMEIRO</a:t>
            </a:r>
            <a:r>
              <a:rPr lang="pt-BR" dirty="0"/>
              <a:t> DA FILA (VEICULO DE </a:t>
            </a:r>
            <a:r>
              <a:rPr lang="pt-BR" dirty="0" smtClean="0"/>
              <a:t>				CARGA</a:t>
            </a:r>
            <a:r>
              <a:rPr lang="pt-BR" dirty="0"/>
              <a:t>) -&gt; %d\n", </a:t>
            </a:r>
            <a:r>
              <a:rPr lang="pt-BR" dirty="0" smtClean="0"/>
              <a:t>	fila4[i4</a:t>
            </a:r>
            <a:r>
              <a:rPr lang="pt-BR" dirty="0"/>
              <a:t>]);</a:t>
            </a:r>
          </a:p>
          <a:p>
            <a:pPr marL="118872" indent="0">
              <a:buNone/>
            </a:pPr>
            <a:r>
              <a:rPr lang="pt-BR" dirty="0" smtClean="0"/>
              <a:t>		break</a:t>
            </a:r>
            <a:r>
              <a:rPr lang="pt-BR" dirty="0"/>
              <a:t>;</a:t>
            </a:r>
          </a:p>
          <a:p>
            <a:pPr marL="118872" indent="0">
              <a:buNone/>
            </a:pPr>
            <a:r>
              <a:rPr lang="pt-BR" dirty="0" smtClean="0"/>
              <a:t>break;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12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140</TotalTime>
  <Words>296</Words>
  <Application>Microsoft Office PowerPoint</Application>
  <PresentationFormat>Apresentação na tela (4:3)</PresentationFormat>
  <Paragraphs>409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Módulo</vt:lpstr>
      <vt:lpstr>TRABALHO DE AEDI 2018</vt:lpstr>
      <vt:lpstr>Sobre o Problema...</vt:lpstr>
      <vt:lpstr>Código Fonte – Sem Estrutura de Dados</vt:lpstr>
      <vt:lpstr>Código Fonte – Sem Estrutura de Dados</vt:lpstr>
      <vt:lpstr>Código Fonte – Sem Estrutura de Dados</vt:lpstr>
      <vt:lpstr>Código Fonte – Sem Estrutura de Dados</vt:lpstr>
      <vt:lpstr>Código Fonte – Sem Estrutura de Dados</vt:lpstr>
      <vt:lpstr>Código Fonte – Sem Estrutura de Dados</vt:lpstr>
      <vt:lpstr>Código Fonte – Sem Estrutura de Dados</vt:lpstr>
      <vt:lpstr>Código Fonte – Com Estrutura de Dados</vt:lpstr>
      <vt:lpstr>Código Fonte – Com Estrutura de Dados</vt:lpstr>
      <vt:lpstr>Código Fonte – Com Estrutura de Dados</vt:lpstr>
      <vt:lpstr>Código Fonte – Com Estrutura de Dados</vt:lpstr>
      <vt:lpstr>Código Fonte – Com Estrutura de Dados</vt:lpstr>
      <vt:lpstr>Código Fonte – Com Estrutura de Dados</vt:lpstr>
      <vt:lpstr>Código Fonte – Com Estrutura de Dados</vt:lpstr>
      <vt:lpstr>Código Fonte – Com Estrutura de Dados</vt:lpstr>
      <vt:lpstr>Código Fonte – Com Estrutura de Dados</vt:lpstr>
      <vt:lpstr>Código Fonte – Com Estrutura de Dados</vt:lpstr>
      <vt:lpstr>Código Fonte – Com Estrutura de Dados</vt:lpstr>
      <vt:lpstr>Código Fonte – Com Estrutura de Dados</vt:lpstr>
      <vt:lpstr>Vantagens do Uso de Estrutura de Dados:</vt:lpstr>
      <vt:lpstr>Mostrando Funcionamento</vt:lpstr>
      <vt:lpstr>Obrigado!!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TABALHO DE AEDI 2018</dc:title>
  <dc:creator>Kemuel Rocha</dc:creator>
  <cp:lastModifiedBy>Kemuel Rocha</cp:lastModifiedBy>
  <cp:revision>22</cp:revision>
  <dcterms:created xsi:type="dcterms:W3CDTF">2018-09-17T15:01:28Z</dcterms:created>
  <dcterms:modified xsi:type="dcterms:W3CDTF">2018-09-17T18:12:21Z</dcterms:modified>
</cp:coreProperties>
</file>