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88" r:id="rId17"/>
    <p:sldId id="273" r:id="rId18"/>
    <p:sldId id="274" r:id="rId19"/>
    <p:sldId id="275" r:id="rId20"/>
    <p:sldId id="276" r:id="rId21"/>
    <p:sldId id="280" r:id="rId22"/>
    <p:sldId id="281" r:id="rId23"/>
    <p:sldId id="278" r:id="rId24"/>
    <p:sldId id="279" r:id="rId25"/>
    <p:sldId id="282" r:id="rId26"/>
    <p:sldId id="283" r:id="rId27"/>
    <p:sldId id="284" r:id="rId28"/>
    <p:sldId id="285" r:id="rId29"/>
    <p:sldId id="286" r:id="rId30"/>
    <p:sldId id="277" r:id="rId31"/>
    <p:sldId id="287" r:id="rId32"/>
    <p:sldId id="267"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BA6CF7-5313-4183-AAB5-DA40FBA0109C}"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3CD15-E124-402C-9B62-F31A8AB3CE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79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A6CF7-5313-4183-AAB5-DA40FBA0109C}"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3CD15-E124-402C-9B62-F31A8AB3CE29}" type="slidenum">
              <a:rPr lang="en-US" smtClean="0"/>
              <a:t>‹#›</a:t>
            </a:fld>
            <a:endParaRPr lang="en-US"/>
          </a:p>
        </p:txBody>
      </p:sp>
    </p:spTree>
    <p:extLst>
      <p:ext uri="{BB962C8B-B14F-4D97-AF65-F5344CB8AC3E}">
        <p14:creationId xmlns:p14="http://schemas.microsoft.com/office/powerpoint/2010/main" val="252182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A6CF7-5313-4183-AAB5-DA40FBA0109C}"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3CD15-E124-402C-9B62-F31A8AB3CE29}" type="slidenum">
              <a:rPr lang="en-US" smtClean="0"/>
              <a:t>‹#›</a:t>
            </a:fld>
            <a:endParaRPr lang="en-US"/>
          </a:p>
        </p:txBody>
      </p:sp>
    </p:spTree>
    <p:extLst>
      <p:ext uri="{BB962C8B-B14F-4D97-AF65-F5344CB8AC3E}">
        <p14:creationId xmlns:p14="http://schemas.microsoft.com/office/powerpoint/2010/main" val="291734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A6CF7-5313-4183-AAB5-DA40FBA0109C}"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3CD15-E124-402C-9B62-F31A8AB3CE29}" type="slidenum">
              <a:rPr lang="en-US" smtClean="0"/>
              <a:t>‹#›</a:t>
            </a:fld>
            <a:endParaRPr lang="en-US"/>
          </a:p>
        </p:txBody>
      </p:sp>
    </p:spTree>
    <p:extLst>
      <p:ext uri="{BB962C8B-B14F-4D97-AF65-F5344CB8AC3E}">
        <p14:creationId xmlns:p14="http://schemas.microsoft.com/office/powerpoint/2010/main" val="198052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BA6CF7-5313-4183-AAB5-DA40FBA0109C}"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3CD15-E124-402C-9B62-F31A8AB3CE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BA6CF7-5313-4183-AAB5-DA40FBA0109C}"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3CD15-E124-402C-9B62-F31A8AB3CE29}" type="slidenum">
              <a:rPr lang="en-US" smtClean="0"/>
              <a:t>‹#›</a:t>
            </a:fld>
            <a:endParaRPr lang="en-US"/>
          </a:p>
        </p:txBody>
      </p:sp>
    </p:spTree>
    <p:extLst>
      <p:ext uri="{BB962C8B-B14F-4D97-AF65-F5344CB8AC3E}">
        <p14:creationId xmlns:p14="http://schemas.microsoft.com/office/powerpoint/2010/main" val="211563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BA6CF7-5313-4183-AAB5-DA40FBA0109C}"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3CD15-E124-402C-9B62-F31A8AB3CE29}" type="slidenum">
              <a:rPr lang="en-US" smtClean="0"/>
              <a:t>‹#›</a:t>
            </a:fld>
            <a:endParaRPr lang="en-US"/>
          </a:p>
        </p:txBody>
      </p:sp>
    </p:spTree>
    <p:extLst>
      <p:ext uri="{BB962C8B-B14F-4D97-AF65-F5344CB8AC3E}">
        <p14:creationId xmlns:p14="http://schemas.microsoft.com/office/powerpoint/2010/main" val="315056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A6CF7-5313-4183-AAB5-DA40FBA0109C}"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3CD15-E124-402C-9B62-F31A8AB3CE29}" type="slidenum">
              <a:rPr lang="en-US" smtClean="0"/>
              <a:t>‹#›</a:t>
            </a:fld>
            <a:endParaRPr lang="en-US"/>
          </a:p>
        </p:txBody>
      </p:sp>
    </p:spTree>
    <p:extLst>
      <p:ext uri="{BB962C8B-B14F-4D97-AF65-F5344CB8AC3E}">
        <p14:creationId xmlns:p14="http://schemas.microsoft.com/office/powerpoint/2010/main" val="279025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BA6CF7-5313-4183-AAB5-DA40FBA0109C}" type="datetimeFigureOut">
              <a:rPr lang="en-US" smtClean="0"/>
              <a:t>4/11/2022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AA3CD15-E124-402C-9B62-F31A8AB3CE29}" type="slidenum">
              <a:rPr lang="en-US" smtClean="0"/>
              <a:t>‹#›</a:t>
            </a:fld>
            <a:endParaRPr lang="en-US"/>
          </a:p>
        </p:txBody>
      </p:sp>
    </p:spTree>
    <p:extLst>
      <p:ext uri="{BB962C8B-B14F-4D97-AF65-F5344CB8AC3E}">
        <p14:creationId xmlns:p14="http://schemas.microsoft.com/office/powerpoint/2010/main" val="325820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BA6CF7-5313-4183-AAB5-DA40FBA0109C}" type="datetimeFigureOut">
              <a:rPr lang="en-US" smtClean="0"/>
              <a:t>4/11/2022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A3CD15-E124-402C-9B62-F31A8AB3CE29}" type="slidenum">
              <a:rPr lang="en-US" smtClean="0"/>
              <a:t>‹#›</a:t>
            </a:fld>
            <a:endParaRPr lang="en-US"/>
          </a:p>
        </p:txBody>
      </p:sp>
    </p:spTree>
    <p:extLst>
      <p:ext uri="{BB962C8B-B14F-4D97-AF65-F5344CB8AC3E}">
        <p14:creationId xmlns:p14="http://schemas.microsoft.com/office/powerpoint/2010/main" val="205709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BA6CF7-5313-4183-AAB5-DA40FBA0109C}"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3CD15-E124-402C-9B62-F31A8AB3CE29}" type="slidenum">
              <a:rPr lang="en-US" smtClean="0"/>
              <a:t>‹#›</a:t>
            </a:fld>
            <a:endParaRPr lang="en-US"/>
          </a:p>
        </p:txBody>
      </p:sp>
    </p:spTree>
    <p:extLst>
      <p:ext uri="{BB962C8B-B14F-4D97-AF65-F5344CB8AC3E}">
        <p14:creationId xmlns:p14="http://schemas.microsoft.com/office/powerpoint/2010/main" val="301473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BA6CF7-5313-4183-AAB5-DA40FBA0109C}" type="datetimeFigureOut">
              <a:rPr lang="en-US" smtClean="0"/>
              <a:t>4/11/2022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AA3CD15-E124-402C-9B62-F31A8AB3CE2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7391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upcommons.upc.edu/bitstream/handle/2117/8697/25_digital%20_avionics_pastor.pdf" TargetMode="External"/><Relationship Id="rId2" Type="http://schemas.openxmlformats.org/officeDocument/2006/relationships/hyperlink" Target="https://interestingengineering.com/a-brief-history-of-drones-the-remote-controlled-unmanned-aerial-vehicles-uav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usion.engineering/flight-controllers-explained-for-everyone/" TargetMode="External"/><Relationship Id="rId2" Type="http://schemas.openxmlformats.org/officeDocument/2006/relationships/hyperlink" Target="https://www.auav.com.au/articles/drone-types/" TargetMode="External"/><Relationship Id="rId1" Type="http://schemas.openxmlformats.org/officeDocument/2006/relationships/slideLayout" Target="../slideLayouts/slideLayout2.xml"/><Relationship Id="rId4" Type="http://schemas.openxmlformats.org/officeDocument/2006/relationships/hyperlink" Target="https://mirragin.com.au/drone-applications-the-use-of-drones-for-data-colle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atlantic.com/international/archive/2015/05/america-first-drone-strike-afghanistan/394463/" TargetMode="External"/><Relationship Id="rId2" Type="http://schemas.openxmlformats.org/officeDocument/2006/relationships/hyperlink" Target="https://www.airforce-technology.com/projects/predator-ua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altLang="en-US" dirty="0" smtClean="0"/>
              <a:t>U</a:t>
            </a:r>
            <a:r>
              <a:rPr lang="en-US" dirty="0" err="1" smtClean="0"/>
              <a:t>nmanned</a:t>
            </a:r>
            <a:r>
              <a:rPr lang="en-US" dirty="0" smtClean="0"/>
              <a:t> </a:t>
            </a:r>
            <a:r>
              <a:rPr lang="en-MY" altLang="en-US" dirty="0" smtClean="0"/>
              <a:t>A</a:t>
            </a:r>
            <a:r>
              <a:rPr lang="en-US" dirty="0" err="1" smtClean="0"/>
              <a:t>erial</a:t>
            </a:r>
            <a:r>
              <a:rPr lang="en-US" dirty="0" smtClean="0"/>
              <a:t> </a:t>
            </a:r>
            <a:r>
              <a:rPr lang="en-MY" altLang="en-US" dirty="0" smtClean="0"/>
              <a:t>A</a:t>
            </a:r>
            <a:r>
              <a:rPr lang="en-US" dirty="0" err="1" smtClean="0"/>
              <a:t>ehicle</a:t>
            </a:r>
            <a:r>
              <a:rPr lang="en-US" dirty="0" smtClean="0"/>
              <a:t> (UAV)</a:t>
            </a:r>
            <a:endParaRPr lang="en-US" dirty="0"/>
          </a:p>
        </p:txBody>
      </p:sp>
      <p:sp>
        <p:nvSpPr>
          <p:cNvPr id="3" name="Subtitle 2"/>
          <p:cNvSpPr>
            <a:spLocks noGrp="1"/>
          </p:cNvSpPr>
          <p:nvPr>
            <p:ph type="subTitle" idx="1"/>
          </p:nvPr>
        </p:nvSpPr>
        <p:spPr/>
        <p:txBody>
          <a:bodyPr/>
          <a:lstStyle/>
          <a:p>
            <a:r>
              <a:rPr lang="en-US" dirty="0" smtClean="0"/>
              <a:t>Mohammed Salem </a:t>
            </a:r>
            <a:r>
              <a:rPr lang="en-US" dirty="0" smtClean="0"/>
              <a:t>Banawair 1515875</a:t>
            </a:r>
          </a:p>
          <a:p>
            <a:r>
              <a:rPr lang="en-US" dirty="0"/>
              <a:t>robotic hardware systems</a:t>
            </a:r>
            <a:endParaRPr lang="en-US" dirty="0"/>
          </a:p>
        </p:txBody>
      </p:sp>
    </p:spTree>
    <p:extLst>
      <p:ext uri="{BB962C8B-B14F-4D97-AF65-F5344CB8AC3E}">
        <p14:creationId xmlns:p14="http://schemas.microsoft.com/office/powerpoint/2010/main" val="244878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Basic System Architecture</a:t>
            </a:r>
            <a:endParaRPr lang="en-US" dirty="0"/>
          </a:p>
        </p:txBody>
      </p:sp>
      <p:sp>
        <p:nvSpPr>
          <p:cNvPr id="3" name="Content Placeholder 2"/>
          <p:cNvSpPr>
            <a:spLocks noGrp="1"/>
          </p:cNvSpPr>
          <p:nvPr>
            <p:ph idx="1"/>
          </p:nvPr>
        </p:nvSpPr>
        <p:spPr/>
        <p:txBody>
          <a:bodyPr>
            <a:normAutofit/>
          </a:bodyPr>
          <a:lstStyle/>
          <a:p>
            <a:r>
              <a:rPr lang="en-US" b="1" dirty="0" smtClean="0"/>
              <a:t>*The </a:t>
            </a:r>
            <a:r>
              <a:rPr lang="en-US" b="1" dirty="0"/>
              <a:t>mission/payload controller. </a:t>
            </a:r>
            <a:r>
              <a:rPr lang="en-US" dirty="0"/>
              <a:t>A </a:t>
            </a:r>
            <a:r>
              <a:rPr lang="en-US" dirty="0" smtClean="0"/>
              <a:t>computer system </a:t>
            </a:r>
            <a:r>
              <a:rPr lang="en-US" dirty="0"/>
              <a:t>onboard the UAV that has to control </a:t>
            </a:r>
            <a:r>
              <a:rPr lang="en-US" dirty="0" smtClean="0"/>
              <a:t>the operation </a:t>
            </a:r>
            <a:r>
              <a:rPr lang="en-US" dirty="0"/>
              <a:t>of the sensors included in the </a:t>
            </a:r>
            <a:r>
              <a:rPr lang="en-US" dirty="0" smtClean="0"/>
              <a:t>payload. This </a:t>
            </a:r>
            <a:r>
              <a:rPr lang="en-US" dirty="0"/>
              <a:t>operation should be performed according </a:t>
            </a:r>
            <a:r>
              <a:rPr lang="en-US" dirty="0" smtClean="0"/>
              <a:t>to the </a:t>
            </a:r>
            <a:r>
              <a:rPr lang="en-US" dirty="0"/>
              <a:t>development of the flight-plan as well as </a:t>
            </a:r>
            <a:r>
              <a:rPr lang="en-US" dirty="0" smtClean="0"/>
              <a:t>the actual </a:t>
            </a:r>
            <a:r>
              <a:rPr lang="en-US" dirty="0"/>
              <a:t>mission assigned to the UAV</a:t>
            </a:r>
            <a:r>
              <a:rPr lang="en-US" dirty="0" smtClean="0"/>
              <a:t>.</a:t>
            </a:r>
          </a:p>
          <a:p>
            <a:r>
              <a:rPr lang="en-US" dirty="0"/>
              <a:t/>
            </a:r>
            <a:br>
              <a:rPr lang="en-US" dirty="0"/>
            </a:br>
            <a:r>
              <a:rPr lang="en-US" dirty="0" smtClean="0"/>
              <a:t>*</a:t>
            </a:r>
            <a:r>
              <a:rPr lang="en-US" b="1" dirty="0" smtClean="0"/>
              <a:t>The </a:t>
            </a:r>
            <a:r>
              <a:rPr lang="en-US" b="1" dirty="0"/>
              <a:t>base station</a:t>
            </a:r>
            <a:r>
              <a:rPr lang="en-US" dirty="0"/>
              <a:t>. A computer system on </a:t>
            </a:r>
            <a:r>
              <a:rPr lang="en-US" dirty="0" smtClean="0"/>
              <a:t>the ground </a:t>
            </a:r>
            <a:r>
              <a:rPr lang="en-US" dirty="0"/>
              <a:t>designed to monitor the </a:t>
            </a:r>
            <a:r>
              <a:rPr lang="en-US" dirty="0" smtClean="0"/>
              <a:t>mission development </a:t>
            </a:r>
            <a:r>
              <a:rPr lang="en-US" dirty="0"/>
              <a:t>and eventually operate the UAV </a:t>
            </a:r>
            <a:r>
              <a:rPr lang="en-US" dirty="0" smtClean="0"/>
              <a:t>and its </a:t>
            </a:r>
            <a:r>
              <a:rPr lang="en-US" dirty="0"/>
              <a:t>payload</a:t>
            </a:r>
            <a:r>
              <a:rPr lang="en-US" dirty="0" smtClean="0"/>
              <a:t>.</a:t>
            </a:r>
          </a:p>
          <a:p>
            <a:r>
              <a:rPr lang="en-US" dirty="0"/>
              <a:t/>
            </a:r>
            <a:br>
              <a:rPr lang="en-US" dirty="0"/>
            </a:br>
            <a:r>
              <a:rPr lang="en-US" dirty="0" smtClean="0"/>
              <a:t>*</a:t>
            </a:r>
            <a:r>
              <a:rPr lang="en-US" b="1" dirty="0" smtClean="0"/>
              <a:t>The </a:t>
            </a:r>
            <a:r>
              <a:rPr lang="en-US" b="1" dirty="0"/>
              <a:t>communication infrastructure</a:t>
            </a:r>
            <a:r>
              <a:rPr lang="en-US" dirty="0"/>
              <a:t>. </a:t>
            </a:r>
            <a:r>
              <a:rPr lang="en-US" dirty="0" smtClean="0"/>
              <a:t>A mixture </a:t>
            </a:r>
            <a:r>
              <a:rPr lang="en-US" dirty="0"/>
              <a:t>of communication mechanisms (</a:t>
            </a:r>
            <a:r>
              <a:rPr lang="en-US" dirty="0" smtClean="0"/>
              <a:t>radio</a:t>
            </a:r>
            <a:r>
              <a:rPr lang="en-US" dirty="0"/>
              <a:t> </a:t>
            </a:r>
            <a:r>
              <a:rPr lang="en-US" dirty="0" smtClean="0"/>
              <a:t>modems, sitcom, </a:t>
            </a:r>
            <a:r>
              <a:rPr lang="en-US" dirty="0"/>
              <a:t>microwave links, etc.) </a:t>
            </a:r>
            <a:r>
              <a:rPr lang="en-US" dirty="0" smtClean="0"/>
              <a:t>that should </a:t>
            </a:r>
            <a:r>
              <a:rPr lang="en-US" dirty="0"/>
              <a:t>guarantee the continuous link between </a:t>
            </a:r>
            <a:r>
              <a:rPr lang="en-US" dirty="0" smtClean="0"/>
              <a:t>the UAV </a:t>
            </a:r>
            <a:r>
              <a:rPr lang="en-US" dirty="0"/>
              <a:t>and the base station</a:t>
            </a:r>
            <a:endParaRPr lang="en-US" dirty="0"/>
          </a:p>
        </p:txBody>
      </p:sp>
    </p:spTree>
    <p:extLst>
      <p:ext uri="{BB962C8B-B14F-4D97-AF65-F5344CB8AC3E}">
        <p14:creationId xmlns:p14="http://schemas.microsoft.com/office/powerpoint/2010/main" val="2775359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Basic System Architecture</a:t>
            </a:r>
            <a:endParaRPr lang="en-US" dirty="0"/>
          </a:p>
        </p:txBody>
      </p:sp>
      <p:sp>
        <p:nvSpPr>
          <p:cNvPr id="3" name="Content Placeholder 2"/>
          <p:cNvSpPr>
            <a:spLocks noGrp="1"/>
          </p:cNvSpPr>
          <p:nvPr>
            <p:ph idx="1"/>
          </p:nvPr>
        </p:nvSpPr>
        <p:spPr/>
        <p:txBody>
          <a:bodyPr/>
          <a:lstStyle/>
          <a:p>
            <a:r>
              <a:rPr lang="en-US" dirty="0" smtClean="0"/>
              <a:t>*The </a:t>
            </a:r>
            <a:r>
              <a:rPr lang="en-US" dirty="0"/>
              <a:t>hardware architecture of the proposed</a:t>
            </a:r>
            <a:r>
              <a:rPr lang="en-US" dirty="0"/>
              <a:t/>
            </a:r>
            <a:br>
              <a:rPr lang="en-US" dirty="0"/>
            </a:br>
            <a:r>
              <a:rPr lang="en-US" dirty="0"/>
              <a:t>Mission Control Computer is built as a set of</a:t>
            </a:r>
            <a:r>
              <a:rPr lang="en-US" dirty="0"/>
              <a:t/>
            </a:r>
            <a:br>
              <a:rPr lang="en-US" dirty="0"/>
            </a:br>
            <a:r>
              <a:rPr lang="en-US" dirty="0"/>
              <a:t>embedded microprocessors connected by a local</a:t>
            </a:r>
            <a:r>
              <a:rPr lang="en-US" dirty="0"/>
              <a:t/>
            </a:r>
            <a:br>
              <a:rPr lang="en-US" dirty="0"/>
            </a:br>
            <a:r>
              <a:rPr lang="en-US" dirty="0"/>
              <a:t>area network (LAN</a:t>
            </a:r>
            <a:r>
              <a:rPr lang="en-US" dirty="0" smtClean="0"/>
              <a:t>)</a:t>
            </a:r>
          </a:p>
          <a:p>
            <a:endParaRPr lang="en-US" dirty="0"/>
          </a:p>
          <a:p>
            <a:r>
              <a:rPr lang="en-US" dirty="0" smtClean="0"/>
              <a:t>*The </a:t>
            </a:r>
            <a:r>
              <a:rPr lang="en-US" dirty="0"/>
              <a:t>high level of modularity of a LAN</a:t>
            </a:r>
            <a:r>
              <a:rPr lang="en-US" dirty="0"/>
              <a:t/>
            </a:r>
            <a:br>
              <a:rPr lang="en-US" dirty="0"/>
            </a:br>
            <a:r>
              <a:rPr lang="en-US" dirty="0"/>
              <a:t>architecture offers extreme flexibility to select the</a:t>
            </a:r>
            <a:r>
              <a:rPr lang="en-US" dirty="0"/>
              <a:t/>
            </a:r>
            <a:br>
              <a:rPr lang="en-US" dirty="0"/>
            </a:br>
            <a:r>
              <a:rPr lang="en-US" dirty="0"/>
              <a:t>actual type of processor to be used in each sub</a:t>
            </a:r>
            <a:r>
              <a:rPr lang="en-US" dirty="0"/>
              <a:t/>
            </a:r>
            <a:br>
              <a:rPr lang="en-US" dirty="0"/>
            </a:br>
            <a:r>
              <a:rPr lang="en-US" dirty="0"/>
              <a:t>module. Different processors can be used according</a:t>
            </a:r>
            <a:r>
              <a:rPr lang="en-US" dirty="0"/>
              <a:t/>
            </a:r>
            <a:br>
              <a:rPr lang="en-US" dirty="0"/>
            </a:br>
            <a:r>
              <a:rPr lang="en-US" dirty="0"/>
              <a:t>to functional requirements, and they can be scaled</a:t>
            </a:r>
            <a:r>
              <a:rPr lang="en-US" dirty="0"/>
              <a:t/>
            </a:r>
            <a:br>
              <a:rPr lang="en-US" dirty="0"/>
            </a:br>
            <a:r>
              <a:rPr lang="en-US" dirty="0"/>
              <a:t>according to computational needs of the</a:t>
            </a:r>
            <a:r>
              <a:rPr lang="en-US" dirty="0"/>
              <a:t/>
            </a:r>
            <a:br>
              <a:rPr lang="en-US" dirty="0"/>
            </a:br>
            <a:r>
              <a:rPr lang="en-US" dirty="0"/>
              <a:t>application.</a:t>
            </a:r>
            <a:endParaRPr lang="en-US" dirty="0"/>
          </a:p>
        </p:txBody>
      </p:sp>
      <p:pic>
        <p:nvPicPr>
          <p:cNvPr id="4" name="Picture 3"/>
          <p:cNvPicPr>
            <a:picLocks noChangeAspect="1"/>
          </p:cNvPicPr>
          <p:nvPr/>
        </p:nvPicPr>
        <p:blipFill>
          <a:blip r:embed="rId2"/>
          <a:stretch>
            <a:fillRect/>
          </a:stretch>
        </p:blipFill>
        <p:spPr>
          <a:xfrm>
            <a:off x="6593305" y="1966437"/>
            <a:ext cx="5598695" cy="4289984"/>
          </a:xfrm>
          <a:prstGeom prst="rect">
            <a:avLst/>
          </a:prstGeom>
        </p:spPr>
      </p:pic>
    </p:spTree>
    <p:extLst>
      <p:ext uri="{BB962C8B-B14F-4D97-AF65-F5344CB8AC3E}">
        <p14:creationId xmlns:p14="http://schemas.microsoft.com/office/powerpoint/2010/main" val="1095778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97280" y="1620253"/>
            <a:ext cx="10058400" cy="4539914"/>
          </a:xfrm>
          <a:prstGeom prst="rect">
            <a:avLst/>
          </a:prstGeom>
        </p:spPr>
      </p:pic>
    </p:spTree>
    <p:extLst>
      <p:ext uri="{BB962C8B-B14F-4D97-AF65-F5344CB8AC3E}">
        <p14:creationId xmlns:p14="http://schemas.microsoft.com/office/powerpoint/2010/main" val="153884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1) Robot Design Vs Task</a:t>
            </a:r>
            <a:endParaRPr lang="en-US" dirty="0"/>
          </a:p>
        </p:txBody>
      </p:sp>
      <p:sp>
        <p:nvSpPr>
          <p:cNvPr id="3" name="Content Placeholder 2"/>
          <p:cNvSpPr>
            <a:spLocks noGrp="1"/>
          </p:cNvSpPr>
          <p:nvPr>
            <p:ph idx="1"/>
          </p:nvPr>
        </p:nvSpPr>
        <p:spPr/>
        <p:txBody>
          <a:bodyPr/>
          <a:lstStyle/>
          <a:p>
            <a:r>
              <a:rPr lang="en-US" dirty="0"/>
              <a:t>Here’s a rundown of the four main types of drones, their uses, their strengths and </a:t>
            </a:r>
            <a:r>
              <a:rPr lang="en-US" dirty="0" smtClean="0"/>
              <a:t>weaknesses:</a:t>
            </a:r>
          </a:p>
          <a:p>
            <a:pPr marL="0" indent="0">
              <a:buNone/>
            </a:pPr>
            <a:r>
              <a:rPr lang="en-US" dirty="0" smtClean="0"/>
              <a:t>Multi-Rotor </a:t>
            </a:r>
            <a:r>
              <a:rPr lang="en-US" dirty="0"/>
              <a:t>drone						</a:t>
            </a:r>
            <a:r>
              <a:rPr lang="en-US" dirty="0" smtClean="0"/>
              <a:t>Fixed-Wing</a:t>
            </a:r>
          </a:p>
          <a:p>
            <a:endParaRPr lang="en-US" dirty="0"/>
          </a:p>
          <a:p>
            <a:endParaRPr lang="en-US" dirty="0" smtClean="0"/>
          </a:p>
          <a:p>
            <a:endParaRPr lang="en-US" dirty="0"/>
          </a:p>
          <a:p>
            <a:r>
              <a:rPr lang="en-US" dirty="0"/>
              <a:t>Single-Rotor							Fixed-Wing Hybrid</a:t>
            </a:r>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78" y="2708435"/>
            <a:ext cx="2862169" cy="129074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3247" y="2618103"/>
            <a:ext cx="2351406" cy="132003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678" y="4407013"/>
            <a:ext cx="2440726" cy="186545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8526" y="4407013"/>
            <a:ext cx="3952911" cy="1865450"/>
          </a:xfrm>
          <a:prstGeom prst="rect">
            <a:avLst/>
          </a:prstGeom>
        </p:spPr>
      </p:pic>
    </p:spTree>
    <p:extLst>
      <p:ext uri="{BB962C8B-B14F-4D97-AF65-F5344CB8AC3E}">
        <p14:creationId xmlns:p14="http://schemas.microsoft.com/office/powerpoint/2010/main" val="3687931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1) Robot Design Vs Task</a:t>
            </a:r>
            <a:endParaRPr lang="en-US" dirty="0"/>
          </a:p>
        </p:txBody>
      </p:sp>
      <p:pic>
        <p:nvPicPr>
          <p:cNvPr id="6" name="Content Placeholder 5"/>
          <p:cNvPicPr>
            <a:picLocks noGrp="1" noChangeAspect="1"/>
          </p:cNvPicPr>
          <p:nvPr>
            <p:ph idx="1"/>
          </p:nvPr>
        </p:nvPicPr>
        <p:blipFill>
          <a:blip r:embed="rId2"/>
          <a:stretch>
            <a:fillRect/>
          </a:stretch>
        </p:blipFill>
        <p:spPr>
          <a:xfrm>
            <a:off x="1097280" y="1846263"/>
            <a:ext cx="10058400" cy="4022725"/>
          </a:xfrm>
          <a:prstGeom prst="rect">
            <a:avLst/>
          </a:prstGeom>
        </p:spPr>
      </p:pic>
    </p:spTree>
    <p:extLst>
      <p:ext uri="{BB962C8B-B14F-4D97-AF65-F5344CB8AC3E}">
        <p14:creationId xmlns:p14="http://schemas.microsoft.com/office/powerpoint/2010/main" val="707448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1) Robot Design Vs Task</a:t>
            </a:r>
            <a:endParaRPr lang="en-US" dirty="0"/>
          </a:p>
        </p:txBody>
      </p:sp>
      <p:pic>
        <p:nvPicPr>
          <p:cNvPr id="4" name="Content Placeholder 3"/>
          <p:cNvPicPr>
            <a:picLocks noGrp="1" noChangeAspect="1"/>
          </p:cNvPicPr>
          <p:nvPr>
            <p:ph idx="1"/>
          </p:nvPr>
        </p:nvPicPr>
        <p:blipFill>
          <a:blip r:embed="rId2"/>
          <a:stretch>
            <a:fillRect/>
          </a:stretch>
        </p:blipFill>
        <p:spPr>
          <a:xfrm>
            <a:off x="1406184" y="2696660"/>
            <a:ext cx="9440592" cy="3378988"/>
          </a:xfrm>
          <a:prstGeom prst="rect">
            <a:avLst/>
          </a:prstGeom>
        </p:spPr>
      </p:pic>
      <p:pic>
        <p:nvPicPr>
          <p:cNvPr id="5" name="Picture 4"/>
          <p:cNvPicPr>
            <a:picLocks noChangeAspect="1"/>
          </p:cNvPicPr>
          <p:nvPr/>
        </p:nvPicPr>
        <p:blipFill>
          <a:blip r:embed="rId3"/>
          <a:stretch>
            <a:fillRect/>
          </a:stretch>
        </p:blipFill>
        <p:spPr>
          <a:xfrm>
            <a:off x="1368078" y="2220344"/>
            <a:ext cx="9478698" cy="476316"/>
          </a:xfrm>
          <a:prstGeom prst="rect">
            <a:avLst/>
          </a:prstGeom>
        </p:spPr>
      </p:pic>
    </p:spTree>
    <p:extLst>
      <p:ext uri="{BB962C8B-B14F-4D97-AF65-F5344CB8AC3E}">
        <p14:creationId xmlns:p14="http://schemas.microsoft.com/office/powerpoint/2010/main" val="719404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smtClean="0"/>
              <a:t>2) Actuators </a:t>
            </a:r>
            <a:r>
              <a:rPr lang="en-MY" altLang="en-US" dirty="0"/>
              <a:t>and </a:t>
            </a:r>
            <a:r>
              <a:rPr lang="en-MY" altLang="en-US" dirty="0" smtClean="0"/>
              <a:t>Locomotion's</a:t>
            </a:r>
            <a:endParaRPr lang="en-US" dirty="0"/>
          </a:p>
        </p:txBody>
      </p:sp>
      <p:sp>
        <p:nvSpPr>
          <p:cNvPr id="3" name="Content Placeholder 2"/>
          <p:cNvSpPr>
            <a:spLocks noGrp="1"/>
          </p:cNvSpPr>
          <p:nvPr>
            <p:ph idx="1"/>
          </p:nvPr>
        </p:nvSpPr>
        <p:spPr/>
        <p:txBody>
          <a:bodyPr/>
          <a:lstStyle/>
          <a:p>
            <a:r>
              <a:rPr lang="en-US" dirty="0" smtClean="0"/>
              <a:t>There is </a:t>
            </a:r>
            <a:r>
              <a:rPr lang="en-US" dirty="0"/>
              <a:t>2 basic </a:t>
            </a:r>
            <a:r>
              <a:rPr lang="en-US" dirty="0" smtClean="0"/>
              <a:t>types </a:t>
            </a:r>
            <a:r>
              <a:rPr lang="en-US" dirty="0"/>
              <a:t>of motors used in drones , brushed and brushless motors</a:t>
            </a:r>
            <a:r>
              <a:rPr lang="en-US" dirty="0" smtClean="0"/>
              <a:t>.</a:t>
            </a:r>
          </a:p>
          <a:p>
            <a:endParaRPr lang="en-US" dirty="0"/>
          </a:p>
          <a:p>
            <a:r>
              <a:rPr lang="en-US" dirty="0" smtClean="0"/>
              <a:t>Brushless is better in term of power and  efficiency and last longer  but cost more than brushed motor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096125"/>
            <a:ext cx="7620000" cy="319238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5253" y="4097602"/>
            <a:ext cx="2579733" cy="198119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476906"/>
            <a:ext cx="1981200" cy="1601894"/>
          </a:xfrm>
          <a:prstGeom prst="rect">
            <a:avLst/>
          </a:prstGeom>
        </p:spPr>
      </p:pic>
    </p:spTree>
    <p:extLst>
      <p:ext uri="{BB962C8B-B14F-4D97-AF65-F5344CB8AC3E}">
        <p14:creationId xmlns:p14="http://schemas.microsoft.com/office/powerpoint/2010/main" val="136063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3) Navigation System &amp; Controller</a:t>
            </a:r>
            <a:endParaRPr lang="en-US" dirty="0"/>
          </a:p>
        </p:txBody>
      </p:sp>
      <p:sp>
        <p:nvSpPr>
          <p:cNvPr id="3" name="Content Placeholder 2"/>
          <p:cNvSpPr>
            <a:spLocks noGrp="1"/>
          </p:cNvSpPr>
          <p:nvPr>
            <p:ph idx="1"/>
          </p:nvPr>
        </p:nvSpPr>
        <p:spPr/>
        <p:txBody>
          <a:bodyPr/>
          <a:lstStyle/>
          <a:p>
            <a:r>
              <a:rPr lang="en-US" dirty="0"/>
              <a:t>some of the types of sensor technologies that power today's drones.</a:t>
            </a:r>
          </a:p>
        </p:txBody>
      </p:sp>
      <p:pic>
        <p:nvPicPr>
          <p:cNvPr id="6" name="Picture 5"/>
          <p:cNvPicPr>
            <a:picLocks noChangeAspect="1"/>
          </p:cNvPicPr>
          <p:nvPr/>
        </p:nvPicPr>
        <p:blipFill>
          <a:blip r:embed="rId2"/>
          <a:stretch>
            <a:fillRect/>
          </a:stretch>
        </p:blipFill>
        <p:spPr>
          <a:xfrm>
            <a:off x="1097281" y="2605876"/>
            <a:ext cx="10058400" cy="3730755"/>
          </a:xfrm>
          <a:prstGeom prst="rect">
            <a:avLst/>
          </a:prstGeom>
        </p:spPr>
      </p:pic>
    </p:spTree>
    <p:extLst>
      <p:ext uri="{BB962C8B-B14F-4D97-AF65-F5344CB8AC3E}">
        <p14:creationId xmlns:p14="http://schemas.microsoft.com/office/powerpoint/2010/main" val="1801133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3) Navigation System &amp; Controller</a:t>
            </a:r>
            <a:endParaRPr lang="en-US" dirty="0"/>
          </a:p>
        </p:txBody>
      </p:sp>
      <p:sp>
        <p:nvSpPr>
          <p:cNvPr id="3" name="Content Placeholder 2"/>
          <p:cNvSpPr>
            <a:spLocks noGrp="1"/>
          </p:cNvSpPr>
          <p:nvPr>
            <p:ph idx="1"/>
          </p:nvPr>
        </p:nvSpPr>
        <p:spPr/>
        <p:txBody>
          <a:bodyPr/>
          <a:lstStyle/>
          <a:p>
            <a:r>
              <a:rPr lang="en-US" b="1" dirty="0"/>
              <a:t>Accelerometers</a:t>
            </a:r>
            <a:endParaRPr lang="en-US" dirty="0"/>
          </a:p>
          <a:p>
            <a:r>
              <a:rPr lang="en-US" dirty="0" smtClean="0"/>
              <a:t>are </a:t>
            </a:r>
            <a:r>
              <a:rPr lang="en-US" dirty="0"/>
              <a:t>used to determine position and orientation of the drone in flight. </a:t>
            </a:r>
            <a:endParaRPr lang="en-US" dirty="0" smtClean="0"/>
          </a:p>
          <a:p>
            <a:r>
              <a:rPr lang="en-US" dirty="0" smtClean="0"/>
              <a:t>*One </a:t>
            </a:r>
            <a:r>
              <a:rPr lang="en-US" dirty="0"/>
              <a:t>type of technology senses the micro movement of very small structures embedded in a small integrated </a:t>
            </a:r>
            <a:r>
              <a:rPr lang="en-US" dirty="0" smtClean="0"/>
              <a:t>circuit (</a:t>
            </a:r>
            <a:r>
              <a:rPr lang="en-US" i="1" dirty="0"/>
              <a:t>mechanical based </a:t>
            </a:r>
            <a:r>
              <a:rPr lang="en-US" i="1" dirty="0" smtClean="0"/>
              <a:t>sensors)</a:t>
            </a:r>
            <a:r>
              <a:rPr lang="en-US" dirty="0"/>
              <a:t>. indicating a change of position relative to gravity</a:t>
            </a:r>
            <a:r>
              <a:rPr lang="en-US" dirty="0" smtClean="0"/>
              <a:t>.</a:t>
            </a:r>
          </a:p>
          <a:p>
            <a:endParaRPr lang="en-US" dirty="0"/>
          </a:p>
          <a:p>
            <a:r>
              <a:rPr lang="en-US" dirty="0" smtClean="0"/>
              <a:t>*Another </a:t>
            </a:r>
            <a:r>
              <a:rPr lang="en-US" dirty="0"/>
              <a:t>type is senses changes in the movement of gas molecules passing over a small integrated </a:t>
            </a:r>
            <a:r>
              <a:rPr lang="en-US" dirty="0" smtClean="0"/>
              <a:t>circuit (</a:t>
            </a:r>
            <a:r>
              <a:rPr lang="en-US" i="1" dirty="0"/>
              <a:t>thermal sensing) </a:t>
            </a:r>
            <a:r>
              <a:rPr lang="en-US" i="1" dirty="0" smtClean="0"/>
              <a:t>because </a:t>
            </a:r>
            <a:r>
              <a:rPr lang="en-US" i="1" dirty="0"/>
              <a:t>they have no moving parts, </a:t>
            </a:r>
            <a:r>
              <a:rPr lang="en-US" i="1" dirty="0" smtClean="0"/>
              <a:t>they offer </a:t>
            </a:r>
            <a:r>
              <a:rPr lang="en-US" i="1" dirty="0"/>
              <a:t>much better stability and accuracy than mechanical based sensors</a:t>
            </a:r>
            <a:r>
              <a:rPr lang="en-US" i="1" dirty="0" smtClean="0"/>
              <a:t>. Which is great is </a:t>
            </a:r>
            <a:r>
              <a:rPr lang="en-US" dirty="0"/>
              <a:t>applications like </a:t>
            </a:r>
            <a:r>
              <a:rPr lang="en-US" dirty="0" smtClean="0"/>
              <a:t>filmmaking because of the stability.</a:t>
            </a:r>
            <a:endParaRPr lang="en-US" dirty="0"/>
          </a:p>
          <a:p>
            <a:endParaRPr lang="en-US" dirty="0"/>
          </a:p>
        </p:txBody>
      </p:sp>
    </p:spTree>
    <p:extLst>
      <p:ext uri="{BB962C8B-B14F-4D97-AF65-F5344CB8AC3E}">
        <p14:creationId xmlns:p14="http://schemas.microsoft.com/office/powerpoint/2010/main" val="28073173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ym typeface="+mn-ea"/>
              </a:rPr>
              <a:t>3) Navigation System &amp; Controller</a:t>
            </a:r>
            <a:endParaRPr lang="en-US"/>
          </a:p>
        </p:txBody>
      </p:sp>
      <p:sp>
        <p:nvSpPr>
          <p:cNvPr id="3" name="Content Placeholder 2"/>
          <p:cNvSpPr>
            <a:spLocks noGrp="1"/>
          </p:cNvSpPr>
          <p:nvPr>
            <p:ph idx="1"/>
          </p:nvPr>
        </p:nvSpPr>
        <p:spPr/>
        <p:txBody>
          <a:bodyPr/>
          <a:lstStyle/>
          <a:p>
            <a:r>
              <a:rPr lang="en-US" b="1" dirty="0"/>
              <a:t>Inertial Measurement Units</a:t>
            </a:r>
            <a:endParaRPr lang="en-US" dirty="0"/>
          </a:p>
          <a:p>
            <a:r>
              <a:rPr lang="en-US" dirty="0" smtClean="0"/>
              <a:t>combined </a:t>
            </a:r>
            <a:r>
              <a:rPr lang="en-US" dirty="0"/>
              <a:t>with GPS are critical for maintaining direction and flight </a:t>
            </a:r>
            <a:r>
              <a:rPr lang="en-US" dirty="0" smtClean="0"/>
              <a:t>paths, </a:t>
            </a:r>
            <a:r>
              <a:rPr lang="en-US" dirty="0"/>
              <a:t>which ultimately indicates direction, orientation, and speed</a:t>
            </a:r>
            <a:r>
              <a:rPr lang="en-US" dirty="0" smtClean="0"/>
              <a:t>.</a:t>
            </a:r>
          </a:p>
          <a:p>
            <a:pPr marL="0" indent="0">
              <a:buNone/>
            </a:pPr>
            <a:r>
              <a:rPr lang="en-US" dirty="0" smtClean="0"/>
              <a:t> </a:t>
            </a:r>
            <a:r>
              <a:rPr lang="en-US" b="1" dirty="0" smtClean="0"/>
              <a:t>Tilt </a:t>
            </a:r>
            <a:r>
              <a:rPr lang="en-US" b="1" dirty="0"/>
              <a:t>Sensors</a:t>
            </a:r>
            <a:endParaRPr lang="en-US" dirty="0"/>
          </a:p>
          <a:p>
            <a:r>
              <a:rPr lang="en-US" dirty="0" smtClean="0"/>
              <a:t>combined </a:t>
            </a:r>
            <a:r>
              <a:rPr lang="en-US" dirty="0"/>
              <a:t>with gyros and accelerometers, provide input to the flight-control system in order to maintain level </a:t>
            </a:r>
            <a:r>
              <a:rPr lang="en-US" dirty="0" smtClean="0"/>
              <a:t>flight</a:t>
            </a:r>
          </a:p>
          <a:p>
            <a:pPr marL="0" indent="0">
              <a:buNone/>
            </a:pPr>
            <a:r>
              <a:rPr lang="en-US" dirty="0"/>
              <a:t> </a:t>
            </a:r>
            <a:r>
              <a:rPr lang="en-US" b="1" dirty="0"/>
              <a:t>Magnetic Sensors</a:t>
            </a:r>
          </a:p>
          <a:p>
            <a:r>
              <a:rPr lang="en-US" dirty="0"/>
              <a:t>electronic compasses provide critical directional information to inertial navigation and guidance systems.</a:t>
            </a:r>
          </a:p>
          <a:p>
            <a:endParaRPr lang="en-US" dirty="0"/>
          </a:p>
          <a:p>
            <a:endParaRPr lang="en-US" dirty="0"/>
          </a:p>
          <a:p>
            <a:endParaRPr lang="en-US" dirty="0"/>
          </a:p>
        </p:txBody>
      </p:sp>
    </p:spTree>
    <p:extLst>
      <p:ext uri="{BB962C8B-B14F-4D97-AF65-F5344CB8AC3E}">
        <p14:creationId xmlns:p14="http://schemas.microsoft.com/office/powerpoint/2010/main" val="2056762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History of the robot</a:t>
            </a:r>
            <a:endParaRPr lang="en-US" dirty="0"/>
          </a:p>
        </p:txBody>
      </p:sp>
      <p:sp>
        <p:nvSpPr>
          <p:cNvPr id="3" name="Content Placeholder 2"/>
          <p:cNvSpPr>
            <a:spLocks noGrp="1"/>
          </p:cNvSpPr>
          <p:nvPr>
            <p:ph idx="1"/>
          </p:nvPr>
        </p:nvSpPr>
        <p:spPr/>
        <p:txBody>
          <a:bodyPr>
            <a:normAutofit/>
          </a:bodyPr>
          <a:lstStyle/>
          <a:p>
            <a:r>
              <a:rPr lang="en-US" dirty="0" smtClean="0"/>
              <a:t>What is considered a drone in the first place?</a:t>
            </a:r>
            <a:endParaRPr lang="en-US" dirty="0"/>
          </a:p>
          <a:p>
            <a:r>
              <a:rPr lang="en-US" dirty="0"/>
              <a:t>*is a flying robot that can be remotely controlled or fly autonomously through software-controlled flight plans in their embedded systems, working in conjunction with onboard sensors and </a:t>
            </a:r>
            <a:r>
              <a:rPr lang="en-US" dirty="0" smtClean="0"/>
              <a:t>GPS</a:t>
            </a:r>
          </a:p>
          <a:p>
            <a:endParaRPr lang="en-US" dirty="0"/>
          </a:p>
          <a:p>
            <a:r>
              <a:rPr lang="en-US" dirty="0"/>
              <a:t>Drones Vs Unmanned Aerial </a:t>
            </a:r>
            <a:r>
              <a:rPr lang="en-US" dirty="0" smtClean="0"/>
              <a:t>Vehicle?</a:t>
            </a:r>
            <a:endParaRPr lang="en-US" dirty="0"/>
          </a:p>
          <a:p>
            <a:r>
              <a:rPr lang="en-US" dirty="0"/>
              <a:t>*he two terms are often used </a:t>
            </a:r>
            <a:r>
              <a:rPr lang="en-US" dirty="0" smtClean="0"/>
              <a:t>interchangeably but,  </a:t>
            </a:r>
            <a:r>
              <a:rPr lang="en-US" dirty="0"/>
              <a:t>UAVs need to have autonomous flight capabilities, whereas drones do not. Therefore, all UAVs are drones but not vice versa.</a:t>
            </a:r>
          </a:p>
        </p:txBody>
      </p:sp>
    </p:spTree>
    <p:extLst>
      <p:ext uri="{BB962C8B-B14F-4D97-AF65-F5344CB8AC3E}">
        <p14:creationId xmlns:p14="http://schemas.microsoft.com/office/powerpoint/2010/main" val="4073796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3) Navigation System &amp; Controller</a:t>
            </a:r>
            <a:endParaRPr lang="en-US" dirty="0"/>
          </a:p>
        </p:txBody>
      </p:sp>
      <p:sp>
        <p:nvSpPr>
          <p:cNvPr id="3" name="Content Placeholder 2"/>
          <p:cNvSpPr>
            <a:spLocks noGrp="1"/>
          </p:cNvSpPr>
          <p:nvPr>
            <p:ph idx="1"/>
          </p:nvPr>
        </p:nvSpPr>
        <p:spPr/>
        <p:txBody>
          <a:bodyPr/>
          <a:lstStyle/>
          <a:p>
            <a:pPr marL="0" indent="0">
              <a:buNone/>
            </a:pPr>
            <a:r>
              <a:rPr lang="en-US" dirty="0" smtClean="0"/>
              <a:t>Control</a:t>
            </a:r>
          </a:p>
          <a:p>
            <a:pPr marL="0" indent="0">
              <a:buNone/>
            </a:pPr>
            <a:r>
              <a:rPr lang="en-US" b="1" dirty="0"/>
              <a:t>A</a:t>
            </a:r>
            <a:r>
              <a:rPr lang="en-US" b="1" dirty="0" smtClean="0"/>
              <a:t>) Human operator: </a:t>
            </a:r>
          </a:p>
          <a:p>
            <a:r>
              <a:rPr lang="en-US" dirty="0"/>
              <a:t>A flight controller is a circuit board that manages the drone’s flight.</a:t>
            </a:r>
          </a:p>
          <a:p>
            <a:r>
              <a:rPr lang="en-US" dirty="0"/>
              <a:t>Put simply, the flight controller’s job is to control the power</a:t>
            </a:r>
            <a:r>
              <a:rPr lang="en-US" dirty="0" smtClean="0"/>
              <a:t>,</a:t>
            </a:r>
          </a:p>
          <a:p>
            <a:r>
              <a:rPr lang="en-US" dirty="0" smtClean="0"/>
              <a:t> </a:t>
            </a:r>
            <a:r>
              <a:rPr lang="en-US" dirty="0"/>
              <a:t>or RPM (Revolutions Per Minute), for each individual </a:t>
            </a:r>
            <a:r>
              <a:rPr lang="en-US" dirty="0" smtClean="0"/>
              <a:t>motor</a:t>
            </a:r>
          </a:p>
          <a:p>
            <a:r>
              <a:rPr lang="en-US" dirty="0" smtClean="0"/>
              <a:t> </a:t>
            </a:r>
            <a:r>
              <a:rPr lang="en-US" dirty="0"/>
              <a:t>on the drone in response to </a:t>
            </a:r>
            <a:r>
              <a:rPr lang="en-US" dirty="0" smtClean="0"/>
              <a:t>the information </a:t>
            </a:r>
            <a:r>
              <a:rPr lang="en-US" dirty="0"/>
              <a:t>received from the drone controller.</a:t>
            </a:r>
          </a:p>
          <a:p>
            <a:r>
              <a:rPr lang="en-US" dirty="0"/>
              <a:t>When a drone pilot shifts the joystick to the right on the drone controller, </a:t>
            </a:r>
            <a:endParaRPr lang="en-US" dirty="0" smtClean="0"/>
          </a:p>
          <a:p>
            <a:r>
              <a:rPr lang="en-US" dirty="0" smtClean="0"/>
              <a:t>the </a:t>
            </a:r>
            <a:r>
              <a:rPr lang="en-US" dirty="0"/>
              <a:t>drone flight controller is what actually makes the drone move to the right.</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9416714" y="3976411"/>
            <a:ext cx="2245895" cy="1892683"/>
          </a:xfrm>
          <a:prstGeom prst="rect">
            <a:avLst/>
          </a:prstGeom>
        </p:spPr>
      </p:pic>
      <p:pic>
        <p:nvPicPr>
          <p:cNvPr id="5" name="Picture 4"/>
          <p:cNvPicPr>
            <a:picLocks noChangeAspect="1"/>
          </p:cNvPicPr>
          <p:nvPr/>
        </p:nvPicPr>
        <p:blipFill>
          <a:blip r:embed="rId3"/>
          <a:stretch>
            <a:fillRect/>
          </a:stretch>
        </p:blipFill>
        <p:spPr>
          <a:xfrm>
            <a:off x="8260382" y="1845734"/>
            <a:ext cx="3581900" cy="2130677"/>
          </a:xfrm>
          <a:prstGeom prst="rect">
            <a:avLst/>
          </a:prstGeom>
        </p:spPr>
      </p:pic>
    </p:spTree>
    <p:extLst>
      <p:ext uri="{BB962C8B-B14F-4D97-AF65-F5344CB8AC3E}">
        <p14:creationId xmlns:p14="http://schemas.microsoft.com/office/powerpoint/2010/main" val="3906167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3) Navigation System &amp; Controller</a:t>
            </a:r>
            <a:endParaRPr lang="en-US" dirty="0"/>
          </a:p>
        </p:txBody>
      </p:sp>
      <p:sp>
        <p:nvSpPr>
          <p:cNvPr id="3" name="Content Placeholder 2"/>
          <p:cNvSpPr>
            <a:spLocks noGrp="1"/>
          </p:cNvSpPr>
          <p:nvPr>
            <p:ph idx="1"/>
          </p:nvPr>
        </p:nvSpPr>
        <p:spPr/>
        <p:txBody>
          <a:bodyPr/>
          <a:lstStyle/>
          <a:p>
            <a:r>
              <a:rPr lang="en-US" dirty="0" smtClean="0"/>
              <a:t>Type of Flight controllers </a:t>
            </a:r>
          </a:p>
          <a:p>
            <a:endParaRPr lang="en-US" dirty="0"/>
          </a:p>
          <a:p>
            <a:pPr marL="0" lvl="0" indent="0" eaLnBrk="0" fontAlgn="base" hangingPunct="0">
              <a:lnSpc>
                <a:spcPct val="100000"/>
              </a:lnSpc>
              <a:spcBef>
                <a:spcPct val="0"/>
              </a:spcBef>
              <a:spcAft>
                <a:spcPct val="0"/>
              </a:spcAft>
              <a:buClrTx/>
              <a:buSzTx/>
              <a:buFontTx/>
              <a:buChar char="•"/>
            </a:pPr>
            <a:r>
              <a:rPr lang="en-US" altLang="en-US" b="1" dirty="0">
                <a:solidFill>
                  <a:schemeClr val="tx1"/>
                </a:solidFill>
                <a:latin typeface="Arial" panose="020B0604020202020204" pitchFamily="34" charset="0"/>
              </a:rPr>
              <a:t>FC’s for hobbyists/builders – </a:t>
            </a:r>
            <a:r>
              <a:rPr lang="en-US" altLang="en-US" dirty="0">
                <a:solidFill>
                  <a:schemeClr val="tx1"/>
                </a:solidFill>
                <a:latin typeface="Arial" panose="020B0604020202020204" pitchFamily="34" charset="0"/>
              </a:rPr>
              <a:t>Easy to install and perfect for people that do not want to spend large amounts of money from the get-go. </a:t>
            </a:r>
            <a:endParaRPr lang="en-US" altLang="en-US" dirty="0" smtClean="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endParaRPr lang="en-US" altLang="en-US"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r>
              <a:rPr lang="en-US" altLang="en-US" b="1" dirty="0">
                <a:solidFill>
                  <a:schemeClr val="tx1"/>
                </a:solidFill>
                <a:latin typeface="Arial" panose="020B0604020202020204" pitchFamily="34" charset="0"/>
              </a:rPr>
              <a:t>Racing FC’s –</a:t>
            </a:r>
            <a:r>
              <a:rPr lang="en-US" altLang="en-US" dirty="0">
                <a:solidFill>
                  <a:schemeClr val="tx1"/>
                </a:solidFill>
                <a:latin typeface="Arial" panose="020B0604020202020204" pitchFamily="34" charset="0"/>
              </a:rPr>
              <a:t> Designed to be very lightweight, precise, and responsive. Most of them are in the €50,- or less range</a:t>
            </a:r>
            <a:endParaRPr lang="en-US" dirty="0"/>
          </a:p>
        </p:txBody>
      </p:sp>
    </p:spTree>
    <p:extLst>
      <p:ext uri="{BB962C8B-B14F-4D97-AF65-F5344CB8AC3E}">
        <p14:creationId xmlns:p14="http://schemas.microsoft.com/office/powerpoint/2010/main" val="36735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3) Navigation System &amp; Controller</a:t>
            </a:r>
            <a:endParaRPr lang="en-US" dirty="0"/>
          </a:p>
        </p:txBody>
      </p:sp>
      <p:sp>
        <p:nvSpPr>
          <p:cNvPr id="3" name="Content Placeholder 2"/>
          <p:cNvSpPr>
            <a:spLocks noGrp="1"/>
          </p:cNvSpPr>
          <p:nvPr>
            <p:ph idx="1"/>
          </p:nvPr>
        </p:nvSpPr>
        <p:spPr/>
        <p:txBody>
          <a:bodyPr/>
          <a:lstStyle/>
          <a:p>
            <a:r>
              <a:rPr lang="en-US" dirty="0"/>
              <a:t>Type of Flight controllers </a:t>
            </a:r>
          </a:p>
          <a:p>
            <a:endParaRPr lang="en-US" dirty="0" smtClean="0"/>
          </a:p>
          <a:p>
            <a:r>
              <a:rPr lang="en-US" b="1" dirty="0"/>
              <a:t>FC’s for filming</a:t>
            </a:r>
            <a:r>
              <a:rPr lang="en-US" dirty="0"/>
              <a:t> – Although mostly bought included in a drone with a camera, these flight controllers are more </a:t>
            </a:r>
            <a:r>
              <a:rPr lang="en-US" dirty="0" smtClean="0"/>
              <a:t>focused </a:t>
            </a:r>
            <a:r>
              <a:rPr lang="en-US" dirty="0"/>
              <a:t>on creating fluent shots and accessible handling for a pilot</a:t>
            </a:r>
            <a:r>
              <a:rPr lang="en-US" dirty="0" smtClean="0"/>
              <a:t>.</a:t>
            </a:r>
          </a:p>
          <a:p>
            <a:endParaRPr lang="en-US" dirty="0"/>
          </a:p>
          <a:p>
            <a:r>
              <a:rPr lang="en-US" b="1" dirty="0" smtClean="0"/>
              <a:t>Commercial FC’s </a:t>
            </a:r>
            <a:r>
              <a:rPr lang="en-US" dirty="0"/>
              <a:t>These are for the most advanced drones, capable of safe flying and transporting high-value cargo. The biggest players in this field are DJI and </a:t>
            </a:r>
            <a:r>
              <a:rPr lang="en-US" dirty="0" err="1"/>
              <a:t>Pixhawk</a:t>
            </a:r>
            <a:endParaRPr lang="en-US" dirty="0"/>
          </a:p>
        </p:txBody>
      </p:sp>
    </p:spTree>
    <p:extLst>
      <p:ext uri="{BB962C8B-B14F-4D97-AF65-F5344CB8AC3E}">
        <p14:creationId xmlns:p14="http://schemas.microsoft.com/office/powerpoint/2010/main" val="3999704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3) Navigation System &amp; Controller</a:t>
            </a:r>
            <a:endParaRPr lang="en-US" dirty="0"/>
          </a:p>
        </p:txBody>
      </p:sp>
      <p:sp>
        <p:nvSpPr>
          <p:cNvPr id="3" name="Content Placeholder 2"/>
          <p:cNvSpPr>
            <a:spLocks noGrp="1"/>
          </p:cNvSpPr>
          <p:nvPr>
            <p:ph idx="1"/>
          </p:nvPr>
        </p:nvSpPr>
        <p:spPr/>
        <p:txBody>
          <a:bodyPr/>
          <a:lstStyle/>
          <a:p>
            <a:r>
              <a:rPr lang="en-US" dirty="0" smtClean="0"/>
              <a:t>Control</a:t>
            </a:r>
          </a:p>
          <a:p>
            <a:r>
              <a:rPr lang="en-US" dirty="0" smtClean="0"/>
              <a:t>B) </a:t>
            </a:r>
            <a:r>
              <a:rPr lang="en-US" b="1" dirty="0" smtClean="0"/>
              <a:t>Autonomous</a:t>
            </a:r>
          </a:p>
          <a:p>
            <a:r>
              <a:rPr lang="en-US" dirty="0" smtClean="0"/>
              <a:t>* Autonomous </a:t>
            </a:r>
            <a:r>
              <a:rPr lang="en-US" dirty="0"/>
              <a:t>drones capture image and video signals from around them through high-quality image sensors, convert them to digital signals using computer vision and create mappings using GPS</a:t>
            </a:r>
            <a:r>
              <a:rPr lang="en-US" dirty="0" smtClean="0"/>
              <a:t>.</a:t>
            </a:r>
          </a:p>
          <a:p>
            <a:endParaRPr lang="en-US" dirty="0"/>
          </a:p>
          <a:p>
            <a:r>
              <a:rPr lang="en-US" dirty="0"/>
              <a:t>* by utilizing methods and algorithms of artificial intelligence it can create alternative paths of movement and continue moving and performing tasks that they’re designed for.</a:t>
            </a:r>
            <a:endParaRPr lang="en-US" dirty="0" smtClean="0"/>
          </a:p>
          <a:p>
            <a:r>
              <a:rPr lang="en-US" b="1" dirty="0" smtClean="0"/>
              <a:t> </a:t>
            </a:r>
            <a:endParaRPr lang="en-US" b="1" dirty="0"/>
          </a:p>
          <a:p>
            <a:endParaRPr lang="en-US" dirty="0"/>
          </a:p>
        </p:txBody>
      </p:sp>
    </p:spTree>
    <p:extLst>
      <p:ext uri="{BB962C8B-B14F-4D97-AF65-F5344CB8AC3E}">
        <p14:creationId xmlns:p14="http://schemas.microsoft.com/office/powerpoint/2010/main" val="489277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4) Data Collections</a:t>
            </a:r>
            <a:endParaRPr lang="en-US" dirty="0"/>
          </a:p>
        </p:txBody>
      </p:sp>
      <p:sp>
        <p:nvSpPr>
          <p:cNvPr id="3" name="Content Placeholder 2"/>
          <p:cNvSpPr>
            <a:spLocks noGrp="1"/>
          </p:cNvSpPr>
          <p:nvPr>
            <p:ph idx="1"/>
          </p:nvPr>
        </p:nvSpPr>
        <p:spPr/>
        <p:txBody>
          <a:bodyPr/>
          <a:lstStyle/>
          <a:p>
            <a:r>
              <a:rPr lang="en-US" dirty="0" smtClean="0"/>
              <a:t>A) </a:t>
            </a:r>
            <a:r>
              <a:rPr lang="en-US" b="1" dirty="0"/>
              <a:t>Information received via </a:t>
            </a:r>
            <a:r>
              <a:rPr lang="en-US" b="1" dirty="0" smtClean="0"/>
              <a:t>sensors</a:t>
            </a:r>
          </a:p>
          <a:p>
            <a:r>
              <a:rPr lang="en-US" dirty="0"/>
              <a:t>A drone can have many types of sensors to collect information, such as changes in speed, distance, temperature, wind, chemical signals, light, sound, and can even identify the presence of magnetic objects</a:t>
            </a:r>
            <a:r>
              <a:rPr lang="en-US" dirty="0" smtClean="0"/>
              <a:t>.</a:t>
            </a:r>
          </a:p>
          <a:p>
            <a:r>
              <a:rPr lang="en-US" dirty="0" smtClean="0"/>
              <a:t>B) </a:t>
            </a:r>
            <a:r>
              <a:rPr lang="en-US" b="1" dirty="0" smtClean="0"/>
              <a:t>Images</a:t>
            </a:r>
          </a:p>
          <a:p>
            <a:r>
              <a:rPr lang="en-US" dirty="0"/>
              <a:t>A farmer can use drones with thermal, infrared, or HD imaging capabilities to capture clear images of his crops. </a:t>
            </a:r>
            <a:endParaRPr lang="en-US" dirty="0" smtClean="0"/>
          </a:p>
          <a:p>
            <a:r>
              <a:rPr lang="en-US" dirty="0"/>
              <a:t>filmmakers can use drones to shoot stunning images for filmography</a:t>
            </a:r>
            <a:r>
              <a:rPr lang="en-US" dirty="0" smtClean="0"/>
              <a:t>.</a:t>
            </a:r>
          </a:p>
          <a:p>
            <a:r>
              <a:rPr lang="en-US" dirty="0"/>
              <a:t>Public institutions find it useful for planning a city’s infrastructure</a:t>
            </a:r>
            <a:r>
              <a:rPr lang="en-US" dirty="0" smtClean="0"/>
              <a:t>.</a:t>
            </a:r>
          </a:p>
          <a:p>
            <a:r>
              <a:rPr lang="en-US" dirty="0"/>
              <a:t>And to study the </a:t>
            </a:r>
            <a:r>
              <a:rPr lang="en-US" dirty="0" err="1"/>
              <a:t>behaviour</a:t>
            </a:r>
            <a:r>
              <a:rPr lang="en-US" dirty="0"/>
              <a:t> of wildlife and marine animals.  </a:t>
            </a:r>
          </a:p>
        </p:txBody>
      </p:sp>
    </p:spTree>
    <p:extLst>
      <p:ext uri="{BB962C8B-B14F-4D97-AF65-F5344CB8AC3E}">
        <p14:creationId xmlns:p14="http://schemas.microsoft.com/office/powerpoint/2010/main" val="148723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4) Data Collections</a:t>
            </a:r>
            <a:endParaRPr lang="en-US" dirty="0"/>
          </a:p>
        </p:txBody>
      </p:sp>
      <p:sp>
        <p:nvSpPr>
          <p:cNvPr id="3" name="Content Placeholder 2"/>
          <p:cNvSpPr>
            <a:spLocks noGrp="1"/>
          </p:cNvSpPr>
          <p:nvPr>
            <p:ph idx="1"/>
          </p:nvPr>
        </p:nvSpPr>
        <p:spPr/>
        <p:txBody>
          <a:bodyPr/>
          <a:lstStyle/>
          <a:p>
            <a:r>
              <a:rPr lang="en-US" b="1" dirty="0" smtClean="0"/>
              <a:t>C) Voice </a:t>
            </a:r>
            <a:r>
              <a:rPr lang="en-US" b="1" dirty="0"/>
              <a:t>and video </a:t>
            </a:r>
            <a:r>
              <a:rPr lang="en-US" b="1" dirty="0" smtClean="0"/>
              <a:t>communications</a:t>
            </a:r>
          </a:p>
          <a:p>
            <a:r>
              <a:rPr lang="en-US" dirty="0"/>
              <a:t>emergency services, and search and rescue </a:t>
            </a:r>
            <a:r>
              <a:rPr lang="en-US" dirty="0" smtClean="0"/>
              <a:t>missions</a:t>
            </a:r>
          </a:p>
          <a:p>
            <a:endParaRPr lang="en-US" dirty="0" smtClean="0"/>
          </a:p>
          <a:p>
            <a:r>
              <a:rPr lang="en-US" dirty="0" smtClean="0"/>
              <a:t>D) </a:t>
            </a:r>
            <a:r>
              <a:rPr lang="en-US" b="1" dirty="0"/>
              <a:t>Location and </a:t>
            </a:r>
            <a:r>
              <a:rPr lang="en-US" b="1" dirty="0" smtClean="0"/>
              <a:t>navigation</a:t>
            </a:r>
          </a:p>
          <a:p>
            <a:r>
              <a:rPr lang="en-US" dirty="0"/>
              <a:t>Drones equipped with GPS trackers and radar are used for navigation and location-sensing during mapping, surveillance, geospatial exploration, etc. </a:t>
            </a:r>
          </a:p>
        </p:txBody>
      </p:sp>
    </p:spTree>
    <p:extLst>
      <p:ext uri="{BB962C8B-B14F-4D97-AF65-F5344CB8AC3E}">
        <p14:creationId xmlns:p14="http://schemas.microsoft.com/office/powerpoint/2010/main" val="1946172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5) Data Transmission</a:t>
            </a:r>
            <a:endParaRPr lang="en-US" dirty="0"/>
          </a:p>
        </p:txBody>
      </p:sp>
      <p:sp>
        <p:nvSpPr>
          <p:cNvPr id="3" name="Content Placeholder 2"/>
          <p:cNvSpPr>
            <a:spLocks noGrp="1"/>
          </p:cNvSpPr>
          <p:nvPr>
            <p:ph idx="1"/>
          </p:nvPr>
        </p:nvSpPr>
        <p:spPr/>
        <p:txBody>
          <a:bodyPr/>
          <a:lstStyle/>
          <a:p>
            <a:endParaRPr lang="en-US" b="1" dirty="0" smtClean="0"/>
          </a:p>
          <a:p>
            <a:endParaRPr lang="en-US" b="1" dirty="0"/>
          </a:p>
          <a:p>
            <a:r>
              <a:rPr lang="en-US" b="1" dirty="0" smtClean="0"/>
              <a:t>Data </a:t>
            </a:r>
            <a:r>
              <a:rPr lang="en-US" b="1" dirty="0"/>
              <a:t>transmission radio </a:t>
            </a:r>
            <a:r>
              <a:rPr lang="en-US" dirty="0"/>
              <a:t>is a main tool for communication between aircraft and ground stations</a:t>
            </a:r>
            <a:r>
              <a:rPr lang="en-US" dirty="0" smtClean="0"/>
              <a:t>.</a:t>
            </a:r>
          </a:p>
          <a:p>
            <a:endParaRPr lang="en-US" dirty="0"/>
          </a:p>
          <a:p>
            <a:pPr marL="0" indent="0">
              <a:buNone/>
            </a:pPr>
            <a:r>
              <a:rPr lang="en-US" dirty="0" smtClean="0"/>
              <a:t>Computers </a:t>
            </a:r>
            <a:r>
              <a:rPr lang="en-US" dirty="0"/>
              <a:t>give the aircraft tasks, real-time flight altitude, speed, and many other data will be transmitted through it, so that we can monitor the situation of the aircraft from time to time and modify the aircraft's course at any time. </a:t>
            </a:r>
            <a:endParaRPr lang="en-US" dirty="0"/>
          </a:p>
        </p:txBody>
      </p:sp>
    </p:spTree>
    <p:extLst>
      <p:ext uri="{BB962C8B-B14F-4D97-AF65-F5344CB8AC3E}">
        <p14:creationId xmlns:p14="http://schemas.microsoft.com/office/powerpoint/2010/main" val="2006557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5) Data Transmission</a:t>
            </a:r>
            <a:endParaRPr lang="en-US" dirty="0"/>
          </a:p>
        </p:txBody>
      </p:sp>
      <p:sp>
        <p:nvSpPr>
          <p:cNvPr id="3" name="Content Placeholder 2"/>
          <p:cNvSpPr>
            <a:spLocks noGrp="1"/>
          </p:cNvSpPr>
          <p:nvPr>
            <p:ph idx="1"/>
          </p:nvPr>
        </p:nvSpPr>
        <p:spPr/>
        <p:txBody>
          <a:bodyPr/>
          <a:lstStyle/>
          <a:p>
            <a:endParaRPr lang="en-US" b="1" dirty="0" smtClean="0"/>
          </a:p>
          <a:p>
            <a:endParaRPr lang="en-US" b="1" dirty="0"/>
          </a:p>
          <a:p>
            <a:r>
              <a:rPr lang="en-US" b="1" dirty="0" smtClean="0"/>
              <a:t>Wireless </a:t>
            </a:r>
            <a:r>
              <a:rPr lang="en-US" b="1" dirty="0"/>
              <a:t>Technologies for Video Transmission</a:t>
            </a:r>
          </a:p>
          <a:p>
            <a:pPr marL="0" indent="0">
              <a:buNone/>
            </a:pPr>
            <a:r>
              <a:rPr lang="en-US" i="1" dirty="0"/>
              <a:t>can</a:t>
            </a:r>
            <a:r>
              <a:rPr lang="en-US" dirty="0"/>
              <a:t> be used for fairly short distances. The range of a Wi-Fi signal, can range from 300 to 2000 meters</a:t>
            </a:r>
          </a:p>
          <a:p>
            <a:pPr marL="0" indent="0">
              <a:buNone/>
            </a:pPr>
            <a:endParaRPr lang="en-US" b="1" dirty="0"/>
          </a:p>
          <a:p>
            <a:pPr marL="0" indent="0">
              <a:buNone/>
            </a:pPr>
            <a:r>
              <a:rPr lang="en-US" dirty="0"/>
              <a:t>However, the range of the wireless video link is limited by a number of factors. The path loss itself will diminish the signal when distance increases, and obstacles in the line of sight can give additional attenuation.</a:t>
            </a:r>
            <a:endParaRPr lang="en-US" b="1" dirty="0"/>
          </a:p>
          <a:p>
            <a:endParaRPr lang="en-US" dirty="0"/>
          </a:p>
        </p:txBody>
      </p:sp>
    </p:spTree>
    <p:extLst>
      <p:ext uri="{BB962C8B-B14F-4D97-AF65-F5344CB8AC3E}">
        <p14:creationId xmlns:p14="http://schemas.microsoft.com/office/powerpoint/2010/main" val="136474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6)</a:t>
            </a:r>
            <a:r>
              <a:rPr lang="en-US" dirty="0"/>
              <a:t>Power System Management</a:t>
            </a:r>
          </a:p>
        </p:txBody>
      </p:sp>
      <p:sp>
        <p:nvSpPr>
          <p:cNvPr id="3" name="Content Placeholder 2"/>
          <p:cNvSpPr>
            <a:spLocks noGrp="1"/>
          </p:cNvSpPr>
          <p:nvPr>
            <p:ph idx="1"/>
          </p:nvPr>
        </p:nvSpPr>
        <p:spPr/>
        <p:txBody>
          <a:bodyPr/>
          <a:lstStyle/>
          <a:p>
            <a:r>
              <a:rPr lang="en-US" dirty="0"/>
              <a:t>There are many different power sources available on the market, such </a:t>
            </a:r>
            <a:r>
              <a:rPr lang="en-US" dirty="0" smtClean="0"/>
              <a:t>as</a:t>
            </a:r>
          </a:p>
          <a:p>
            <a:r>
              <a:rPr lang="en-US" dirty="0" smtClean="0"/>
              <a:t> </a:t>
            </a:r>
            <a:r>
              <a:rPr lang="en-US" b="1" dirty="0"/>
              <a:t>batteries, solar power, FCs, combustion engines</a:t>
            </a:r>
            <a:r>
              <a:rPr lang="en-US" dirty="0"/>
              <a:t>. </a:t>
            </a:r>
            <a:endParaRPr lang="en-US" dirty="0" smtClean="0"/>
          </a:p>
          <a:p>
            <a:r>
              <a:rPr lang="en-US" dirty="0" smtClean="0"/>
              <a:t>With each have it advantages and disadvantages.</a:t>
            </a:r>
          </a:p>
          <a:p>
            <a:endParaRPr lang="en-US" dirty="0"/>
          </a:p>
          <a:p>
            <a:r>
              <a:rPr lang="en-US" dirty="0" smtClean="0"/>
              <a:t>One of the interesting  renewable sources is </a:t>
            </a:r>
            <a:r>
              <a:rPr lang="en-US" b="1" dirty="0"/>
              <a:t>Hydrogen </a:t>
            </a:r>
            <a:r>
              <a:rPr lang="en-US" b="1" dirty="0" smtClean="0"/>
              <a:t>Fuel Cell:</a:t>
            </a:r>
          </a:p>
          <a:p>
            <a:endParaRPr lang="en-US" b="1" dirty="0"/>
          </a:p>
          <a:p>
            <a:pPr marL="0" indent="0">
              <a:buNone/>
            </a:pPr>
            <a:r>
              <a:rPr lang="en-US" dirty="0"/>
              <a:t>produce electricity by combining hydrogen and oxygen </a:t>
            </a:r>
            <a:r>
              <a:rPr lang="en-US" dirty="0" smtClean="0"/>
              <a:t>atoms </a:t>
            </a:r>
          </a:p>
          <a:p>
            <a:endParaRPr lang="en-US" b="1" dirty="0"/>
          </a:p>
          <a:p>
            <a:endParaRPr lang="en-US" dirty="0" smtClean="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8779" y="1845734"/>
            <a:ext cx="2476901" cy="4023359"/>
          </a:xfrm>
          <a:prstGeom prst="rect">
            <a:avLst/>
          </a:prstGeom>
        </p:spPr>
      </p:pic>
    </p:spTree>
    <p:extLst>
      <p:ext uri="{BB962C8B-B14F-4D97-AF65-F5344CB8AC3E}">
        <p14:creationId xmlns:p14="http://schemas.microsoft.com/office/powerpoint/2010/main" val="1978905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6)</a:t>
            </a:r>
            <a:r>
              <a:rPr lang="en-US" dirty="0"/>
              <a:t>Power System Management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737360"/>
            <a:ext cx="10058399" cy="4131734"/>
          </a:xfrm>
          <a:prstGeom prst="rect">
            <a:avLst/>
          </a:prstGeom>
        </p:spPr>
      </p:pic>
    </p:spTree>
    <p:extLst>
      <p:ext uri="{BB962C8B-B14F-4D97-AF65-F5344CB8AC3E}">
        <p14:creationId xmlns:p14="http://schemas.microsoft.com/office/powerpoint/2010/main" val="2619610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23158" y="1973178"/>
            <a:ext cx="2332522" cy="1560005"/>
          </a:xfrm>
          <a:prstGeom prst="rect">
            <a:avLst/>
          </a:prstGeom>
        </p:spPr>
      </p:pic>
      <p:sp>
        <p:nvSpPr>
          <p:cNvPr id="2" name="Title 1"/>
          <p:cNvSpPr>
            <a:spLocks noGrp="1"/>
          </p:cNvSpPr>
          <p:nvPr>
            <p:ph type="title"/>
          </p:nvPr>
        </p:nvSpPr>
        <p:spPr/>
        <p:txBody>
          <a:bodyPr/>
          <a:lstStyle/>
          <a:p>
            <a:r>
              <a:rPr lang="en-MY" altLang="en-US" dirty="0"/>
              <a:t>History of the robot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Early concepts </a:t>
            </a:r>
          </a:p>
          <a:p>
            <a:pPr marL="0" indent="0">
              <a:buNone/>
            </a:pPr>
            <a:r>
              <a:rPr lang="en-US" b="1" dirty="0" smtClean="0"/>
              <a:t>    mid-1850</a:t>
            </a:r>
            <a:endParaRPr lang="en-US" b="1" dirty="0"/>
          </a:p>
          <a:p>
            <a:r>
              <a:rPr lang="en-US" dirty="0" smtClean="0"/>
              <a:t>*The concept of drones might have been started when </a:t>
            </a:r>
          </a:p>
          <a:p>
            <a:r>
              <a:rPr lang="en-US" dirty="0" smtClean="0"/>
              <a:t>Austria attacked </a:t>
            </a:r>
            <a:r>
              <a:rPr lang="en-US" dirty="0"/>
              <a:t>Venice using unmanned balloons stuffed with </a:t>
            </a:r>
            <a:r>
              <a:rPr lang="en-US" dirty="0" smtClean="0"/>
              <a:t>explosives</a:t>
            </a:r>
          </a:p>
          <a:p>
            <a:endParaRPr lang="en-US" dirty="0"/>
          </a:p>
          <a:p>
            <a:r>
              <a:rPr lang="en-US" b="1" dirty="0" smtClean="0"/>
              <a:t>  first </a:t>
            </a:r>
            <a:r>
              <a:rPr lang="en-US" b="1" dirty="0"/>
              <a:t>quadcopters appeared in the early-1900s</a:t>
            </a:r>
          </a:p>
          <a:p>
            <a:r>
              <a:rPr lang="en-US" dirty="0" smtClean="0"/>
              <a:t>*it </a:t>
            </a:r>
            <a:r>
              <a:rPr lang="en-US" dirty="0"/>
              <a:t>achieved the first ascent of a vertical-flight aircraft with a pilot, </a:t>
            </a:r>
            <a:endParaRPr lang="en-US" dirty="0" smtClean="0"/>
          </a:p>
          <a:p>
            <a:r>
              <a:rPr lang="en-US" dirty="0" smtClean="0"/>
              <a:t>it </a:t>
            </a:r>
            <a:r>
              <a:rPr lang="en-US" dirty="0"/>
              <a:t>only reached a height of 0.6 meters. It was also not a free flight</a:t>
            </a:r>
            <a:r>
              <a:rPr lang="en-US" dirty="0" smtClean="0"/>
              <a:t>,</a:t>
            </a:r>
          </a:p>
          <a:p>
            <a:r>
              <a:rPr lang="en-US" dirty="0" smtClean="0"/>
              <a:t> </a:t>
            </a:r>
            <a:r>
              <a:rPr lang="en-US" dirty="0"/>
              <a:t>as four men were needed to steady the structure. </a:t>
            </a:r>
            <a:endParaRPr lang="en-US" dirty="0" smtClean="0"/>
          </a:p>
          <a:p>
            <a:r>
              <a:rPr lang="en-US" dirty="0" smtClean="0"/>
              <a:t>Which </a:t>
            </a:r>
            <a:r>
              <a:rPr lang="en-US" dirty="0"/>
              <a:t>showed that </a:t>
            </a:r>
            <a:r>
              <a:rPr lang="en-US" dirty="0" smtClean="0"/>
              <a:t>the concept </a:t>
            </a:r>
            <a:r>
              <a:rPr lang="en-US" dirty="0"/>
              <a:t>of a quadcopter would work for </a:t>
            </a:r>
            <a:r>
              <a:rPr lang="en-US" dirty="0" smtClean="0"/>
              <a:t>flight.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727" y="3641558"/>
            <a:ext cx="3029953" cy="2554955"/>
          </a:xfrm>
          <a:prstGeom prst="rect">
            <a:avLst/>
          </a:prstGeom>
        </p:spPr>
      </p:pic>
    </p:spTree>
    <p:extLst>
      <p:ext uri="{BB962C8B-B14F-4D97-AF65-F5344CB8AC3E}">
        <p14:creationId xmlns:p14="http://schemas.microsoft.com/office/powerpoint/2010/main" val="3585606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6)</a:t>
            </a:r>
            <a:r>
              <a:rPr lang="en-US" dirty="0"/>
              <a:t>Power System Management</a:t>
            </a:r>
          </a:p>
        </p:txBody>
      </p:sp>
      <p:sp>
        <p:nvSpPr>
          <p:cNvPr id="3" name="Content Placeholder 2"/>
          <p:cNvSpPr>
            <a:spLocks noGrp="1"/>
          </p:cNvSpPr>
          <p:nvPr>
            <p:ph idx="1"/>
          </p:nvPr>
        </p:nvSpPr>
        <p:spPr/>
        <p:txBody>
          <a:bodyPr/>
          <a:lstStyle/>
          <a:p>
            <a:r>
              <a:rPr lang="en-US" b="1" dirty="0" smtClean="0"/>
              <a:t>Sensors that help in controlling power consumption</a:t>
            </a:r>
          </a:p>
          <a:p>
            <a:endParaRPr lang="en-US" b="1" dirty="0"/>
          </a:p>
          <a:p>
            <a:r>
              <a:rPr lang="en-US" b="1" dirty="0" smtClean="0"/>
              <a:t>Engine </a:t>
            </a:r>
            <a:r>
              <a:rPr lang="en-US" b="1" dirty="0"/>
              <a:t>Intake Flow Sensors</a:t>
            </a:r>
            <a:endParaRPr lang="en-US" dirty="0"/>
          </a:p>
          <a:p>
            <a:r>
              <a:rPr lang="en-US" dirty="0"/>
              <a:t>Flow sensors can be used to effectively monitor air flow into small gas engines used to power some drone varieties. These help the engine CPU determine the proper fuel-to-air ratio at a specified engine speed.</a:t>
            </a:r>
          </a:p>
          <a:p>
            <a:r>
              <a:rPr lang="en-US" b="1" dirty="0"/>
              <a:t>Current Sensors</a:t>
            </a:r>
            <a:endParaRPr lang="en-US" dirty="0"/>
          </a:p>
          <a:p>
            <a:r>
              <a:rPr lang="en-US" dirty="0" smtClean="0"/>
              <a:t>can </a:t>
            </a:r>
            <a:r>
              <a:rPr lang="en-US" dirty="0"/>
              <a:t>be used to monitor and optimize power drain, safe charging of internal batteries, and detect fault conditions with motors or other areas of the system.</a:t>
            </a:r>
          </a:p>
          <a:p>
            <a:endParaRPr lang="en-US" dirty="0"/>
          </a:p>
        </p:txBody>
      </p:sp>
    </p:spTree>
    <p:extLst>
      <p:ext uri="{BB962C8B-B14F-4D97-AF65-F5344CB8AC3E}">
        <p14:creationId xmlns:p14="http://schemas.microsoft.com/office/powerpoint/2010/main" val="1291937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LIST OF UAV Company (Service / Manufacture/ Components) Locally</a:t>
            </a:r>
            <a:endParaRPr lang="en-US" dirty="0"/>
          </a:p>
        </p:txBody>
      </p:sp>
      <p:sp>
        <p:nvSpPr>
          <p:cNvPr id="3" name="Content Placeholder 2"/>
          <p:cNvSpPr>
            <a:spLocks noGrp="1"/>
          </p:cNvSpPr>
          <p:nvPr>
            <p:ph idx="1"/>
          </p:nvPr>
        </p:nvSpPr>
        <p:spPr/>
        <p:txBody>
          <a:bodyPr/>
          <a:lstStyle/>
          <a:p>
            <a:r>
              <a:rPr lang="en-MY" altLang="en-US" dirty="0" smtClean="0"/>
              <a:t>*AERODYNE</a:t>
            </a:r>
            <a:endParaRPr lang="en-MY" altLang="en-US" dirty="0"/>
          </a:p>
          <a:p>
            <a:r>
              <a:rPr lang="en-MY" altLang="en-US" dirty="0" smtClean="0"/>
              <a:t>*POLADRONE</a:t>
            </a:r>
            <a:endParaRPr lang="en-MY" altLang="en-US" dirty="0"/>
          </a:p>
          <a:p>
            <a:r>
              <a:rPr lang="en-MY" altLang="en-US" dirty="0" smtClean="0">
                <a:sym typeface="+mn-ea"/>
              </a:rPr>
              <a:t>*DEFTECH</a:t>
            </a:r>
            <a:endParaRPr lang="en-MY" altLang="en-US" dirty="0">
              <a:sym typeface="+mn-ea"/>
            </a:endParaRPr>
          </a:p>
          <a:p>
            <a:endParaRPr lang="en-MY" altLang="en-US" dirty="0">
              <a:sym typeface="+mn-ea"/>
            </a:endParaRPr>
          </a:p>
          <a:p>
            <a:r>
              <a:rPr lang="en-US" dirty="0" smtClean="0"/>
              <a:t>*Vortex </a:t>
            </a:r>
            <a:r>
              <a:rPr lang="en-US" dirty="0"/>
              <a:t>Edge (is the first Malaysian developer of unmanned systems, including Unmanned Aerial Vehicles as well as Unmanned Ground Vehicles (UGV) with indigenous Flight Controller (Autopilot).</a:t>
            </a:r>
          </a:p>
          <a:p>
            <a:endParaRPr lang="ar-SA" altLang="en-US" dirty="0">
              <a:sym typeface="+mn-ea"/>
            </a:endParaRPr>
          </a:p>
          <a:p>
            <a:r>
              <a:rPr lang="en-US" altLang="en-US" dirty="0" smtClean="0">
                <a:sym typeface="+mn-ea"/>
              </a:rPr>
              <a:t>*Sami ( Saudi Arabian Military industries</a:t>
            </a:r>
            <a:r>
              <a:rPr lang="en-US" altLang="en-US" dirty="0">
                <a:sym typeface="+mn-ea"/>
              </a:rPr>
              <a:t>) (plans to produce Saudi-made drone )</a:t>
            </a:r>
            <a:endParaRPr lang="en-MY" altLang="en-US" dirty="0" smtClean="0"/>
          </a:p>
          <a:p>
            <a:endParaRPr lang="en-US" dirty="0"/>
          </a:p>
        </p:txBody>
      </p:sp>
    </p:spTree>
    <p:extLst>
      <p:ext uri="{BB962C8B-B14F-4D97-AF65-F5344CB8AC3E}">
        <p14:creationId xmlns:p14="http://schemas.microsoft.com/office/powerpoint/2010/main" val="324247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b="1" dirty="0"/>
              <a:t>A Brief History of Drones: The Remote Controlled Unmanned Aerial Vehicles (UAVs</a:t>
            </a:r>
            <a:r>
              <a:rPr lang="en-US" b="1" dirty="0" smtClean="0"/>
              <a:t>)</a:t>
            </a:r>
            <a:endParaRPr lang="en-US" dirty="0" smtClean="0"/>
          </a:p>
          <a:p>
            <a:r>
              <a:rPr lang="en-US" dirty="0">
                <a:hlinkClick r:id="rId2"/>
              </a:rPr>
              <a:t>https://</a:t>
            </a:r>
            <a:r>
              <a:rPr lang="en-US" dirty="0" smtClean="0">
                <a:hlinkClick r:id="rId2"/>
              </a:rPr>
              <a:t>interestingengineering.com/a-brief-history-of-drones-the-remote-controlled-unmanned-aerial-vehicles-uavs</a:t>
            </a:r>
            <a:r>
              <a:rPr lang="en-US" dirty="0" smtClean="0"/>
              <a:t> </a:t>
            </a:r>
          </a:p>
          <a:p>
            <a:endParaRPr lang="en-US" dirty="0"/>
          </a:p>
          <a:p>
            <a:r>
              <a:rPr lang="en-US" dirty="0"/>
              <a:t/>
            </a:r>
            <a:br>
              <a:rPr lang="en-US" dirty="0"/>
            </a:br>
            <a:r>
              <a:rPr lang="en-US" dirty="0"/>
              <a:t>A HARDWARE/SOFTWARE ARCHITECTURE FOR UAV PAYLOAD AND</a:t>
            </a:r>
            <a:r>
              <a:rPr lang="en-US" dirty="0"/>
              <a:t/>
            </a:r>
            <a:br>
              <a:rPr lang="en-US" dirty="0"/>
            </a:br>
            <a:r>
              <a:rPr lang="en-US" dirty="0"/>
              <a:t>MISSION </a:t>
            </a:r>
            <a:r>
              <a:rPr lang="en-US" dirty="0" smtClean="0"/>
              <a:t>CONTROL</a:t>
            </a:r>
          </a:p>
          <a:p>
            <a:r>
              <a:rPr lang="en-US" dirty="0">
                <a:hlinkClick r:id="rId3"/>
              </a:rPr>
              <a:t>https://</a:t>
            </a:r>
            <a:r>
              <a:rPr lang="en-US" dirty="0" smtClean="0">
                <a:hlinkClick r:id="rId3"/>
              </a:rPr>
              <a:t>upcommons.upc.edu/bitstream/handle/2117/8697/25_digital%20_avionics_pastor.pdf</a:t>
            </a:r>
            <a:r>
              <a:rPr lang="en-US" dirty="0" smtClean="0"/>
              <a:t> </a:t>
            </a:r>
            <a:endParaRPr lang="en-US" dirty="0"/>
          </a:p>
        </p:txBody>
      </p:sp>
    </p:spTree>
    <p:extLst>
      <p:ext uri="{BB962C8B-B14F-4D97-AF65-F5344CB8AC3E}">
        <p14:creationId xmlns:p14="http://schemas.microsoft.com/office/powerpoint/2010/main" val="1266169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b="1" dirty="0"/>
              <a:t>Drone Types: Multi-Rotor vs Fixed-Wing vs Single Rotor vs Hybrid VTOL </a:t>
            </a:r>
          </a:p>
          <a:p>
            <a:r>
              <a:rPr lang="en-US" dirty="0">
                <a:hlinkClick r:id="rId2"/>
              </a:rPr>
              <a:t>https://www.auav.com.au/articles/drone-types</a:t>
            </a:r>
            <a:r>
              <a:rPr lang="en-US" dirty="0" smtClean="0">
                <a:hlinkClick r:id="rId2"/>
              </a:rPr>
              <a:t>/</a:t>
            </a:r>
            <a:r>
              <a:rPr lang="en-US" dirty="0" smtClean="0"/>
              <a:t> </a:t>
            </a:r>
          </a:p>
          <a:p>
            <a:endParaRPr lang="en-US" dirty="0" smtClean="0"/>
          </a:p>
          <a:p>
            <a:r>
              <a:rPr lang="en-US" b="1" dirty="0"/>
              <a:t>Flight Controllers explained for everyone.</a:t>
            </a:r>
          </a:p>
          <a:p>
            <a:pPr marL="0" indent="0">
              <a:buNone/>
            </a:pPr>
            <a:r>
              <a:rPr lang="en-US" dirty="0" smtClean="0">
                <a:hlinkClick r:id="rId3"/>
              </a:rPr>
              <a:t>https</a:t>
            </a:r>
            <a:r>
              <a:rPr lang="en-US" dirty="0">
                <a:hlinkClick r:id="rId3"/>
              </a:rPr>
              <a:t>://fusion.engineering/flight-controllers-explained-for-everyone</a:t>
            </a:r>
            <a:r>
              <a:rPr lang="en-US" dirty="0" smtClean="0">
                <a:hlinkClick r:id="rId3"/>
              </a:rPr>
              <a:t>/</a:t>
            </a:r>
            <a:r>
              <a:rPr lang="en-US" dirty="0" smtClean="0"/>
              <a:t> </a:t>
            </a:r>
          </a:p>
          <a:p>
            <a:pPr marL="0" indent="0">
              <a:buNone/>
            </a:pPr>
            <a:endParaRPr lang="en-US" dirty="0"/>
          </a:p>
          <a:p>
            <a:pPr marL="0" indent="0">
              <a:buNone/>
            </a:pPr>
            <a:r>
              <a:rPr lang="en-US" b="1" dirty="0"/>
              <a:t>Drone applications: The use of drones for data </a:t>
            </a:r>
            <a:r>
              <a:rPr lang="en-US" b="1" dirty="0" smtClean="0"/>
              <a:t>collection</a:t>
            </a:r>
            <a:endParaRPr lang="en-US" dirty="0" smtClean="0"/>
          </a:p>
          <a:p>
            <a:pPr marL="0" indent="0">
              <a:buNone/>
            </a:pPr>
            <a:r>
              <a:rPr lang="en-US" dirty="0">
                <a:hlinkClick r:id="rId4"/>
              </a:rPr>
              <a:t>https://mirragin.com.au/drone-applications-the-use-of-drones-for-data-collection</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324102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History of the robot</a:t>
            </a:r>
            <a:endParaRPr lang="en-US" dirty="0"/>
          </a:p>
        </p:txBody>
      </p:sp>
      <p:sp>
        <p:nvSpPr>
          <p:cNvPr id="3" name="Content Placeholder 2"/>
          <p:cNvSpPr>
            <a:spLocks noGrp="1"/>
          </p:cNvSpPr>
          <p:nvPr>
            <p:ph idx="1"/>
          </p:nvPr>
        </p:nvSpPr>
        <p:spPr/>
        <p:txBody>
          <a:bodyPr>
            <a:normAutofit/>
          </a:bodyPr>
          <a:lstStyle/>
          <a:p>
            <a:r>
              <a:rPr lang="en-US" b="1" dirty="0" smtClean="0"/>
              <a:t>Leap</a:t>
            </a:r>
            <a:r>
              <a:rPr lang="en-US" dirty="0" smtClean="0"/>
              <a:t>s in technology </a:t>
            </a:r>
            <a:endParaRPr lang="en-US" b="1" dirty="0"/>
          </a:p>
          <a:p>
            <a:r>
              <a:rPr lang="en-US" b="1" dirty="0"/>
              <a:t>1915-1920 </a:t>
            </a:r>
            <a:r>
              <a:rPr lang="en-US" b="1" dirty="0" smtClean="0"/>
              <a:t> </a:t>
            </a:r>
            <a:r>
              <a:rPr lang="en-US" b="1" dirty="0"/>
              <a:t>big leap</a:t>
            </a:r>
          </a:p>
          <a:p>
            <a:r>
              <a:rPr lang="en-US" dirty="0" smtClean="0"/>
              <a:t>* the </a:t>
            </a:r>
            <a:r>
              <a:rPr lang="en-US" dirty="0"/>
              <a:t>first pilotless aircraft which used a radio guidance system was developed in </a:t>
            </a:r>
            <a:r>
              <a:rPr lang="en-US" dirty="0" smtClean="0"/>
              <a:t>1916 and was called </a:t>
            </a:r>
            <a:r>
              <a:rPr lang="en-US" i="1" dirty="0"/>
              <a:t>Ruston Proctor Aerial </a:t>
            </a:r>
            <a:r>
              <a:rPr lang="en-US" i="1" dirty="0" smtClean="0"/>
              <a:t>Target </a:t>
            </a:r>
            <a:endParaRPr lang="en-US" b="1" i="1" dirty="0"/>
          </a:p>
          <a:p>
            <a:r>
              <a:rPr lang="en-US" b="1" dirty="0"/>
              <a:t>1930-1945 </a:t>
            </a:r>
            <a:r>
              <a:rPr lang="en-US" b="1" dirty="0" smtClean="0"/>
              <a:t> </a:t>
            </a:r>
            <a:r>
              <a:rPr lang="en-US" b="1" dirty="0"/>
              <a:t>major </a:t>
            </a:r>
            <a:r>
              <a:rPr lang="en-US" b="1" dirty="0" smtClean="0"/>
              <a:t>leaps</a:t>
            </a:r>
          </a:p>
          <a:p>
            <a:r>
              <a:rPr lang="en-US" dirty="0" smtClean="0"/>
              <a:t>* in </a:t>
            </a:r>
            <a:r>
              <a:rPr lang="en-US" dirty="0"/>
              <a:t>1935, the British developed “Queen Bee”, a radio-controlled target drone, which is also believed to have led to the use of term “drone,” for radio-controlled unmanned aircrafts</a:t>
            </a:r>
            <a:r>
              <a:rPr lang="en-US" dirty="0" smtClean="0"/>
              <a:t>.</a:t>
            </a:r>
          </a:p>
          <a:p>
            <a:r>
              <a:rPr lang="en-US" b="1" dirty="0" smtClean="0"/>
              <a:t>*  the </a:t>
            </a:r>
            <a:r>
              <a:rPr lang="en-US" dirty="0"/>
              <a:t>he V-1 "</a:t>
            </a:r>
            <a:r>
              <a:rPr lang="en-US" dirty="0" smtClean="0"/>
              <a:t>Doodlebugs“ used a </a:t>
            </a:r>
            <a:r>
              <a:rPr lang="en-US" dirty="0"/>
              <a:t>simple autopilot to control altitude and airspeed; a pair of </a:t>
            </a:r>
            <a:r>
              <a:rPr lang="en-US" u="sng" dirty="0"/>
              <a:t>gyroscopes</a:t>
            </a:r>
            <a:r>
              <a:rPr lang="en-US" dirty="0"/>
              <a:t> controlled yaw and pitch; the azimuth was maintained using a </a:t>
            </a:r>
            <a:r>
              <a:rPr lang="en-US" u="sng" dirty="0"/>
              <a:t>magnetic compass</a:t>
            </a:r>
            <a:r>
              <a:rPr lang="en-US" dirty="0"/>
              <a:t>; a </a:t>
            </a:r>
            <a:r>
              <a:rPr lang="en-US" u="sng" dirty="0"/>
              <a:t>barometric device</a:t>
            </a:r>
            <a:r>
              <a:rPr lang="en-US" dirty="0"/>
              <a:t> was used to control altitude. The gyros, rudder, and elevator were controlled using pressurized air.</a:t>
            </a:r>
            <a:endParaRPr lang="en-US" b="1" dirty="0"/>
          </a:p>
          <a:p>
            <a:endParaRPr lang="en-US" b="1" dirty="0"/>
          </a:p>
        </p:txBody>
      </p:sp>
    </p:spTree>
    <p:extLst>
      <p:ext uri="{BB962C8B-B14F-4D97-AF65-F5344CB8AC3E}">
        <p14:creationId xmlns:p14="http://schemas.microsoft.com/office/powerpoint/2010/main" val="294955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History of the robot</a:t>
            </a:r>
            <a:endParaRPr lang="en-US" dirty="0"/>
          </a:p>
        </p:txBody>
      </p:sp>
      <p:sp>
        <p:nvSpPr>
          <p:cNvPr id="3" name="Content Placeholder 2"/>
          <p:cNvSpPr>
            <a:spLocks noGrp="1"/>
          </p:cNvSpPr>
          <p:nvPr>
            <p:ph idx="1"/>
          </p:nvPr>
        </p:nvSpPr>
        <p:spPr/>
        <p:txBody>
          <a:bodyPr/>
          <a:lstStyle/>
          <a:p>
            <a:r>
              <a:rPr lang="en-US" b="1" dirty="0"/>
              <a:t>1990-2010 was a pivotal period for military and civilian drone </a:t>
            </a:r>
            <a:r>
              <a:rPr lang="en-US" b="1" dirty="0" smtClean="0"/>
              <a:t>development</a:t>
            </a:r>
          </a:p>
          <a:p>
            <a:endParaRPr lang="en-US" b="1" dirty="0"/>
          </a:p>
          <a:p>
            <a:r>
              <a:rPr lang="en-US" b="1" dirty="0" smtClean="0"/>
              <a:t>*</a:t>
            </a:r>
            <a:r>
              <a:rPr lang="en-US" dirty="0"/>
              <a:t>Mini and micro versions of UAVs were introduced in 1990, and, the famous </a:t>
            </a:r>
            <a:r>
              <a:rPr lang="en-US" i="1" dirty="0">
                <a:hlinkClick r:id="rId2"/>
              </a:rPr>
              <a:t>Predator</a:t>
            </a:r>
            <a:r>
              <a:rPr lang="en-US" i="1" dirty="0"/>
              <a:t> drone </a:t>
            </a:r>
            <a:r>
              <a:rPr lang="en-US" dirty="0"/>
              <a:t>was introduced in 2000. This was </a:t>
            </a:r>
            <a:r>
              <a:rPr lang="en-US" dirty="0">
                <a:hlinkClick r:id="rId3"/>
              </a:rPr>
              <a:t>used in Afghanistan to launch missiles and in the search of Osama Bin Laden</a:t>
            </a:r>
            <a:r>
              <a:rPr lang="en-US" dirty="0"/>
              <a:t>. In the following years, a number of small-sized, fixed-wing surveillance drones such as </a:t>
            </a:r>
            <a:r>
              <a:rPr lang="en-US" i="1" dirty="0"/>
              <a:t>Raven</a:t>
            </a:r>
            <a:r>
              <a:rPr lang="en-US" dirty="0"/>
              <a:t>, </a:t>
            </a:r>
            <a:r>
              <a:rPr lang="en-US" i="1" dirty="0"/>
              <a:t>Wasp</a:t>
            </a:r>
            <a:r>
              <a:rPr lang="en-US" dirty="0"/>
              <a:t>, and </a:t>
            </a:r>
            <a:r>
              <a:rPr lang="en-US" i="1" dirty="0"/>
              <a:t>Puma</a:t>
            </a:r>
            <a:r>
              <a:rPr lang="en-US" dirty="0"/>
              <a:t> were developed by </a:t>
            </a:r>
            <a:r>
              <a:rPr lang="en-US" dirty="0" err="1"/>
              <a:t>AeroVironment</a:t>
            </a:r>
            <a:r>
              <a:rPr lang="en-US" dirty="0"/>
              <a:t> Inc</a:t>
            </a:r>
            <a:r>
              <a:rPr lang="en-US" dirty="0" smtClean="0"/>
              <a:t>.</a:t>
            </a:r>
          </a:p>
          <a:p>
            <a:endParaRPr lang="en-US" b="1" dirty="0"/>
          </a:p>
          <a:p>
            <a:r>
              <a:rPr lang="en-US" b="1" dirty="0" smtClean="0"/>
              <a:t>*</a:t>
            </a:r>
            <a:r>
              <a:rPr lang="en-US" dirty="0"/>
              <a:t>2006 was another pivotal year in the history of drones. This was the year that the FAA officially </a:t>
            </a:r>
            <a:r>
              <a:rPr lang="en-US" u="sng" dirty="0"/>
              <a:t>issued the first commercial drone permit.</a:t>
            </a:r>
            <a:endParaRPr lang="en-US" b="1" u="sng" dirty="0"/>
          </a:p>
          <a:p>
            <a:endParaRPr lang="en-US" u="sng" dirty="0"/>
          </a:p>
        </p:txBody>
      </p:sp>
    </p:spTree>
    <p:extLst>
      <p:ext uri="{BB962C8B-B14F-4D97-AF65-F5344CB8AC3E}">
        <p14:creationId xmlns:p14="http://schemas.microsoft.com/office/powerpoint/2010/main" val="658914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t>History of the robot</a:t>
            </a:r>
            <a:endParaRPr lang="en-US" dirty="0"/>
          </a:p>
        </p:txBody>
      </p:sp>
      <p:sp>
        <p:nvSpPr>
          <p:cNvPr id="3" name="Content Placeholder 2"/>
          <p:cNvSpPr>
            <a:spLocks noGrp="1"/>
          </p:cNvSpPr>
          <p:nvPr>
            <p:ph idx="1"/>
          </p:nvPr>
        </p:nvSpPr>
        <p:spPr/>
        <p:txBody>
          <a:bodyPr/>
          <a:lstStyle/>
          <a:p>
            <a:r>
              <a:rPr lang="en-US" b="1" dirty="0"/>
              <a:t>2010-today might just be the "Golden Age" of drones</a:t>
            </a:r>
          </a:p>
          <a:p>
            <a:r>
              <a:rPr lang="en-US" dirty="0"/>
              <a:t>* Equipping drones with cameras is now commonplace in commercial photography and videography. This is the result of a merging of radio-controlled (RC) aircraft and smartphone technology</a:t>
            </a:r>
            <a:r>
              <a:rPr lang="en-US" dirty="0" smtClean="0"/>
              <a:t>.</a:t>
            </a:r>
          </a:p>
          <a:p>
            <a:endParaRPr lang="en-US" dirty="0"/>
          </a:p>
          <a:p>
            <a:r>
              <a:rPr lang="en-US" dirty="0"/>
              <a:t>*he rapid growth in the usage of smartphones reduced the prices of microcontrollers, accelerometers, and camera sensors, which are ideal for use in fixed-wing hobbyist aircraft. Further advances allowed a drone with </a:t>
            </a:r>
            <a:r>
              <a:rPr lang="en-US" b="1" dirty="0"/>
              <a:t>4 or more rotors</a:t>
            </a:r>
            <a:r>
              <a:rPr lang="en-US" dirty="0"/>
              <a:t> to be controlled by adjusting the speed of individual rotors.</a:t>
            </a:r>
          </a:p>
          <a:p>
            <a:r>
              <a:rPr lang="en-US" dirty="0" smtClean="0"/>
              <a:t>*Improving </a:t>
            </a:r>
            <a:r>
              <a:rPr lang="en-US" dirty="0"/>
              <a:t>the stability of multirotor aircraft opened up new possibilities for them to be used in a number of ways.</a:t>
            </a:r>
          </a:p>
          <a:p>
            <a:endParaRPr lang="en-US" dirty="0"/>
          </a:p>
        </p:txBody>
      </p:sp>
    </p:spTree>
    <p:extLst>
      <p:ext uri="{BB962C8B-B14F-4D97-AF65-F5344CB8AC3E}">
        <p14:creationId xmlns:p14="http://schemas.microsoft.com/office/powerpoint/2010/main" val="181431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Basic System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038" y="1895475"/>
            <a:ext cx="8096250" cy="3924300"/>
          </a:xfrm>
        </p:spPr>
      </p:pic>
    </p:spTree>
    <p:extLst>
      <p:ext uri="{BB962C8B-B14F-4D97-AF65-F5344CB8AC3E}">
        <p14:creationId xmlns:p14="http://schemas.microsoft.com/office/powerpoint/2010/main" val="3718447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Basic System Architecture</a:t>
            </a:r>
            <a:endParaRPr lang="en-US" dirty="0"/>
          </a:p>
        </p:txBody>
      </p:sp>
      <p:sp>
        <p:nvSpPr>
          <p:cNvPr id="5" name="Content Placeholder 4"/>
          <p:cNvSpPr>
            <a:spLocks noGrp="1"/>
          </p:cNvSpPr>
          <p:nvPr>
            <p:ph idx="1"/>
          </p:nvPr>
        </p:nvSpPr>
        <p:spPr/>
        <p:txBody>
          <a:bodyPr/>
          <a:lstStyle/>
          <a:p>
            <a:r>
              <a:rPr lang="en-US" dirty="0"/>
              <a:t>*An UAV is a complex system composed of </a:t>
            </a:r>
            <a:r>
              <a:rPr lang="en-US" b="1" dirty="0"/>
              <a:t>six</a:t>
            </a:r>
            <a:br>
              <a:rPr lang="en-US" b="1" dirty="0"/>
            </a:br>
            <a:r>
              <a:rPr lang="en-US" b="1" dirty="0"/>
              <a:t>main sub</a:t>
            </a:r>
            <a:r>
              <a:rPr lang="en-US" dirty="0"/>
              <a:t> </a:t>
            </a:r>
            <a:r>
              <a:rPr lang="en-US" dirty="0" smtClean="0"/>
              <a:t>modules that </a:t>
            </a:r>
            <a:r>
              <a:rPr lang="en-US" dirty="0"/>
              <a:t>work coordinately to obtain</a:t>
            </a:r>
            <a:br>
              <a:rPr lang="en-US" dirty="0"/>
            </a:br>
            <a:r>
              <a:rPr lang="en-US" dirty="0"/>
              <a:t>a highly valuable observation platform</a:t>
            </a:r>
          </a:p>
          <a:p>
            <a:endParaRPr lang="en-US" dirty="0"/>
          </a:p>
        </p:txBody>
      </p:sp>
      <p:pic>
        <p:nvPicPr>
          <p:cNvPr id="7" name="Picture 6"/>
          <p:cNvPicPr>
            <a:picLocks noChangeAspect="1"/>
          </p:cNvPicPr>
          <p:nvPr/>
        </p:nvPicPr>
        <p:blipFill>
          <a:blip r:embed="rId2"/>
          <a:stretch>
            <a:fillRect/>
          </a:stretch>
        </p:blipFill>
        <p:spPr>
          <a:xfrm>
            <a:off x="920818" y="2823411"/>
            <a:ext cx="10058400" cy="3154057"/>
          </a:xfrm>
          <a:prstGeom prst="rect">
            <a:avLst/>
          </a:prstGeom>
        </p:spPr>
      </p:pic>
    </p:spTree>
    <p:extLst>
      <p:ext uri="{BB962C8B-B14F-4D97-AF65-F5344CB8AC3E}">
        <p14:creationId xmlns:p14="http://schemas.microsoft.com/office/powerpoint/2010/main" val="1031122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ym typeface="+mn-ea"/>
              </a:rPr>
              <a:t>Basic System Architecture</a:t>
            </a:r>
            <a:endParaRPr lang="en-US" dirty="0"/>
          </a:p>
        </p:txBody>
      </p:sp>
      <p:sp>
        <p:nvSpPr>
          <p:cNvPr id="3" name="Content Placeholder 2"/>
          <p:cNvSpPr>
            <a:spLocks noGrp="1"/>
          </p:cNvSpPr>
          <p:nvPr>
            <p:ph idx="1"/>
          </p:nvPr>
        </p:nvSpPr>
        <p:spPr/>
        <p:txBody>
          <a:bodyPr>
            <a:normAutofit/>
          </a:bodyPr>
          <a:lstStyle/>
          <a:p>
            <a:r>
              <a:rPr lang="en-US" b="1" dirty="0" smtClean="0"/>
              <a:t>* The </a:t>
            </a:r>
            <a:r>
              <a:rPr lang="en-US" b="1" dirty="0"/>
              <a:t>UAV airframe</a:t>
            </a:r>
            <a:r>
              <a:rPr lang="en-US" dirty="0"/>
              <a:t>. A simple, lightweight,</a:t>
            </a:r>
            <a:r>
              <a:rPr lang="en-US" dirty="0"/>
              <a:t/>
            </a:r>
            <a:br>
              <a:rPr lang="en-US" dirty="0"/>
            </a:br>
            <a:r>
              <a:rPr lang="en-US" dirty="0"/>
              <a:t>aerodynamically efficient and stable platform </a:t>
            </a:r>
            <a:r>
              <a:rPr lang="en-US" dirty="0" smtClean="0"/>
              <a:t>with limited space for avionics, and obviously no space for a pilot.</a:t>
            </a:r>
          </a:p>
          <a:p>
            <a:r>
              <a:rPr lang="en-US" dirty="0"/>
              <a:t/>
            </a:r>
            <a:br>
              <a:rPr lang="en-US" dirty="0"/>
            </a:br>
            <a:r>
              <a:rPr lang="en-US" dirty="0" smtClean="0"/>
              <a:t>*</a:t>
            </a:r>
            <a:r>
              <a:rPr lang="en-US" b="1" dirty="0" smtClean="0"/>
              <a:t>The </a:t>
            </a:r>
            <a:r>
              <a:rPr lang="en-US" b="1" dirty="0"/>
              <a:t>flight computer</a:t>
            </a:r>
            <a:r>
              <a:rPr lang="en-US" dirty="0"/>
              <a:t>. The heart of the </a:t>
            </a:r>
            <a:r>
              <a:rPr lang="en-US" dirty="0" smtClean="0"/>
              <a:t>UAV.A </a:t>
            </a:r>
            <a:r>
              <a:rPr lang="en-US" dirty="0"/>
              <a:t>computer system designed to collect </a:t>
            </a:r>
            <a:r>
              <a:rPr lang="en-US" dirty="0" smtClean="0"/>
              <a:t>aerodynamic information through </a:t>
            </a:r>
            <a:r>
              <a:rPr lang="en-US" dirty="0"/>
              <a:t>a set of </a:t>
            </a:r>
            <a:r>
              <a:rPr lang="en-US" dirty="0" smtClean="0"/>
              <a:t>sensors (accelerometers</a:t>
            </a:r>
            <a:r>
              <a:rPr lang="en-US" dirty="0"/>
              <a:t>, gyros, </a:t>
            </a:r>
            <a:r>
              <a:rPr lang="en-US" dirty="0" smtClean="0"/>
              <a:t>magnetometers, pressure</a:t>
            </a:r>
            <a:r>
              <a:rPr lang="en-US" dirty="0"/>
              <a:t/>
            </a:r>
            <a:br>
              <a:rPr lang="en-US" dirty="0"/>
            </a:br>
            <a:r>
              <a:rPr lang="en-US" dirty="0"/>
              <a:t>sensors, GPS, etc.), in order to automatically </a:t>
            </a:r>
            <a:r>
              <a:rPr lang="en-US" dirty="0" smtClean="0"/>
              <a:t>direct the </a:t>
            </a:r>
            <a:r>
              <a:rPr lang="en-US" dirty="0"/>
              <a:t>flight of an airplane along its flight-plan via</a:t>
            </a:r>
            <a:r>
              <a:rPr lang="en-US" dirty="0"/>
              <a:t/>
            </a:r>
            <a:br>
              <a:rPr lang="en-US" dirty="0"/>
            </a:br>
            <a:r>
              <a:rPr lang="en-US" dirty="0"/>
              <a:t>several control surfaces present in the airframe</a:t>
            </a:r>
            <a:r>
              <a:rPr lang="en-US" dirty="0" smtClean="0"/>
              <a:t>.</a:t>
            </a:r>
          </a:p>
          <a:p>
            <a:r>
              <a:rPr lang="en-US" dirty="0"/>
              <a:t/>
            </a:r>
            <a:br>
              <a:rPr lang="en-US" dirty="0"/>
            </a:br>
            <a:r>
              <a:rPr lang="en-US" dirty="0" smtClean="0"/>
              <a:t>*</a:t>
            </a:r>
            <a:r>
              <a:rPr lang="en-US" b="1" dirty="0" smtClean="0"/>
              <a:t>The </a:t>
            </a:r>
            <a:r>
              <a:rPr lang="en-US" b="1" dirty="0"/>
              <a:t>payload</a:t>
            </a:r>
            <a:r>
              <a:rPr lang="en-US" dirty="0"/>
              <a:t>. A set of sensors composed </a:t>
            </a:r>
            <a:r>
              <a:rPr lang="en-US" dirty="0" smtClean="0"/>
              <a:t>of TV </a:t>
            </a:r>
            <a:r>
              <a:rPr lang="en-US" dirty="0"/>
              <a:t>cameras, infrared sensors, thermal sensors, etc.</a:t>
            </a:r>
            <a:r>
              <a:rPr lang="en-US" dirty="0"/>
              <a:t/>
            </a:r>
            <a:br>
              <a:rPr lang="en-US" dirty="0"/>
            </a:br>
            <a:r>
              <a:rPr lang="en-US" dirty="0"/>
              <a:t>to gather information that can be partially </a:t>
            </a:r>
            <a:r>
              <a:rPr lang="en-US" dirty="0" smtClean="0"/>
              <a:t>processed on-board </a:t>
            </a:r>
            <a:r>
              <a:rPr lang="en-US" dirty="0"/>
              <a:t>or transmitted to a base station for further</a:t>
            </a:r>
            <a:endParaRPr lang="en-US" dirty="0"/>
          </a:p>
        </p:txBody>
      </p:sp>
    </p:spTree>
    <p:extLst>
      <p:ext uri="{BB962C8B-B14F-4D97-AF65-F5344CB8AC3E}">
        <p14:creationId xmlns:p14="http://schemas.microsoft.com/office/powerpoint/2010/main" val="2343777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221</TotalTime>
  <Words>1478</Words>
  <Application>Microsoft Office PowerPoint</Application>
  <PresentationFormat>Widescreen</PresentationFormat>
  <Paragraphs>179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Retrospect</vt:lpstr>
      <vt:lpstr>Unmanned Aerial Aehicle (UAV)</vt:lpstr>
      <vt:lpstr>History of the robot</vt:lpstr>
      <vt:lpstr>History of the robot</vt:lpstr>
      <vt:lpstr>History of the robot</vt:lpstr>
      <vt:lpstr>History of the robot</vt:lpstr>
      <vt:lpstr>History of the robot</vt:lpstr>
      <vt:lpstr>Basic System Architecture</vt:lpstr>
      <vt:lpstr>Basic System Architecture</vt:lpstr>
      <vt:lpstr>Basic System Architecture</vt:lpstr>
      <vt:lpstr>Basic System Architecture</vt:lpstr>
      <vt:lpstr>Basic System Architecture</vt:lpstr>
      <vt:lpstr>PowerPoint Presentation</vt:lpstr>
      <vt:lpstr>1) Robot Design Vs Task</vt:lpstr>
      <vt:lpstr>1) Robot Design Vs Task</vt:lpstr>
      <vt:lpstr>1) Robot Design Vs Task</vt:lpstr>
      <vt:lpstr>2) Actuators and Locomotion's</vt:lpstr>
      <vt:lpstr>3) Navigation System &amp; Controller</vt:lpstr>
      <vt:lpstr>3) Navigation System &amp; Controller</vt:lpstr>
      <vt:lpstr>3) Navigation System &amp; Controller</vt:lpstr>
      <vt:lpstr>3) Navigation System &amp; Controller</vt:lpstr>
      <vt:lpstr>3) Navigation System &amp; Controller</vt:lpstr>
      <vt:lpstr>3) Navigation System &amp; Controller</vt:lpstr>
      <vt:lpstr>3) Navigation System &amp; Controller</vt:lpstr>
      <vt:lpstr>4) Data Collections</vt:lpstr>
      <vt:lpstr>4) Data Collections</vt:lpstr>
      <vt:lpstr>5) Data Transmission</vt:lpstr>
      <vt:lpstr>5) Data Transmission</vt:lpstr>
      <vt:lpstr>6)Power System Management</vt:lpstr>
      <vt:lpstr>6)Power System Management</vt:lpstr>
      <vt:lpstr>6)Power System Management</vt:lpstr>
      <vt:lpstr>LIST OF UAV Company (Service / Manufacture/ Components) Locally</vt:lpstr>
      <vt:lpstr>References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Unmanned Aerial Aehicle (UAV)</dc:title>
  <dc:creator>Mohammed Banawair</dc:creator>
  <cp:lastModifiedBy>Mohammed Banawair</cp:lastModifiedBy>
  <cp:revision>19</cp:revision>
  <dcterms:created xsi:type="dcterms:W3CDTF">2022-04-11T03:16:36Z</dcterms:created>
  <dcterms:modified xsi:type="dcterms:W3CDTF">2022-04-11T06:58:28Z</dcterms:modified>
</cp:coreProperties>
</file>