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9DFC8-5AD5-164F-9A13-185BFD1B985B}" v="2" dt="2025-02-23T14:40:4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6"/>
  </p:normalViewPr>
  <p:slideViewPr>
    <p:cSldViewPr snapToGrid="0">
      <p:cViewPr varScale="1">
        <p:scale>
          <a:sx n="88" d="100"/>
          <a:sy n="88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E79F4-4949-414D-A214-521F6DC0701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93E1D3C-BF61-4D4E-B3BB-E85E39CF0B0D}">
      <dgm:prSet/>
      <dgm:spPr/>
      <dgm:t>
        <a:bodyPr/>
        <a:lstStyle/>
        <a:p>
          <a:r>
            <a:rPr lang="en-US"/>
            <a:t>Fear of disciplinary action or punishment for reporting errors or near misses</a:t>
          </a:r>
        </a:p>
      </dgm:t>
    </dgm:pt>
    <dgm:pt modelId="{CEC27985-8B20-4C99-B143-2040DF78BFB1}" type="parTrans" cxnId="{065F2EEC-0448-4DB1-9E0B-7CC76A2F43C6}">
      <dgm:prSet/>
      <dgm:spPr/>
      <dgm:t>
        <a:bodyPr/>
        <a:lstStyle/>
        <a:p>
          <a:endParaRPr lang="en-US"/>
        </a:p>
      </dgm:t>
    </dgm:pt>
    <dgm:pt modelId="{7D0C6DC9-9771-496A-AA11-7733EBA0A188}" type="sibTrans" cxnId="{065F2EEC-0448-4DB1-9E0B-7CC76A2F43C6}">
      <dgm:prSet/>
      <dgm:spPr/>
      <dgm:t>
        <a:bodyPr/>
        <a:lstStyle/>
        <a:p>
          <a:endParaRPr lang="en-US"/>
        </a:p>
      </dgm:t>
    </dgm:pt>
    <dgm:pt modelId="{AEB2A33F-C11A-4F8D-BCD2-E474E26B1B55}">
      <dgm:prSet/>
      <dgm:spPr/>
      <dgm:t>
        <a:bodyPr/>
        <a:lstStyle/>
        <a:p>
          <a:r>
            <a:rPr lang="en-US"/>
            <a:t>Perception that reporting errors will lead to personal and professional consequences</a:t>
          </a:r>
        </a:p>
      </dgm:t>
    </dgm:pt>
    <dgm:pt modelId="{EA46B3C7-3D04-4C37-8D91-C736173650D0}" type="parTrans" cxnId="{241A80A0-BCB5-47F9-BC73-87BCF86936AC}">
      <dgm:prSet/>
      <dgm:spPr/>
      <dgm:t>
        <a:bodyPr/>
        <a:lstStyle/>
        <a:p>
          <a:endParaRPr lang="en-US"/>
        </a:p>
      </dgm:t>
    </dgm:pt>
    <dgm:pt modelId="{CD961A70-5DB9-4072-A225-571012E60C1F}" type="sibTrans" cxnId="{241A80A0-BCB5-47F9-BC73-87BCF86936AC}">
      <dgm:prSet/>
      <dgm:spPr/>
      <dgm:t>
        <a:bodyPr/>
        <a:lstStyle/>
        <a:p>
          <a:endParaRPr lang="en-US"/>
        </a:p>
      </dgm:t>
    </dgm:pt>
    <dgm:pt modelId="{26CFC498-BDAA-48F7-8B18-144BBFE80BB2}">
      <dgm:prSet/>
      <dgm:spPr/>
      <dgm:t>
        <a:bodyPr/>
        <a:lstStyle/>
        <a:p>
          <a:r>
            <a:rPr lang="en-US"/>
            <a:t>Lack of trust in leadership and organizational systems</a:t>
          </a:r>
        </a:p>
      </dgm:t>
    </dgm:pt>
    <dgm:pt modelId="{ED7296E7-5CA7-40C0-B33C-D9690650FC4A}" type="parTrans" cxnId="{4D2F7524-FA94-4511-A893-99CA83210A5A}">
      <dgm:prSet/>
      <dgm:spPr/>
      <dgm:t>
        <a:bodyPr/>
        <a:lstStyle/>
        <a:p>
          <a:endParaRPr lang="en-US"/>
        </a:p>
      </dgm:t>
    </dgm:pt>
    <dgm:pt modelId="{E5B0693B-2A71-439C-AB7C-8237F936B34D}" type="sibTrans" cxnId="{4D2F7524-FA94-4511-A893-99CA83210A5A}">
      <dgm:prSet/>
      <dgm:spPr/>
      <dgm:t>
        <a:bodyPr/>
        <a:lstStyle/>
        <a:p>
          <a:endParaRPr lang="en-US"/>
        </a:p>
      </dgm:t>
    </dgm:pt>
    <dgm:pt modelId="{66C5CEAB-AC11-1643-B04B-33C1ACC5EF37}" type="pres">
      <dgm:prSet presAssocID="{7DAE79F4-4949-414D-A214-521F6DC0701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404327-6DCA-2A4F-BEA6-1EEEA0E22683}" type="pres">
      <dgm:prSet presAssocID="{493E1D3C-BF61-4D4E-B3BB-E85E39CF0B0D}" presName="hierRoot1" presStyleCnt="0"/>
      <dgm:spPr/>
    </dgm:pt>
    <dgm:pt modelId="{7A6B5F8A-2A24-284C-A40A-003095EC85B6}" type="pres">
      <dgm:prSet presAssocID="{493E1D3C-BF61-4D4E-B3BB-E85E39CF0B0D}" presName="composite" presStyleCnt="0"/>
      <dgm:spPr/>
    </dgm:pt>
    <dgm:pt modelId="{12CFA336-81AF-E64B-9FA9-BA061530F585}" type="pres">
      <dgm:prSet presAssocID="{493E1D3C-BF61-4D4E-B3BB-E85E39CF0B0D}" presName="background" presStyleLbl="node0" presStyleIdx="0" presStyleCnt="3"/>
      <dgm:spPr/>
    </dgm:pt>
    <dgm:pt modelId="{702CAFAA-517A-5B44-ADD4-746F764A1DF4}" type="pres">
      <dgm:prSet presAssocID="{493E1D3C-BF61-4D4E-B3BB-E85E39CF0B0D}" presName="text" presStyleLbl="fgAcc0" presStyleIdx="0" presStyleCnt="3">
        <dgm:presLayoutVars>
          <dgm:chPref val="3"/>
        </dgm:presLayoutVars>
      </dgm:prSet>
      <dgm:spPr/>
    </dgm:pt>
    <dgm:pt modelId="{7064C544-244F-3340-B544-2E54F1739707}" type="pres">
      <dgm:prSet presAssocID="{493E1D3C-BF61-4D4E-B3BB-E85E39CF0B0D}" presName="hierChild2" presStyleCnt="0"/>
      <dgm:spPr/>
    </dgm:pt>
    <dgm:pt modelId="{1BAEC510-7E6B-0641-9256-6F58E36EDB8B}" type="pres">
      <dgm:prSet presAssocID="{AEB2A33F-C11A-4F8D-BCD2-E474E26B1B55}" presName="hierRoot1" presStyleCnt="0"/>
      <dgm:spPr/>
    </dgm:pt>
    <dgm:pt modelId="{81F4C55C-080B-974E-AF6C-740E661F5780}" type="pres">
      <dgm:prSet presAssocID="{AEB2A33F-C11A-4F8D-BCD2-E474E26B1B55}" presName="composite" presStyleCnt="0"/>
      <dgm:spPr/>
    </dgm:pt>
    <dgm:pt modelId="{27795978-193D-6441-B59D-CDE0FB1CD9D4}" type="pres">
      <dgm:prSet presAssocID="{AEB2A33F-C11A-4F8D-BCD2-E474E26B1B55}" presName="background" presStyleLbl="node0" presStyleIdx="1" presStyleCnt="3"/>
      <dgm:spPr/>
    </dgm:pt>
    <dgm:pt modelId="{0C15B54B-14A8-A543-BF3D-6006C1FFB5B0}" type="pres">
      <dgm:prSet presAssocID="{AEB2A33F-C11A-4F8D-BCD2-E474E26B1B55}" presName="text" presStyleLbl="fgAcc0" presStyleIdx="1" presStyleCnt="3">
        <dgm:presLayoutVars>
          <dgm:chPref val="3"/>
        </dgm:presLayoutVars>
      </dgm:prSet>
      <dgm:spPr/>
    </dgm:pt>
    <dgm:pt modelId="{1A92999B-2620-8947-999D-F14B3357196B}" type="pres">
      <dgm:prSet presAssocID="{AEB2A33F-C11A-4F8D-BCD2-E474E26B1B55}" presName="hierChild2" presStyleCnt="0"/>
      <dgm:spPr/>
    </dgm:pt>
    <dgm:pt modelId="{C3458578-DE26-2641-B2DB-93A379FB2F6E}" type="pres">
      <dgm:prSet presAssocID="{26CFC498-BDAA-48F7-8B18-144BBFE80BB2}" presName="hierRoot1" presStyleCnt="0"/>
      <dgm:spPr/>
    </dgm:pt>
    <dgm:pt modelId="{392EB72F-6BCB-0949-BDA1-C2B656D426A8}" type="pres">
      <dgm:prSet presAssocID="{26CFC498-BDAA-48F7-8B18-144BBFE80BB2}" presName="composite" presStyleCnt="0"/>
      <dgm:spPr/>
    </dgm:pt>
    <dgm:pt modelId="{8F1CEE6E-EC4B-7446-AA7C-9E93C0A977CF}" type="pres">
      <dgm:prSet presAssocID="{26CFC498-BDAA-48F7-8B18-144BBFE80BB2}" presName="background" presStyleLbl="node0" presStyleIdx="2" presStyleCnt="3"/>
      <dgm:spPr/>
    </dgm:pt>
    <dgm:pt modelId="{F4A99A36-3188-994B-8C44-4F5D83F17079}" type="pres">
      <dgm:prSet presAssocID="{26CFC498-BDAA-48F7-8B18-144BBFE80BB2}" presName="text" presStyleLbl="fgAcc0" presStyleIdx="2" presStyleCnt="3">
        <dgm:presLayoutVars>
          <dgm:chPref val="3"/>
        </dgm:presLayoutVars>
      </dgm:prSet>
      <dgm:spPr/>
    </dgm:pt>
    <dgm:pt modelId="{94E6864A-7EF7-3140-AEF1-825D04BFA4B3}" type="pres">
      <dgm:prSet presAssocID="{26CFC498-BDAA-48F7-8B18-144BBFE80BB2}" presName="hierChild2" presStyleCnt="0"/>
      <dgm:spPr/>
    </dgm:pt>
  </dgm:ptLst>
  <dgm:cxnLst>
    <dgm:cxn modelId="{4D2F7524-FA94-4511-A893-99CA83210A5A}" srcId="{7DAE79F4-4949-414D-A214-521F6DC0701A}" destId="{26CFC498-BDAA-48F7-8B18-144BBFE80BB2}" srcOrd="2" destOrd="0" parTransId="{ED7296E7-5CA7-40C0-B33C-D9690650FC4A}" sibTransId="{E5B0693B-2A71-439C-AB7C-8237F936B34D}"/>
    <dgm:cxn modelId="{15E2537B-D7B8-D44E-BA2B-8C761CD4790D}" type="presOf" srcId="{7DAE79F4-4949-414D-A214-521F6DC0701A}" destId="{66C5CEAB-AC11-1643-B04B-33C1ACC5EF37}" srcOrd="0" destOrd="0" presId="urn:microsoft.com/office/officeart/2005/8/layout/hierarchy1"/>
    <dgm:cxn modelId="{20539A9A-5AF2-AC43-8700-BF1A9CBCA82B}" type="presOf" srcId="{26CFC498-BDAA-48F7-8B18-144BBFE80BB2}" destId="{F4A99A36-3188-994B-8C44-4F5D83F17079}" srcOrd="0" destOrd="0" presId="urn:microsoft.com/office/officeart/2005/8/layout/hierarchy1"/>
    <dgm:cxn modelId="{241A80A0-BCB5-47F9-BC73-87BCF86936AC}" srcId="{7DAE79F4-4949-414D-A214-521F6DC0701A}" destId="{AEB2A33F-C11A-4F8D-BCD2-E474E26B1B55}" srcOrd="1" destOrd="0" parTransId="{EA46B3C7-3D04-4C37-8D91-C736173650D0}" sibTransId="{CD961A70-5DB9-4072-A225-571012E60C1F}"/>
    <dgm:cxn modelId="{838579DB-D53D-1A45-B9A8-FF3DB7256155}" type="presOf" srcId="{493E1D3C-BF61-4D4E-B3BB-E85E39CF0B0D}" destId="{702CAFAA-517A-5B44-ADD4-746F764A1DF4}" srcOrd="0" destOrd="0" presId="urn:microsoft.com/office/officeart/2005/8/layout/hierarchy1"/>
    <dgm:cxn modelId="{065F2EEC-0448-4DB1-9E0B-7CC76A2F43C6}" srcId="{7DAE79F4-4949-414D-A214-521F6DC0701A}" destId="{493E1D3C-BF61-4D4E-B3BB-E85E39CF0B0D}" srcOrd="0" destOrd="0" parTransId="{CEC27985-8B20-4C99-B143-2040DF78BFB1}" sibTransId="{7D0C6DC9-9771-496A-AA11-7733EBA0A188}"/>
    <dgm:cxn modelId="{747614EE-79B1-BA40-B6EA-326B7B1B4EA1}" type="presOf" srcId="{AEB2A33F-C11A-4F8D-BCD2-E474E26B1B55}" destId="{0C15B54B-14A8-A543-BF3D-6006C1FFB5B0}" srcOrd="0" destOrd="0" presId="urn:microsoft.com/office/officeart/2005/8/layout/hierarchy1"/>
    <dgm:cxn modelId="{CBBCFB62-0B8E-0140-80A0-939338C82DBF}" type="presParOf" srcId="{66C5CEAB-AC11-1643-B04B-33C1ACC5EF37}" destId="{FB404327-6DCA-2A4F-BEA6-1EEEA0E22683}" srcOrd="0" destOrd="0" presId="urn:microsoft.com/office/officeart/2005/8/layout/hierarchy1"/>
    <dgm:cxn modelId="{E0269E74-F90A-A54D-AA43-3691448CB92B}" type="presParOf" srcId="{FB404327-6DCA-2A4F-BEA6-1EEEA0E22683}" destId="{7A6B5F8A-2A24-284C-A40A-003095EC85B6}" srcOrd="0" destOrd="0" presId="urn:microsoft.com/office/officeart/2005/8/layout/hierarchy1"/>
    <dgm:cxn modelId="{61ED68C1-32D2-284E-8E13-BA7BB8F4D400}" type="presParOf" srcId="{7A6B5F8A-2A24-284C-A40A-003095EC85B6}" destId="{12CFA336-81AF-E64B-9FA9-BA061530F585}" srcOrd="0" destOrd="0" presId="urn:microsoft.com/office/officeart/2005/8/layout/hierarchy1"/>
    <dgm:cxn modelId="{3890AD03-9B58-DB44-837C-081F476D7F8F}" type="presParOf" srcId="{7A6B5F8A-2A24-284C-A40A-003095EC85B6}" destId="{702CAFAA-517A-5B44-ADD4-746F764A1DF4}" srcOrd="1" destOrd="0" presId="urn:microsoft.com/office/officeart/2005/8/layout/hierarchy1"/>
    <dgm:cxn modelId="{9E3482FC-BB98-724B-9A5E-7582C061DB18}" type="presParOf" srcId="{FB404327-6DCA-2A4F-BEA6-1EEEA0E22683}" destId="{7064C544-244F-3340-B544-2E54F1739707}" srcOrd="1" destOrd="0" presId="urn:microsoft.com/office/officeart/2005/8/layout/hierarchy1"/>
    <dgm:cxn modelId="{B827DE2D-10E1-F944-98D1-C6C16C8271AF}" type="presParOf" srcId="{66C5CEAB-AC11-1643-B04B-33C1ACC5EF37}" destId="{1BAEC510-7E6B-0641-9256-6F58E36EDB8B}" srcOrd="1" destOrd="0" presId="urn:microsoft.com/office/officeart/2005/8/layout/hierarchy1"/>
    <dgm:cxn modelId="{BE480409-FB2E-4A4D-8BFF-C520D58613A7}" type="presParOf" srcId="{1BAEC510-7E6B-0641-9256-6F58E36EDB8B}" destId="{81F4C55C-080B-974E-AF6C-740E661F5780}" srcOrd="0" destOrd="0" presId="urn:microsoft.com/office/officeart/2005/8/layout/hierarchy1"/>
    <dgm:cxn modelId="{E02988AC-E455-3342-92FF-1778F63E538A}" type="presParOf" srcId="{81F4C55C-080B-974E-AF6C-740E661F5780}" destId="{27795978-193D-6441-B59D-CDE0FB1CD9D4}" srcOrd="0" destOrd="0" presId="urn:microsoft.com/office/officeart/2005/8/layout/hierarchy1"/>
    <dgm:cxn modelId="{7EC3CCD6-2DD9-9446-89FD-1A908CF2295E}" type="presParOf" srcId="{81F4C55C-080B-974E-AF6C-740E661F5780}" destId="{0C15B54B-14A8-A543-BF3D-6006C1FFB5B0}" srcOrd="1" destOrd="0" presId="urn:microsoft.com/office/officeart/2005/8/layout/hierarchy1"/>
    <dgm:cxn modelId="{7AB51083-0874-D44D-9A6A-5306E66CCBF7}" type="presParOf" srcId="{1BAEC510-7E6B-0641-9256-6F58E36EDB8B}" destId="{1A92999B-2620-8947-999D-F14B3357196B}" srcOrd="1" destOrd="0" presId="urn:microsoft.com/office/officeart/2005/8/layout/hierarchy1"/>
    <dgm:cxn modelId="{A2E9CD39-ACDB-604F-A761-D4019F58253E}" type="presParOf" srcId="{66C5CEAB-AC11-1643-B04B-33C1ACC5EF37}" destId="{C3458578-DE26-2641-B2DB-93A379FB2F6E}" srcOrd="2" destOrd="0" presId="urn:microsoft.com/office/officeart/2005/8/layout/hierarchy1"/>
    <dgm:cxn modelId="{6554E382-D4F1-974F-ABA6-7F10FD8A9032}" type="presParOf" srcId="{C3458578-DE26-2641-B2DB-93A379FB2F6E}" destId="{392EB72F-6BCB-0949-BDA1-C2B656D426A8}" srcOrd="0" destOrd="0" presId="urn:microsoft.com/office/officeart/2005/8/layout/hierarchy1"/>
    <dgm:cxn modelId="{0367117F-5C14-9C4E-AAD3-B5794CB52A71}" type="presParOf" srcId="{392EB72F-6BCB-0949-BDA1-C2B656D426A8}" destId="{8F1CEE6E-EC4B-7446-AA7C-9E93C0A977CF}" srcOrd="0" destOrd="0" presId="urn:microsoft.com/office/officeart/2005/8/layout/hierarchy1"/>
    <dgm:cxn modelId="{8776C8EB-DA72-B543-8E46-A0E376A3676B}" type="presParOf" srcId="{392EB72F-6BCB-0949-BDA1-C2B656D426A8}" destId="{F4A99A36-3188-994B-8C44-4F5D83F17079}" srcOrd="1" destOrd="0" presId="urn:microsoft.com/office/officeart/2005/8/layout/hierarchy1"/>
    <dgm:cxn modelId="{43BF9DC5-B149-8946-B235-5FE321BDD3CC}" type="presParOf" srcId="{C3458578-DE26-2641-B2DB-93A379FB2F6E}" destId="{94E6864A-7EF7-3140-AEF1-825D04BFA4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FA336-81AF-E64B-9FA9-BA061530F58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CAFAA-517A-5B44-ADD4-746F764A1DF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Fear of disciplinary action or punishment for reporting errors or near misses</a:t>
          </a:r>
        </a:p>
      </dsp:txBody>
      <dsp:txXfrm>
        <a:off x="398656" y="1088253"/>
        <a:ext cx="2959127" cy="1837317"/>
      </dsp:txXfrm>
    </dsp:sp>
    <dsp:sp modelId="{27795978-193D-6441-B59D-CDE0FB1CD9D4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5B54B-14A8-A543-BF3D-6006C1FFB5B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Perception that reporting errors will lead to personal and professional consequences</a:t>
          </a:r>
        </a:p>
      </dsp:txBody>
      <dsp:txXfrm>
        <a:off x="4155097" y="1088253"/>
        <a:ext cx="2959127" cy="1837317"/>
      </dsp:txXfrm>
    </dsp:sp>
    <dsp:sp modelId="{8F1CEE6E-EC4B-7446-AA7C-9E93C0A977CF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99A36-3188-994B-8C44-4F5D83F1707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Lack of trust in leadership and organizational systems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3B9-F3B5-73F6-3A35-CB312124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F865-0745-F84B-5AA7-57FC0D6A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ABA1-7BE7-1D00-636C-864C8E7E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9AAA-DA4D-472A-EA01-9F37B26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8D88-10CA-0505-9B7E-3F20B383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C831-47D2-06CF-1F10-AA581E39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4473C-09A8-A564-9206-958DB4B6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671B-72A6-BF40-87D2-F14F1670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570E-EAF7-C284-35E3-191BFD2E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C4CE-C62A-EA3B-A281-D52DC9EF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89A89-E569-E1F9-EBF7-5CD5F0E86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04C3-ABC6-8871-C3BE-97786A1F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B0123-C20B-9586-4A61-B550EDCF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3DDF6-EC0B-FA6F-0D07-81990D93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7B97B-6D4F-6F4A-567A-A0E4E64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AB3D-0C51-58A1-5168-E2CE8797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01E-9816-64BD-FCF5-E1948936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3DEF-E80F-D4D7-B6A7-70BE62F6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E870-C134-A0B3-1D99-EB6AA34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9017-1C4C-CA41-A14D-417D4113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5EA3-3E56-BB69-70D2-BB500AEE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F3AEE-A46A-DADD-2ECE-6474D42D6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8B3B5-466E-E5AF-ADDB-E32B8132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E6F9-A02C-4B10-C37A-98E60B76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226F-5712-D2F4-5BE6-F1DAD4A3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0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8217-24E5-3DEA-6727-72B21899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434A-592F-18EE-0491-AA5E6C37A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37819-E179-4EC6-EF16-DB54BA5C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9C3C-DAE3-C33D-9235-BB611319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6EC7-5C59-4ABB-33E4-8D40533C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BA338-F29C-669C-26E6-00F21AB1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96A-1EA4-A022-9646-840F5376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5F6C-B017-5108-8BC9-6ED127E3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D023-D2F2-6A77-35E9-28D45984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C3790-AEBE-93BA-DE06-059307B5E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EE0E3-2076-104A-5AC9-2AD743B8B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3587F-342A-E126-98B9-A990CDBF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E9E0D-375A-10CB-6AB1-929B25A8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CCCD2-552C-B254-ACE0-5C825AC3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3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ABAD-0A78-22A1-7B27-C0FBFEA8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C2DF8-2A40-270D-B275-1EB5EBD5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7813-B1FD-1933-B55B-40743E5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0506-3BE1-CA9A-BCEB-576DF225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898A-077E-51F1-6552-8D1DE50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1208B-4E8C-119A-3B3F-0486284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DD82-B13A-7AA7-5109-0057A834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CC35-F321-7B0A-F83F-CC30C34F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BB4-176C-399F-AD15-F36B566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E301C-099F-05FD-4F79-0DEB96CCC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ABB0-1289-307E-4CA3-9661B5B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1E243-A314-1203-9ABF-4E6D0815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290F-9BF8-2CDF-BF94-368D7259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93E8-62A8-CBC3-571A-D57188BC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EF9BF-34C2-CE85-B173-2EB362D26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B003-5CE9-C266-707C-26B5DAD1B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5CAA-2DE7-5276-F421-CFD03CD4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DEFB0-CF13-5806-8002-93D90D32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B524D-0552-2BEA-45E5-5DD256E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3CB7A-4D20-B7AB-F366-D735AE32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01A08-A19C-8D74-1AA6-11968693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3EB9-7A4C-E708-BBC9-0298EE13A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C918-2E54-D545-B903-EA7878430662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206FD-4680-821F-1A53-BC4DF16FA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771B-A2A0-8A2D-F648-E56871FC2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0F098-0A8A-384F-A976-DB77A0FA5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31088-1C61-52AF-2813-25205E10F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Barriers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A9BBF-5D09-AFBB-E5F4-DE8815308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Kenneth Smith </a:t>
            </a:r>
          </a:p>
          <a:p>
            <a:pPr algn="l"/>
            <a:r>
              <a:rPr lang="en-US"/>
              <a:t>Module 9</a:t>
            </a:r>
          </a:p>
          <a:p>
            <a:pPr algn="l"/>
            <a:r>
              <a:rPr lang="en-US"/>
              <a:t>2-23-24</a:t>
            </a:r>
          </a:p>
        </p:txBody>
      </p:sp>
    </p:spTree>
    <p:extLst>
      <p:ext uri="{BB962C8B-B14F-4D97-AF65-F5344CB8AC3E}">
        <p14:creationId xmlns:p14="http://schemas.microsoft.com/office/powerpoint/2010/main" val="96276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6F76F-7F02-4A94-9EC6-2341DB97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Fear of Blame and Retribution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9FAF8-1159-5358-C91E-E5D753E49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62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87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ED6EC-BE57-6DC2-E1BF-67E4702E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Power Imbalance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F2E7-FADA-0B98-9C84-20DAAF28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Traditional hierarchical structures can create a power imbalance that can hinder the implementation of a just culture. When those in power dominate decision-making and communication, it can lead to intimidation, coercion, and a lack of engagement from frontline staff.</a:t>
            </a:r>
          </a:p>
          <a:p>
            <a:r>
              <a:rPr lang="en-US" sz="2000"/>
              <a:t>Dominance of traditional hierarchy and authority structures</a:t>
            </a:r>
          </a:p>
          <a:p>
            <a:r>
              <a:rPr lang="en-US" sz="2000"/>
              <a:t>Intimidation or coercion by those in power to maintain the status quo</a:t>
            </a:r>
          </a:p>
          <a:p>
            <a:r>
              <a:rPr lang="en-US" sz="2000"/>
              <a:t>Lack of engagement and participation from frontline staff</a:t>
            </a:r>
          </a:p>
          <a:p>
            <a:r>
              <a:rPr lang="en-US" sz="2000"/>
              <a:t>Limited opportunities for feedback and input from frontline staff</a:t>
            </a:r>
          </a:p>
        </p:txBody>
      </p:sp>
    </p:spTree>
    <p:extLst>
      <p:ext uri="{BB962C8B-B14F-4D97-AF65-F5344CB8AC3E}">
        <p14:creationId xmlns:p14="http://schemas.microsoft.com/office/powerpoint/2010/main" val="14354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BD574-4772-8721-6F16-E687D558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Lack of Transparency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8163B-DFFD-A1E7-3DF6-30493C69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Transparent and open communication is essential for a just culture. However, inadequate communication and a lack of transparency can create a culture of mistrust and suspicion.</a:t>
            </a:r>
          </a:p>
          <a:p>
            <a:r>
              <a:rPr lang="en-US" sz="2000"/>
              <a:t>Inadequate or unclear policies and procedures</a:t>
            </a:r>
          </a:p>
          <a:p>
            <a:r>
              <a:rPr lang="en-US" sz="2000"/>
              <a:t>Insufficient feedback and follow-up on reported errors or near misses</a:t>
            </a:r>
          </a:p>
          <a:p>
            <a:r>
              <a:rPr lang="en-US" sz="2000"/>
              <a:t>Poor communication about the importance of a just culture</a:t>
            </a:r>
          </a:p>
          <a:p>
            <a:r>
              <a:rPr lang="en-US" sz="2000"/>
              <a:t>Lack of clarity on the roles and responsibilities of staff</a:t>
            </a:r>
          </a:p>
        </p:txBody>
      </p:sp>
    </p:spTree>
    <p:extLst>
      <p:ext uri="{BB962C8B-B14F-4D97-AF65-F5344CB8AC3E}">
        <p14:creationId xmlns:p14="http://schemas.microsoft.com/office/powerpoint/2010/main" val="9046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DA7E4-8675-CE8A-D4A2-FA9221FE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Resource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3B5B-2EF3-3159-C3FB-3A584C809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Implementing a just culture requires resources and infrastructure. Limited resources can hinder the implementation of a just culture and create a culture of compromise and shortcutting.</a:t>
            </a:r>
          </a:p>
          <a:p>
            <a:r>
              <a:rPr lang="en-US" sz="2000"/>
              <a:t> Limited time and resources for training and education on just culture principles</a:t>
            </a:r>
          </a:p>
          <a:p>
            <a:r>
              <a:rPr lang="en-US" sz="2000"/>
              <a:t>Insufficient budget for system improvements and infrastructure changes</a:t>
            </a:r>
          </a:p>
          <a:p>
            <a:r>
              <a:rPr lang="en-US" sz="2000"/>
              <a:t>Overreliance on technology rather than human factors solutions</a:t>
            </a:r>
          </a:p>
          <a:p>
            <a:r>
              <a:rPr lang="en-US" sz="2000"/>
              <a:t>Limited capacity for data analysis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416463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7CF04-6D6A-6A02-E1F6-D5A99FE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 Just Culture Continuum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ulture algorithm&#10;&#10;AI-generated content may be incorrect.">
            <a:extLst>
              <a:ext uri="{FF2B5EF4-FFF2-40B4-BE49-F238E27FC236}">
                <a16:creationId xmlns:a16="http://schemas.microsoft.com/office/drawing/2014/main" id="{B2236297-D9CC-73FC-4839-C5F6332B4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1499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32475-F49C-3436-6A17-6C1E0A0904E1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Center for Patient Safety. (n.d.). Retrieved from &lt;https://www.centerforpatientsafety.org/just-accountable-culture&gt;</a:t>
            </a:r>
          </a:p>
        </p:txBody>
      </p:sp>
      <p:sp>
        <p:nvSpPr>
          <p:cNvPr id="1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4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0AA7-B76A-A994-B36F-5C502B2D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Resistance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E74B-D1C3-23D9-25E8-305B4983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Implementing a just culture requires significant changes to organizational culture and practice. However, resistance to change can be a significant barrier to implementation.</a:t>
            </a:r>
          </a:p>
          <a:p>
            <a:r>
              <a:rPr lang="en-US" sz="2000"/>
              <a:t>Comfort with traditional ways of working and reluctance to adopt new practices</a:t>
            </a:r>
          </a:p>
          <a:p>
            <a:r>
              <a:rPr lang="en-US" sz="2000"/>
              <a:t>Fear of unknown consequences or outcomes of change</a:t>
            </a:r>
          </a:p>
          <a:p>
            <a:r>
              <a:rPr lang="en-US" sz="2000"/>
              <a:t>Lack of buy-in from leadership or key stakeholders</a:t>
            </a:r>
          </a:p>
          <a:p>
            <a:r>
              <a:rPr lang="en-US" sz="2000"/>
              <a:t>Perceived threats to professional identity or autonomy</a:t>
            </a:r>
          </a:p>
        </p:txBody>
      </p:sp>
    </p:spTree>
    <p:extLst>
      <p:ext uri="{BB962C8B-B14F-4D97-AF65-F5344CB8AC3E}">
        <p14:creationId xmlns:p14="http://schemas.microsoft.com/office/powerpoint/2010/main" val="331502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BE1BF-EB9F-FB4B-0269-8DDBC705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Strategies for Overcoming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058B-069F-3F4B-09AD-CE24235A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To overcome the barriers to implementing a just culture, organizations must adopt strategies that address these challenges head-on. This can include leadership commitment, education and training, open communication, and system and process changes.</a:t>
            </a:r>
          </a:p>
          <a:p>
            <a:r>
              <a:rPr lang="en-US" sz="2000"/>
              <a:t>Leadership commitment and modeling of just culture behaviors</a:t>
            </a:r>
          </a:p>
          <a:p>
            <a:r>
              <a:rPr lang="en-US" sz="2000"/>
              <a:t>Education and training on just culture principles and practices</a:t>
            </a:r>
          </a:p>
          <a:p>
            <a:r>
              <a:rPr lang="en-US" sz="2000"/>
              <a:t>Encouraging open communication and feedback</a:t>
            </a:r>
          </a:p>
          <a:p>
            <a:r>
              <a:rPr lang="en-US" sz="2000"/>
              <a:t>Implementing systems and processes that support a just culture</a:t>
            </a:r>
          </a:p>
          <a:p>
            <a:r>
              <a:rPr lang="en-US" sz="2000"/>
              <a:t>Recognizing and rewarding just culture behaviors</a:t>
            </a:r>
          </a:p>
        </p:txBody>
      </p:sp>
    </p:spTree>
    <p:extLst>
      <p:ext uri="{BB962C8B-B14F-4D97-AF65-F5344CB8AC3E}">
        <p14:creationId xmlns:p14="http://schemas.microsoft.com/office/powerpoint/2010/main" val="37149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437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Barriers to Implementing a Just Culture</vt:lpstr>
      <vt:lpstr>Fear of Blame and Retribution</vt:lpstr>
      <vt:lpstr>Power Imbalance and Hierarchy</vt:lpstr>
      <vt:lpstr>Lack of Transparency and Communication</vt:lpstr>
      <vt:lpstr>Resource Constraints</vt:lpstr>
      <vt:lpstr>The Just Culture Continuum</vt:lpstr>
      <vt:lpstr>Resistance to Change</vt:lpstr>
      <vt:lpstr>Strategies for Overcoming Barriers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Smith</dc:creator>
  <cp:lastModifiedBy>Kenneth Smith</cp:lastModifiedBy>
  <cp:revision>2</cp:revision>
  <dcterms:created xsi:type="dcterms:W3CDTF">2025-02-23T14:14:38Z</dcterms:created>
  <dcterms:modified xsi:type="dcterms:W3CDTF">2025-02-23T14:49:49Z</dcterms:modified>
</cp:coreProperties>
</file>