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chive" charset="1" panose="02000506040000020004"/>
      <p:regular r:id="rId11"/>
    </p:embeddedFont>
    <p:embeddedFont>
      <p:font typeface="Poppins Light" charset="1" panose="00000400000000000000"/>
      <p:regular r:id="rId12"/>
    </p:embeddedFon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657652">
            <a:off x="9753717" y="1245032"/>
            <a:ext cx="5962161" cy="6860228"/>
          </a:xfrm>
          <a:custGeom>
            <a:avLst/>
            <a:gdLst/>
            <a:ahLst/>
            <a:cxnLst/>
            <a:rect r="r" b="b" t="t" l="l"/>
            <a:pathLst>
              <a:path h="6860228" w="5962161">
                <a:moveTo>
                  <a:pt x="0" y="6860227"/>
                </a:moveTo>
                <a:lnTo>
                  <a:pt x="5962161" y="6860227"/>
                </a:lnTo>
                <a:lnTo>
                  <a:pt x="5962161" y="0"/>
                </a:lnTo>
                <a:lnTo>
                  <a:pt x="0" y="0"/>
                </a:lnTo>
                <a:lnTo>
                  <a:pt x="0" y="686022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7702" y="3248452"/>
            <a:ext cx="13211598" cy="158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14286" spc="-1014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PROCEDIMIETOSALMACENADOS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66591" y="8623300"/>
            <a:ext cx="11492709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Presentado por Kenneth Ranses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4604" y="2736615"/>
            <a:ext cx="14437623" cy="763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Los procedimientos almacenados en MySQL son conjuntos de instrucciones SQL que se almacenan y pueden ser ejecutadas en la base de datos. Funcionan como una subrutina o función que puedes llamar cuando necesites realizar operaciones repetitivas o complejas en la base de datos.</a:t>
            </a:r>
          </a:p>
          <a:p>
            <a:pPr algn="l">
              <a:lnSpc>
                <a:spcPts val="3750"/>
              </a:lnSpc>
            </a:pPr>
          </a:p>
          <a:p>
            <a:pPr algn="l">
              <a:lnSpc>
                <a:spcPts val="3750"/>
              </a:lnSpc>
            </a:pPr>
            <a:r>
              <a:rPr lang="en-US" sz="30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Algunas ventajas de usar procedimientos almacenados son: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b="true" sz="3000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Reutilización: Puedes llamar al procedimiento en diferentes partes de tu aplicación.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b="true" sz="3000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Mantenimiento: Es más fácil actualizar la lógica de negocio en un solo lugar.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b="true" sz="3000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Seguridad: Puedes controlar mejor el acceso y los permisos a la base de datos.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b="true" sz="3000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Eficiencia: Reducen la carga de la red ya que las operaciones se ejecutan directamente en el servidor de la base de datos.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70763" y="7200900"/>
            <a:ext cx="3089841" cy="4114800"/>
          </a:xfrm>
          <a:custGeom>
            <a:avLst/>
            <a:gdLst/>
            <a:ahLst/>
            <a:cxnLst/>
            <a:rect r="r" b="b" t="t" l="l"/>
            <a:pathLst>
              <a:path h="4114800" w="3089841">
                <a:moveTo>
                  <a:pt x="0" y="0"/>
                </a:moveTo>
                <a:lnTo>
                  <a:pt x="3089841" y="0"/>
                </a:lnTo>
                <a:lnTo>
                  <a:pt x="3089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45237" y="-1028700"/>
            <a:ext cx="3089841" cy="4114800"/>
          </a:xfrm>
          <a:custGeom>
            <a:avLst/>
            <a:gdLst/>
            <a:ahLst/>
            <a:cxnLst/>
            <a:rect r="r" b="b" t="t" l="l"/>
            <a:pathLst>
              <a:path h="4114800" w="3089841">
                <a:moveTo>
                  <a:pt x="0" y="0"/>
                </a:moveTo>
                <a:lnTo>
                  <a:pt x="3089841" y="0"/>
                </a:lnTo>
                <a:lnTo>
                  <a:pt x="3089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701711" y="8713319"/>
            <a:ext cx="871970" cy="217992"/>
          </a:xfrm>
          <a:custGeom>
            <a:avLst/>
            <a:gdLst/>
            <a:ahLst/>
            <a:cxnLst/>
            <a:rect r="r" b="b" t="t" l="l"/>
            <a:pathLst>
              <a:path h="217992" w="871970">
                <a:moveTo>
                  <a:pt x="0" y="0"/>
                </a:moveTo>
                <a:lnTo>
                  <a:pt x="871970" y="0"/>
                </a:lnTo>
                <a:lnTo>
                  <a:pt x="871970" y="217992"/>
                </a:lnTo>
                <a:lnTo>
                  <a:pt x="0" y="2179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662181">
            <a:off x="16482227" y="1028700"/>
            <a:ext cx="777073" cy="791463"/>
          </a:xfrm>
          <a:custGeom>
            <a:avLst/>
            <a:gdLst/>
            <a:ahLst/>
            <a:cxnLst/>
            <a:rect r="r" b="b" t="t" l="l"/>
            <a:pathLst>
              <a:path h="791463" w="777073">
                <a:moveTo>
                  <a:pt x="0" y="0"/>
                </a:moveTo>
                <a:lnTo>
                  <a:pt x="777073" y="0"/>
                </a:lnTo>
                <a:lnTo>
                  <a:pt x="777073" y="791463"/>
                </a:lnTo>
                <a:lnTo>
                  <a:pt x="0" y="7914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3620" y="957199"/>
            <a:ext cx="11523769" cy="11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1"/>
              </a:lnSpc>
            </a:pPr>
            <a:r>
              <a:rPr lang="en-US" sz="5599" spc="-397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QUE SON LOS PROCEDIMIENTOS ALMACENADOS?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23417" y="413422"/>
            <a:ext cx="871302" cy="2026678"/>
            <a:chOff x="0" y="0"/>
            <a:chExt cx="660400" cy="1536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8F858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90150" y="1249296"/>
            <a:ext cx="141156" cy="7894081"/>
            <a:chOff x="0" y="0"/>
            <a:chExt cx="106988" cy="59832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988" cy="5983288"/>
            </a:xfrm>
            <a:custGeom>
              <a:avLst/>
              <a:gdLst/>
              <a:ahLst/>
              <a:cxnLst/>
              <a:rect r="r" b="b" t="t" l="l"/>
              <a:pathLst>
                <a:path h="5983288" w="106988">
                  <a:moveTo>
                    <a:pt x="35682" y="5964219"/>
                  </a:moveTo>
                  <a:cubicBezTo>
                    <a:pt x="41167" y="5975733"/>
                    <a:pt x="47403" y="5983288"/>
                    <a:pt x="53523" y="5983288"/>
                  </a:cubicBezTo>
                  <a:cubicBezTo>
                    <a:pt x="59643" y="5983288"/>
                    <a:pt x="65533" y="5976811"/>
                    <a:pt x="70960" y="5965297"/>
                  </a:cubicBezTo>
                  <a:cubicBezTo>
                    <a:pt x="71076" y="5964938"/>
                    <a:pt x="71191" y="5964938"/>
                    <a:pt x="71306" y="5964578"/>
                  </a:cubicBezTo>
                  <a:cubicBezTo>
                    <a:pt x="91688" y="5918523"/>
                    <a:pt x="106700" y="5796909"/>
                    <a:pt x="106988" y="5539935"/>
                  </a:cubicBezTo>
                  <a:lnTo>
                    <a:pt x="106988" y="53494"/>
                  </a:lnTo>
                  <a:cubicBezTo>
                    <a:pt x="106988" y="23950"/>
                    <a:pt x="83038" y="0"/>
                    <a:pt x="53494" y="0"/>
                  </a:cubicBezTo>
                  <a:lnTo>
                    <a:pt x="53494" y="0"/>
                  </a:lnTo>
                  <a:cubicBezTo>
                    <a:pt x="23950" y="0"/>
                    <a:pt x="0" y="23950"/>
                    <a:pt x="0" y="53494"/>
                  </a:cubicBezTo>
                  <a:lnTo>
                    <a:pt x="0" y="5535823"/>
                  </a:lnTo>
                  <a:cubicBezTo>
                    <a:pt x="289" y="5797628"/>
                    <a:pt x="15070" y="5919243"/>
                    <a:pt x="35682" y="5964219"/>
                  </a:cubicBezTo>
                  <a:lnTo>
                    <a:pt x="35682" y="5964219"/>
                  </a:lnTo>
                  <a:close/>
                </a:path>
              </a:pathLst>
            </a:custGeom>
            <a:solidFill>
              <a:srgbClr val="BEB3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6988" cy="5913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3051091"/>
            <a:ext cx="9215455" cy="124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6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Primero, necesitamos definir y crear el procedimiento almacenado. Esto se hace con la instrucción </a:t>
            </a: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PROCEDURE.</a:t>
            </a:r>
            <a:r>
              <a:rPr lang="en-US" sz="26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Aquí un ejemplo: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5573" y="1247775"/>
            <a:ext cx="9215455" cy="61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5499" spc="-390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COMO SE UTILIZAN?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700000">
            <a:off x="17115674" y="9197141"/>
            <a:ext cx="777073" cy="791463"/>
          </a:xfrm>
          <a:custGeom>
            <a:avLst/>
            <a:gdLst/>
            <a:ahLst/>
            <a:cxnLst/>
            <a:rect r="r" b="b" t="t" l="l"/>
            <a:pathLst>
              <a:path h="791463" w="777073">
                <a:moveTo>
                  <a:pt x="0" y="0"/>
                </a:moveTo>
                <a:lnTo>
                  <a:pt x="777073" y="0"/>
                </a:lnTo>
                <a:lnTo>
                  <a:pt x="777073" y="791464"/>
                </a:lnTo>
                <a:lnTo>
                  <a:pt x="0" y="7914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041" y="5085375"/>
            <a:ext cx="9215455" cy="287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</a:p>
          <a:p>
            <a:pPr algn="l">
              <a:lnSpc>
                <a:spcPts val="3250"/>
              </a:lnSpc>
            </a:pP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PROCEDURE </a:t>
            </a:r>
            <a:r>
              <a:rPr lang="en-US" sz="26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obtener_clientes()</a:t>
            </a:r>
          </a:p>
          <a:p>
            <a:pPr algn="l">
              <a:lnSpc>
                <a:spcPts val="3250"/>
              </a:lnSpc>
            </a:pP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BEGIN</a:t>
            </a:r>
          </a:p>
          <a:p>
            <a:pPr algn="l">
              <a:lnSpc>
                <a:spcPts val="3250"/>
              </a:lnSpc>
            </a:pP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SELECT</a:t>
            </a:r>
            <a:r>
              <a:rPr lang="en-US" sz="26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* </a:t>
            </a: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FROM</a:t>
            </a:r>
            <a:r>
              <a:rPr lang="en-US" sz="26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clientes;</a:t>
            </a:r>
          </a:p>
          <a:p>
            <a:pPr algn="l">
              <a:lnSpc>
                <a:spcPts val="3250"/>
              </a:lnSpc>
            </a:pPr>
            <a:r>
              <a:rPr lang="en-US" sz="2600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END ;</a:t>
            </a:r>
          </a:p>
          <a:p>
            <a:pPr algn="l">
              <a:lnSpc>
                <a:spcPts val="3250"/>
              </a:lnSpc>
            </a:pPr>
          </a:p>
          <a:p>
            <a:pPr algn="l">
              <a:lnSpc>
                <a:spcPts val="325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443496" y="3051091"/>
            <a:ext cx="9939849" cy="205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1"/>
              </a:lnSpc>
            </a:pPr>
            <a:r>
              <a:rPr lang="en-US" sz="2632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I</a:t>
            </a:r>
            <a:r>
              <a:rPr lang="en-US" sz="2632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NSERT INTO</a:t>
            </a:r>
            <a:r>
              <a:rPr lang="en-US" sz="2632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clientes (nombre, edad, email) </a:t>
            </a:r>
            <a:r>
              <a:rPr lang="en-US" sz="2632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VALUES</a:t>
            </a:r>
          </a:p>
          <a:p>
            <a:pPr algn="l">
              <a:lnSpc>
                <a:spcPts val="3291"/>
              </a:lnSpc>
            </a:pPr>
            <a:r>
              <a:rPr lang="en-US" sz="2632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('Juan Pérez', 30, 'juan.perez@example.com'),</a:t>
            </a:r>
          </a:p>
          <a:p>
            <a:pPr algn="l">
              <a:lnSpc>
                <a:spcPts val="3291"/>
              </a:lnSpc>
            </a:pPr>
            <a:r>
              <a:rPr lang="en-US" sz="2632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('Ana Gómez', 25, 'ana.gomez@example.com'),</a:t>
            </a:r>
          </a:p>
          <a:p>
            <a:pPr algn="l">
              <a:lnSpc>
                <a:spcPts val="3291"/>
              </a:lnSpc>
            </a:pPr>
            <a:r>
              <a:rPr lang="en-US" sz="2632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('Carlos López', 40, 'carlos.lopez@example.com');</a:t>
            </a:r>
          </a:p>
          <a:p>
            <a:pPr algn="l">
              <a:lnSpc>
                <a:spcPts val="3291"/>
              </a:lnSpc>
            </a:pPr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3604" y="402803"/>
            <a:ext cx="16309172" cy="9179532"/>
            <a:chOff x="0" y="0"/>
            <a:chExt cx="1054158" cy="5933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158" cy="593327"/>
            </a:xfrm>
            <a:custGeom>
              <a:avLst/>
              <a:gdLst/>
              <a:ahLst/>
              <a:cxnLst/>
              <a:rect r="r" b="b" t="t" l="l"/>
              <a:pathLst>
                <a:path h="593327" w="1054158">
                  <a:moveTo>
                    <a:pt x="850958" y="0"/>
                  </a:moveTo>
                  <a:cubicBezTo>
                    <a:pt x="963182" y="0"/>
                    <a:pt x="1054158" y="132821"/>
                    <a:pt x="1054158" y="296664"/>
                  </a:cubicBezTo>
                  <a:cubicBezTo>
                    <a:pt x="1054158" y="460506"/>
                    <a:pt x="963182" y="593327"/>
                    <a:pt x="850958" y="593327"/>
                  </a:cubicBezTo>
                  <a:lnTo>
                    <a:pt x="203200" y="593327"/>
                  </a:lnTo>
                  <a:cubicBezTo>
                    <a:pt x="90976" y="593327"/>
                    <a:pt x="0" y="460506"/>
                    <a:pt x="0" y="296664"/>
                  </a:cubicBezTo>
                  <a:cubicBezTo>
                    <a:pt x="0" y="13282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54158" cy="650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6118252">
            <a:off x="-269053" y="-1355236"/>
            <a:ext cx="2595506" cy="3516079"/>
          </a:xfrm>
          <a:custGeom>
            <a:avLst/>
            <a:gdLst/>
            <a:ahLst/>
            <a:cxnLst/>
            <a:rect r="r" b="b" t="t" l="l"/>
            <a:pathLst>
              <a:path h="3516079" w="2595506">
                <a:moveTo>
                  <a:pt x="0" y="0"/>
                </a:moveTo>
                <a:lnTo>
                  <a:pt x="2595506" y="0"/>
                </a:lnTo>
                <a:lnTo>
                  <a:pt x="2595506" y="3516079"/>
                </a:lnTo>
                <a:lnTo>
                  <a:pt x="0" y="3516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118252">
            <a:off x="16293817" y="8252522"/>
            <a:ext cx="2595506" cy="3516079"/>
          </a:xfrm>
          <a:custGeom>
            <a:avLst/>
            <a:gdLst/>
            <a:ahLst/>
            <a:cxnLst/>
            <a:rect r="r" b="b" t="t" l="l"/>
            <a:pathLst>
              <a:path h="3516079" w="2595506">
                <a:moveTo>
                  <a:pt x="0" y="0"/>
                </a:moveTo>
                <a:lnTo>
                  <a:pt x="2595505" y="0"/>
                </a:lnTo>
                <a:lnTo>
                  <a:pt x="2595505" y="3516079"/>
                </a:lnTo>
                <a:lnTo>
                  <a:pt x="0" y="3516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47148" y="5402617"/>
            <a:ext cx="10910593" cy="2623662"/>
          </a:xfrm>
          <a:custGeom>
            <a:avLst/>
            <a:gdLst/>
            <a:ahLst/>
            <a:cxnLst/>
            <a:rect r="r" b="b" t="t" l="l"/>
            <a:pathLst>
              <a:path h="2623662" w="10910593">
                <a:moveTo>
                  <a:pt x="0" y="0"/>
                </a:moveTo>
                <a:lnTo>
                  <a:pt x="10910593" y="0"/>
                </a:lnTo>
                <a:lnTo>
                  <a:pt x="10910593" y="2623661"/>
                </a:lnTo>
                <a:lnTo>
                  <a:pt x="0" y="2623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2584" y="1138030"/>
            <a:ext cx="11638405" cy="254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9"/>
              </a:lnSpc>
            </a:pPr>
            <a:r>
              <a:rPr lang="en-US" sz="3999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Una vez que has creado el procedimiento almacenado, puedes llamarlo en cualquier momento con la instrucción CALL. Por ejemplo: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782915" y="4168656"/>
            <a:ext cx="12400404" cy="157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1A014B"/>
                </a:solidFill>
                <a:latin typeface="Poppins Bold"/>
                <a:ea typeface="Poppins Bold"/>
                <a:cs typeface="Poppins Bold"/>
                <a:sym typeface="Poppins Bold"/>
              </a:rPr>
              <a:t>CALL </a:t>
            </a:r>
            <a:r>
              <a:rPr lang="en-US" sz="2999">
                <a:solidFill>
                  <a:srgbClr val="1A014B"/>
                </a:solidFill>
                <a:latin typeface="Poppins"/>
                <a:ea typeface="Poppins"/>
                <a:cs typeface="Poppins"/>
                <a:sym typeface="Poppins"/>
              </a:rPr>
              <a:t>obtener_clientes();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r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657652">
            <a:off x="9753717" y="1245032"/>
            <a:ext cx="5962161" cy="6860228"/>
          </a:xfrm>
          <a:custGeom>
            <a:avLst/>
            <a:gdLst/>
            <a:ahLst/>
            <a:cxnLst/>
            <a:rect r="r" b="b" t="t" l="l"/>
            <a:pathLst>
              <a:path h="6860228" w="5962161">
                <a:moveTo>
                  <a:pt x="0" y="6860227"/>
                </a:moveTo>
                <a:lnTo>
                  <a:pt x="5962161" y="6860227"/>
                </a:lnTo>
                <a:lnTo>
                  <a:pt x="5962161" y="0"/>
                </a:lnTo>
                <a:lnTo>
                  <a:pt x="0" y="0"/>
                </a:lnTo>
                <a:lnTo>
                  <a:pt x="0" y="686022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30813" y="4091789"/>
            <a:ext cx="10728487" cy="158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14286" spc="171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0813" y="5351288"/>
            <a:ext cx="10728487" cy="142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59"/>
              </a:lnSpc>
            </a:pPr>
            <a:r>
              <a:rPr lang="en-US" sz="8399" spc="-797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POR SU ATENCIÓN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DAGgMleWVL8</dc:identifier>
  <dcterms:modified xsi:type="dcterms:W3CDTF">2011-08-01T06:04:30Z</dcterms:modified>
  <cp:revision>1</cp:revision>
  <dc:title>PLAN DE MARKETING DIGITAL</dc:title>
</cp:coreProperties>
</file>