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Lst>
  <p:sldSz cx="21383625" cy="30275213"/>
  <p:notesSz cx="6858000" cy="9144000"/>
  <p:defaultTextStyle>
    <a:defPPr>
      <a:defRPr lang="en-US"/>
    </a:defPPr>
    <a:lvl1pPr marL="0" algn="l" defTabSz="1549725" rtl="0" eaLnBrk="1" latinLnBrk="0" hangingPunct="1">
      <a:defRPr sz="3051" kern="1200">
        <a:solidFill>
          <a:schemeClr val="tx1"/>
        </a:solidFill>
        <a:latin typeface="+mn-lt"/>
        <a:ea typeface="+mn-ea"/>
        <a:cs typeface="+mn-cs"/>
      </a:defRPr>
    </a:lvl1pPr>
    <a:lvl2pPr marL="774863" algn="l" defTabSz="1549725" rtl="0" eaLnBrk="1" latinLnBrk="0" hangingPunct="1">
      <a:defRPr sz="3051" kern="1200">
        <a:solidFill>
          <a:schemeClr val="tx1"/>
        </a:solidFill>
        <a:latin typeface="+mn-lt"/>
        <a:ea typeface="+mn-ea"/>
        <a:cs typeface="+mn-cs"/>
      </a:defRPr>
    </a:lvl2pPr>
    <a:lvl3pPr marL="1549725" algn="l" defTabSz="1549725" rtl="0" eaLnBrk="1" latinLnBrk="0" hangingPunct="1">
      <a:defRPr sz="3051" kern="1200">
        <a:solidFill>
          <a:schemeClr val="tx1"/>
        </a:solidFill>
        <a:latin typeface="+mn-lt"/>
        <a:ea typeface="+mn-ea"/>
        <a:cs typeface="+mn-cs"/>
      </a:defRPr>
    </a:lvl3pPr>
    <a:lvl4pPr marL="2324588" algn="l" defTabSz="1549725" rtl="0" eaLnBrk="1" latinLnBrk="0" hangingPunct="1">
      <a:defRPr sz="3051" kern="1200">
        <a:solidFill>
          <a:schemeClr val="tx1"/>
        </a:solidFill>
        <a:latin typeface="+mn-lt"/>
        <a:ea typeface="+mn-ea"/>
        <a:cs typeface="+mn-cs"/>
      </a:defRPr>
    </a:lvl4pPr>
    <a:lvl5pPr marL="3099450" algn="l" defTabSz="1549725" rtl="0" eaLnBrk="1" latinLnBrk="0" hangingPunct="1">
      <a:defRPr sz="3051" kern="1200">
        <a:solidFill>
          <a:schemeClr val="tx1"/>
        </a:solidFill>
        <a:latin typeface="+mn-lt"/>
        <a:ea typeface="+mn-ea"/>
        <a:cs typeface="+mn-cs"/>
      </a:defRPr>
    </a:lvl5pPr>
    <a:lvl6pPr marL="3874313" algn="l" defTabSz="1549725" rtl="0" eaLnBrk="1" latinLnBrk="0" hangingPunct="1">
      <a:defRPr sz="3051" kern="1200">
        <a:solidFill>
          <a:schemeClr val="tx1"/>
        </a:solidFill>
        <a:latin typeface="+mn-lt"/>
        <a:ea typeface="+mn-ea"/>
        <a:cs typeface="+mn-cs"/>
      </a:defRPr>
    </a:lvl6pPr>
    <a:lvl7pPr marL="4649175" algn="l" defTabSz="1549725" rtl="0" eaLnBrk="1" latinLnBrk="0" hangingPunct="1">
      <a:defRPr sz="3051" kern="1200">
        <a:solidFill>
          <a:schemeClr val="tx1"/>
        </a:solidFill>
        <a:latin typeface="+mn-lt"/>
        <a:ea typeface="+mn-ea"/>
        <a:cs typeface="+mn-cs"/>
      </a:defRPr>
    </a:lvl7pPr>
    <a:lvl8pPr marL="5424038" algn="l" defTabSz="1549725" rtl="0" eaLnBrk="1" latinLnBrk="0" hangingPunct="1">
      <a:defRPr sz="3051" kern="1200">
        <a:solidFill>
          <a:schemeClr val="tx1"/>
        </a:solidFill>
        <a:latin typeface="+mn-lt"/>
        <a:ea typeface="+mn-ea"/>
        <a:cs typeface="+mn-cs"/>
      </a:defRPr>
    </a:lvl8pPr>
    <a:lvl9pPr marL="6198900" algn="l" defTabSz="1549725" rtl="0" eaLnBrk="1" latinLnBrk="0" hangingPunct="1">
      <a:defRPr sz="305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p:scale>
          <a:sx n="66" d="100"/>
          <a:sy n="66" d="100"/>
        </p:scale>
        <p:origin x="414" y="-55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20">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831344A-29BE-4847-AA42-78D871D3AC02}" type="doc">
      <dgm:prSet loTypeId="urn:microsoft.com/office/officeart/2005/8/layout/vProcess5" loCatId="process" qsTypeId="urn:microsoft.com/office/officeart/2005/8/quickstyle/simple1#20" qsCatId="simple" csTypeId="urn:microsoft.com/office/officeart/2005/8/colors/accent0_1#20" csCatId="mainScheme" phldr="1"/>
      <dgm:spPr/>
      <dgm:t>
        <a:bodyPr/>
        <a:lstStyle/>
        <a:p>
          <a:endParaRPr lang="en-US"/>
        </a:p>
      </dgm:t>
    </dgm:pt>
    <dgm:pt modelId="{3B7EEA81-9632-4935-842D-04F6EFEAA809}">
      <dgm:prSet phldrT="[Text]" custT="1"/>
      <dgm:spPr/>
      <dgm:t>
        <a:bodyPr/>
        <a:lstStyle/>
        <a:p>
          <a:r>
            <a:rPr lang="en-US" sz="2400" b="1" dirty="0">
              <a:latin typeface="Times New Roman" panose="02020603050405020304" pitchFamily="18" charset="0"/>
              <a:cs typeface="Times New Roman" panose="02020603050405020304" pitchFamily="18" charset="0"/>
            </a:rPr>
            <a:t>Determination of drilling control parameters</a:t>
          </a:r>
        </a:p>
      </dgm:t>
    </dgm:pt>
    <dgm:pt modelId="{78FA1AE8-99EA-4132-BF76-A55B5BE1066A}" type="parTrans" cxnId="{1BF390F7-F45E-4F75-B1D5-45F88946D4AD}">
      <dgm:prSet/>
      <dgm:spPr/>
      <dgm:t>
        <a:bodyPr/>
        <a:lstStyle/>
        <a:p>
          <a:endParaRPr lang="en-US"/>
        </a:p>
      </dgm:t>
    </dgm:pt>
    <dgm:pt modelId="{632617C9-CAF7-44EC-856A-8FA3E999C834}" type="sibTrans" cxnId="{1BF390F7-F45E-4F75-B1D5-45F88946D4AD}">
      <dgm:prSet custT="1"/>
      <dgm:spPr/>
      <dgm:t>
        <a:bodyPr/>
        <a:lstStyle/>
        <a:p>
          <a:endParaRPr lang="en-US" sz="2400" b="1"/>
        </a:p>
      </dgm:t>
    </dgm:pt>
    <dgm:pt modelId="{55669F7C-1BDF-432D-A34D-FA6C99F45721}">
      <dgm:prSet phldrT="[Text]" custT="1"/>
      <dgm:spPr/>
      <dgm:t>
        <a:bodyPr/>
        <a:lstStyle/>
        <a:p>
          <a:r>
            <a:rPr lang="en-US" sz="2400" b="1" dirty="0">
              <a:latin typeface="Times New Roman" panose="02020603050405020304" pitchFamily="18" charset="0"/>
              <a:cs typeface="Times New Roman" panose="02020603050405020304" pitchFamily="18" charset="0"/>
            </a:rPr>
            <a:t>Upload the program to the microcontroller</a:t>
          </a:r>
        </a:p>
      </dgm:t>
    </dgm:pt>
    <dgm:pt modelId="{9E6FEC84-7D08-4081-91F1-0B535C99EF47}" type="parTrans" cxnId="{D1359E6A-19E1-416E-9CC5-62CF6CE4168E}">
      <dgm:prSet/>
      <dgm:spPr/>
      <dgm:t>
        <a:bodyPr/>
        <a:lstStyle/>
        <a:p>
          <a:endParaRPr lang="en-US"/>
        </a:p>
      </dgm:t>
    </dgm:pt>
    <dgm:pt modelId="{04692E6E-6331-45CB-9803-CDA3B7DECA40}" type="sibTrans" cxnId="{D1359E6A-19E1-416E-9CC5-62CF6CE4168E}">
      <dgm:prSet custT="1"/>
      <dgm:spPr/>
      <dgm:t>
        <a:bodyPr/>
        <a:lstStyle/>
        <a:p>
          <a:endParaRPr lang="en-US" sz="2400" b="1"/>
        </a:p>
      </dgm:t>
    </dgm:pt>
    <dgm:pt modelId="{BE3101A1-4FFA-4893-AB4A-0497E49E7E15}">
      <dgm:prSet phldrT="[Text]" custT="1"/>
      <dgm:spPr/>
      <dgm:t>
        <a:bodyPr/>
        <a:lstStyle/>
        <a:p>
          <a:r>
            <a:rPr lang="en-US" sz="2400" b="1" dirty="0">
              <a:latin typeface="Times New Roman" panose="02020603050405020304" pitchFamily="18" charset="0"/>
              <a:cs typeface="Times New Roman" panose="02020603050405020304" pitchFamily="18" charset="0"/>
            </a:rPr>
            <a:t>Run the experiment</a:t>
          </a:r>
        </a:p>
      </dgm:t>
    </dgm:pt>
    <dgm:pt modelId="{5A08C46C-FD6D-4D9B-BAC8-68D35053E15C}" type="parTrans" cxnId="{F82D9C27-3230-40CE-8E06-29BD6F280224}">
      <dgm:prSet/>
      <dgm:spPr/>
      <dgm:t>
        <a:bodyPr/>
        <a:lstStyle/>
        <a:p>
          <a:endParaRPr lang="en-US"/>
        </a:p>
      </dgm:t>
    </dgm:pt>
    <dgm:pt modelId="{1D61E230-9203-431E-AF63-D88425FE03DD}" type="sibTrans" cxnId="{F82D9C27-3230-40CE-8E06-29BD6F280224}">
      <dgm:prSet custT="1"/>
      <dgm:spPr/>
      <dgm:t>
        <a:bodyPr/>
        <a:lstStyle/>
        <a:p>
          <a:endParaRPr lang="en-US" sz="2400" b="1"/>
        </a:p>
      </dgm:t>
    </dgm:pt>
    <dgm:pt modelId="{14C8EE80-FA68-436D-A1A9-57AF3013F4D2}">
      <dgm:prSet phldrT="[Text]" custT="1"/>
      <dgm:spPr/>
      <dgm:t>
        <a:bodyPr/>
        <a:lstStyle/>
        <a:p>
          <a:r>
            <a:rPr lang="en-US" sz="2400" b="1" dirty="0">
              <a:latin typeface="Times New Roman" panose="02020603050405020304" pitchFamily="18" charset="0"/>
              <a:cs typeface="Times New Roman" panose="02020603050405020304" pitchFamily="18" charset="0"/>
            </a:rPr>
            <a:t>Results and Data Collection</a:t>
          </a:r>
        </a:p>
      </dgm:t>
    </dgm:pt>
    <dgm:pt modelId="{4EBC0F8F-0D45-4156-885B-970BB14B192F}" type="parTrans" cxnId="{BB041064-0CB7-429A-ADDC-E4243AB8F39B}">
      <dgm:prSet/>
      <dgm:spPr/>
      <dgm:t>
        <a:bodyPr/>
        <a:lstStyle/>
        <a:p>
          <a:endParaRPr lang="en-US"/>
        </a:p>
      </dgm:t>
    </dgm:pt>
    <dgm:pt modelId="{A27BDBDA-A0E9-41B5-9654-2E778857D6BE}" type="sibTrans" cxnId="{BB041064-0CB7-429A-ADDC-E4243AB8F39B}">
      <dgm:prSet custT="1"/>
      <dgm:spPr/>
      <dgm:t>
        <a:bodyPr/>
        <a:lstStyle/>
        <a:p>
          <a:endParaRPr lang="en-US" sz="2400" b="1"/>
        </a:p>
      </dgm:t>
    </dgm:pt>
    <dgm:pt modelId="{60FB9790-AE2D-4201-B2A5-2E7101699D8A}">
      <dgm:prSet phldrT="[Text]" custT="1"/>
      <dgm:spPr/>
      <dgm:t>
        <a:bodyPr/>
        <a:lstStyle/>
        <a:p>
          <a:r>
            <a:rPr lang="en-US" sz="2400" b="1" dirty="0">
              <a:latin typeface="Times New Roman" panose="02020603050405020304" pitchFamily="18" charset="0"/>
              <a:cs typeface="Times New Roman" panose="02020603050405020304" pitchFamily="18" charset="0"/>
            </a:rPr>
            <a:t>Evaluation and analysis</a:t>
          </a:r>
        </a:p>
      </dgm:t>
    </dgm:pt>
    <dgm:pt modelId="{EC35D2B8-0BAF-4A04-A99D-DFF3F340B7F1}" type="parTrans" cxnId="{55B92C9B-5B8F-4242-884D-F709449BF98A}">
      <dgm:prSet/>
      <dgm:spPr/>
      <dgm:t>
        <a:bodyPr/>
        <a:lstStyle/>
        <a:p>
          <a:endParaRPr lang="en-US"/>
        </a:p>
      </dgm:t>
    </dgm:pt>
    <dgm:pt modelId="{D4439A9B-A925-421A-A87C-1249855CFE2D}" type="sibTrans" cxnId="{55B92C9B-5B8F-4242-884D-F709449BF98A}">
      <dgm:prSet/>
      <dgm:spPr/>
      <dgm:t>
        <a:bodyPr/>
        <a:lstStyle/>
        <a:p>
          <a:endParaRPr lang="en-US"/>
        </a:p>
      </dgm:t>
    </dgm:pt>
    <dgm:pt modelId="{36509CFC-3438-4199-B17B-87BC357A309A}" type="pres">
      <dgm:prSet presAssocID="{D831344A-29BE-4847-AA42-78D871D3AC02}" presName="outerComposite" presStyleCnt="0">
        <dgm:presLayoutVars>
          <dgm:chMax val="5"/>
          <dgm:dir/>
          <dgm:resizeHandles val="exact"/>
        </dgm:presLayoutVars>
      </dgm:prSet>
      <dgm:spPr/>
    </dgm:pt>
    <dgm:pt modelId="{0CCE4F69-6A21-44BF-A13E-5F9B588F7272}" type="pres">
      <dgm:prSet presAssocID="{D831344A-29BE-4847-AA42-78D871D3AC02}" presName="dummyMaxCanvas" presStyleCnt="0">
        <dgm:presLayoutVars/>
      </dgm:prSet>
      <dgm:spPr/>
    </dgm:pt>
    <dgm:pt modelId="{8DB0747D-16AF-4E38-8EF2-8C7EB7A052AA}" type="pres">
      <dgm:prSet presAssocID="{D831344A-29BE-4847-AA42-78D871D3AC02}" presName="FiveNodes_1" presStyleLbl="node1" presStyleIdx="0" presStyleCnt="5" custScaleX="129870" custLinFactNeighborX="705" custLinFactNeighborY="0">
        <dgm:presLayoutVars>
          <dgm:bulletEnabled val="1"/>
        </dgm:presLayoutVars>
      </dgm:prSet>
      <dgm:spPr/>
    </dgm:pt>
    <dgm:pt modelId="{5E20BEC5-F00E-4DB5-8B27-F59078F3487E}" type="pres">
      <dgm:prSet presAssocID="{D831344A-29BE-4847-AA42-78D871D3AC02}" presName="FiveNodes_2" presStyleLbl="node1" presStyleIdx="1" presStyleCnt="5">
        <dgm:presLayoutVars>
          <dgm:bulletEnabled val="1"/>
        </dgm:presLayoutVars>
      </dgm:prSet>
      <dgm:spPr/>
    </dgm:pt>
    <dgm:pt modelId="{E835C620-3680-4C62-AC89-382796650032}" type="pres">
      <dgm:prSet presAssocID="{D831344A-29BE-4847-AA42-78D871D3AC02}" presName="FiveNodes_3" presStyleLbl="node1" presStyleIdx="2" presStyleCnt="5">
        <dgm:presLayoutVars>
          <dgm:bulletEnabled val="1"/>
        </dgm:presLayoutVars>
      </dgm:prSet>
      <dgm:spPr/>
    </dgm:pt>
    <dgm:pt modelId="{4C26966D-85CC-4B1B-8144-6F1480429B7F}" type="pres">
      <dgm:prSet presAssocID="{D831344A-29BE-4847-AA42-78D871D3AC02}" presName="FiveNodes_4" presStyleLbl="node1" presStyleIdx="3" presStyleCnt="5">
        <dgm:presLayoutVars>
          <dgm:bulletEnabled val="1"/>
        </dgm:presLayoutVars>
      </dgm:prSet>
      <dgm:spPr/>
    </dgm:pt>
    <dgm:pt modelId="{BA195BBA-54CE-4F75-A436-BE7ED8456C19}" type="pres">
      <dgm:prSet presAssocID="{D831344A-29BE-4847-AA42-78D871D3AC02}" presName="FiveNodes_5" presStyleLbl="node1" presStyleIdx="4" presStyleCnt="5">
        <dgm:presLayoutVars>
          <dgm:bulletEnabled val="1"/>
        </dgm:presLayoutVars>
      </dgm:prSet>
      <dgm:spPr/>
    </dgm:pt>
    <dgm:pt modelId="{84C54F3E-FDB7-4AF2-A31A-879D7B92211F}" type="pres">
      <dgm:prSet presAssocID="{D831344A-29BE-4847-AA42-78D871D3AC02}" presName="FiveConn_1-2" presStyleLbl="fgAccFollowNode1" presStyleIdx="0" presStyleCnt="4">
        <dgm:presLayoutVars>
          <dgm:bulletEnabled val="1"/>
        </dgm:presLayoutVars>
      </dgm:prSet>
      <dgm:spPr/>
    </dgm:pt>
    <dgm:pt modelId="{892E87C0-0F67-4883-9DA5-9631C9733064}" type="pres">
      <dgm:prSet presAssocID="{D831344A-29BE-4847-AA42-78D871D3AC02}" presName="FiveConn_2-3" presStyleLbl="fgAccFollowNode1" presStyleIdx="1" presStyleCnt="4">
        <dgm:presLayoutVars>
          <dgm:bulletEnabled val="1"/>
        </dgm:presLayoutVars>
      </dgm:prSet>
      <dgm:spPr/>
    </dgm:pt>
    <dgm:pt modelId="{41CBE1F9-1ED8-4A8C-9E1E-1FD94C9FDCA2}" type="pres">
      <dgm:prSet presAssocID="{D831344A-29BE-4847-AA42-78D871D3AC02}" presName="FiveConn_3-4" presStyleLbl="fgAccFollowNode1" presStyleIdx="2" presStyleCnt="4">
        <dgm:presLayoutVars>
          <dgm:bulletEnabled val="1"/>
        </dgm:presLayoutVars>
      </dgm:prSet>
      <dgm:spPr/>
    </dgm:pt>
    <dgm:pt modelId="{D3074F84-304F-4DD3-9598-AA1F0FC2EB4A}" type="pres">
      <dgm:prSet presAssocID="{D831344A-29BE-4847-AA42-78D871D3AC02}" presName="FiveConn_4-5" presStyleLbl="fgAccFollowNode1" presStyleIdx="3" presStyleCnt="4">
        <dgm:presLayoutVars>
          <dgm:bulletEnabled val="1"/>
        </dgm:presLayoutVars>
      </dgm:prSet>
      <dgm:spPr/>
    </dgm:pt>
    <dgm:pt modelId="{A89CACD6-1431-4208-A5F6-BD6C6F6A32C9}" type="pres">
      <dgm:prSet presAssocID="{D831344A-29BE-4847-AA42-78D871D3AC02}" presName="FiveNodes_1_text" presStyleLbl="node1" presStyleIdx="4" presStyleCnt="5">
        <dgm:presLayoutVars>
          <dgm:bulletEnabled val="1"/>
        </dgm:presLayoutVars>
      </dgm:prSet>
      <dgm:spPr/>
    </dgm:pt>
    <dgm:pt modelId="{A754F488-B4A7-4D28-9292-B7CF51F95483}" type="pres">
      <dgm:prSet presAssocID="{D831344A-29BE-4847-AA42-78D871D3AC02}" presName="FiveNodes_2_text" presStyleLbl="node1" presStyleIdx="4" presStyleCnt="5">
        <dgm:presLayoutVars>
          <dgm:bulletEnabled val="1"/>
        </dgm:presLayoutVars>
      </dgm:prSet>
      <dgm:spPr/>
    </dgm:pt>
    <dgm:pt modelId="{3429851C-C4EA-4138-B46D-17B846D4A0FB}" type="pres">
      <dgm:prSet presAssocID="{D831344A-29BE-4847-AA42-78D871D3AC02}" presName="FiveNodes_3_text" presStyleLbl="node1" presStyleIdx="4" presStyleCnt="5">
        <dgm:presLayoutVars>
          <dgm:bulletEnabled val="1"/>
        </dgm:presLayoutVars>
      </dgm:prSet>
      <dgm:spPr/>
    </dgm:pt>
    <dgm:pt modelId="{C6FF2AB4-A52F-4729-A7B1-DD61FF0252BF}" type="pres">
      <dgm:prSet presAssocID="{D831344A-29BE-4847-AA42-78D871D3AC02}" presName="FiveNodes_4_text" presStyleLbl="node1" presStyleIdx="4" presStyleCnt="5">
        <dgm:presLayoutVars>
          <dgm:bulletEnabled val="1"/>
        </dgm:presLayoutVars>
      </dgm:prSet>
      <dgm:spPr/>
    </dgm:pt>
    <dgm:pt modelId="{CB82FC8D-FEFA-4417-90C1-826E79F702F3}" type="pres">
      <dgm:prSet presAssocID="{D831344A-29BE-4847-AA42-78D871D3AC02}" presName="FiveNodes_5_text" presStyleLbl="node1" presStyleIdx="4" presStyleCnt="5">
        <dgm:presLayoutVars>
          <dgm:bulletEnabled val="1"/>
        </dgm:presLayoutVars>
      </dgm:prSet>
      <dgm:spPr/>
    </dgm:pt>
  </dgm:ptLst>
  <dgm:cxnLst>
    <dgm:cxn modelId="{59420823-EE11-4449-80E2-2A8F54F59A8F}" type="presOf" srcId="{60FB9790-AE2D-4201-B2A5-2E7101699D8A}" destId="{CB82FC8D-FEFA-4417-90C1-826E79F702F3}" srcOrd="1" destOrd="0" presId="urn:microsoft.com/office/officeart/2005/8/layout/vProcess5"/>
    <dgm:cxn modelId="{F82D9C27-3230-40CE-8E06-29BD6F280224}" srcId="{D831344A-29BE-4847-AA42-78D871D3AC02}" destId="{BE3101A1-4FFA-4893-AB4A-0497E49E7E15}" srcOrd="2" destOrd="0" parTransId="{5A08C46C-FD6D-4D9B-BAC8-68D35053E15C}" sibTransId="{1D61E230-9203-431E-AF63-D88425FE03DD}"/>
    <dgm:cxn modelId="{FF0A5F40-0626-465E-9F8D-C635687A2D9C}" type="presOf" srcId="{60FB9790-AE2D-4201-B2A5-2E7101699D8A}" destId="{BA195BBA-54CE-4F75-A436-BE7ED8456C19}" srcOrd="0" destOrd="0" presId="urn:microsoft.com/office/officeart/2005/8/layout/vProcess5"/>
    <dgm:cxn modelId="{0ABF3F5D-9596-4969-BCE2-3CF3AA9998A9}" type="presOf" srcId="{A27BDBDA-A0E9-41B5-9654-2E778857D6BE}" destId="{D3074F84-304F-4DD3-9598-AA1F0FC2EB4A}" srcOrd="0" destOrd="0" presId="urn:microsoft.com/office/officeart/2005/8/layout/vProcess5"/>
    <dgm:cxn modelId="{BB041064-0CB7-429A-ADDC-E4243AB8F39B}" srcId="{D831344A-29BE-4847-AA42-78D871D3AC02}" destId="{14C8EE80-FA68-436D-A1A9-57AF3013F4D2}" srcOrd="3" destOrd="0" parTransId="{4EBC0F8F-0D45-4156-885B-970BB14B192F}" sibTransId="{A27BDBDA-A0E9-41B5-9654-2E778857D6BE}"/>
    <dgm:cxn modelId="{F1A83547-35C0-4B7E-9F0E-D04B79ED480F}" type="presOf" srcId="{3B7EEA81-9632-4935-842D-04F6EFEAA809}" destId="{A89CACD6-1431-4208-A5F6-BD6C6F6A32C9}" srcOrd="1" destOrd="0" presId="urn:microsoft.com/office/officeart/2005/8/layout/vProcess5"/>
    <dgm:cxn modelId="{B7995469-EC51-4E06-9D2B-61D0101866C3}" type="presOf" srcId="{55669F7C-1BDF-432D-A34D-FA6C99F45721}" destId="{5E20BEC5-F00E-4DB5-8B27-F59078F3487E}" srcOrd="0" destOrd="0" presId="urn:microsoft.com/office/officeart/2005/8/layout/vProcess5"/>
    <dgm:cxn modelId="{D1359E6A-19E1-416E-9CC5-62CF6CE4168E}" srcId="{D831344A-29BE-4847-AA42-78D871D3AC02}" destId="{55669F7C-1BDF-432D-A34D-FA6C99F45721}" srcOrd="1" destOrd="0" parTransId="{9E6FEC84-7D08-4081-91F1-0B535C99EF47}" sibTransId="{04692E6E-6331-45CB-9803-CDA3B7DECA40}"/>
    <dgm:cxn modelId="{31F5F154-B5B3-412F-8795-8EFBEE17632F}" type="presOf" srcId="{BE3101A1-4FFA-4893-AB4A-0497E49E7E15}" destId="{E835C620-3680-4C62-AC89-382796650032}" srcOrd="0" destOrd="0" presId="urn:microsoft.com/office/officeart/2005/8/layout/vProcess5"/>
    <dgm:cxn modelId="{55B92C9B-5B8F-4242-884D-F709449BF98A}" srcId="{D831344A-29BE-4847-AA42-78D871D3AC02}" destId="{60FB9790-AE2D-4201-B2A5-2E7101699D8A}" srcOrd="4" destOrd="0" parTransId="{EC35D2B8-0BAF-4A04-A99D-DFF3F340B7F1}" sibTransId="{D4439A9B-A925-421A-A87C-1249855CFE2D}"/>
    <dgm:cxn modelId="{D8317B9E-8F73-4D31-AD20-05424618DD2F}" type="presOf" srcId="{3B7EEA81-9632-4935-842D-04F6EFEAA809}" destId="{8DB0747D-16AF-4E38-8EF2-8C7EB7A052AA}" srcOrd="0" destOrd="0" presId="urn:microsoft.com/office/officeart/2005/8/layout/vProcess5"/>
    <dgm:cxn modelId="{56AB7BA1-E1E5-4C9B-A512-2AF473435682}" type="presOf" srcId="{14C8EE80-FA68-436D-A1A9-57AF3013F4D2}" destId="{C6FF2AB4-A52F-4729-A7B1-DD61FF0252BF}" srcOrd="1" destOrd="0" presId="urn:microsoft.com/office/officeart/2005/8/layout/vProcess5"/>
    <dgm:cxn modelId="{D877BDA1-3D98-4742-84D9-F9C94D1FBB09}" type="presOf" srcId="{55669F7C-1BDF-432D-A34D-FA6C99F45721}" destId="{A754F488-B4A7-4D28-9292-B7CF51F95483}" srcOrd="1" destOrd="0" presId="urn:microsoft.com/office/officeart/2005/8/layout/vProcess5"/>
    <dgm:cxn modelId="{B9C29DA7-126E-49B5-9717-6014E0D175EF}" type="presOf" srcId="{1D61E230-9203-431E-AF63-D88425FE03DD}" destId="{41CBE1F9-1ED8-4A8C-9E1E-1FD94C9FDCA2}" srcOrd="0" destOrd="0" presId="urn:microsoft.com/office/officeart/2005/8/layout/vProcess5"/>
    <dgm:cxn modelId="{E337ADAD-9DD0-4C10-9869-1F7ED9542D33}" type="presOf" srcId="{14C8EE80-FA68-436D-A1A9-57AF3013F4D2}" destId="{4C26966D-85CC-4B1B-8144-6F1480429B7F}" srcOrd="0" destOrd="0" presId="urn:microsoft.com/office/officeart/2005/8/layout/vProcess5"/>
    <dgm:cxn modelId="{3E3983B0-D07B-4680-873E-BCD829834411}" type="presOf" srcId="{BE3101A1-4FFA-4893-AB4A-0497E49E7E15}" destId="{3429851C-C4EA-4138-B46D-17B846D4A0FB}" srcOrd="1" destOrd="0" presId="urn:microsoft.com/office/officeart/2005/8/layout/vProcess5"/>
    <dgm:cxn modelId="{52294FE0-1477-460A-A40B-57CA34184417}" type="presOf" srcId="{632617C9-CAF7-44EC-856A-8FA3E999C834}" destId="{84C54F3E-FDB7-4AF2-A31A-879D7B92211F}" srcOrd="0" destOrd="0" presId="urn:microsoft.com/office/officeart/2005/8/layout/vProcess5"/>
    <dgm:cxn modelId="{22896EE1-F8EF-4C80-8D18-C14AF455FC3F}" type="presOf" srcId="{D831344A-29BE-4847-AA42-78D871D3AC02}" destId="{36509CFC-3438-4199-B17B-87BC357A309A}" srcOrd="0" destOrd="0" presId="urn:microsoft.com/office/officeart/2005/8/layout/vProcess5"/>
    <dgm:cxn modelId="{1FB1D5E5-4754-4EE2-9A56-03CC7D8B6AB4}" type="presOf" srcId="{04692E6E-6331-45CB-9803-CDA3B7DECA40}" destId="{892E87C0-0F67-4883-9DA5-9631C9733064}" srcOrd="0" destOrd="0" presId="urn:microsoft.com/office/officeart/2005/8/layout/vProcess5"/>
    <dgm:cxn modelId="{1BF390F7-F45E-4F75-B1D5-45F88946D4AD}" srcId="{D831344A-29BE-4847-AA42-78D871D3AC02}" destId="{3B7EEA81-9632-4935-842D-04F6EFEAA809}" srcOrd="0" destOrd="0" parTransId="{78FA1AE8-99EA-4132-BF76-A55B5BE1066A}" sibTransId="{632617C9-CAF7-44EC-856A-8FA3E999C834}"/>
    <dgm:cxn modelId="{3D3CF042-2141-4176-9B93-BF7511A5C46B}" type="presParOf" srcId="{36509CFC-3438-4199-B17B-87BC357A309A}" destId="{0CCE4F69-6A21-44BF-A13E-5F9B588F7272}" srcOrd="0" destOrd="0" presId="urn:microsoft.com/office/officeart/2005/8/layout/vProcess5"/>
    <dgm:cxn modelId="{614D6351-D557-4DD7-B5E8-9DDA9F894DAB}" type="presParOf" srcId="{36509CFC-3438-4199-B17B-87BC357A309A}" destId="{8DB0747D-16AF-4E38-8EF2-8C7EB7A052AA}" srcOrd="1" destOrd="0" presId="urn:microsoft.com/office/officeart/2005/8/layout/vProcess5"/>
    <dgm:cxn modelId="{38A1AB57-B283-44FE-9797-175BCA10B824}" type="presParOf" srcId="{36509CFC-3438-4199-B17B-87BC357A309A}" destId="{5E20BEC5-F00E-4DB5-8B27-F59078F3487E}" srcOrd="2" destOrd="0" presId="urn:microsoft.com/office/officeart/2005/8/layout/vProcess5"/>
    <dgm:cxn modelId="{814D6045-5E79-4B85-812F-4E4A0011DBA5}" type="presParOf" srcId="{36509CFC-3438-4199-B17B-87BC357A309A}" destId="{E835C620-3680-4C62-AC89-382796650032}" srcOrd="3" destOrd="0" presId="urn:microsoft.com/office/officeart/2005/8/layout/vProcess5"/>
    <dgm:cxn modelId="{AF773089-7E1B-4A22-98A4-7596C387E886}" type="presParOf" srcId="{36509CFC-3438-4199-B17B-87BC357A309A}" destId="{4C26966D-85CC-4B1B-8144-6F1480429B7F}" srcOrd="4" destOrd="0" presId="urn:microsoft.com/office/officeart/2005/8/layout/vProcess5"/>
    <dgm:cxn modelId="{940C239C-3498-4B82-9480-2A7F452C2331}" type="presParOf" srcId="{36509CFC-3438-4199-B17B-87BC357A309A}" destId="{BA195BBA-54CE-4F75-A436-BE7ED8456C19}" srcOrd="5" destOrd="0" presId="urn:microsoft.com/office/officeart/2005/8/layout/vProcess5"/>
    <dgm:cxn modelId="{814F947A-4F2C-4AA7-9E7C-ACDF45EA2050}" type="presParOf" srcId="{36509CFC-3438-4199-B17B-87BC357A309A}" destId="{84C54F3E-FDB7-4AF2-A31A-879D7B92211F}" srcOrd="6" destOrd="0" presId="urn:microsoft.com/office/officeart/2005/8/layout/vProcess5"/>
    <dgm:cxn modelId="{934B9A97-6558-4EB0-AE9A-CDBED54278F3}" type="presParOf" srcId="{36509CFC-3438-4199-B17B-87BC357A309A}" destId="{892E87C0-0F67-4883-9DA5-9631C9733064}" srcOrd="7" destOrd="0" presId="urn:microsoft.com/office/officeart/2005/8/layout/vProcess5"/>
    <dgm:cxn modelId="{9FA85926-D86E-49B4-A2AB-DB872ECE32C4}" type="presParOf" srcId="{36509CFC-3438-4199-B17B-87BC357A309A}" destId="{41CBE1F9-1ED8-4A8C-9E1E-1FD94C9FDCA2}" srcOrd="8" destOrd="0" presId="urn:microsoft.com/office/officeart/2005/8/layout/vProcess5"/>
    <dgm:cxn modelId="{3EB6F4AC-64BB-4224-A094-0518EB39E26B}" type="presParOf" srcId="{36509CFC-3438-4199-B17B-87BC357A309A}" destId="{D3074F84-304F-4DD3-9598-AA1F0FC2EB4A}" srcOrd="9" destOrd="0" presId="urn:microsoft.com/office/officeart/2005/8/layout/vProcess5"/>
    <dgm:cxn modelId="{60101A81-C2DB-4D8A-BA89-70238E73089C}" type="presParOf" srcId="{36509CFC-3438-4199-B17B-87BC357A309A}" destId="{A89CACD6-1431-4208-A5F6-BD6C6F6A32C9}" srcOrd="10" destOrd="0" presId="urn:microsoft.com/office/officeart/2005/8/layout/vProcess5"/>
    <dgm:cxn modelId="{4737FF89-87AB-429A-8D2A-C7647AE2BC69}" type="presParOf" srcId="{36509CFC-3438-4199-B17B-87BC357A309A}" destId="{A754F488-B4A7-4D28-9292-B7CF51F95483}" srcOrd="11" destOrd="0" presId="urn:microsoft.com/office/officeart/2005/8/layout/vProcess5"/>
    <dgm:cxn modelId="{3E45FC2C-3927-44F6-9DE0-0A1178AADA0A}" type="presParOf" srcId="{36509CFC-3438-4199-B17B-87BC357A309A}" destId="{3429851C-C4EA-4138-B46D-17B846D4A0FB}" srcOrd="12" destOrd="0" presId="urn:microsoft.com/office/officeart/2005/8/layout/vProcess5"/>
    <dgm:cxn modelId="{7A6CFA40-5600-479B-BFD4-A5B7726C3F5D}" type="presParOf" srcId="{36509CFC-3438-4199-B17B-87BC357A309A}" destId="{C6FF2AB4-A52F-4729-A7B1-DD61FF0252BF}" srcOrd="13" destOrd="0" presId="urn:microsoft.com/office/officeart/2005/8/layout/vProcess5"/>
    <dgm:cxn modelId="{2FC47C52-66AC-4540-95C3-422E60FE0A63}" type="presParOf" srcId="{36509CFC-3438-4199-B17B-87BC357A309A}" destId="{CB82FC8D-FEFA-4417-90C1-826E79F702F3}" srcOrd="14" destOrd="0" presId="urn:microsoft.com/office/officeart/2005/8/layout/vProcess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B0747D-16AF-4E38-8EF2-8C7EB7A052AA}">
      <dsp:nvSpPr>
        <dsp:cNvPr id="0" name=""/>
        <dsp:cNvSpPr/>
      </dsp:nvSpPr>
      <dsp:spPr>
        <a:xfrm>
          <a:off x="-230600" y="0"/>
          <a:ext cx="4428544" cy="91543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Determination of drilling control parameters</a:t>
          </a:r>
        </a:p>
      </dsp:txBody>
      <dsp:txXfrm>
        <a:off x="-203788" y="26812"/>
        <a:ext cx="3022575" cy="861810"/>
      </dsp:txXfrm>
    </dsp:sp>
    <dsp:sp modelId="{5E20BEC5-F00E-4DB5-8B27-F59078F3487E}">
      <dsp:nvSpPr>
        <dsp:cNvPr id="0" name=""/>
        <dsp:cNvSpPr/>
      </dsp:nvSpPr>
      <dsp:spPr>
        <a:xfrm>
          <a:off x="509282" y="1042578"/>
          <a:ext cx="3409982" cy="91543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Upload the program to the microcontroller</a:t>
          </a:r>
        </a:p>
      </dsp:txBody>
      <dsp:txXfrm>
        <a:off x="536094" y="1069390"/>
        <a:ext cx="2506684" cy="861810"/>
      </dsp:txXfrm>
    </dsp:sp>
    <dsp:sp modelId="{E835C620-3680-4C62-AC89-382796650032}">
      <dsp:nvSpPr>
        <dsp:cNvPr id="0" name=""/>
        <dsp:cNvSpPr/>
      </dsp:nvSpPr>
      <dsp:spPr>
        <a:xfrm>
          <a:off x="763923" y="2085157"/>
          <a:ext cx="3409982" cy="91543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Run the experiment</a:t>
          </a:r>
        </a:p>
      </dsp:txBody>
      <dsp:txXfrm>
        <a:off x="790735" y="2111969"/>
        <a:ext cx="2506684" cy="861810"/>
      </dsp:txXfrm>
    </dsp:sp>
    <dsp:sp modelId="{4C26966D-85CC-4B1B-8144-6F1480429B7F}">
      <dsp:nvSpPr>
        <dsp:cNvPr id="0" name=""/>
        <dsp:cNvSpPr/>
      </dsp:nvSpPr>
      <dsp:spPr>
        <a:xfrm>
          <a:off x="1018565" y="3127735"/>
          <a:ext cx="3409982" cy="91543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Results and Data Collection</a:t>
          </a:r>
        </a:p>
      </dsp:txBody>
      <dsp:txXfrm>
        <a:off x="1045377" y="3154547"/>
        <a:ext cx="2506684" cy="861810"/>
      </dsp:txXfrm>
    </dsp:sp>
    <dsp:sp modelId="{BA195BBA-54CE-4F75-A436-BE7ED8456C19}">
      <dsp:nvSpPr>
        <dsp:cNvPr id="0" name=""/>
        <dsp:cNvSpPr/>
      </dsp:nvSpPr>
      <dsp:spPr>
        <a:xfrm>
          <a:off x="1273206" y="4170314"/>
          <a:ext cx="3409982" cy="91543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Evaluation and analysis</a:t>
          </a:r>
        </a:p>
      </dsp:txBody>
      <dsp:txXfrm>
        <a:off x="1300018" y="4197126"/>
        <a:ext cx="2506684" cy="861810"/>
      </dsp:txXfrm>
    </dsp:sp>
    <dsp:sp modelId="{84C54F3E-FDB7-4AF2-A31A-879D7B92211F}">
      <dsp:nvSpPr>
        <dsp:cNvPr id="0" name=""/>
        <dsp:cNvSpPr/>
      </dsp:nvSpPr>
      <dsp:spPr>
        <a:xfrm>
          <a:off x="3069590" y="668775"/>
          <a:ext cx="595032" cy="595032"/>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a:off x="3203472" y="668775"/>
        <a:ext cx="327268" cy="447762"/>
      </dsp:txXfrm>
    </dsp:sp>
    <dsp:sp modelId="{892E87C0-0F67-4883-9DA5-9631C9733064}">
      <dsp:nvSpPr>
        <dsp:cNvPr id="0" name=""/>
        <dsp:cNvSpPr/>
      </dsp:nvSpPr>
      <dsp:spPr>
        <a:xfrm>
          <a:off x="3324232" y="1711354"/>
          <a:ext cx="595032" cy="595032"/>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a:off x="3458114" y="1711354"/>
        <a:ext cx="327268" cy="447762"/>
      </dsp:txXfrm>
    </dsp:sp>
    <dsp:sp modelId="{41CBE1F9-1ED8-4A8C-9E1E-1FD94C9FDCA2}">
      <dsp:nvSpPr>
        <dsp:cNvPr id="0" name=""/>
        <dsp:cNvSpPr/>
      </dsp:nvSpPr>
      <dsp:spPr>
        <a:xfrm>
          <a:off x="3578873" y="2738675"/>
          <a:ext cx="595032" cy="595032"/>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a:off x="3712755" y="2738675"/>
        <a:ext cx="327268" cy="447762"/>
      </dsp:txXfrm>
    </dsp:sp>
    <dsp:sp modelId="{D3074F84-304F-4DD3-9598-AA1F0FC2EB4A}">
      <dsp:nvSpPr>
        <dsp:cNvPr id="0" name=""/>
        <dsp:cNvSpPr/>
      </dsp:nvSpPr>
      <dsp:spPr>
        <a:xfrm>
          <a:off x="3833515" y="3791425"/>
          <a:ext cx="595032" cy="595032"/>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b="1" kern="1200"/>
        </a:p>
      </dsp:txBody>
      <dsp:txXfrm>
        <a:off x="3967397" y="3791425"/>
        <a:ext cx="327268" cy="44776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2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019AA0-7B64-4513-A6F4-D40072841F38}"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139716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19AA0-7B64-4513-A6F4-D40072841F38}"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3872440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19AA0-7B64-4513-A6F4-D40072841F38}"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296116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019AA0-7B64-4513-A6F4-D40072841F38}"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334586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019AA0-7B64-4513-A6F4-D40072841F38}"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406802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019AA0-7B64-4513-A6F4-D40072841F38}"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1459063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019AA0-7B64-4513-A6F4-D40072841F38}" type="datetimeFigureOut">
              <a:rPr lang="en-US" smtClean="0"/>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202981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019AA0-7B64-4513-A6F4-D40072841F38}" type="datetimeFigureOut">
              <a:rPr lang="en-US" smtClean="0"/>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3013392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19AA0-7B64-4513-A6F4-D40072841F38}" type="datetimeFigureOut">
              <a:rPr lang="en-US" smtClean="0"/>
              <a:t>10/14/2024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180311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C019AA0-7B64-4513-A6F4-D40072841F38}"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2139826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AC019AA0-7B64-4513-A6F4-D40072841F38}"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AEE0-FFA4-4749-919C-13C553BDA39E}" type="slidenum">
              <a:rPr lang="en-US" smtClean="0"/>
              <a:t>‹#›</a:t>
            </a:fld>
            <a:endParaRPr lang="en-US"/>
          </a:p>
        </p:txBody>
      </p:sp>
    </p:spTree>
    <p:extLst>
      <p:ext uri="{BB962C8B-B14F-4D97-AF65-F5344CB8AC3E}">
        <p14:creationId xmlns:p14="http://schemas.microsoft.com/office/powerpoint/2010/main" val="3235837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C019AA0-7B64-4513-A6F4-D40072841F38}" type="datetimeFigureOut">
              <a:rPr lang="en-US" smtClean="0"/>
              <a:t>10/14/2024</a:t>
            </a:fld>
            <a:endParaRPr 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E5E9AEE0-FFA4-4749-919C-13C553BDA39E}" type="slidenum">
              <a:rPr lang="en-US" smtClean="0"/>
              <a:t>‹#›</a:t>
            </a:fld>
            <a:endParaRPr lang="en-US"/>
          </a:p>
        </p:txBody>
      </p:sp>
    </p:spTree>
    <p:extLst>
      <p:ext uri="{BB962C8B-B14F-4D97-AF65-F5344CB8AC3E}">
        <p14:creationId xmlns:p14="http://schemas.microsoft.com/office/powerpoint/2010/main" val="390361519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5.jpg"/><Relationship Id="rId5" Type="http://schemas.openxmlformats.org/officeDocument/2006/relationships/diagramQuickStyle" Target="../diagrams/quickStyle1.xml"/><Relationship Id="rId10" Type="http://schemas.openxmlformats.org/officeDocument/2006/relationships/image" Target="../media/image4.jpg"/><Relationship Id="rId4" Type="http://schemas.openxmlformats.org/officeDocument/2006/relationships/diagramLayout" Target="../diagrams/layout1.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274084" y="470427"/>
            <a:ext cx="10588589" cy="3631763"/>
          </a:xfrm>
          <a:prstGeom prst="rect">
            <a:avLst/>
          </a:prstGeom>
          <a:noFill/>
        </p:spPr>
        <p:txBody>
          <a:bodyPr wrap="square" rtlCol="0">
            <a:spAutoFit/>
          </a:bodyPr>
          <a:lstStyle/>
          <a:p>
            <a:r>
              <a:rPr lang="en-US" sz="11500" b="1" dirty="0">
                <a:latin typeface="Rockwell Condensed" panose="02060603050405020104" pitchFamily="18" charset="0"/>
              </a:rPr>
              <a:t>Development Of One Axis Drill</a:t>
            </a:r>
          </a:p>
        </p:txBody>
      </p:sp>
      <p:sp>
        <p:nvSpPr>
          <p:cNvPr id="9" name="TextBox 8"/>
          <p:cNvSpPr txBox="1"/>
          <p:nvPr/>
        </p:nvSpPr>
        <p:spPr>
          <a:xfrm>
            <a:off x="16106783" y="3681023"/>
            <a:ext cx="5313456" cy="584775"/>
          </a:xfrm>
          <a:prstGeom prst="rect">
            <a:avLst/>
          </a:prstGeom>
          <a:noFill/>
        </p:spPr>
        <p:txBody>
          <a:bodyPr wrap="square" rtlCol="0">
            <a:spAutoFit/>
          </a:bodyPr>
          <a:lstStyle/>
          <a:p>
            <a:r>
              <a:rPr lang="en-US" sz="3200" b="1" dirty="0">
                <a:latin typeface="Rockwell Condensed" panose="02060603050405020104" pitchFamily="18" charset="0"/>
              </a:rPr>
              <a:t>Supervisor: Dr. Titus Mulembo</a:t>
            </a:r>
          </a:p>
        </p:txBody>
      </p:sp>
      <p:sp>
        <p:nvSpPr>
          <p:cNvPr id="12" name="TextBox 11"/>
          <p:cNvSpPr txBox="1"/>
          <p:nvPr/>
        </p:nvSpPr>
        <p:spPr>
          <a:xfrm>
            <a:off x="214231" y="5016623"/>
            <a:ext cx="9831313" cy="8417176"/>
          </a:xfrm>
          <a:prstGeom prst="rect">
            <a:avLst/>
          </a:prstGeom>
          <a:noFill/>
        </p:spPr>
        <p:txBody>
          <a:bodyPr wrap="square" rtlCol="0">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		</a:t>
            </a:r>
            <a:r>
              <a:rPr lang="en-US" sz="2800" b="1" u="sng" dirty="0">
                <a:latin typeface="Times New Roman" panose="02020603050405020304" pitchFamily="18" charset="0"/>
                <a:cs typeface="Times New Roman" panose="02020603050405020304" pitchFamily="18" charset="0"/>
              </a:rPr>
              <a:t>ABSTRACT</a:t>
            </a:r>
          </a:p>
          <a:p>
            <a:pPr algn="just">
              <a:lnSpc>
                <a:spcPct val="150000"/>
              </a:lnSpc>
            </a:pPr>
            <a:r>
              <a:rPr lang="en-US" sz="2800" dirty="0">
                <a:latin typeface="Times New Roman" panose="02020603050405020304" pitchFamily="18" charset="0"/>
                <a:cs typeface="Times New Roman" panose="02020603050405020304" pitchFamily="18" charset="0"/>
              </a:rPr>
              <a:t>Many industrial and medical applications call for perfectly drilled holes. The creation of an affordable, accurate drilling machine that can be used and records vibrations and forces exerted on the workpiece throughout the drilling process is essential. This research aims to improve bone drilling operations in medical applications by developing a one-axis drill system with a polymer workpiece. In order to mitigate vibration and reduce chatter or the risk of drill bit breakage, system monitoring is crucial for identifying the optimal parameters to use in system control. This involves utilizing analytical and computational resources to analyze PMMA behavior during drilling operations and guaranteeing effective material removal.</a:t>
            </a:r>
          </a:p>
        </p:txBody>
      </p:sp>
      <p:sp>
        <p:nvSpPr>
          <p:cNvPr id="13" name="Freeform 54"/>
          <p:cNvSpPr/>
          <p:nvPr/>
        </p:nvSpPr>
        <p:spPr bwMode="auto">
          <a:xfrm>
            <a:off x="33439" y="134440"/>
            <a:ext cx="21386800" cy="1378045"/>
          </a:xfrm>
          <a:custGeom>
            <a:avLst/>
            <a:gdLst/>
            <a:ahLst/>
            <a:cxnLst>
              <a:cxn ang="0">
                <a:pos x="0" y="1179"/>
              </a:cxn>
              <a:cxn ang="0">
                <a:pos x="5080" y="1179"/>
              </a:cxn>
              <a:cxn ang="0">
                <a:pos x="6759" y="0"/>
              </a:cxn>
              <a:cxn ang="0">
                <a:pos x="22680" y="0"/>
              </a:cxn>
              <a:cxn ang="0">
                <a:pos x="22680" y="227"/>
              </a:cxn>
              <a:cxn ang="0">
                <a:pos x="7303" y="227"/>
              </a:cxn>
              <a:cxn ang="0">
                <a:pos x="4990" y="1905"/>
              </a:cxn>
              <a:cxn ang="0">
                <a:pos x="0" y="1905"/>
              </a:cxn>
              <a:cxn ang="0">
                <a:pos x="0" y="1179"/>
              </a:cxn>
            </a:cxnLst>
            <a:rect l="0" t="0" r="r" b="b"/>
            <a:pathLst>
              <a:path w="22680" h="1905">
                <a:moveTo>
                  <a:pt x="0" y="1179"/>
                </a:moveTo>
                <a:lnTo>
                  <a:pt x="5080" y="1179"/>
                </a:lnTo>
                <a:lnTo>
                  <a:pt x="6759" y="0"/>
                </a:lnTo>
                <a:lnTo>
                  <a:pt x="22680" y="0"/>
                </a:lnTo>
                <a:lnTo>
                  <a:pt x="22680" y="227"/>
                </a:lnTo>
                <a:lnTo>
                  <a:pt x="7303" y="227"/>
                </a:lnTo>
                <a:lnTo>
                  <a:pt x="4990" y="1905"/>
                </a:lnTo>
                <a:lnTo>
                  <a:pt x="0" y="1905"/>
                </a:lnTo>
                <a:lnTo>
                  <a:pt x="0" y="1179"/>
                </a:lnTo>
                <a:close/>
              </a:path>
            </a:pathLst>
          </a:custGeom>
          <a:solidFill>
            <a:schemeClr val="tx2">
              <a:lumMod val="75000"/>
            </a:schemeClr>
          </a:solidFill>
          <a:ln w="9525">
            <a:noFill/>
            <a:round/>
          </a:ln>
          <a:effectLst>
            <a:prstShdw prst="shdw17" dist="77251" dir="15632261">
              <a:srgbClr val="B2B2B2">
                <a:gamma/>
                <a:shade val="60000"/>
                <a:invGamma/>
              </a:srgbClr>
            </a:prstShdw>
          </a:effectLst>
        </p:spPr>
        <p:txBody>
          <a:bodyPr lIns="54210" tIns="27105" rIns="54210" bIns="27105"/>
          <a:lstStyle/>
          <a:p>
            <a:pPr>
              <a:defRPr/>
            </a:pPr>
            <a:endParaRPr lang="ko-KR" altLang="en-US">
              <a:latin typeface="Times New Roman" panose="02020603050405020304" pitchFamily="18" charset="0"/>
              <a:cs typeface="Times New Roman" panose="02020603050405020304" pitchFamily="18" charset="0"/>
            </a:endParaRPr>
          </a:p>
        </p:txBody>
      </p:sp>
      <p:sp>
        <p:nvSpPr>
          <p:cNvPr id="14" name="Freeform 55"/>
          <p:cNvSpPr/>
          <p:nvPr/>
        </p:nvSpPr>
        <p:spPr bwMode="auto">
          <a:xfrm flipH="1" flipV="1">
            <a:off x="33439" y="2633949"/>
            <a:ext cx="21386800" cy="1790700"/>
          </a:xfrm>
          <a:custGeom>
            <a:avLst/>
            <a:gdLst/>
            <a:ahLst/>
            <a:cxnLst>
              <a:cxn ang="0">
                <a:pos x="0" y="1179"/>
              </a:cxn>
              <a:cxn ang="0">
                <a:pos x="5080" y="1179"/>
              </a:cxn>
              <a:cxn ang="0">
                <a:pos x="6759" y="0"/>
              </a:cxn>
              <a:cxn ang="0">
                <a:pos x="22680" y="0"/>
              </a:cxn>
              <a:cxn ang="0">
                <a:pos x="22680" y="227"/>
              </a:cxn>
              <a:cxn ang="0">
                <a:pos x="7303" y="227"/>
              </a:cxn>
              <a:cxn ang="0">
                <a:pos x="4990" y="1905"/>
              </a:cxn>
              <a:cxn ang="0">
                <a:pos x="0" y="1905"/>
              </a:cxn>
              <a:cxn ang="0">
                <a:pos x="0" y="1179"/>
              </a:cxn>
            </a:cxnLst>
            <a:rect l="0" t="0" r="r" b="b"/>
            <a:pathLst>
              <a:path w="22680" h="1905">
                <a:moveTo>
                  <a:pt x="0" y="1179"/>
                </a:moveTo>
                <a:lnTo>
                  <a:pt x="5080" y="1179"/>
                </a:lnTo>
                <a:lnTo>
                  <a:pt x="6759" y="0"/>
                </a:lnTo>
                <a:lnTo>
                  <a:pt x="22680" y="0"/>
                </a:lnTo>
                <a:lnTo>
                  <a:pt x="22680" y="227"/>
                </a:lnTo>
                <a:lnTo>
                  <a:pt x="7303" y="227"/>
                </a:lnTo>
                <a:lnTo>
                  <a:pt x="4990" y="1905"/>
                </a:lnTo>
                <a:lnTo>
                  <a:pt x="0" y="1905"/>
                </a:lnTo>
                <a:lnTo>
                  <a:pt x="0" y="1179"/>
                </a:lnTo>
                <a:close/>
              </a:path>
            </a:pathLst>
          </a:custGeom>
          <a:solidFill>
            <a:schemeClr val="tx2">
              <a:lumMod val="75000"/>
            </a:schemeClr>
          </a:solidFill>
          <a:ln w="9525">
            <a:noFill/>
            <a:round/>
          </a:ln>
          <a:effectLst>
            <a:prstShdw prst="shdw17" dist="64758" dir="15521404">
              <a:srgbClr val="B2B2B2">
                <a:gamma/>
                <a:shade val="60000"/>
                <a:invGamma/>
              </a:srgbClr>
            </a:prstShdw>
          </a:effectLst>
        </p:spPr>
        <p:txBody>
          <a:bodyPr lIns="54210" tIns="27105" rIns="54210" bIns="27105"/>
          <a:lstStyle/>
          <a:p>
            <a:pPr>
              <a:defRPr/>
            </a:pPr>
            <a:endParaRPr lang="ko-KR" altLang="en-US" dirty="0">
              <a:latin typeface="Times New Roman" panose="02020603050405020304" pitchFamily="18" charset="0"/>
              <a:cs typeface="Times New Roman" panose="02020603050405020304" pitchFamily="18" charset="0"/>
            </a:endParaRPr>
          </a:p>
        </p:txBody>
      </p:sp>
      <p:sp>
        <p:nvSpPr>
          <p:cNvPr id="15" name="Freeform 64"/>
          <p:cNvSpPr/>
          <p:nvPr/>
        </p:nvSpPr>
        <p:spPr bwMode="auto">
          <a:xfrm flipH="1" flipV="1">
            <a:off x="33439" y="4429925"/>
            <a:ext cx="21386800" cy="446620"/>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16" h="1179">
                <a:moveTo>
                  <a:pt x="0" y="499"/>
                </a:moveTo>
                <a:lnTo>
                  <a:pt x="15104" y="499"/>
                </a:lnTo>
                <a:lnTo>
                  <a:pt x="15785" y="0"/>
                </a:lnTo>
                <a:lnTo>
                  <a:pt x="22316" y="0"/>
                </a:lnTo>
                <a:lnTo>
                  <a:pt x="22316" y="1179"/>
                </a:lnTo>
                <a:lnTo>
                  <a:pt x="0" y="1179"/>
                </a:lnTo>
                <a:lnTo>
                  <a:pt x="0" y="499"/>
                </a:lnTo>
                <a:close/>
              </a:path>
            </a:pathLst>
          </a:custGeom>
          <a:solidFill>
            <a:schemeClr val="tx2">
              <a:lumMod val="75000"/>
            </a:schemeClr>
          </a:solidFill>
          <a:ln w="9525">
            <a:noFill/>
            <a:round/>
          </a:ln>
        </p:spPr>
        <p:txBody>
          <a:bodyPr lIns="54215" tIns="27107" rIns="54215" bIns="27107"/>
          <a:lstStyle/>
          <a:p>
            <a:endParaRPr lang="ko-KR" altLang="en-US">
              <a:latin typeface="Times New Roman" panose="02020603050405020304" pitchFamily="18" charset="0"/>
              <a:cs typeface="Times New Roman" panose="02020603050405020304" pitchFamily="18" charset="0"/>
            </a:endParaRPr>
          </a:p>
        </p:txBody>
      </p:sp>
      <p:sp>
        <p:nvSpPr>
          <p:cNvPr id="20" name="Rectangle 19"/>
          <p:cNvSpPr/>
          <p:nvPr/>
        </p:nvSpPr>
        <p:spPr>
          <a:xfrm>
            <a:off x="10619432" y="4485665"/>
            <a:ext cx="10549922" cy="8601842"/>
          </a:xfrm>
          <a:prstGeom prst="rect">
            <a:avLst/>
          </a:prstGeom>
        </p:spPr>
        <p:txBody>
          <a:bodyPr wrap="square">
            <a:spAutoFit/>
          </a:bodyPr>
          <a:lstStyle/>
          <a:p>
            <a:pPr algn="just">
              <a:lnSpc>
                <a:spcPct val="150000"/>
              </a:lnSpc>
            </a:pPr>
            <a:r>
              <a:rPr lang="en-US" sz="2800" b="1"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rPr>
              <a:t>MAIN OBJECTIVE</a:t>
            </a:r>
          </a:p>
          <a:p>
            <a:pPr algn="just">
              <a:lnSpc>
                <a:spcPct val="150000"/>
              </a:lnSpc>
            </a:pPr>
            <a:r>
              <a:rPr lang="en-US" sz="2800" dirty="0">
                <a:latin typeface="Times New Roman" panose="02020603050405020304" pitchFamily="18" charset="0"/>
                <a:cs typeface="Times New Roman" panose="02020603050405020304" pitchFamily="18" charset="0"/>
              </a:rPr>
              <a:t>Development of a precise automated one axis drill and determine optimal drilling parameters.</a:t>
            </a:r>
          </a:p>
          <a:p>
            <a:pPr algn="just">
              <a:lnSpc>
                <a:spcPct val="150000"/>
              </a:lnSpc>
            </a:pPr>
            <a:r>
              <a:rPr lang="en-US" sz="3200" b="1" u="sng" dirty="0">
                <a:latin typeface="Times New Roman" panose="02020603050405020304" pitchFamily="18" charset="0"/>
                <a:cs typeface="Times New Roman" panose="02020603050405020304" pitchFamily="18" charset="0"/>
              </a:rPr>
              <a:t>Specific Objectives</a:t>
            </a:r>
          </a:p>
          <a:p>
            <a:pPr marL="457200" indent="-457200"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design and simulate 3D model of the physical system.</a:t>
            </a:r>
          </a:p>
          <a:p>
            <a:pPr marL="457200" indent="-457200"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develop project circuits and firmware to run sensors, actuators and peripherals.</a:t>
            </a:r>
          </a:p>
          <a:p>
            <a:pPr marL="457200" indent="-457200" algn="just">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carry out preliminary experiments and analysis to determine parameters for vibration mitigation</a:t>
            </a:r>
          </a:p>
          <a:p>
            <a:pPr algn="just">
              <a:lnSpc>
                <a:spcPct val="150000"/>
              </a:lnSpc>
            </a:pPr>
            <a:endParaRPr lang="en-US" sz="2800" b="1" dirty="0">
              <a:solidFill>
                <a:schemeClr val="accent6">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800" b="1" dirty="0">
              <a:solidFill>
                <a:schemeClr val="accent6">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800" b="1" dirty="0">
              <a:solidFill>
                <a:schemeClr val="accent6">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800" b="1" u="sng"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1" name="Freeform 68"/>
          <p:cNvSpPr/>
          <p:nvPr/>
        </p:nvSpPr>
        <p:spPr bwMode="auto">
          <a:xfrm flipH="1" flipV="1">
            <a:off x="33439" y="15261507"/>
            <a:ext cx="21386800" cy="684214"/>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16" h="1179">
                <a:moveTo>
                  <a:pt x="0" y="499"/>
                </a:moveTo>
                <a:lnTo>
                  <a:pt x="15104" y="499"/>
                </a:lnTo>
                <a:lnTo>
                  <a:pt x="15785" y="0"/>
                </a:lnTo>
                <a:lnTo>
                  <a:pt x="22316" y="0"/>
                </a:lnTo>
                <a:lnTo>
                  <a:pt x="22316" y="1179"/>
                </a:lnTo>
                <a:lnTo>
                  <a:pt x="0" y="1179"/>
                </a:lnTo>
                <a:lnTo>
                  <a:pt x="0" y="499"/>
                </a:lnTo>
                <a:close/>
              </a:path>
            </a:pathLst>
          </a:custGeom>
          <a:solidFill>
            <a:schemeClr val="tx2">
              <a:lumMod val="75000"/>
            </a:schemeClr>
          </a:solidFill>
          <a:ln w="9525">
            <a:noFill/>
            <a:round/>
          </a:ln>
        </p:spPr>
        <p:txBody>
          <a:bodyPr lIns="54210" tIns="27105" rIns="54210" bIns="27105"/>
          <a:lstStyle/>
          <a:p>
            <a:endParaRPr lang="ko-KR" altLang="en-US" dirty="0">
              <a:latin typeface="Times New Roman" panose="02020603050405020304" pitchFamily="18" charset="0"/>
              <a:cs typeface="Times New Roman" panose="02020603050405020304" pitchFamily="18" charset="0"/>
            </a:endParaRPr>
          </a:p>
        </p:txBody>
      </p:sp>
      <p:pic>
        <p:nvPicPr>
          <p:cNvPr id="31" name="Picture 30">
            <a:extLst>
              <a:ext uri="{FF2B5EF4-FFF2-40B4-BE49-F238E27FC236}">
                <a16:creationId xmlns:a16="http://schemas.microsoft.com/office/drawing/2014/main" id="{4699DF69-5051-8293-ADA8-628568C29ACB}"/>
              </a:ext>
            </a:extLst>
          </p:cNvPr>
          <p:cNvPicPr>
            <a:picLocks noChangeAspect="1"/>
          </p:cNvPicPr>
          <p:nvPr/>
        </p:nvPicPr>
        <p:blipFill rotWithShape="1">
          <a:blip r:embed="rId2">
            <a:extLst>
              <a:ext uri="{28A0092B-C50C-407E-A947-70E740481C1C}">
                <a14:useLocalDpi xmlns:a14="http://schemas.microsoft.com/office/drawing/2010/main" val="0"/>
              </a:ext>
            </a:extLst>
          </a:blip>
          <a:srcRect l="25555" t="34666" r="10829" b="9676"/>
          <a:stretch/>
        </p:blipFill>
        <p:spPr>
          <a:xfrm rot="503276">
            <a:off x="9417272" y="16779723"/>
            <a:ext cx="7224709" cy="3555558"/>
          </a:xfrm>
          <a:prstGeom prst="rect">
            <a:avLst/>
          </a:prstGeom>
        </p:spPr>
      </p:pic>
      <p:sp>
        <p:nvSpPr>
          <p:cNvPr id="22" name="Rectangle 21"/>
          <p:cNvSpPr/>
          <p:nvPr/>
        </p:nvSpPr>
        <p:spPr>
          <a:xfrm>
            <a:off x="259667" y="15300113"/>
            <a:ext cx="3376245" cy="584775"/>
          </a:xfrm>
          <a:prstGeom prst="rect">
            <a:avLst/>
          </a:prstGeom>
        </p:spPr>
        <p:txBody>
          <a:bodyPr wrap="none">
            <a:spAutoFit/>
          </a:bodyPr>
          <a:lstStyle/>
          <a:p>
            <a:r>
              <a:rPr lang="en-US" sz="3200" b="1" i="1" dirty="0">
                <a:solidFill>
                  <a:schemeClr val="bg1"/>
                </a:solidFill>
                <a:latin typeface="Times New Roman" panose="02020603050405020304" pitchFamily="18" charset="0"/>
                <a:cs typeface="Times New Roman" panose="02020603050405020304" pitchFamily="18" charset="0"/>
              </a:rPr>
              <a:t>METHODOLOGY</a:t>
            </a:r>
          </a:p>
        </p:txBody>
      </p:sp>
      <p:sp>
        <p:nvSpPr>
          <p:cNvPr id="23" name="Freeform 71"/>
          <p:cNvSpPr/>
          <p:nvPr/>
        </p:nvSpPr>
        <p:spPr bwMode="auto">
          <a:xfrm>
            <a:off x="70053" y="26801287"/>
            <a:ext cx="21386800" cy="682624"/>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16" h="1179">
                <a:moveTo>
                  <a:pt x="0" y="499"/>
                </a:moveTo>
                <a:lnTo>
                  <a:pt x="15104" y="499"/>
                </a:lnTo>
                <a:lnTo>
                  <a:pt x="15785" y="0"/>
                </a:lnTo>
                <a:lnTo>
                  <a:pt x="22316" y="0"/>
                </a:lnTo>
                <a:lnTo>
                  <a:pt x="22316" y="1179"/>
                </a:lnTo>
                <a:lnTo>
                  <a:pt x="0" y="1179"/>
                </a:lnTo>
                <a:lnTo>
                  <a:pt x="0" y="499"/>
                </a:lnTo>
                <a:close/>
              </a:path>
            </a:pathLst>
          </a:custGeom>
          <a:solidFill>
            <a:schemeClr val="tx2">
              <a:lumMod val="75000"/>
            </a:schemeClr>
          </a:solidFill>
          <a:ln w="9525">
            <a:noFill/>
            <a:round/>
          </a:ln>
        </p:spPr>
        <p:txBody>
          <a:bodyPr lIns="54210" tIns="27105" rIns="54210" bIns="27105"/>
          <a:lstStyle/>
          <a:p>
            <a:endParaRPr lang="ko-KR" altLang="en-US">
              <a:latin typeface="Times New Roman" panose="02020603050405020304" pitchFamily="18" charset="0"/>
              <a:cs typeface="Times New Roman" panose="02020603050405020304" pitchFamily="18" charset="0"/>
            </a:endParaRPr>
          </a:p>
        </p:txBody>
      </p:sp>
      <p:sp>
        <p:nvSpPr>
          <p:cNvPr id="24" name="TextBox 23"/>
          <p:cNvSpPr txBox="1"/>
          <p:nvPr/>
        </p:nvSpPr>
        <p:spPr>
          <a:xfrm>
            <a:off x="178631" y="27460055"/>
            <a:ext cx="21023188" cy="2439770"/>
          </a:xfrm>
          <a:prstGeom prst="rect">
            <a:avLst/>
          </a:prstGeom>
          <a:noFill/>
        </p:spPr>
        <p:txBody>
          <a:bodyPr wrap="square" rtlCol="0">
            <a:spAutoFit/>
          </a:bodyPr>
          <a:lstStyle/>
          <a:p>
            <a:pPr marL="457200" indent="-457200">
              <a:buFont typeface="Wingdings" panose="05000000000000000000" pitchFamily="2" charset="2"/>
              <a:buChar char="ü"/>
            </a:pPr>
            <a:r>
              <a:rPr lang="en-US" b="1" dirty="0">
                <a:solidFill>
                  <a:schemeClr val="tx1">
                    <a:lumMod val="85000"/>
                    <a:lumOff val="15000"/>
                  </a:schemeClr>
                </a:solidFill>
                <a:latin typeface="Rockwell Condensed" panose="02060603050405020104" pitchFamily="18" charset="0"/>
              </a:rPr>
              <a:t>Design of the project in Solidworks and simulation of the working motors in Matlab</a:t>
            </a:r>
          </a:p>
          <a:p>
            <a:pPr marL="457200" indent="-457200">
              <a:buFont typeface="Wingdings" panose="05000000000000000000" pitchFamily="2" charset="2"/>
              <a:buChar char="ü"/>
            </a:pPr>
            <a:r>
              <a:rPr lang="en-US" b="1" dirty="0">
                <a:solidFill>
                  <a:schemeClr val="tx1">
                    <a:lumMod val="85000"/>
                    <a:lumOff val="15000"/>
                  </a:schemeClr>
                </a:solidFill>
                <a:latin typeface="Rockwell Condensed" panose="02060603050405020104" pitchFamily="18" charset="0"/>
              </a:rPr>
              <a:t>Circuit design in Proteus and simulations using </a:t>
            </a:r>
            <a:r>
              <a:rPr lang="en-US" b="1" dirty="0" err="1">
                <a:solidFill>
                  <a:schemeClr val="tx1">
                    <a:lumMod val="85000"/>
                    <a:lumOff val="15000"/>
                  </a:schemeClr>
                </a:solidFill>
                <a:latin typeface="Rockwell Condensed" panose="02060603050405020104" pitchFamily="18" charset="0"/>
              </a:rPr>
              <a:t>Multism</a:t>
            </a:r>
            <a:endParaRPr lang="en-US" b="1" dirty="0">
              <a:solidFill>
                <a:schemeClr val="tx1">
                  <a:lumMod val="85000"/>
                  <a:lumOff val="15000"/>
                </a:schemeClr>
              </a:solidFill>
              <a:latin typeface="Rockwell Condensed" panose="02060603050405020104" pitchFamily="18" charset="0"/>
            </a:endParaRPr>
          </a:p>
          <a:p>
            <a:pPr marL="457200" indent="-457200">
              <a:buFont typeface="Wingdings" panose="05000000000000000000" pitchFamily="2" charset="2"/>
              <a:buChar char="ü"/>
            </a:pPr>
            <a:r>
              <a:rPr lang="en-US" b="1" dirty="0">
                <a:solidFill>
                  <a:schemeClr val="tx1">
                    <a:lumMod val="85000"/>
                    <a:lumOff val="15000"/>
                  </a:schemeClr>
                </a:solidFill>
                <a:latin typeface="Rockwell Condensed" panose="02060603050405020104" pitchFamily="18" charset="0"/>
              </a:rPr>
              <a:t>Development of working firmware program to read accurate real time sensor data and control dc and stepper motor.</a:t>
            </a:r>
          </a:p>
          <a:p>
            <a:pPr marL="457200" indent="-457200">
              <a:buFont typeface="Wingdings" panose="05000000000000000000" pitchFamily="2" charset="2"/>
              <a:buChar char="ü"/>
            </a:pPr>
            <a:r>
              <a:rPr lang="en-US" b="1" dirty="0">
                <a:solidFill>
                  <a:schemeClr val="tx1">
                    <a:lumMod val="85000"/>
                    <a:lumOff val="15000"/>
                  </a:schemeClr>
                </a:solidFill>
                <a:latin typeface="Rockwell Condensed" panose="02060603050405020104" pitchFamily="18" charset="0"/>
              </a:rPr>
              <a:t>Gui Development for motor control and sensor data display</a:t>
            </a:r>
          </a:p>
          <a:p>
            <a:endParaRPr lang="en-US" b="1" dirty="0">
              <a:solidFill>
                <a:schemeClr val="accent6">
                  <a:lumMod val="50000"/>
                </a:schemeClr>
              </a:solidFill>
              <a:latin typeface="Rockwell Condensed" panose="02060603050405020104" pitchFamily="18" charset="0"/>
            </a:endParaRPr>
          </a:p>
        </p:txBody>
      </p:sp>
      <p:sp>
        <p:nvSpPr>
          <p:cNvPr id="25" name="Rectangle 24"/>
          <p:cNvSpPr/>
          <p:nvPr/>
        </p:nvSpPr>
        <p:spPr>
          <a:xfrm>
            <a:off x="16473458" y="26863689"/>
            <a:ext cx="3448380" cy="584775"/>
          </a:xfrm>
          <a:prstGeom prst="rect">
            <a:avLst/>
          </a:prstGeom>
        </p:spPr>
        <p:txBody>
          <a:bodyPr wrap="none">
            <a:spAutoFit/>
          </a:bodyPr>
          <a:lstStyle/>
          <a:p>
            <a:r>
              <a:rPr lang="en-US" sz="3200" b="1" i="1" dirty="0">
                <a:solidFill>
                  <a:schemeClr val="bg1"/>
                </a:solidFill>
                <a:latin typeface="Times New Roman" panose="02020603050405020304" pitchFamily="18" charset="0"/>
                <a:cs typeface="Times New Roman" panose="02020603050405020304" pitchFamily="18" charset="0"/>
              </a:rPr>
              <a:t>ACHIEVEMENTS</a:t>
            </a:r>
            <a:endParaRPr lang="en-US" dirty="0">
              <a:solidFill>
                <a:schemeClr val="bg1"/>
              </a:solidFill>
            </a:endParaRPr>
          </a:p>
        </p:txBody>
      </p:sp>
      <p:sp>
        <p:nvSpPr>
          <p:cNvPr id="26" name="Freeform 61"/>
          <p:cNvSpPr/>
          <p:nvPr/>
        </p:nvSpPr>
        <p:spPr bwMode="auto">
          <a:xfrm>
            <a:off x="0" y="29170314"/>
            <a:ext cx="21386800" cy="1108076"/>
          </a:xfrm>
          <a:custGeom>
            <a:avLst/>
            <a:gdLst>
              <a:gd name="T0" fmla="*/ 0 w 22316"/>
              <a:gd name="T1" fmla="*/ 2147483647 h 1179"/>
              <a:gd name="T2" fmla="*/ 2147483647 w 22316"/>
              <a:gd name="T3" fmla="*/ 2147483647 h 1179"/>
              <a:gd name="T4" fmla="*/ 2147483647 w 22316"/>
              <a:gd name="T5" fmla="*/ 0 h 1179"/>
              <a:gd name="T6" fmla="*/ 2147483647 w 22316"/>
              <a:gd name="T7" fmla="*/ 0 h 1179"/>
              <a:gd name="T8" fmla="*/ 2147483647 w 22316"/>
              <a:gd name="T9" fmla="*/ 2147483647 h 1179"/>
              <a:gd name="T10" fmla="*/ 0 w 22316"/>
              <a:gd name="T11" fmla="*/ 2147483647 h 1179"/>
              <a:gd name="T12" fmla="*/ 0 w 22316"/>
              <a:gd name="T13" fmla="*/ 2147483647 h 1179"/>
              <a:gd name="T14" fmla="*/ 0 60000 65536"/>
              <a:gd name="T15" fmla="*/ 0 60000 65536"/>
              <a:gd name="T16" fmla="*/ 0 60000 65536"/>
              <a:gd name="T17" fmla="*/ 0 60000 65536"/>
              <a:gd name="T18" fmla="*/ 0 60000 65536"/>
              <a:gd name="T19" fmla="*/ 0 60000 65536"/>
              <a:gd name="T20" fmla="*/ 0 60000 65536"/>
              <a:gd name="T21" fmla="*/ 0 w 22316"/>
              <a:gd name="T22" fmla="*/ 0 h 1179"/>
              <a:gd name="T23" fmla="*/ 22316 w 22316"/>
              <a:gd name="T24" fmla="*/ 1179 h 117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16" h="1179">
                <a:moveTo>
                  <a:pt x="0" y="499"/>
                </a:moveTo>
                <a:lnTo>
                  <a:pt x="15104" y="499"/>
                </a:lnTo>
                <a:lnTo>
                  <a:pt x="15785" y="0"/>
                </a:lnTo>
                <a:lnTo>
                  <a:pt x="22316" y="0"/>
                </a:lnTo>
                <a:lnTo>
                  <a:pt x="22316" y="1179"/>
                </a:lnTo>
                <a:lnTo>
                  <a:pt x="0" y="1179"/>
                </a:lnTo>
                <a:lnTo>
                  <a:pt x="0" y="499"/>
                </a:lnTo>
                <a:close/>
              </a:path>
            </a:pathLst>
          </a:custGeom>
          <a:solidFill>
            <a:schemeClr val="tx2">
              <a:lumMod val="75000"/>
            </a:schemeClr>
          </a:solidFill>
          <a:ln w="9525">
            <a:noFill/>
            <a:round/>
          </a:ln>
          <a:effectLst>
            <a:prstShdw prst="shdw17" dist="17961" dir="2700000">
              <a:srgbClr val="995C3D"/>
            </a:prstShdw>
          </a:effectLst>
        </p:spPr>
        <p:txBody>
          <a:bodyPr lIns="54210" tIns="27105" rIns="54210" bIns="27105"/>
          <a:lstStyle/>
          <a:p>
            <a:endParaRPr lang="ko-KR" altLang="en-US">
              <a:latin typeface="Times New Roman" panose="02020603050405020304" pitchFamily="18" charset="0"/>
              <a:cs typeface="Times New Roman" panose="02020603050405020304" pitchFamily="18" charset="0"/>
            </a:endParaRPr>
          </a:p>
        </p:txBody>
      </p:sp>
      <p:sp>
        <p:nvSpPr>
          <p:cNvPr id="11" name="TextBox 10"/>
          <p:cNvSpPr txBox="1"/>
          <p:nvPr/>
        </p:nvSpPr>
        <p:spPr>
          <a:xfrm>
            <a:off x="10368098" y="16595522"/>
            <a:ext cx="5219700" cy="523220"/>
          </a:xfrm>
          <a:prstGeom prst="rect">
            <a:avLst/>
          </a:prstGeom>
          <a:noFill/>
        </p:spPr>
        <p:txBody>
          <a:bodyPr wrap="square" rtlCol="0">
            <a:spAutoFit/>
          </a:bodyPr>
          <a:lstStyle/>
          <a:p>
            <a:r>
              <a:rPr lang="en-US" sz="2800" b="1" dirty="0">
                <a:latin typeface="Rockwell Condensed" panose="02060603050405020104" pitchFamily="18" charset="0"/>
              </a:rPr>
              <a:t>3. CAD Design in Solidworks</a:t>
            </a:r>
          </a:p>
        </p:txBody>
      </p:sp>
      <p:sp>
        <p:nvSpPr>
          <p:cNvPr id="3" name="TextBox 2">
            <a:extLst>
              <a:ext uri="{FF2B5EF4-FFF2-40B4-BE49-F238E27FC236}">
                <a16:creationId xmlns:a16="http://schemas.microsoft.com/office/drawing/2014/main" id="{60BE1B0D-1D11-1CA6-07B1-89E4EA0A522D}"/>
              </a:ext>
            </a:extLst>
          </p:cNvPr>
          <p:cNvSpPr txBox="1"/>
          <p:nvPr/>
        </p:nvSpPr>
        <p:spPr>
          <a:xfrm>
            <a:off x="16862673" y="1118575"/>
            <a:ext cx="5313456" cy="923330"/>
          </a:xfrm>
          <a:prstGeom prst="rect">
            <a:avLst/>
          </a:prstGeom>
          <a:noFill/>
        </p:spPr>
        <p:txBody>
          <a:bodyPr wrap="square" rtlCol="0">
            <a:spAutoFit/>
          </a:bodyPr>
          <a:lstStyle/>
          <a:p>
            <a:r>
              <a:rPr lang="en-US" sz="5400" b="1" dirty="0">
                <a:latin typeface="Rockwell Condensed" panose="02060603050405020104" pitchFamily="18" charset="0"/>
              </a:rPr>
              <a:t>22</a:t>
            </a:r>
            <a:r>
              <a:rPr lang="en-US" sz="5400" b="1" baseline="30000" dirty="0">
                <a:latin typeface="Rockwell Condensed" panose="02060603050405020104" pitchFamily="18" charset="0"/>
              </a:rPr>
              <a:t>nd</a:t>
            </a:r>
            <a:r>
              <a:rPr lang="en-US" sz="5400" b="1" dirty="0">
                <a:latin typeface="Rockwell Condensed" panose="02060603050405020104" pitchFamily="18" charset="0"/>
              </a:rPr>
              <a:t> Aug, 2023</a:t>
            </a:r>
            <a:endParaRPr lang="en-KE" sz="5400" b="1" dirty="0">
              <a:latin typeface="Rockwell Condensed" panose="02060603050405020104" pitchFamily="18" charset="0"/>
            </a:endParaRPr>
          </a:p>
        </p:txBody>
      </p:sp>
      <p:sp>
        <p:nvSpPr>
          <p:cNvPr id="4" name="TextBox 3">
            <a:extLst>
              <a:ext uri="{FF2B5EF4-FFF2-40B4-BE49-F238E27FC236}">
                <a16:creationId xmlns:a16="http://schemas.microsoft.com/office/drawing/2014/main" id="{3939A1DF-4E87-22DE-F8A0-FF293F8038E1}"/>
              </a:ext>
            </a:extLst>
          </p:cNvPr>
          <p:cNvSpPr txBox="1"/>
          <p:nvPr/>
        </p:nvSpPr>
        <p:spPr>
          <a:xfrm>
            <a:off x="5281631" y="15943652"/>
            <a:ext cx="5219700" cy="461665"/>
          </a:xfrm>
          <a:prstGeom prst="rect">
            <a:avLst/>
          </a:prstGeom>
          <a:noFill/>
        </p:spPr>
        <p:txBody>
          <a:bodyPr wrap="square" rtlCol="0">
            <a:spAutoFit/>
          </a:bodyPr>
          <a:lstStyle/>
          <a:p>
            <a:r>
              <a:rPr lang="en-US" sz="2400" b="1" dirty="0">
                <a:latin typeface="Rockwell Condensed" panose="02060603050405020104" pitchFamily="18" charset="0"/>
              </a:rPr>
              <a:t>2. Development of program flowchart</a:t>
            </a:r>
            <a:endParaRPr lang="en-KE" sz="2400" b="1" dirty="0">
              <a:latin typeface="Rockwell Condensed" panose="02060603050405020104" pitchFamily="18" charset="0"/>
            </a:endParaRPr>
          </a:p>
        </p:txBody>
      </p:sp>
      <p:sp>
        <p:nvSpPr>
          <p:cNvPr id="5" name="TextBox 4"/>
          <p:cNvSpPr txBox="1"/>
          <p:nvPr/>
        </p:nvSpPr>
        <p:spPr>
          <a:xfrm>
            <a:off x="186938" y="1497910"/>
            <a:ext cx="4520953" cy="267765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GROUP MEMBERS</a:t>
            </a:r>
          </a:p>
          <a:p>
            <a:pPr marL="457189" indent="-457189">
              <a:buFont typeface="+mj-lt"/>
              <a:buAutoNum type="arabicPeriod"/>
            </a:pPr>
            <a:r>
              <a:rPr lang="en-US" sz="2400" b="1" dirty="0">
                <a:latin typeface="Times New Roman" panose="02020603050405020304" pitchFamily="18" charset="0"/>
                <a:cs typeface="Times New Roman" panose="02020603050405020304" pitchFamily="18" charset="0"/>
              </a:rPr>
              <a:t>Elizabeth </a:t>
            </a:r>
            <a:r>
              <a:rPr lang="en-US" sz="2400" b="1" dirty="0" err="1">
                <a:latin typeface="Times New Roman" panose="02020603050405020304" pitchFamily="18" charset="0"/>
                <a:cs typeface="Times New Roman" panose="02020603050405020304" pitchFamily="18" charset="0"/>
              </a:rPr>
              <a:t>Mugure</a:t>
            </a:r>
            <a:endParaRPr lang="en-US" sz="2400" b="1" dirty="0">
              <a:latin typeface="Times New Roman" panose="02020603050405020304" pitchFamily="18" charset="0"/>
              <a:cs typeface="Times New Roman" panose="02020603050405020304" pitchFamily="18" charset="0"/>
            </a:endParaRPr>
          </a:p>
          <a:p>
            <a:pPr marL="457189" indent="-457189">
              <a:buFont typeface="+mj-lt"/>
              <a:buAutoNum type="arabicPeriod"/>
            </a:pPr>
            <a:r>
              <a:rPr lang="en-US" sz="2400" b="1" dirty="0" err="1">
                <a:latin typeface="Times New Roman" panose="02020603050405020304" pitchFamily="18" charset="0"/>
                <a:cs typeface="Times New Roman" panose="02020603050405020304" pitchFamily="18" charset="0"/>
              </a:rPr>
              <a:t>Fernado</a:t>
            </a:r>
            <a:r>
              <a:rPr lang="en-US" sz="2400" b="1" dirty="0">
                <a:latin typeface="Times New Roman" panose="02020603050405020304" pitchFamily="18" charset="0"/>
                <a:cs typeface="Times New Roman" panose="02020603050405020304" pitchFamily="18" charset="0"/>
              </a:rPr>
              <a:t> Ghati</a:t>
            </a:r>
          </a:p>
          <a:p>
            <a:pPr marL="457189" indent="-457189">
              <a:buFont typeface="+mj-lt"/>
              <a:buAutoNum type="arabicPeriod"/>
            </a:pPr>
            <a:r>
              <a:rPr lang="en-US" sz="2400" b="1" dirty="0">
                <a:latin typeface="Times New Roman" panose="02020603050405020304" pitchFamily="18" charset="0"/>
                <a:cs typeface="Times New Roman" panose="02020603050405020304" pitchFamily="18" charset="0"/>
              </a:rPr>
              <a:t>Edwin Maina</a:t>
            </a:r>
          </a:p>
          <a:p>
            <a:pPr marL="457189" indent="-457189">
              <a:buFont typeface="+mj-lt"/>
              <a:buAutoNum type="arabicPeriod"/>
            </a:pPr>
            <a:r>
              <a:rPr lang="en-US" sz="2400" b="1" dirty="0">
                <a:latin typeface="Times New Roman" panose="02020603050405020304" pitchFamily="18" charset="0"/>
                <a:cs typeface="Times New Roman" panose="02020603050405020304" pitchFamily="18" charset="0"/>
              </a:rPr>
              <a:t>John </a:t>
            </a:r>
            <a:r>
              <a:rPr lang="en-US" sz="2400" b="1" dirty="0" err="1">
                <a:latin typeface="Times New Roman" panose="02020603050405020304" pitchFamily="18" charset="0"/>
                <a:cs typeface="Times New Roman" panose="02020603050405020304" pitchFamily="18" charset="0"/>
              </a:rPr>
              <a:t>Kabi</a:t>
            </a:r>
            <a:endParaRPr lang="en-US" sz="2400" b="1" dirty="0">
              <a:latin typeface="Times New Roman" panose="02020603050405020304" pitchFamily="18" charset="0"/>
              <a:cs typeface="Times New Roman" panose="02020603050405020304" pitchFamily="18" charset="0"/>
            </a:endParaRPr>
          </a:p>
          <a:p>
            <a:pPr marL="457189" indent="-457189">
              <a:buFont typeface="+mj-lt"/>
              <a:buAutoNum type="arabicPeriod"/>
            </a:pPr>
            <a:r>
              <a:rPr lang="en-US" sz="2400" b="1" dirty="0">
                <a:latin typeface="Times New Roman" panose="02020603050405020304" pitchFamily="18" charset="0"/>
                <a:cs typeface="Times New Roman" panose="02020603050405020304" pitchFamily="18" charset="0"/>
              </a:rPr>
              <a:t>Randy Baraka</a:t>
            </a:r>
          </a:p>
          <a:p>
            <a:pPr marL="457189" indent="-457189">
              <a:buFont typeface="+mj-lt"/>
              <a:buAutoNum type="arabicPeriod"/>
            </a:pPr>
            <a:r>
              <a:rPr lang="en-US" sz="2400" b="1" dirty="0">
                <a:latin typeface="Times New Roman" panose="02020603050405020304" pitchFamily="18" charset="0"/>
                <a:cs typeface="Times New Roman" panose="02020603050405020304" pitchFamily="18" charset="0"/>
              </a:rPr>
              <a:t>Kenneth Wambui</a:t>
            </a:r>
          </a:p>
        </p:txBody>
      </p:sp>
      <p:sp>
        <p:nvSpPr>
          <p:cNvPr id="8" name="TextBox 7">
            <a:extLst>
              <a:ext uri="{FF2B5EF4-FFF2-40B4-BE49-F238E27FC236}">
                <a16:creationId xmlns:a16="http://schemas.microsoft.com/office/drawing/2014/main" id="{3A6E60D1-C665-4CA5-A402-9F79C45499DD}"/>
              </a:ext>
            </a:extLst>
          </p:cNvPr>
          <p:cNvSpPr txBox="1"/>
          <p:nvPr/>
        </p:nvSpPr>
        <p:spPr>
          <a:xfrm>
            <a:off x="10589456" y="10356921"/>
            <a:ext cx="10650691" cy="4616093"/>
          </a:xfrm>
          <a:prstGeom prst="rect">
            <a:avLst/>
          </a:prstGeom>
          <a:noFill/>
        </p:spPr>
        <p:txBody>
          <a:bodyPr wrap="square" rtlCol="0">
            <a:spAutoFit/>
          </a:bodyPr>
          <a:lstStyle/>
          <a:p>
            <a:r>
              <a:rPr lang="en-US" b="1" u="sng" dirty="0"/>
              <a:t>EXPECTED OUTCOMES</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To have an efficient firmware program for the working of sensors, actuators and peripherals for precise drilling operation</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To establish optimal drilling parameters from experimental and computational analysis.</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To visualize forces and vibration on the PMMA with respect to drill and feed speeds</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To mitigate vibrations, chatter and reduced risk of drill bit breakage and ensure efficient material removal during drilling.</a:t>
            </a:r>
          </a:p>
          <a:p>
            <a:r>
              <a:rPr lang="en-US" b="1" dirty="0"/>
              <a:t> </a:t>
            </a:r>
            <a:endParaRPr lang="en-KE" b="1" dirty="0"/>
          </a:p>
        </p:txBody>
      </p:sp>
      <p:sp>
        <p:nvSpPr>
          <p:cNvPr id="17" name="TextBox 16">
            <a:extLst>
              <a:ext uri="{FF2B5EF4-FFF2-40B4-BE49-F238E27FC236}">
                <a16:creationId xmlns:a16="http://schemas.microsoft.com/office/drawing/2014/main" id="{B61A9550-C6CC-4C01-9E69-DD8D614A0E77}"/>
              </a:ext>
            </a:extLst>
          </p:cNvPr>
          <p:cNvSpPr txBox="1"/>
          <p:nvPr/>
        </p:nvSpPr>
        <p:spPr>
          <a:xfrm>
            <a:off x="10727" y="16020573"/>
            <a:ext cx="5383071" cy="461665"/>
          </a:xfrm>
          <a:prstGeom prst="rect">
            <a:avLst/>
          </a:prstGeom>
          <a:noFill/>
        </p:spPr>
        <p:txBody>
          <a:bodyPr wrap="square" rtlCol="0">
            <a:spAutoFit/>
          </a:bodyPr>
          <a:lstStyle/>
          <a:p>
            <a:r>
              <a:rPr lang="en-US" sz="2400" b="1" dirty="0">
                <a:latin typeface="Rockwell Condensed" panose="02060603050405020104" pitchFamily="18" charset="0"/>
              </a:rPr>
              <a:t>1. Assessment of existing physical model</a:t>
            </a:r>
            <a:endParaRPr lang="en-KE" sz="2400" b="1" dirty="0">
              <a:latin typeface="Rockwell Condensed" panose="02060603050405020104" pitchFamily="18" charset="0"/>
            </a:endParaRPr>
          </a:p>
        </p:txBody>
      </p:sp>
      <p:graphicFrame>
        <p:nvGraphicFramePr>
          <p:cNvPr id="44" name="Diagram 43">
            <a:extLst>
              <a:ext uri="{FF2B5EF4-FFF2-40B4-BE49-F238E27FC236}">
                <a16:creationId xmlns:a16="http://schemas.microsoft.com/office/drawing/2014/main" id="{1423CBE7-33AF-4C00-9368-4AF7011C8488}"/>
              </a:ext>
            </a:extLst>
          </p:cNvPr>
          <p:cNvGraphicFramePr/>
          <p:nvPr>
            <p:extLst>
              <p:ext uri="{D42A27DB-BD31-4B8C-83A1-F6EECF244321}">
                <p14:modId xmlns:p14="http://schemas.microsoft.com/office/powerpoint/2010/main" val="2870631068"/>
              </p:ext>
            </p:extLst>
          </p:nvPr>
        </p:nvGraphicFramePr>
        <p:xfrm>
          <a:off x="5320632" y="16458078"/>
          <a:ext cx="4428549" cy="5085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5" name="TextBox 44">
            <a:extLst>
              <a:ext uri="{FF2B5EF4-FFF2-40B4-BE49-F238E27FC236}">
                <a16:creationId xmlns:a16="http://schemas.microsoft.com/office/drawing/2014/main" id="{E4499405-4F98-484D-95C7-E6AD52188F04}"/>
              </a:ext>
            </a:extLst>
          </p:cNvPr>
          <p:cNvSpPr txBox="1"/>
          <p:nvPr/>
        </p:nvSpPr>
        <p:spPr>
          <a:xfrm>
            <a:off x="15624412" y="15844235"/>
            <a:ext cx="5219700" cy="461665"/>
          </a:xfrm>
          <a:prstGeom prst="rect">
            <a:avLst/>
          </a:prstGeom>
          <a:noFill/>
        </p:spPr>
        <p:txBody>
          <a:bodyPr wrap="square" rtlCol="0">
            <a:spAutoFit/>
          </a:bodyPr>
          <a:lstStyle/>
          <a:p>
            <a:r>
              <a:rPr lang="en-US" sz="2400" b="1" dirty="0">
                <a:latin typeface="Rockwell Condensed" panose="02060603050405020104" pitchFamily="18" charset="0"/>
              </a:rPr>
              <a:t>4. Importing to Matlab Simscape</a:t>
            </a:r>
          </a:p>
        </p:txBody>
      </p:sp>
      <p:sp>
        <p:nvSpPr>
          <p:cNvPr id="46" name="TextBox 45">
            <a:extLst>
              <a:ext uri="{FF2B5EF4-FFF2-40B4-BE49-F238E27FC236}">
                <a16:creationId xmlns:a16="http://schemas.microsoft.com/office/drawing/2014/main" id="{605C0618-3132-4D5A-8DD8-E71F31C54848}"/>
              </a:ext>
            </a:extLst>
          </p:cNvPr>
          <p:cNvSpPr txBox="1"/>
          <p:nvPr/>
        </p:nvSpPr>
        <p:spPr>
          <a:xfrm>
            <a:off x="1225447" y="22134806"/>
            <a:ext cx="5219700" cy="523220"/>
          </a:xfrm>
          <a:prstGeom prst="rect">
            <a:avLst/>
          </a:prstGeom>
          <a:noFill/>
        </p:spPr>
        <p:txBody>
          <a:bodyPr wrap="square" rtlCol="0">
            <a:spAutoFit/>
          </a:bodyPr>
          <a:lstStyle/>
          <a:p>
            <a:r>
              <a:rPr lang="en-US" sz="2800" b="1" dirty="0">
                <a:latin typeface="Rockwell Condensed" panose="02060603050405020104" pitchFamily="18" charset="0"/>
              </a:rPr>
              <a:t>5. Finite element analysis in Ansys</a:t>
            </a:r>
          </a:p>
        </p:txBody>
      </p:sp>
      <p:sp>
        <p:nvSpPr>
          <p:cNvPr id="47" name="TextBox 46">
            <a:extLst>
              <a:ext uri="{FF2B5EF4-FFF2-40B4-BE49-F238E27FC236}">
                <a16:creationId xmlns:a16="http://schemas.microsoft.com/office/drawing/2014/main" id="{41D6837B-3AB6-49E7-8182-EC0F9CCA5A9A}"/>
              </a:ext>
            </a:extLst>
          </p:cNvPr>
          <p:cNvSpPr txBox="1"/>
          <p:nvPr/>
        </p:nvSpPr>
        <p:spPr>
          <a:xfrm>
            <a:off x="10476890" y="21525831"/>
            <a:ext cx="10221816" cy="584775"/>
          </a:xfrm>
          <a:prstGeom prst="rect">
            <a:avLst/>
          </a:prstGeom>
          <a:noFill/>
        </p:spPr>
        <p:txBody>
          <a:bodyPr wrap="square" rtlCol="0">
            <a:spAutoFit/>
          </a:bodyPr>
          <a:lstStyle/>
          <a:p>
            <a:r>
              <a:rPr lang="en-US" sz="3200" b="1" dirty="0">
                <a:latin typeface="Rockwell Condensed" panose="02060603050405020104" pitchFamily="18" charset="0"/>
              </a:rPr>
              <a:t>6. Programming and circuit simulation in Proteus, </a:t>
            </a:r>
            <a:r>
              <a:rPr lang="en-US" sz="3200" b="1">
                <a:latin typeface="Rockwell Condensed" panose="02060603050405020104" pitchFamily="18" charset="0"/>
              </a:rPr>
              <a:t>multisim</a:t>
            </a:r>
            <a:endParaRPr lang="en-US" sz="3200" b="1" dirty="0">
              <a:latin typeface="Rockwell Condensed" panose="02060603050405020104" pitchFamily="18" charset="0"/>
            </a:endParaRPr>
          </a:p>
        </p:txBody>
      </p:sp>
      <p:pic>
        <p:nvPicPr>
          <p:cNvPr id="57" name="Picture 56">
            <a:extLst>
              <a:ext uri="{FF2B5EF4-FFF2-40B4-BE49-F238E27FC236}">
                <a16:creationId xmlns:a16="http://schemas.microsoft.com/office/drawing/2014/main" id="{4AEB190A-9CA7-4573-9543-2948F5B4F13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55624" y="22124549"/>
            <a:ext cx="6460529" cy="4904367"/>
          </a:xfrm>
          <a:prstGeom prst="rect">
            <a:avLst/>
          </a:prstGeom>
        </p:spPr>
      </p:pic>
      <p:pic>
        <p:nvPicPr>
          <p:cNvPr id="27" name="Picture 26">
            <a:extLst>
              <a:ext uri="{FF2B5EF4-FFF2-40B4-BE49-F238E27FC236}">
                <a16:creationId xmlns:a16="http://schemas.microsoft.com/office/drawing/2014/main" id="{A316A9E4-8DB2-C557-9CC3-44A8D89BAA94}"/>
              </a:ext>
            </a:extLst>
          </p:cNvPr>
          <p:cNvPicPr>
            <a:picLocks noChangeAspect="1"/>
          </p:cNvPicPr>
          <p:nvPr/>
        </p:nvPicPr>
        <p:blipFill>
          <a:blip r:embed="rId9"/>
          <a:stretch>
            <a:fillRect/>
          </a:stretch>
        </p:blipFill>
        <p:spPr>
          <a:xfrm>
            <a:off x="14523828" y="22299490"/>
            <a:ext cx="6896411" cy="4306088"/>
          </a:xfrm>
          <a:prstGeom prst="rect">
            <a:avLst/>
          </a:prstGeom>
        </p:spPr>
      </p:pic>
      <p:pic>
        <p:nvPicPr>
          <p:cNvPr id="29" name="Picture 28">
            <a:extLst>
              <a:ext uri="{FF2B5EF4-FFF2-40B4-BE49-F238E27FC236}">
                <a16:creationId xmlns:a16="http://schemas.microsoft.com/office/drawing/2014/main" id="{51F27563-2FAC-3F31-0D20-3D1C2852B338}"/>
              </a:ext>
            </a:extLst>
          </p:cNvPr>
          <p:cNvPicPr>
            <a:picLocks noChangeAspect="1"/>
          </p:cNvPicPr>
          <p:nvPr/>
        </p:nvPicPr>
        <p:blipFill rotWithShape="1">
          <a:blip r:embed="rId10">
            <a:extLst>
              <a:ext uri="{28A0092B-C50C-407E-A947-70E740481C1C}">
                <a14:useLocalDpi xmlns:a14="http://schemas.microsoft.com/office/drawing/2010/main" val="0"/>
              </a:ext>
            </a:extLst>
          </a:blip>
          <a:srcRect l="6163" t="-1033"/>
          <a:stretch/>
        </p:blipFill>
        <p:spPr>
          <a:xfrm>
            <a:off x="394436" y="22594402"/>
            <a:ext cx="7322069" cy="4434514"/>
          </a:xfrm>
          <a:prstGeom prst="rect">
            <a:avLst/>
          </a:prstGeom>
        </p:spPr>
      </p:pic>
      <p:pic>
        <p:nvPicPr>
          <p:cNvPr id="35" name="Picture 34">
            <a:extLst>
              <a:ext uri="{FF2B5EF4-FFF2-40B4-BE49-F238E27FC236}">
                <a16:creationId xmlns:a16="http://schemas.microsoft.com/office/drawing/2014/main" id="{CA1C0925-878B-0D01-17E3-814ADC2D88BE}"/>
              </a:ext>
            </a:extLst>
          </p:cNvPr>
          <p:cNvPicPr>
            <a:picLocks noChangeAspect="1"/>
          </p:cNvPicPr>
          <p:nvPr/>
        </p:nvPicPr>
        <p:blipFill rotWithShape="1">
          <a:blip r:embed="rId11">
            <a:extLst>
              <a:ext uri="{28A0092B-C50C-407E-A947-70E740481C1C}">
                <a14:useLocalDpi xmlns:a14="http://schemas.microsoft.com/office/drawing/2010/main" val="0"/>
              </a:ext>
            </a:extLst>
          </a:blip>
          <a:srcRect l="6280" t="27903" r="35490" b="25347"/>
          <a:stretch/>
        </p:blipFill>
        <p:spPr>
          <a:xfrm>
            <a:off x="16106783" y="16673433"/>
            <a:ext cx="5133364" cy="3775158"/>
          </a:xfrm>
          <a:prstGeom prst="rect">
            <a:avLst/>
          </a:prstGeom>
        </p:spPr>
      </p:pic>
    </p:spTree>
    <p:extLst>
      <p:ext uri="{BB962C8B-B14F-4D97-AF65-F5344CB8AC3E}">
        <p14:creationId xmlns:p14="http://schemas.microsoft.com/office/powerpoint/2010/main" val="15480563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814</TotalTime>
  <Words>386</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Rockwell Condensed</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Kenneth Wambui</cp:lastModifiedBy>
  <cp:revision>51</cp:revision>
  <dcterms:created xsi:type="dcterms:W3CDTF">2022-07-18T10:16:24Z</dcterms:created>
  <dcterms:modified xsi:type="dcterms:W3CDTF">2024-10-14T06:52:33Z</dcterms:modified>
</cp:coreProperties>
</file>