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259" r:id="rId3"/>
    <p:sldId id="261" r:id="rId4"/>
    <p:sldId id="262" r:id="rId5"/>
    <p:sldId id="263" r:id="rId6"/>
    <p:sldId id="264" r:id="rId7"/>
    <p:sldId id="265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8" r:id="rId19"/>
    <p:sldId id="281" r:id="rId2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9C4B"/>
    <a:srgbClr val="F59A20"/>
    <a:srgbClr val="6097C3"/>
    <a:srgbClr val="D46E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90F48D-2364-F719-9632-B00B73C0E7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D39BFD3-6480-C1B2-35A4-747EACB710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BA595B7-E176-B29B-7ED2-C232AF1C4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9A4DF-52BC-447A-A626-F404FAFDAB2F}" type="datetimeFigureOut">
              <a:rPr lang="zh-TW" altLang="en-US" smtClean="0"/>
              <a:t>2024/8/25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C5F22F7-91C0-4E7F-F96F-55F313C39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CC36003-0F40-0EDC-98A9-F14E8E0C2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56E69-C954-4AEF-B5E9-E4DF71875C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0223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E017D8-2B4B-763B-EAD2-E68349800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568913C-629B-5E35-AAAD-4A04C5F062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2A35A95-AC86-5DEC-9E28-9B7F2EC97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9A4DF-52BC-447A-A626-F404FAFDAB2F}" type="datetimeFigureOut">
              <a:rPr lang="zh-TW" altLang="en-US" smtClean="0"/>
              <a:t>2024/8/25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1BE6EF1-D9CA-3028-EDBF-1BEC6F977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EC1C16E-FC09-F6D9-9525-3FDC66018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56E69-C954-4AEF-B5E9-E4DF71875C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0703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65FD603-22A7-251F-3E56-16BA5493C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7460ACF-943C-1998-5837-729BB343B1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073671A-5609-DB43-EAEA-2C181C8E7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9A4DF-52BC-447A-A626-F404FAFDAB2F}" type="datetimeFigureOut">
              <a:rPr lang="zh-TW" altLang="en-US" smtClean="0"/>
              <a:t>2024/8/25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56A465D-DB72-C930-B2A4-FA7F3A1E1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DF09D7B-AA5D-3E8E-D624-8433BEE0C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56E69-C954-4AEF-B5E9-E4DF71875C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5335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F85FD3-F256-B95F-4455-65693BF3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6512730-19D6-9E9C-0F99-8B79444C1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A7159BA-0521-493D-EF94-E61E40E66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9A4DF-52BC-447A-A626-F404FAFDAB2F}" type="datetimeFigureOut">
              <a:rPr lang="zh-TW" altLang="en-US" smtClean="0"/>
              <a:t>2024/8/25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77694D6-06DB-9BC5-5DDF-7A81E8E20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2E4F574-AE35-F24B-3EFF-E2F08D304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56E69-C954-4AEF-B5E9-E4DF71875C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2310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529585-35CA-AD04-7DC6-62C8939E7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7AE57BE-526A-E53A-A9A4-A702982754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C4AD073-FB01-7DB3-A8B7-83AD430C4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9A4DF-52BC-447A-A626-F404FAFDAB2F}" type="datetimeFigureOut">
              <a:rPr lang="zh-TW" altLang="en-US" smtClean="0"/>
              <a:t>2024/8/25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401A59D-5826-D34D-DB78-6BBD470C4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537856F-136F-75BC-D738-B766DA792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56E69-C954-4AEF-B5E9-E4DF71875C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1820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25D858-6DB9-6777-AA7F-2BC0326BD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4B61DF-4BB6-3D33-DB02-46FDB8E7F9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CAFD1F3-5932-0FB1-6CAE-DAE506832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D0D46FE-E6AB-11F9-83BA-3C80AD2F1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9A4DF-52BC-447A-A626-F404FAFDAB2F}" type="datetimeFigureOut">
              <a:rPr lang="zh-TW" altLang="en-US" smtClean="0"/>
              <a:t>2024/8/25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FBAC047-C8D1-0D3D-2EE7-080E97227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15C73B8-0AE5-190B-B35B-54390A362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56E69-C954-4AEF-B5E9-E4DF71875C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8408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1F53AB-3918-7030-FD87-71517FB36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4999B04-2451-621E-94BC-9F249BA42E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10B0FC2-E4F6-B3AD-5934-AB678D5353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22A5677-C7AD-5393-6848-5522124D59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2957CF9-3847-CC48-9874-EAC2521F3E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487F120-AA15-475D-9825-F06427502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9A4DF-52BC-447A-A626-F404FAFDAB2F}" type="datetimeFigureOut">
              <a:rPr lang="zh-TW" altLang="en-US" smtClean="0"/>
              <a:t>2024/8/25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6BA1853-AF22-32AB-8209-5FC2CAEBF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29146A2-7193-9146-2F0F-BE1A8F881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56E69-C954-4AEF-B5E9-E4DF71875C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8568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C86268-1743-C775-0C78-89EBDEBA1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F843AE3-13D0-734F-6B3C-97190EC02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9A4DF-52BC-447A-A626-F404FAFDAB2F}" type="datetimeFigureOut">
              <a:rPr lang="zh-TW" altLang="en-US" smtClean="0"/>
              <a:t>2024/8/25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3D63C4F-AABF-4F3F-32B2-2571AA417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5E5B3A2-C019-DFAB-0D59-48145D59C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56E69-C954-4AEF-B5E9-E4DF71875C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3671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961A55E-4F6C-48C8-3F0C-F6AFAA0F1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9A4DF-52BC-447A-A626-F404FAFDAB2F}" type="datetimeFigureOut">
              <a:rPr lang="zh-TW" altLang="en-US" smtClean="0"/>
              <a:t>2024/8/25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F54022E-FF4B-E05E-E7DC-840E4BF8B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6F7687C-6131-C386-5803-309AACE74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56E69-C954-4AEF-B5E9-E4DF71875C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370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555150-280D-2D96-5DF3-6BBF69155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10F9C33-6F63-FA73-5714-AE419BDE9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9B2BD43-8F3B-AFA6-917B-6BEF08B451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BF3703D-0004-1C4B-8DE5-77806B76A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9A4DF-52BC-447A-A626-F404FAFDAB2F}" type="datetimeFigureOut">
              <a:rPr lang="zh-TW" altLang="en-US" smtClean="0"/>
              <a:t>2024/8/25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BAFB45F-0B3F-BF71-D63C-C02B4A6F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E14EED8-C6D6-1459-B998-890E89536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56E69-C954-4AEF-B5E9-E4DF71875C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057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0FE4BF-E01B-B642-F3DE-C3BD03F18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32ABEE8-20BA-1CC4-C99F-6D00B1F4AA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33F9DD5-65BE-F2BE-D49C-130BBD6483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4A5AA7C-5806-115E-F664-F6A8DCD2D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9A4DF-52BC-447A-A626-F404FAFDAB2F}" type="datetimeFigureOut">
              <a:rPr lang="zh-TW" altLang="en-US" smtClean="0"/>
              <a:t>2024/8/25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C275FEF-4A2F-EF5D-32E2-9892F8EBE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7255FB8-60D6-7D24-3A7C-797E85D2A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56E69-C954-4AEF-B5E9-E4DF71875C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1224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05AEE34-5E39-6DB6-7533-9C6CDB294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08E1A0D-35FB-EF8B-1020-143FE07DA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FFDE2E5-F929-FE2C-33E6-8C4F222FB2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A9A4DF-52BC-447A-A626-F404FAFDAB2F}" type="datetimeFigureOut">
              <a:rPr lang="zh-TW" altLang="en-US" smtClean="0"/>
              <a:t>2024/8/25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6DF25FC-40F0-BFEB-E439-63DD4CA9BA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6312ADB-FC5A-400A-83C0-EF4C5E9D45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056E69-C954-4AEF-B5E9-E4DF71875C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9412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51D9DD-D392-8775-0F09-978FE2BDE1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4800" dirty="0"/>
              <a:t>AI</a:t>
            </a:r>
            <a:r>
              <a:rPr lang="zh-TW" altLang="en-US" sz="4800" dirty="0"/>
              <a:t> </a:t>
            </a:r>
            <a:r>
              <a:rPr lang="en-US" altLang="zh-TW" sz="4800" dirty="0"/>
              <a:t>training course</a:t>
            </a:r>
            <a:br>
              <a:rPr lang="en-US" altLang="zh-TW" sz="4800" dirty="0"/>
            </a:br>
            <a:r>
              <a:rPr lang="en-US" altLang="zh-TW" dirty="0"/>
              <a:t>HW12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E96C360-CE57-1043-C93D-63248259AE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STuser19 </a:t>
            </a:r>
            <a:r>
              <a:rPr lang="zh-TW" altLang="en-US" dirty="0"/>
              <a:t>賴昱凱</a:t>
            </a:r>
          </a:p>
        </p:txBody>
      </p:sp>
    </p:spTree>
    <p:extLst>
      <p:ext uri="{BB962C8B-B14F-4D97-AF65-F5344CB8AC3E}">
        <p14:creationId xmlns:p14="http://schemas.microsoft.com/office/powerpoint/2010/main" val="188463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0BE01996-D30D-C424-2523-C1983B7989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6"/>
                <a:ext cx="10515600" cy="1886404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200000"/>
                  </a:lnSpc>
                  <a:buNone/>
                </a:pPr>
                <a:r>
                  <a:rPr lang="en-US" altLang="zh-TW" dirty="0"/>
                  <a:t>Inference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: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integer-only, training :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floating-point</a:t>
                </a:r>
              </a:p>
              <a:p>
                <a:pPr marL="0" indent="0">
                  <a:lnSpc>
                    <a:spcPct val="2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1" i="1" dirty="0">
                          <a:latin typeface="Cambria Math" panose="02040503050406030204" pitchFamily="18" charset="0"/>
                        </a:rPr>
                        <m:t>𝑸𝒖𝒂𝒏𝒕𝒊𝒛𝒂𝒕𝒊𝒐𝒏</m:t>
                      </m:r>
                      <m:r>
                        <a:rPr lang="en-US" altLang="zh-TW" b="1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1" i="1" dirty="0">
                          <a:latin typeface="Cambria Math" panose="02040503050406030204" pitchFamily="18" charset="0"/>
                        </a:rPr>
                        <m:t>𝒔𝒄𝒉𝒆𝒎𝒆</m:t>
                      </m:r>
                      <m:r>
                        <a:rPr lang="en-US" altLang="zh-TW" b="1" i="1" dirty="0" smtClean="0">
                          <a:latin typeface="Cambria Math" panose="02040503050406030204" pitchFamily="18" charset="0"/>
                        </a:rPr>
                        <m:t> : </m:t>
                      </m:r>
                      <m:r>
                        <a:rPr lang="en-US" altLang="zh-TW" b="1" i="1" dirty="0" smtClean="0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altLang="zh-TW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1" i="1" dirty="0" smtClean="0">
                          <a:latin typeface="Cambria Math" panose="02040503050406030204" pitchFamily="18" charset="0"/>
                        </a:rPr>
                        <m:t>𝑺</m:t>
                      </m:r>
                      <m:d>
                        <m:dPr>
                          <m:ctrlPr>
                            <a:rPr lang="en-US" altLang="zh-TW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1" i="1" dirty="0" smtClean="0">
                              <a:latin typeface="Cambria Math" panose="02040503050406030204" pitchFamily="18" charset="0"/>
                            </a:rPr>
                            <m:t>𝒒</m:t>
                          </m:r>
                          <m:r>
                            <a:rPr lang="en-US" altLang="zh-TW" b="1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b="1" i="1" dirty="0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</m:d>
                      <m:r>
                        <a:rPr lang="en-US" altLang="zh-TW" b="1" i="1" dirty="0" smtClean="0">
                          <a:latin typeface="Cambria Math" panose="02040503050406030204" pitchFamily="18" charset="0"/>
                        </a:rPr>
                        <m:t>      (</m:t>
                      </m:r>
                      <m:r>
                        <a:rPr lang="en-US" altLang="zh-TW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TW" b="1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b="1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0BE01996-D30D-C424-2523-C1983B7989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6"/>
                <a:ext cx="10515600" cy="1886404"/>
              </a:xfrm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4C409EE7-3010-AC89-CCBE-8F4D4336B56B}"/>
              </a:ext>
            </a:extLst>
          </p:cNvPr>
          <p:cNvSpPr txBox="1">
            <a:spLocks/>
          </p:cNvSpPr>
          <p:nvPr/>
        </p:nvSpPr>
        <p:spPr>
          <a:xfrm>
            <a:off x="2210718" y="3712029"/>
            <a:ext cx="7770564" cy="2780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zh-TW" sz="2400" dirty="0"/>
              <a:t>r  : real number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zh-TW" sz="2400" dirty="0"/>
              <a:t>q : integer</a:t>
            </a:r>
            <a:r>
              <a:rPr lang="zh-TW" altLang="en-US" sz="2400" dirty="0"/>
              <a:t> </a:t>
            </a:r>
            <a:r>
              <a:rPr lang="en-US" altLang="zh-TW" sz="2400" dirty="0"/>
              <a:t>(quantized values)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zh-TW" sz="2400" dirty="0"/>
              <a:t>S : positive real number</a:t>
            </a:r>
            <a:r>
              <a:rPr lang="zh-TW" altLang="en-US" sz="2400" dirty="0"/>
              <a:t> </a:t>
            </a:r>
            <a:r>
              <a:rPr lang="en-US" altLang="zh-TW" sz="2400" dirty="0"/>
              <a:t>(const)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zh-TW" sz="2400" dirty="0"/>
              <a:t>Z : integer corresponding to r = 0</a:t>
            </a:r>
            <a:r>
              <a:rPr lang="zh-TW" altLang="en-US" sz="2400" dirty="0"/>
              <a:t> </a:t>
            </a:r>
            <a:r>
              <a:rPr lang="en-US" altLang="zh-TW" sz="2400" dirty="0"/>
              <a:t>(zero-point, const)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84A6775B-02EA-A129-9003-C959A808C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Quantized Scheme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21223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626B91-9AE9-ED03-67CE-84DED4B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Integer-arithmetic-only </a:t>
            </a:r>
            <a:br>
              <a:rPr lang="en-US" altLang="zh-TW" dirty="0"/>
            </a:br>
            <a:r>
              <a:rPr lang="en-US" altLang="zh-TW" sz="3600" dirty="0"/>
              <a:t>matrix multiplication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2BF596C-F5A6-5CEC-5AD4-83FCF655B9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66725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altLang="zh-TW" sz="2400" dirty="0"/>
                  <a:t>multiplication of two N × N matrices of real numbers r</a:t>
                </a:r>
                <a:r>
                  <a:rPr lang="en-US" altLang="zh-TW" sz="2400" baseline="-25000" dirty="0"/>
                  <a:t>1</a:t>
                </a:r>
                <a:r>
                  <a:rPr lang="en-US" altLang="zh-TW" sz="2400" dirty="0"/>
                  <a:t>, r</a:t>
                </a:r>
                <a:r>
                  <a:rPr lang="en-US" altLang="zh-TW" sz="2400" baseline="-25000" dirty="0"/>
                  <a:t>2</a:t>
                </a:r>
                <a:r>
                  <a:rPr lang="en-US" altLang="zh-TW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TW" sz="2400" dirty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b="1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altLang="zh-TW" sz="2400" b="1" i="1" dirty="0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pt-BR" altLang="zh-TW" sz="2400" b="1" i="1" dirty="0" smtClean="0">
                              <a:latin typeface="Cambria Math" panose="02040503050406030204" pitchFamily="18" charset="0"/>
                            </a:rPr>
                            <m:t>𝜶</m:t>
                          </m:r>
                        </m:sub>
                        <m:sup>
                          <m:r>
                            <a:rPr lang="pt-BR" altLang="zh-TW" sz="2400" b="1" i="1" dirty="0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pt-BR" altLang="zh-TW" sz="2400" b="1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altLang="zh-TW" sz="2400" b="1" i="1" dirty="0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p>
                      </m:sSubSup>
                      <m:r>
                        <a:rPr lang="pt-BR" altLang="zh-TW" sz="24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altLang="zh-TW" sz="2400" b="1" i="1" dirty="0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pt-BR" altLang="zh-TW" sz="2400" b="1" i="1" dirty="0" smtClean="0">
                              <a:latin typeface="Cambria Math" panose="02040503050406030204" pitchFamily="18" charset="0"/>
                            </a:rPr>
                            <m:t>𝜶</m:t>
                          </m:r>
                        </m:sub>
                      </m:sSub>
                      <m:d>
                        <m:dPr>
                          <m:ctrlPr>
                            <a:rPr lang="pt-BR" altLang="zh-TW" sz="24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TW" sz="24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altLang="zh-TW" sz="2400" b="1" i="1" dirty="0" smtClean="0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pt-BR" altLang="zh-TW" sz="2400" b="1" i="1" dirty="0" smtClean="0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sub>
                            <m:sup>
                              <m:r>
                                <a:rPr lang="pt-BR" altLang="zh-TW" sz="2400" b="1" i="1" dirty="0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pt-BR" altLang="zh-TW" sz="2400" b="1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altLang="zh-TW" sz="2400" b="1" i="1" dirty="0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p>
                          </m:sSubSup>
                          <m:r>
                            <a:rPr lang="pt-BR" altLang="zh-TW" sz="2400" b="1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sz="24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altLang="zh-TW" sz="2400" b="1" i="1" dirty="0" smtClean="0"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b>
                              <m:r>
                                <a:rPr lang="pt-BR" altLang="zh-TW" sz="2400" b="1" i="1" dirty="0" smtClean="0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sub>
                          </m:sSub>
                        </m:e>
                      </m:d>
                      <m:r>
                        <a:rPr lang="en-US" altLang="zh-TW" sz="2400" b="1" i="1" dirty="0" smtClean="0">
                          <a:latin typeface="Cambria Math" panose="02040503050406030204" pitchFamily="18" charset="0"/>
                        </a:rPr>
                        <m:t>,  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sz="24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1" i="1" dirty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zh-TW" sz="2400" b="1" i="1" dirty="0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TW" sz="2400" b="1" i="1" dirty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altLang="zh-TW" sz="2400" b="1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b="1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sz="2400" b="1" i="1" dirty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US" altLang="zh-TW" sz="2400" b="1" i="1" dirty="0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TW" sz="2400" b="1" i="1" dirty="0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e>
                              <m:r>
                                <a:rPr lang="en-US" altLang="zh-TW" sz="2400" b="1" i="1" dirty="0" smtClean="0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  <m:r>
                                <a:rPr lang="en-US" altLang="zh-TW" sz="2400" b="1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TW" sz="2400" b="1" i="1" dirty="0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zh-TW" sz="2400" b="1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b="1" i="1" dirty="0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altLang="zh-TW" sz="2400" b="1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b="1" i="1" dirty="0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eqArr>
                        </m:e>
                      </m:d>
                      <m:r>
                        <a:rPr lang="en-US" altLang="zh-TW" sz="2400" b="1" i="1" dirty="0" smtClean="0">
                          <a:latin typeface="Cambria Math" panose="02040503050406030204" pitchFamily="18" charset="0"/>
                        </a:rPr>
                        <m:t>          (</m:t>
                      </m:r>
                      <m:r>
                        <a:rPr lang="en-US" altLang="zh-TW" sz="2400" b="1" i="1" dirty="0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TW" sz="2400" b="1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2400" b="1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altLang="zh-TW" sz="2400" dirty="0"/>
                  <a:t>From the definition of matrix multiplication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d>
                        <m:d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TW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b="1" i="1" smtClean="0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en-US" altLang="zh-TW" sz="24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  <m:sup>
                              <m:r>
                                <a:rPr lang="en-US" altLang="zh-TW" sz="2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altLang="zh-TW" sz="24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p>
                          </m:sSub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1" i="1" smtClean="0"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b>
                              <m:r>
                                <a:rPr lang="en-US" altLang="zh-TW" sz="24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e>
                      </m:d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</m:sup>
                        <m:e>
                          <m:d>
                            <m:dPr>
                              <m:ctrlP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TW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400" b="1" i="1">
                                      <a:latin typeface="Cambria Math" panose="02040503050406030204" pitchFamily="18" charset="0"/>
                                    </a:rPr>
                                    <m:t>𝒒</m:t>
                                  </m:r>
                                </m:e>
                                <m:sub>
                                  <m:r>
                                    <a:rPr lang="en-US" altLang="zh-TW" sz="24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altLang="zh-TW" sz="24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altLang="zh-TW" sz="2400" b="1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b="1" i="1"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</m:sup>
                              </m:sSubSup>
                              <m: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1" i="1">
                                      <a:latin typeface="Cambria Math" panose="02040503050406030204" pitchFamily="18" charset="0"/>
                                    </a:rPr>
                                    <m:t>𝒁</m:t>
                                  </m:r>
                                </m:e>
                                <m:sub>
                                  <m:r>
                                    <a:rPr lang="en-US" altLang="zh-TW" sz="24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TW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400" b="1" i="1">
                                      <a:latin typeface="Cambria Math" panose="02040503050406030204" pitchFamily="18" charset="0"/>
                                    </a:rPr>
                                    <m:t>𝒒</m:t>
                                  </m:r>
                                </m:e>
                                <m:sub>
                                  <m:r>
                                    <a:rPr lang="en-US" altLang="zh-TW" sz="2400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  <m:sup>
                                  <m:r>
                                    <a:rPr lang="en-US" altLang="zh-TW" sz="2400" b="1" i="1" smtClean="0"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  <m:r>
                                    <a:rPr lang="en-US" altLang="zh-TW" sz="2400" b="1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b="1" i="1" smtClean="0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p>
                              </m:sSubSup>
                              <m: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1" i="1">
                                      <a:latin typeface="Cambria Math" panose="02040503050406030204" pitchFamily="18" charset="0"/>
                                    </a:rPr>
                                    <m:t>𝒁</m:t>
                                  </m:r>
                                </m:e>
                                <m:sub>
                                  <m:r>
                                    <a:rPr lang="en-US" altLang="zh-TW" sz="2400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          (</m:t>
                      </m:r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sz="2400" b="1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  <m:sup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p>
                      </m:sSubSup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𝑴</m:t>
                      </m:r>
                      <m:nary>
                        <m:naryPr>
                          <m:chr m:val="∑"/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𝑵</m:t>
                          </m:r>
                        </m:sup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p>
                          </m:sSub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b>
                              <m: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)(</m:t>
                          </m:r>
                          <m:sSubSup>
                            <m:sSubSupPr>
                              <m:ctrlP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  <m:sup>
                              <m: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p>
                          </m:sSubSup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b>
                              <m: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      </m:t>
                      </m:r>
                      <m:d>
                        <m:d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e>
                      </m:d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𝑴</m:t>
                      </m:r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1" i="1" smtClean="0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altLang="zh-TW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1" i="1" smtClean="0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altLang="zh-TW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TW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1" i="1" smtClean="0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altLang="zh-TW" sz="24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     (</m:t>
                      </m:r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altLang="zh-TW" sz="24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sz="2400" b="1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2BF596C-F5A6-5CEC-5AD4-83FCF655B9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667251"/>
              </a:xfrm>
              <a:blipFill>
                <a:blip r:embed="rId2"/>
                <a:stretch>
                  <a:fillRect l="-928" t="-78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75933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9CAF227-7E25-BA3B-2A73-6EEF0AA939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772885"/>
                <a:ext cx="10515600" cy="5404077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altLang="zh-TW" dirty="0"/>
                  <a:t>We empirically find M to always be in the interval (0, 1) </a:t>
                </a:r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1" i="1" dirty="0">
                          <a:latin typeface="Cambria Math" panose="02040503050406030204" pitchFamily="18" charset="0"/>
                        </a:rPr>
                        <m:t>𝒏𝒐𝒓𝒎𝒂𝒍𝒊𝒛𝒆𝒅</m:t>
                      </m:r>
                      <m:r>
                        <a:rPr lang="en-US" altLang="zh-TW" b="1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1" i="1" dirty="0">
                          <a:latin typeface="Cambria Math" panose="02040503050406030204" pitchFamily="18" charset="0"/>
                        </a:rPr>
                        <m:t>𝒇𝒐𝒓𝒎</m:t>
                      </m:r>
                      <m:r>
                        <a:rPr lang="en-US" altLang="zh-TW" b="1" i="1" dirty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altLang="zh-TW" b="1" i="1" dirty="0">
                          <a:latin typeface="Cambria Math" panose="02040503050406030204" pitchFamily="18" charset="0"/>
                        </a:rPr>
                        <m:t>𝑴</m:t>
                      </m:r>
                      <m:r>
                        <a:rPr lang="en-US" altLang="zh-TW" b="1" i="1" dirty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b="1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altLang="zh-TW" b="1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b="1" i="1" dirty="0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</m:sSup>
                      <m:sSub>
                        <m:sSubPr>
                          <m:ctrlPr>
                            <a:rPr lang="en-US" altLang="zh-TW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1" i="1" dirty="0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en-US" altLang="zh-TW" b="1" i="1" dirty="0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altLang="zh-TW" b="1" i="1" dirty="0" smtClean="0">
                          <a:latin typeface="Cambria Math" panose="02040503050406030204" pitchFamily="18" charset="0"/>
                        </a:rPr>
                        <m:t> ,</m:t>
                      </m:r>
                      <m:r>
                        <a:rPr lang="zh-TW" altLang="en-US" b="1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TW" b="1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1" i="1" dirty="0">
                                      <a:latin typeface="Cambria Math" panose="02040503050406030204" pitchFamily="18" charset="0"/>
                                    </a:rPr>
                                    <m:t>𝑴</m:t>
                                  </m:r>
                                </m:e>
                                <m:sub>
                                  <m:r>
                                    <a:rPr lang="en-US" altLang="zh-TW" b="1" i="1" dirty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en-US" altLang="zh-TW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∈[</m:t>
                              </m:r>
                              <m:r>
                                <a:rPr lang="en-US" altLang="zh-TW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TW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TW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𝟓</m:t>
                              </m:r>
                              <m:r>
                                <a:rPr lang="en-US" altLang="zh-TW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TW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zh-TW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altLang="zh-TW" b="1" i="1" dirty="0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altLang="zh-TW" b="1" i="1" dirty="0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TW" b="1" i="1" dirty="0" smtClean="0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</m:eqArr>
                        </m:e>
                      </m:d>
                      <m:r>
                        <a:rPr lang="en-US" altLang="zh-TW" b="1" i="1" dirty="0" smtClean="0">
                          <a:latin typeface="Cambria Math" panose="02040503050406030204" pitchFamily="18" charset="0"/>
                        </a:rPr>
                        <m:t>          (</m:t>
                      </m:r>
                      <m:r>
                        <a:rPr lang="en-US" altLang="zh-TW" b="1" i="1" dirty="0" smtClean="0"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US" altLang="zh-TW" b="1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1" i="1" dirty="0" smtClean="0">
                          <a:latin typeface="Cambria Math" panose="02040503050406030204" pitchFamily="18" charset="0"/>
                        </a:rPr>
                        <m:t>𝑴</m:t>
                      </m:r>
                      <m:r>
                        <a:rPr lang="en-US" altLang="zh-TW" b="1" i="1" baseline="-25000" dirty="0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TW" b="1" i="1" dirty="0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altLang="zh-TW" b="1" i="1" dirty="0" smtClean="0">
                          <a:latin typeface="Cambria Math" panose="02040503050406030204" pitchFamily="18" charset="0"/>
                        </a:rPr>
                        <m:t>𝒇𝒊𝒙𝒆𝒅</m:t>
                      </m:r>
                      <m:r>
                        <a:rPr lang="en-US" altLang="zh-TW" b="1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b="1" i="1" dirty="0" smtClean="0">
                          <a:latin typeface="Cambria Math" panose="02040503050406030204" pitchFamily="18" charset="0"/>
                        </a:rPr>
                        <m:t>𝒑𝒐𝒊𝒏𝒕</m:t>
                      </m:r>
                      <m:r>
                        <a:rPr lang="en-US" altLang="zh-TW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1" i="1" dirty="0" smtClean="0">
                          <a:latin typeface="Cambria Math" panose="02040503050406030204" pitchFamily="18" charset="0"/>
                        </a:rPr>
                        <m:t>𝒎𝒖𝒍𝒕𝒊𝒑𝒍𝒊𝒆𝒓</m:t>
                      </m:r>
                    </m:oMath>
                  </m:oMathPara>
                </a14:m>
                <a:endParaRPr lang="en-US" altLang="zh-TW" b="1" dirty="0"/>
              </a:p>
              <a:p>
                <a:pPr marL="0" indent="0">
                  <a:buNone/>
                </a:pPr>
                <a:endParaRPr lang="en-US" altLang="zh-TW" b="1" dirty="0"/>
              </a:p>
              <a:p>
                <a:r>
                  <a:rPr lang="zh-TW" altLang="en-US" dirty="0"/>
                  <a:t>以</a:t>
                </a:r>
                <a:r>
                  <a:rPr lang="en-US" altLang="zh-TW" dirty="0"/>
                  <a:t>int32</a:t>
                </a:r>
                <a:r>
                  <a:rPr lang="zh-TW" altLang="en-US" dirty="0"/>
                  <a:t>為例，表示</a:t>
                </a:r>
                <a:r>
                  <a:rPr lang="en-US" altLang="zh-TW" dirty="0"/>
                  <a:t>M</a:t>
                </a:r>
                <a:r>
                  <a:rPr lang="en-US" altLang="zh-TW" baseline="-25000" dirty="0"/>
                  <a:t>0</a:t>
                </a:r>
                <a:r>
                  <a:rPr lang="zh-TW" altLang="en-US" dirty="0"/>
                  <a:t>的整數為最接近</a:t>
                </a:r>
                <a:r>
                  <a:rPr lang="en-US" altLang="zh-TW" dirty="0"/>
                  <a:t>2</a:t>
                </a:r>
                <a:r>
                  <a:rPr lang="en-US" altLang="zh-TW" baseline="30000" dirty="0"/>
                  <a:t>31</a:t>
                </a:r>
                <a:r>
                  <a:rPr lang="en-US" altLang="zh-TW" dirty="0"/>
                  <a:t>M</a:t>
                </a:r>
                <a:r>
                  <a:rPr lang="en-US" altLang="zh-TW" baseline="-25000" dirty="0"/>
                  <a:t>0</a:t>
                </a:r>
                <a:r>
                  <a:rPr lang="zh-TW" altLang="en-US" dirty="0"/>
                  <a:t>的</a:t>
                </a:r>
                <a:r>
                  <a:rPr lang="en-US" altLang="zh-TW" dirty="0"/>
                  <a:t>int32</a:t>
                </a:r>
                <a:r>
                  <a:rPr lang="zh-TW" altLang="en-US" dirty="0"/>
                  <a:t>值，且因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故</m:t>
                    </m:r>
                  </m:oMath>
                </a14:m>
                <a:r>
                  <a:rPr lang="zh-TW" altLang="en-US" dirty="0"/>
                  <a:t>該值至少為</a:t>
                </a:r>
                <a:r>
                  <a:rPr lang="en-US" altLang="zh-TW" dirty="0"/>
                  <a:t>2</a:t>
                </a:r>
                <a:r>
                  <a:rPr lang="en-US" altLang="zh-TW" baseline="30000" dirty="0"/>
                  <a:t>30</a:t>
                </a:r>
                <a:r>
                  <a:rPr lang="zh-TW" altLang="en-US" dirty="0"/>
                  <a:t>。</a:t>
                </a:r>
                <a:endParaRPr lang="en-US" altLang="zh-TW" dirty="0"/>
              </a:p>
              <a:p>
                <a:r>
                  <a:rPr lang="zh-TW" altLang="en-US" dirty="0"/>
                  <a:t>乘以</a:t>
                </a:r>
                <a:r>
                  <a:rPr lang="en-US" altLang="zh-TW" dirty="0"/>
                  <a:t>2</a:t>
                </a:r>
                <a:r>
                  <a:rPr lang="en-US" altLang="zh-TW" baseline="30000" dirty="0"/>
                  <a:t>-n</a:t>
                </a:r>
                <a:r>
                  <a:rPr lang="zh-TW" altLang="en-US" dirty="0"/>
                  <a:t>可以用</a:t>
                </a:r>
                <a:r>
                  <a:rPr lang="en-US" altLang="zh-TW" dirty="0"/>
                  <a:t>bit-shifting</a:t>
                </a:r>
                <a:r>
                  <a:rPr lang="zh-TW" altLang="en-US" dirty="0"/>
                  <a:t>實現</a:t>
                </a:r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:endParaRPr lang="en-US" altLang="zh-TW" b="1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9CAF227-7E25-BA3B-2A73-6EEF0AA939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772885"/>
                <a:ext cx="10515600" cy="5404077"/>
              </a:xfrm>
              <a:blipFill>
                <a:blip r:embed="rId2"/>
                <a:stretch>
                  <a:fillRect l="-1043" b="-90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3096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CB482B-D15F-0769-890B-3B572F2FB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Efficient handling of zero-points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E3BA283-1FA6-F8CE-0477-BAE8D1F77C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1239" y="1825625"/>
                <a:ext cx="11009522" cy="4351338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altLang="zh-TW" b="1" dirty="0"/>
                  <a:t>Efficiently implement the evaluation of Equation (4)</a:t>
                </a:r>
                <a:r>
                  <a:rPr lang="en-US" altLang="zh-TW" dirty="0"/>
                  <a:t>, O(2N</a:t>
                </a:r>
                <a:r>
                  <a:rPr lang="en-US" altLang="zh-TW" baseline="30000" dirty="0"/>
                  <a:t>3</a:t>
                </a:r>
                <a:r>
                  <a:rPr lang="en-US" altLang="zh-TW" dirty="0"/>
                  <a:t>)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  <m:sup>
                          <m: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p>
                      </m:sSubSup>
                      <m:r>
                        <a:rPr lang="en-US" altLang="zh-TW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altLang="zh-TW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b="1" i="1" smtClean="0">
                          <a:latin typeface="Cambria Math" panose="02040503050406030204" pitchFamily="18" charset="0"/>
                        </a:rPr>
                        <m:t>𝑴</m:t>
                      </m:r>
                      <m:d>
                        <m:dPr>
                          <m:ctrlP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  <m:sSub>
                            <m:sSubPr>
                              <m:ctrlPr>
                                <a:rPr lang="en-US" altLang="zh-TW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1" i="1" smtClean="0"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b>
                              <m:r>
                                <a:rPr lang="en-US" altLang="zh-TW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1" i="1" smtClean="0"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b>
                              <m:r>
                                <a:rPr lang="en-US" altLang="zh-TW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1" i="1" smtClean="0"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b>
                              <m:r>
                                <a:rPr lang="en-US" altLang="zh-TW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TW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TW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  <m:sup>
                              <m:r>
                                <a:rPr lang="en-US" altLang="zh-TW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p>
                          </m:sSubSup>
                          <m: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1" i="1" smtClean="0"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b>
                              <m:r>
                                <a:rPr lang="en-US" altLang="zh-TW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TW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zh-TW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b="1" i="1" smtClean="0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TW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zh-TW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p>
                          </m:sSubSup>
                          <m: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altLang="zh-TW" b="1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TW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US" altLang="zh-TW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TW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zh-TW" b="1" i="1" smtClean="0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altLang="zh-TW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b="1" i="1" smtClean="0">
                                      <a:latin typeface="Cambria Math" panose="02040503050406030204" pitchFamily="18" charset="0"/>
                                    </a:rPr>
                                    <m:t>𝒒</m:t>
                                  </m:r>
                                </m:e>
                                <m:sub>
                                  <m:r>
                                    <a:rPr lang="en-US" altLang="zh-TW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altLang="zh-TW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altLang="zh-TW" b="1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b="1" i="1" smtClean="0"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altLang="zh-TW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b="1" i="1" smtClean="0">
                                      <a:latin typeface="Cambria Math" panose="02040503050406030204" pitchFamily="18" charset="0"/>
                                    </a:rPr>
                                    <m:t>𝒒</m:t>
                                  </m:r>
                                </m:e>
                                <m:sub>
                                  <m:r>
                                    <a:rPr lang="en-US" altLang="zh-TW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  <m:sup>
                                  <m:r>
                                    <a:rPr lang="en-US" altLang="zh-TW" b="1" i="1" smtClean="0"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  <m:r>
                                    <a:rPr lang="en-US" altLang="zh-TW" b="1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b="1" i="1" smtClean="0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p>
                              </m:sSubSup>
                            </m:e>
                          </m:nary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         (7)</m:t>
                      </m:r>
                    </m:oMath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𝑤h𝑒𝑟𝑒</m:t>
                      </m:r>
                      <m:sSubSup>
                        <m:sSub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b="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TW" b="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b="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TW" b="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b="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TW" b="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</m:e>
                      </m:nary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̅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b="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altLang="zh-TW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b="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b="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TW" b="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b="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TW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TW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b="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b="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</m:e>
                      </m:nary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d>
                        <m:d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</m:d>
                      <m:r>
                        <a:rPr lang="en-US" altLang="zh-TW" b="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>
                          <a:latin typeface="Cambria Math" panose="02040503050406030204" pitchFamily="18" charset="0"/>
                        </a:rPr>
                        <m:t>𝑒𝑎𝑐h</m:t>
                      </m:r>
                      <m:r>
                        <a:rPr lang="en-US" altLang="zh-TW" b="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TW" b="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>
                          <a:latin typeface="Cambria Math" panose="02040503050406030204" pitchFamily="18" charset="0"/>
                        </a:rPr>
                        <m:t>𝑎𝑑𝑑𝑖𝑡𝑖𝑜𝑛𝑠</m:t>
                      </m:r>
                    </m:oMath>
                  </m:oMathPara>
                </a14:m>
                <a:endParaRPr lang="en-US" altLang="zh-TW" dirty="0"/>
              </a:p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altLang="zh-TW" dirty="0"/>
                  <a:t>: 2N</a:t>
                </a:r>
                <a:r>
                  <a:rPr lang="en-US" altLang="zh-TW" baseline="30000" dirty="0"/>
                  <a:t>2</a:t>
                </a:r>
                <a:r>
                  <a:rPr lang="en-US" altLang="zh-TW" dirty="0"/>
                  <a:t> additions,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Sup>
                          <m:sSub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e>
                    </m:nary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(9)</m:t>
                    </m:r>
                  </m:oMath>
                </a14:m>
                <a:r>
                  <a:rPr lang="en-US" altLang="zh-TW" dirty="0"/>
                  <a:t>: 2N</a:t>
                </a:r>
                <a:r>
                  <a:rPr lang="en-US" altLang="zh-TW" baseline="30000" dirty="0"/>
                  <a:t>3</a:t>
                </a:r>
                <a:r>
                  <a:rPr lang="en-US" altLang="zh-TW" dirty="0"/>
                  <a:t> arithmetic operations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E3BA283-1FA6-F8CE-0477-BAE8D1F77C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1239" y="1825625"/>
                <a:ext cx="11009522" cy="4351338"/>
              </a:xfrm>
              <a:blipFill>
                <a:blip r:embed="rId2"/>
                <a:stretch>
                  <a:fillRect l="-997" t="-2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2105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639F04-A7EB-2B06-7E99-1B64A7480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Implementation of a typical fused layer</a:t>
            </a:r>
            <a:endParaRPr lang="zh-TW" altLang="en-US" sz="4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9A1035-E999-AF19-945E-9B425A49C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將</a:t>
            </a:r>
            <a:r>
              <a:rPr lang="en-US" altLang="zh-TW" dirty="0"/>
              <a:t>bias-addition</a:t>
            </a:r>
            <a:r>
              <a:rPr lang="zh-TW" altLang="en-US" dirty="0"/>
              <a:t>、</a:t>
            </a:r>
            <a:r>
              <a:rPr lang="en-US" altLang="zh-TW" dirty="0"/>
              <a:t>activation</a:t>
            </a:r>
            <a:r>
              <a:rPr lang="zh-TW" altLang="en-US" dirty="0"/>
              <a:t> 融合至矩陣乘法</a:t>
            </a:r>
            <a:endParaRPr lang="en-US" altLang="zh-TW" sz="2800" dirty="0"/>
          </a:p>
          <a:p>
            <a:r>
              <a:rPr lang="en-US" altLang="zh-TW" dirty="0"/>
              <a:t>Weights and activations use uint8 or int8</a:t>
            </a:r>
          </a:p>
          <a:p>
            <a:r>
              <a:rPr lang="en-US" altLang="zh-TW" dirty="0"/>
              <a:t>Accumulator uses int32 to store (uint8 * uint8)</a:t>
            </a:r>
          </a:p>
          <a:p>
            <a:r>
              <a:rPr lang="en-US" altLang="zh-TW" dirty="0"/>
              <a:t>Bias vector is quantized to int32 with </a:t>
            </a:r>
            <a:r>
              <a:rPr lang="en-US" altLang="zh-TW" dirty="0" err="1"/>
              <a:t>S</a:t>
            </a:r>
            <a:r>
              <a:rPr lang="en-US" altLang="zh-TW" baseline="-25000" dirty="0" err="1"/>
              <a:t>bias</a:t>
            </a:r>
            <a:r>
              <a:rPr lang="en-US" altLang="zh-TW" dirty="0"/>
              <a:t> = S</a:t>
            </a:r>
            <a:r>
              <a:rPr lang="en-US" altLang="zh-TW" baseline="-25000" dirty="0"/>
              <a:t>1</a:t>
            </a:r>
            <a:r>
              <a:rPr lang="en-US" altLang="zh-TW" dirty="0"/>
              <a:t>S</a:t>
            </a:r>
            <a:r>
              <a:rPr lang="en-US" altLang="zh-TW" baseline="-25000" dirty="0"/>
              <a:t>2 </a:t>
            </a:r>
            <a:r>
              <a:rPr lang="en-US" altLang="zh-TW" dirty="0"/>
              <a:t>, Z=0</a:t>
            </a:r>
          </a:p>
          <a:p>
            <a:r>
              <a:rPr lang="en-US" altLang="zh-TW" dirty="0"/>
              <a:t>Output: int32 </a:t>
            </a:r>
            <a:r>
              <a:rPr lang="en-US" altLang="zh-TW" dirty="0">
                <a:sym typeface="Wingdings" panose="05000000000000000000" pitchFamily="2" charset="2"/>
              </a:rPr>
              <a:t> int8 [0, 225] (</a:t>
            </a:r>
            <a:r>
              <a:rPr lang="en-US" altLang="zh-TW" dirty="0"/>
              <a:t>fixed-point multiplication</a:t>
            </a:r>
            <a:r>
              <a:rPr lang="en-US" altLang="zh-TW" dirty="0">
                <a:sym typeface="Wingdings" panose="05000000000000000000" pitchFamily="2" charset="2"/>
              </a:rPr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442402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1A5795E-B817-7D99-4A4D-115974D42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4454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TW" b="1" dirty="0"/>
              <a:t>Inference</a:t>
            </a:r>
            <a:r>
              <a:rPr lang="zh-TW" altLang="en-US" b="1" dirty="0"/>
              <a:t> </a:t>
            </a:r>
            <a:r>
              <a:rPr lang="en-US" altLang="zh-TW" b="1" dirty="0"/>
              <a:t>with</a:t>
            </a:r>
            <a:r>
              <a:rPr lang="zh-TW" altLang="en-US" b="1" dirty="0"/>
              <a:t> </a:t>
            </a:r>
            <a:r>
              <a:rPr lang="en-US" altLang="zh-TW" b="1" dirty="0"/>
              <a:t>int</a:t>
            </a:r>
            <a:r>
              <a:rPr lang="zh-TW" altLang="en-US" b="1" dirty="0"/>
              <a:t>、</a:t>
            </a:r>
            <a:r>
              <a:rPr lang="en-US" altLang="zh-TW" b="1" dirty="0"/>
              <a:t>training with</a:t>
            </a:r>
            <a:r>
              <a:rPr lang="zh-TW" altLang="en-US" b="1" dirty="0"/>
              <a:t> </a:t>
            </a:r>
            <a:r>
              <a:rPr lang="en-US" altLang="zh-TW" b="1" dirty="0"/>
              <a:t>FP </a:t>
            </a:r>
            <a:r>
              <a:rPr lang="zh-TW" altLang="en-US" b="1" dirty="0"/>
              <a:t>的缺點</a:t>
            </a:r>
            <a:endParaRPr lang="en-US" altLang="zh-TW" b="1" dirty="0"/>
          </a:p>
          <a:p>
            <a:pPr lvl="1"/>
            <a:r>
              <a:rPr lang="zh-TW" altLang="en-US" dirty="0"/>
              <a:t>小模型表現差</a:t>
            </a:r>
            <a:endParaRPr lang="en-US" altLang="zh-TW" dirty="0"/>
          </a:p>
          <a:p>
            <a:pPr lvl="1"/>
            <a:r>
              <a:rPr lang="zh-TW" altLang="en-US" dirty="0"/>
              <a:t>數值範圍小的</a:t>
            </a:r>
            <a:r>
              <a:rPr lang="en-US" altLang="zh-TW" dirty="0"/>
              <a:t>weight</a:t>
            </a:r>
            <a:r>
              <a:rPr lang="zh-TW" altLang="en-US" dirty="0"/>
              <a:t>誤差大</a:t>
            </a:r>
            <a:endParaRPr lang="en-US" altLang="zh-TW" dirty="0"/>
          </a:p>
          <a:p>
            <a:pPr lvl="1"/>
            <a:r>
              <a:rPr lang="zh-TW" altLang="en-US" dirty="0"/>
              <a:t>異常值使精度降低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b="1" dirty="0"/>
              <a:t>解法</a:t>
            </a:r>
            <a:endParaRPr lang="en-US" altLang="zh-TW" b="1" dirty="0"/>
          </a:p>
          <a:p>
            <a:pPr marL="0" indent="0">
              <a:buNone/>
            </a:pPr>
            <a:r>
              <a:rPr lang="zh-TW" altLang="en-US" sz="2400" dirty="0"/>
              <a:t>在</a:t>
            </a:r>
            <a:r>
              <a:rPr lang="en-US" altLang="zh-TW" sz="2400" dirty="0"/>
              <a:t>forward</a:t>
            </a:r>
            <a:r>
              <a:rPr lang="zh-TW" altLang="en-US" sz="2400" dirty="0"/>
              <a:t>中</a:t>
            </a:r>
            <a:r>
              <a:rPr lang="en-US" altLang="zh-TW" sz="2400" dirty="0"/>
              <a:t>simulates quantization</a:t>
            </a:r>
            <a:r>
              <a:rPr lang="zh-TW" altLang="en-US" sz="2400" dirty="0"/>
              <a:t>，並維持</a:t>
            </a:r>
            <a:r>
              <a:rPr lang="en-US" altLang="zh-TW" sz="2400" dirty="0"/>
              <a:t>bias</a:t>
            </a:r>
            <a:r>
              <a:rPr lang="zh-TW" altLang="en-US" sz="2400" dirty="0"/>
              <a:t>、</a:t>
            </a:r>
            <a:r>
              <a:rPr lang="en-US" altLang="zh-TW" sz="2400" dirty="0"/>
              <a:t>weight</a:t>
            </a:r>
            <a:r>
              <a:rPr lang="zh-TW" altLang="en-US" sz="2400" dirty="0"/>
              <a:t>用</a:t>
            </a:r>
            <a:r>
              <a:rPr lang="en-US" altLang="zh-TW" sz="2400" dirty="0"/>
              <a:t>FP</a:t>
            </a:r>
          </a:p>
          <a:p>
            <a:pPr lvl="1"/>
            <a:r>
              <a:rPr lang="en-US" altLang="zh-TW" dirty="0"/>
              <a:t>Weights are quantized before</a:t>
            </a:r>
            <a:r>
              <a:rPr lang="zh-TW" altLang="en-US" dirty="0"/>
              <a:t> </a:t>
            </a:r>
            <a:r>
              <a:rPr lang="en-US" altLang="zh-TW" dirty="0" err="1"/>
              <a:t>ConV.</a:t>
            </a:r>
            <a:endParaRPr lang="en-US" altLang="zh-TW" dirty="0"/>
          </a:p>
          <a:p>
            <a:pPr lvl="1"/>
            <a:r>
              <a:rPr lang="en-US" altLang="zh-TW" dirty="0"/>
              <a:t>Activations are quantized at points they would be during inference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DA2447FF-FBEF-13C3-84CF-5AA229BC0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Training with simulated quantization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978141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0CBCA0-01BE-763E-911A-A6C2402C2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Learning quantization ranges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F02DB91-1652-9189-5026-520DBED64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TW" b="1" dirty="0"/>
              <a:t>Weight Quantization</a:t>
            </a:r>
          </a:p>
          <a:p>
            <a:pPr lvl="1"/>
            <a:r>
              <a:rPr lang="zh-TW" altLang="en-US" dirty="0"/>
              <a:t>範圍由</a:t>
            </a:r>
            <a:r>
              <a:rPr lang="en-US" altLang="zh-TW" dirty="0"/>
              <a:t>[min w, max w]</a:t>
            </a:r>
            <a:r>
              <a:rPr lang="zh-TW" altLang="en-US" dirty="0"/>
              <a:t> 量化為 </a:t>
            </a:r>
            <a:r>
              <a:rPr lang="en-US" altLang="zh-TW" dirty="0"/>
              <a:t>[−127, 127]</a:t>
            </a:r>
          </a:p>
          <a:p>
            <a:pPr marL="0" indent="0">
              <a:buNone/>
            </a:pPr>
            <a:r>
              <a:rPr lang="en-US" altLang="zh-TW" b="1" dirty="0"/>
              <a:t>Activation Quantization</a:t>
            </a:r>
          </a:p>
          <a:p>
            <a:pPr lvl="1"/>
            <a:r>
              <a:rPr lang="zh-TW" altLang="en-US" dirty="0"/>
              <a:t>由</a:t>
            </a:r>
            <a:r>
              <a:rPr lang="en-US" altLang="zh-TW" dirty="0"/>
              <a:t>Training</a:t>
            </a:r>
            <a:r>
              <a:rPr lang="zh-TW" altLang="en-US" dirty="0"/>
              <a:t>及</a:t>
            </a:r>
            <a:r>
              <a:rPr lang="en-US" altLang="zh-TW" dirty="0"/>
              <a:t>EMA</a:t>
            </a:r>
            <a:r>
              <a:rPr lang="zh-TW" altLang="en-US" dirty="0"/>
              <a:t>找範圍</a:t>
            </a:r>
            <a:r>
              <a:rPr lang="en-US" altLang="zh-TW" dirty="0"/>
              <a:t>[a, b]</a:t>
            </a:r>
            <a:r>
              <a:rPr lang="zh-TW" altLang="en-US" dirty="0"/>
              <a:t>。訓練初期不使用防止遺失重要數值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b="1" dirty="0"/>
              <a:t>Boundary Adjustment</a:t>
            </a:r>
          </a:p>
          <a:p>
            <a:pPr lvl="1"/>
            <a:r>
              <a:rPr lang="zh-TW" altLang="en-US" dirty="0"/>
              <a:t>微調</a:t>
            </a:r>
            <a:r>
              <a:rPr lang="en-US" altLang="zh-TW" dirty="0"/>
              <a:t>[a, b]</a:t>
            </a:r>
            <a:r>
              <a:rPr lang="zh-TW" altLang="en-US" dirty="0"/>
              <a:t> 確保 </a:t>
            </a:r>
            <a:r>
              <a:rPr lang="en-US" altLang="zh-TW" dirty="0"/>
              <a:t>0.0 </a:t>
            </a:r>
            <a:r>
              <a:rPr lang="zh-TW" altLang="en-US" dirty="0"/>
              <a:t>在量化後精確表示為</a:t>
            </a:r>
            <a:r>
              <a:rPr lang="en-US" altLang="zh-TW" dirty="0"/>
              <a:t>integer</a:t>
            </a:r>
          </a:p>
          <a:p>
            <a:pPr marL="0" indent="0">
              <a:buNone/>
            </a:pPr>
            <a:r>
              <a:rPr lang="en-US" altLang="zh-TW" b="1" dirty="0"/>
              <a:t>Quantization in TensorFlow</a:t>
            </a:r>
          </a:p>
          <a:p>
            <a:pPr lvl="1"/>
            <a:r>
              <a:rPr lang="en-US" altLang="zh-TW" dirty="0"/>
              <a:t>training</a:t>
            </a:r>
            <a:r>
              <a:rPr lang="zh-TW" altLang="en-US" dirty="0"/>
              <a:t>使用</a:t>
            </a:r>
            <a:r>
              <a:rPr lang="en-US" altLang="zh-TW" dirty="0"/>
              <a:t>simulated quantization</a:t>
            </a:r>
            <a:r>
              <a:rPr lang="zh-TW" altLang="en-US" dirty="0"/>
              <a:t>，</a:t>
            </a:r>
            <a:r>
              <a:rPr lang="en-US" altLang="zh-TW" dirty="0"/>
              <a:t>inference</a:t>
            </a:r>
            <a:r>
              <a:rPr lang="zh-TW" altLang="en-US" dirty="0"/>
              <a:t>使用</a:t>
            </a:r>
            <a:r>
              <a:rPr lang="en-US" altLang="zh-TW" dirty="0"/>
              <a:t>low-bit quantization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054964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88107B-227C-4630-AB37-7ADB5212B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Batch normalization folding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C16AED5-749F-53DE-CDFA-C1AC108CC8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TW" altLang="en-US" b="1" dirty="0"/>
                  <a:t>使用</a:t>
                </a:r>
                <a:r>
                  <a:rPr lang="en-US" altLang="zh-TW" b="1" dirty="0"/>
                  <a:t>Batch Norm</a:t>
                </a:r>
                <a:r>
                  <a:rPr lang="zh-TW" altLang="en-US" b="1" dirty="0"/>
                  <a:t>的模型</a:t>
                </a:r>
                <a:endParaRPr lang="en-US" altLang="zh-TW" b="1" dirty="0"/>
              </a:p>
              <a:p>
                <a:pPr lvl="1"/>
                <a:r>
                  <a:rPr lang="en-US" altLang="zh-TW" dirty="0"/>
                  <a:t>Training : </a:t>
                </a:r>
                <a:r>
                  <a:rPr lang="zh-TW" altLang="en-US" dirty="0"/>
                  <a:t>獨立操作</a:t>
                </a:r>
                <a:endParaRPr lang="en-US" altLang="zh-TW" dirty="0"/>
              </a:p>
              <a:p>
                <a:pPr lvl="1"/>
                <a:r>
                  <a:rPr lang="en-US" altLang="zh-TW" dirty="0"/>
                  <a:t>Inference :“folding” into layers. e.g. </a:t>
                </a:r>
                <a:r>
                  <a:rPr lang="en-US" altLang="zh-TW" dirty="0" err="1"/>
                  <a:t>ConV.</a:t>
                </a:r>
                <a:r>
                  <a:rPr lang="en-US" altLang="zh-TW" dirty="0"/>
                  <a:t> </a:t>
                </a:r>
                <a:r>
                  <a:rPr lang="zh-TW" altLang="en-US" dirty="0"/>
                  <a:t>包含</a:t>
                </a:r>
                <a:r>
                  <a:rPr lang="en-US" altLang="zh-TW" dirty="0" err="1"/>
                  <a:t>Weight</a:t>
                </a:r>
                <a:r>
                  <a:rPr lang="en-US" altLang="zh-TW" baseline="-25000" dirty="0" err="1"/>
                  <a:t>fold</a:t>
                </a:r>
                <a:r>
                  <a:rPr lang="zh-TW" altLang="en-US" dirty="0"/>
                  <a:t>及</a:t>
                </a:r>
                <a:r>
                  <a:rPr lang="en-US" altLang="zh-TW" dirty="0"/>
                  <a:t>bias</a:t>
                </a:r>
                <a:endParaRPr lang="en-US" altLang="zh-TW" baseline="-25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𝑓𝑜𝑙𝑑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TW" altLang="en-US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</m:rad>
                        </m:den>
                      </m:f>
                      <m:r>
                        <a:rPr lang="en-US" altLang="zh-TW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: </m:t>
                              </m:r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𝑠𝑐𝑎𝑙𝑒</m:t>
                              </m:r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𝑝𝑎𝑟𝑎𝑚𝑒𝑡𝑒𝑟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ar-AE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TW" altLang="ar-AE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zh-TW" altLang="ar-AE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  <m:sup>
                                  <m:r>
                                    <a:rPr lang="ar-AE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zh-TW" altLang="ar-AE" i="1">
                                  <a:latin typeface="Cambria Math" panose="02040503050406030204" pitchFamily="18" charset="0"/>
                                </a:rPr>
                                <m:t>𝑒𝑠𝑡𝑖𝑚𝑎𝑡𝑒𝑑</m:t>
                              </m:r>
                              <m:r>
                                <a:rPr lang="ar-AE" altLang="zh-TW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zh-TW" altLang="ar-AE" i="1">
                                  <a:latin typeface="Cambria Math" panose="02040503050406030204" pitchFamily="18" charset="0"/>
                                </a:rPr>
                                <m:t>𝑣𝑎𝑟𝑖𝑎𝑛𝑐𝑒</m:t>
                              </m:r>
                              <m:r>
                                <a:rPr lang="zh-TW" altLang="ar-AE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zh-TW" altLang="ar-AE" i="1">
                                  <a:latin typeface="Cambria Math" panose="02040503050406030204" pitchFamily="18" charset="0"/>
                                </a:rPr>
                                <m:t>𝑜𝑓</m:t>
                              </m:r>
                              <m:r>
                                <a:rPr lang="zh-TW" altLang="ar-AE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𝐶𝑜𝑛𝑉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.  </m:t>
                              </m:r>
                              <m:r>
                                <a:rPr lang="zh-TW" altLang="ar-AE" i="1">
                                  <a:latin typeface="Cambria Math" panose="02040503050406030204" pitchFamily="18" charset="0"/>
                                </a:rPr>
                                <m:t>𝑟𝑒𝑠𝑢𝑙𝑡𝑠</m:t>
                              </m:r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𝑠𝑚𝑎𝑙𝑙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𝑐𝑜𝑛𝑠𝑡𝑎𝑛𝑡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ar-AE" dirty="0"/>
              </a:p>
              <a:p>
                <a:pPr marL="0" indent="0">
                  <a:buNone/>
                </a:pPr>
                <a:endParaRPr lang="ar-AE" altLang="zh-TW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C16AED5-749F-53DE-CDFA-C1AC108CC8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25856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2520722E-87BD-B5C8-774B-20D46E436E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altLang="zh-TW" b="1" dirty="0"/>
                  <a:t>Accuracy</a:t>
                </a:r>
                <a:r>
                  <a:rPr lang="en-US" altLang="zh-TW" dirty="0"/>
                  <a:t> : </a:t>
                </a:r>
              </a:p>
              <a:p>
                <a:pPr lvl="1"/>
                <a:r>
                  <a:rPr lang="en-US" altLang="zh-TW" dirty="0"/>
                  <a:t>for ResNet and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InceptionV3, FP vs. int accuracy is within 2%</a:t>
                </a:r>
              </a:p>
              <a:p>
                <a:pPr marL="0" indent="0">
                  <a:buNone/>
                </a:pPr>
                <a:r>
                  <a:rPr lang="en-US" altLang="zh-TW" b="1" dirty="0"/>
                  <a:t>Different Quantization</a:t>
                </a:r>
              </a:p>
              <a:p>
                <a:pPr lvl="1"/>
                <a:r>
                  <a:rPr lang="en-US" altLang="zh-TW" dirty="0"/>
                  <a:t>ResNet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𝐼𝑛𝑡𝑒𝑔𝑒𝑟</m:t>
                      </m:r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𝑜𝑛𝑙𝑦</m:t>
                      </m:r>
                      <m:r>
                        <a:rPr lang="en-US" altLang="zh-TW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altLang="zh-TW" i="1" dirty="0">
                          <a:latin typeface="Cambria Math" panose="02040503050406030204" pitchFamily="18" charset="0"/>
                        </a:rPr>
                        <m:t>5−</m:t>
                      </m:r>
                      <m:r>
                        <a:rPr lang="en-US" altLang="zh-TW" i="1" dirty="0">
                          <a:latin typeface="Cambria Math" panose="02040503050406030204" pitchFamily="18" charset="0"/>
                        </a:rPr>
                        <m:t>𝑏𝑖𝑡</m:t>
                      </m:r>
                      <m:r>
                        <a:rPr lang="en-US" altLang="zh-TW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 dirty="0">
                          <a:latin typeface="Cambria Math" panose="02040503050406030204" pitchFamily="18" charset="0"/>
                        </a:rPr>
                        <m:t>𝐼𝑁𝑄</m:t>
                      </m:r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2−</m:t>
                      </m:r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𝑏𝑖𝑡</m:t>
                      </m:r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𝐹𝐺𝑄</m:t>
                      </m:r>
                    </m:oMath>
                  </m:oMathPara>
                </a14:m>
                <a:endParaRPr lang="en-US" altLang="zh-TW" dirty="0"/>
              </a:p>
              <a:p>
                <a:pPr lvl="1"/>
                <a:r>
                  <a:rPr lang="en-US" altLang="zh-TW" dirty="0"/>
                  <a:t>Inception v3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7−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𝑏𝑖𝑡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𝑏𝑖𝑡</m:t>
                      </m:r>
                    </m:oMath>
                  </m:oMathPara>
                </a14:m>
                <a:endParaRPr lang="en-US" altLang="zh-TW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	</m:t>
                      </m:r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𝑅𝑒𝐿𝑈</m:t>
                      </m:r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zh-TW" altLang="en-US" i="1" dirty="0" smtClean="0">
                          <a:latin typeface="Cambria Math" panose="02040503050406030204" pitchFamily="18" charset="0"/>
                        </a:rPr>
                        <m:t>表現較</m:t>
                      </m:r>
                      <m:r>
                        <a:rPr lang="zh-TW" altLang="en-US" i="1" dirty="0">
                          <a:latin typeface="Cambria Math" panose="02040503050406030204" pitchFamily="18" charset="0"/>
                        </a:rPr>
                        <m:t>佳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2520722E-87BD-B5C8-774B-20D46E436E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標題 1">
            <a:extLst>
              <a:ext uri="{FF2B5EF4-FFF2-40B4-BE49-F238E27FC236}">
                <a16:creationId xmlns:a16="http://schemas.microsoft.com/office/drawing/2014/main" id="{C71F2EC1-7FCA-1581-7C53-8CFEB2136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EXP-Quantized training of Large Networks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5863226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4042F5-449B-0696-120F-40999DD4C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EXP-Quantization of </a:t>
            </a:r>
            <a:r>
              <a:rPr lang="en-US" altLang="zh-TW" dirty="0" err="1"/>
              <a:t>MobileNets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855F0C-CB74-19FD-DBF8-7F1DCCBB9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TW" b="1" dirty="0" err="1"/>
              <a:t>MobileNet</a:t>
            </a:r>
            <a:r>
              <a:rPr lang="en-US" altLang="zh-TW" b="1" dirty="0"/>
              <a:t> </a:t>
            </a:r>
            <a:r>
              <a:rPr lang="en-US" altLang="zh-TW" b="1"/>
              <a:t>Quantization</a:t>
            </a:r>
            <a:r>
              <a:rPr lang="en-US" altLang="zh-TW"/>
              <a:t> </a:t>
            </a:r>
            <a:r>
              <a:rPr lang="en-US" altLang="zh-TW" sz="2200"/>
              <a:t>(within </a:t>
            </a:r>
            <a:r>
              <a:rPr lang="en-US" altLang="zh-TW" sz="2200" dirty="0"/>
              <a:t>the same runtime)</a:t>
            </a:r>
            <a:endParaRPr lang="en-US" altLang="zh-TW" dirty="0"/>
          </a:p>
          <a:p>
            <a:pPr lvl="1"/>
            <a:r>
              <a:rPr lang="en-US" altLang="zh-TW" dirty="0"/>
              <a:t>accuracy : Integer-only quantized &gt; floating-point models for ~10%</a:t>
            </a:r>
          </a:p>
          <a:p>
            <a:pPr lvl="1"/>
            <a:r>
              <a:rPr lang="en-US" altLang="zh-TW" dirty="0"/>
              <a:t>Snapdragon 835 LITTLE cores : 33ms latency for real-time (30 fps) operation</a:t>
            </a:r>
          </a:p>
          <a:p>
            <a:pPr marL="0" indent="0">
              <a:buNone/>
            </a:pPr>
            <a:r>
              <a:rPr lang="en-US" altLang="zh-TW" b="1" dirty="0"/>
              <a:t>COCO Object Detection</a:t>
            </a:r>
          </a:p>
          <a:p>
            <a:pPr lvl="1"/>
            <a:r>
              <a:rPr lang="en-US" altLang="zh-TW" dirty="0"/>
              <a:t>2x speedup with only ~1.8% accuracy loss</a:t>
            </a:r>
          </a:p>
          <a:p>
            <a:pPr marL="0" indent="0">
              <a:buNone/>
            </a:pPr>
            <a:r>
              <a:rPr lang="en-US" altLang="zh-TW" b="1" dirty="0"/>
              <a:t>Face Detection and Attribute Classification</a:t>
            </a:r>
          </a:p>
          <a:p>
            <a:pPr lvl="1"/>
            <a:r>
              <a:rPr lang="en-US" altLang="zh-TW" dirty="0"/>
              <a:t>reduce latency by~2x with only ~2% accuracy loss</a:t>
            </a:r>
          </a:p>
          <a:p>
            <a:pPr lvl="1"/>
            <a:r>
              <a:rPr lang="en-US" altLang="zh-TW" dirty="0"/>
              <a:t>Single, Multi core</a:t>
            </a:r>
            <a:r>
              <a:rPr lang="zh-TW" altLang="en-US" dirty="0"/>
              <a:t> 皆有大幅加速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987435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06A660-52EA-9693-3C02-A0976F79A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k-means</a:t>
            </a:r>
            <a:r>
              <a:rPr lang="zh-TW" altLang="en-US" dirty="0"/>
              <a:t>分群演算法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A31DE7B-BCC5-DDBE-B81F-0EE1C9A1A5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將資料依照相似度分成</a:t>
            </a:r>
            <a:r>
              <a:rPr lang="en-US" altLang="zh-TW" dirty="0"/>
              <a:t>k</a:t>
            </a:r>
            <a:r>
              <a:rPr lang="zh-TW" altLang="en-US" dirty="0"/>
              <a:t>個群組</a:t>
            </a:r>
          </a:p>
        </p:txBody>
      </p:sp>
    </p:spTree>
    <p:extLst>
      <p:ext uri="{BB962C8B-B14F-4D97-AF65-F5344CB8AC3E}">
        <p14:creationId xmlns:p14="http://schemas.microsoft.com/office/powerpoint/2010/main" val="311833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81EFF9-69D2-7518-5F60-E7ED9AC78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演算法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B281AA5-D95C-DFCE-173E-E0836D527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zh-TW" altLang="en-US" dirty="0"/>
              <a:t>隨機取</a:t>
            </a:r>
            <a:r>
              <a:rPr lang="en-US" altLang="zh-TW" dirty="0"/>
              <a:t>k</a:t>
            </a:r>
            <a:r>
              <a:rPr lang="zh-TW" altLang="en-US" dirty="0"/>
              <a:t>點作為中心</a:t>
            </a: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計算各資料點與各中心的直線距離</a:t>
            </a: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將資料點納入直線距離最近的中心群組</a:t>
            </a: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計算群組的新中心</a:t>
            </a:r>
            <a:endParaRPr lang="en-US" altLang="zh-TW" dirty="0"/>
          </a:p>
          <a:p>
            <a:pPr marL="514350" indent="-514350">
              <a:buAutoNum type="arabicPeriod"/>
            </a:pPr>
            <a:r>
              <a:rPr lang="zh-TW" altLang="en-US" dirty="0"/>
              <a:t>重複執行</a:t>
            </a:r>
            <a:r>
              <a:rPr lang="en-US" altLang="zh-TW" dirty="0"/>
              <a:t>3</a:t>
            </a:r>
            <a:r>
              <a:rPr lang="zh-TW" altLang="en-US" dirty="0"/>
              <a:t>、</a:t>
            </a:r>
            <a:r>
              <a:rPr lang="en-US" altLang="zh-TW" dirty="0"/>
              <a:t>4</a:t>
            </a:r>
            <a:r>
              <a:rPr lang="zh-TW" altLang="en-US" dirty="0"/>
              <a:t>直到中心不再變化</a:t>
            </a:r>
          </a:p>
        </p:txBody>
      </p:sp>
    </p:spTree>
    <p:extLst>
      <p:ext uri="{BB962C8B-B14F-4D97-AF65-F5344CB8AC3E}">
        <p14:creationId xmlns:p14="http://schemas.microsoft.com/office/powerpoint/2010/main" val="2140895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7457E7-6C6E-0ADA-1777-EACAC0E12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TW" altLang="en-US" dirty="0"/>
              <a:t>圖例</a:t>
            </a:r>
            <a:r>
              <a:rPr lang="en-US" altLang="zh-TW" sz="3200" dirty="0"/>
              <a:t>(</a:t>
            </a:r>
            <a:r>
              <a:rPr lang="zh-TW" altLang="en-US" sz="3200" dirty="0"/>
              <a:t>以</a:t>
            </a:r>
            <a:r>
              <a:rPr lang="en-US" altLang="zh-TW" sz="3200" dirty="0"/>
              <a:t>k=2</a:t>
            </a:r>
            <a:r>
              <a:rPr lang="zh-TW" altLang="en-US" sz="3200" dirty="0"/>
              <a:t>為例</a:t>
            </a:r>
            <a:r>
              <a:rPr lang="en-US" altLang="zh-TW" sz="3200" dirty="0"/>
              <a:t>)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C196D7C-951C-EC26-2430-52C4042ACA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212" t="8262" r="5867" b="4624"/>
          <a:stretch/>
        </p:blipFill>
        <p:spPr>
          <a:xfrm>
            <a:off x="1736272" y="1444905"/>
            <a:ext cx="8719456" cy="5047970"/>
          </a:xfrm>
        </p:spPr>
      </p:pic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17AE1315-80A7-C919-0A32-A5657F4396BC}"/>
              </a:ext>
            </a:extLst>
          </p:cNvPr>
          <p:cNvCxnSpPr>
            <a:cxnSpLocks/>
          </p:cNvCxnSpPr>
          <p:nvPr/>
        </p:nvCxnSpPr>
        <p:spPr>
          <a:xfrm>
            <a:off x="4506689" y="2579914"/>
            <a:ext cx="3701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4495E7D9-09FB-9DC6-56A0-8811F6F7975E}"/>
              </a:ext>
            </a:extLst>
          </p:cNvPr>
          <p:cNvCxnSpPr>
            <a:cxnSpLocks/>
          </p:cNvCxnSpPr>
          <p:nvPr/>
        </p:nvCxnSpPr>
        <p:spPr>
          <a:xfrm>
            <a:off x="7554689" y="2601685"/>
            <a:ext cx="3701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6CFD3052-8599-39B3-12CD-83ADB02CCE77}"/>
              </a:ext>
            </a:extLst>
          </p:cNvPr>
          <p:cNvCxnSpPr>
            <a:cxnSpLocks/>
          </p:cNvCxnSpPr>
          <p:nvPr/>
        </p:nvCxnSpPr>
        <p:spPr>
          <a:xfrm>
            <a:off x="4506689" y="5421085"/>
            <a:ext cx="3701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DECA332E-A72C-F0EC-0634-17E7A7578EF5}"/>
              </a:ext>
            </a:extLst>
          </p:cNvPr>
          <p:cNvCxnSpPr>
            <a:cxnSpLocks/>
          </p:cNvCxnSpPr>
          <p:nvPr/>
        </p:nvCxnSpPr>
        <p:spPr>
          <a:xfrm>
            <a:off x="7543806" y="5431970"/>
            <a:ext cx="3701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EEEC90EC-772B-C28F-A2C3-11BB519A6F57}"/>
              </a:ext>
            </a:extLst>
          </p:cNvPr>
          <p:cNvCxnSpPr>
            <a:cxnSpLocks/>
          </p:cNvCxnSpPr>
          <p:nvPr/>
        </p:nvCxnSpPr>
        <p:spPr>
          <a:xfrm>
            <a:off x="1317176" y="5399312"/>
            <a:ext cx="3701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FF154E36-9066-CD89-9D0C-6B8064CE686B}"/>
              </a:ext>
            </a:extLst>
          </p:cNvPr>
          <p:cNvSpPr txBox="1"/>
          <p:nvPr/>
        </p:nvSpPr>
        <p:spPr>
          <a:xfrm>
            <a:off x="5029208" y="1105913"/>
            <a:ext cx="25254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dirty="0"/>
              <a:t>隨機取</a:t>
            </a:r>
            <a:r>
              <a:rPr lang="en-US" altLang="zh-TW" sz="1600" dirty="0"/>
              <a:t>2</a:t>
            </a:r>
            <a:r>
              <a:rPr lang="zh-TW" altLang="en-US" sz="1600" dirty="0"/>
              <a:t>個中心</a:t>
            </a:r>
            <a:r>
              <a:rPr lang="en-US" altLang="zh-TW" sz="1600" dirty="0"/>
              <a:t>(</a:t>
            </a:r>
            <a:r>
              <a:rPr lang="zh-TW" altLang="en-US" sz="1600" b="1" dirty="0">
                <a:solidFill>
                  <a:srgbClr val="D46E67"/>
                </a:solidFill>
              </a:rPr>
              <a:t>紅</a:t>
            </a:r>
            <a:r>
              <a:rPr lang="zh-TW" altLang="en-US" sz="1600" b="1" dirty="0">
                <a:solidFill>
                  <a:srgbClr val="6097C3"/>
                </a:solidFill>
              </a:rPr>
              <a:t>藍</a:t>
            </a:r>
            <a:r>
              <a:rPr lang="en-US" altLang="zh-TW" sz="1600" dirty="0"/>
              <a:t>)</a:t>
            </a:r>
          </a:p>
          <a:p>
            <a:pPr algn="ctr"/>
            <a:r>
              <a:rPr lang="zh-TW" altLang="en-US" sz="1600" dirty="0"/>
              <a:t>分組計算新中心</a:t>
            </a:r>
            <a:r>
              <a:rPr lang="en-US" altLang="zh-TW" sz="1600" dirty="0"/>
              <a:t>(</a:t>
            </a:r>
            <a:r>
              <a:rPr lang="zh-TW" altLang="en-US" sz="1600" b="1" dirty="0">
                <a:solidFill>
                  <a:srgbClr val="F59A20"/>
                </a:solidFill>
              </a:rPr>
              <a:t>橘</a:t>
            </a:r>
            <a:r>
              <a:rPr lang="zh-TW" altLang="en-US" sz="1600" b="1" dirty="0">
                <a:solidFill>
                  <a:srgbClr val="809C4B"/>
                </a:solidFill>
              </a:rPr>
              <a:t>綠</a:t>
            </a:r>
            <a:r>
              <a:rPr lang="en-US" altLang="zh-TW" sz="1600" dirty="0"/>
              <a:t>)</a:t>
            </a:r>
            <a:endParaRPr lang="zh-TW" altLang="en-US" sz="1600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E1E3D4B3-E86D-64D7-AFCC-7CB6F5D930A2}"/>
              </a:ext>
            </a:extLst>
          </p:cNvPr>
          <p:cNvSpPr txBox="1"/>
          <p:nvPr/>
        </p:nvSpPr>
        <p:spPr>
          <a:xfrm>
            <a:off x="7930247" y="1105913"/>
            <a:ext cx="25254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dirty="0"/>
              <a:t>由舊中心</a:t>
            </a:r>
            <a:r>
              <a:rPr lang="en-US" altLang="zh-TW" sz="1600" dirty="0"/>
              <a:t>(</a:t>
            </a:r>
            <a:r>
              <a:rPr lang="zh-TW" altLang="en-US" sz="1600" b="1" dirty="0">
                <a:solidFill>
                  <a:srgbClr val="D46E67"/>
                </a:solidFill>
              </a:rPr>
              <a:t>紅</a:t>
            </a:r>
            <a:r>
              <a:rPr lang="zh-TW" altLang="en-US" sz="1600" b="1" dirty="0">
                <a:solidFill>
                  <a:srgbClr val="6097C3"/>
                </a:solidFill>
              </a:rPr>
              <a:t>藍</a:t>
            </a:r>
            <a:r>
              <a:rPr lang="en-US" altLang="zh-TW" sz="1600" b="1" dirty="0"/>
              <a:t>)</a:t>
            </a:r>
            <a:r>
              <a:rPr lang="zh-TW" altLang="en-US" sz="1600" dirty="0"/>
              <a:t>分組</a:t>
            </a:r>
            <a:endParaRPr lang="en-US" altLang="zh-TW" sz="1600" dirty="0"/>
          </a:p>
          <a:p>
            <a:pPr algn="ctr"/>
            <a:r>
              <a:rPr lang="zh-TW" altLang="en-US" sz="1600" dirty="0"/>
              <a:t>計算新中心</a:t>
            </a:r>
            <a:r>
              <a:rPr lang="en-US" altLang="zh-TW" sz="1600" dirty="0"/>
              <a:t>(</a:t>
            </a:r>
            <a:r>
              <a:rPr lang="zh-TW" altLang="en-US" sz="1600" b="1" dirty="0">
                <a:solidFill>
                  <a:srgbClr val="F59A20"/>
                </a:solidFill>
              </a:rPr>
              <a:t>橘</a:t>
            </a:r>
            <a:r>
              <a:rPr lang="zh-TW" altLang="en-US" sz="1600" b="1" dirty="0">
                <a:solidFill>
                  <a:srgbClr val="809C4B"/>
                </a:solidFill>
              </a:rPr>
              <a:t>綠</a:t>
            </a:r>
            <a:r>
              <a:rPr lang="en-US" altLang="zh-TW" sz="1600" dirty="0"/>
              <a:t>)</a:t>
            </a:r>
            <a:endParaRPr lang="zh-TW" altLang="en-US" sz="1600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C17972BF-D5BF-A70C-2B19-6B2200FC0D3D}"/>
              </a:ext>
            </a:extLst>
          </p:cNvPr>
          <p:cNvSpPr txBox="1"/>
          <p:nvPr/>
        </p:nvSpPr>
        <p:spPr>
          <a:xfrm>
            <a:off x="1812476" y="3802622"/>
            <a:ext cx="25254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dirty="0"/>
              <a:t>由舊中心</a:t>
            </a:r>
            <a:r>
              <a:rPr lang="en-US" altLang="zh-TW" sz="1600" dirty="0"/>
              <a:t>(</a:t>
            </a:r>
            <a:r>
              <a:rPr lang="zh-TW" altLang="en-US" sz="1600" b="1" dirty="0">
                <a:solidFill>
                  <a:srgbClr val="D46E67"/>
                </a:solidFill>
              </a:rPr>
              <a:t>紅</a:t>
            </a:r>
            <a:r>
              <a:rPr lang="zh-TW" altLang="en-US" sz="1600" b="1" dirty="0">
                <a:solidFill>
                  <a:srgbClr val="6097C3"/>
                </a:solidFill>
              </a:rPr>
              <a:t>藍</a:t>
            </a:r>
            <a:r>
              <a:rPr lang="en-US" altLang="zh-TW" sz="1600" b="1" dirty="0"/>
              <a:t>)</a:t>
            </a:r>
            <a:r>
              <a:rPr lang="zh-TW" altLang="en-US" sz="1600" dirty="0"/>
              <a:t>分組</a:t>
            </a:r>
            <a:endParaRPr lang="en-US" altLang="zh-TW" sz="1600" dirty="0"/>
          </a:p>
          <a:p>
            <a:pPr algn="ctr"/>
            <a:r>
              <a:rPr lang="zh-TW" altLang="en-US" sz="1600" dirty="0"/>
              <a:t>計算新中心</a:t>
            </a:r>
            <a:r>
              <a:rPr lang="en-US" altLang="zh-TW" sz="1600" dirty="0"/>
              <a:t>(</a:t>
            </a:r>
            <a:r>
              <a:rPr lang="zh-TW" altLang="en-US" sz="1600" b="1" dirty="0">
                <a:solidFill>
                  <a:srgbClr val="F59A20"/>
                </a:solidFill>
              </a:rPr>
              <a:t>橘</a:t>
            </a:r>
            <a:r>
              <a:rPr lang="zh-TW" altLang="en-US" sz="1600" b="1" dirty="0">
                <a:solidFill>
                  <a:srgbClr val="809C4B"/>
                </a:solidFill>
              </a:rPr>
              <a:t>綠</a:t>
            </a:r>
            <a:r>
              <a:rPr lang="en-US" altLang="zh-TW" sz="1600" dirty="0"/>
              <a:t>)</a:t>
            </a:r>
            <a:endParaRPr lang="zh-TW" altLang="en-US" sz="1600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B48C2573-B894-72D8-98EF-2F5EFE582276}"/>
              </a:ext>
            </a:extLst>
          </p:cNvPr>
          <p:cNvSpPr txBox="1"/>
          <p:nvPr/>
        </p:nvSpPr>
        <p:spPr>
          <a:xfrm>
            <a:off x="4876803" y="3802622"/>
            <a:ext cx="25254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dirty="0"/>
              <a:t>由舊中心</a:t>
            </a:r>
            <a:r>
              <a:rPr lang="en-US" altLang="zh-TW" sz="1600" dirty="0"/>
              <a:t>(</a:t>
            </a:r>
            <a:r>
              <a:rPr lang="zh-TW" altLang="en-US" sz="1600" b="1" dirty="0">
                <a:solidFill>
                  <a:srgbClr val="D46E67"/>
                </a:solidFill>
              </a:rPr>
              <a:t>紅</a:t>
            </a:r>
            <a:r>
              <a:rPr lang="zh-TW" altLang="en-US" sz="1600" b="1" dirty="0">
                <a:solidFill>
                  <a:srgbClr val="6097C3"/>
                </a:solidFill>
              </a:rPr>
              <a:t>藍</a:t>
            </a:r>
            <a:r>
              <a:rPr lang="en-US" altLang="zh-TW" sz="1600" b="1" dirty="0"/>
              <a:t>)</a:t>
            </a:r>
            <a:r>
              <a:rPr lang="zh-TW" altLang="en-US" sz="1600" dirty="0"/>
              <a:t>分組</a:t>
            </a:r>
            <a:endParaRPr lang="en-US" altLang="zh-TW" sz="1600" dirty="0"/>
          </a:p>
          <a:p>
            <a:pPr algn="ctr"/>
            <a:r>
              <a:rPr lang="zh-TW" altLang="en-US" sz="1600" dirty="0"/>
              <a:t>計算新中心</a:t>
            </a:r>
            <a:r>
              <a:rPr lang="en-US" altLang="zh-TW" sz="1600" dirty="0"/>
              <a:t>(</a:t>
            </a:r>
            <a:r>
              <a:rPr lang="zh-TW" altLang="en-US" sz="1600" b="1" dirty="0">
                <a:solidFill>
                  <a:srgbClr val="F59A20"/>
                </a:solidFill>
              </a:rPr>
              <a:t>橘</a:t>
            </a:r>
            <a:r>
              <a:rPr lang="zh-TW" altLang="en-US" sz="1600" b="1" dirty="0">
                <a:solidFill>
                  <a:srgbClr val="809C4B"/>
                </a:solidFill>
              </a:rPr>
              <a:t>綠</a:t>
            </a:r>
            <a:r>
              <a:rPr lang="en-US" altLang="zh-TW" sz="1600" dirty="0"/>
              <a:t>)</a:t>
            </a:r>
            <a:endParaRPr lang="zh-TW" altLang="en-US" sz="1600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530057F7-DEA6-F115-F023-8F9262190C8F}"/>
              </a:ext>
            </a:extLst>
          </p:cNvPr>
          <p:cNvSpPr txBox="1"/>
          <p:nvPr/>
        </p:nvSpPr>
        <p:spPr>
          <a:xfrm>
            <a:off x="7941130" y="3802622"/>
            <a:ext cx="25254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dirty="0"/>
              <a:t>中心不再變化</a:t>
            </a:r>
            <a:endParaRPr lang="en-US" altLang="zh-TW" sz="1600" dirty="0"/>
          </a:p>
          <a:p>
            <a:pPr algn="ctr"/>
            <a:r>
              <a:rPr lang="zh-TW" altLang="en-US" sz="1600" dirty="0"/>
              <a:t>完成分群</a:t>
            </a:r>
            <a:endParaRPr lang="en-US" altLang="zh-TW" sz="1600" dirty="0"/>
          </a:p>
        </p:txBody>
      </p:sp>
    </p:spTree>
    <p:extLst>
      <p:ext uri="{BB962C8B-B14F-4D97-AF65-F5344CB8AC3E}">
        <p14:creationId xmlns:p14="http://schemas.microsoft.com/office/powerpoint/2010/main" val="998224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2DFA98-847D-53F5-08F1-CE1FAE5D6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怎麼用來壓縮</a:t>
            </a:r>
            <a:r>
              <a:rPr lang="en-US" altLang="zh-TW" dirty="0"/>
              <a:t>NN</a:t>
            </a:r>
            <a:r>
              <a:rPr lang="zh-TW" altLang="en-US" dirty="0"/>
              <a:t>模型</a:t>
            </a:r>
            <a:r>
              <a:rPr lang="en-US" altLang="zh-TW" dirty="0"/>
              <a:t>(</a:t>
            </a:r>
            <a:r>
              <a:rPr lang="zh-TW" altLang="en-US" dirty="0"/>
              <a:t>一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5D36282-D403-0294-3802-8082C2801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zh-TW" altLang="en-US" dirty="0"/>
              <a:t>利用</a:t>
            </a:r>
            <a:r>
              <a:rPr lang="en-US" altLang="zh-TW" dirty="0"/>
              <a:t>k-means</a:t>
            </a:r>
            <a:r>
              <a:rPr lang="zh-TW" altLang="en-US" dirty="0"/>
              <a:t>將權重分群，形成</a:t>
            </a:r>
            <a:r>
              <a:rPr lang="en-US" altLang="zh-TW" dirty="0"/>
              <a:t>k</a:t>
            </a:r>
            <a:r>
              <a:rPr lang="zh-TW" altLang="en-US" dirty="0"/>
              <a:t>個</a:t>
            </a:r>
            <a:r>
              <a:rPr lang="en-US" altLang="zh-TW" dirty="0"/>
              <a:t>clusters</a:t>
            </a:r>
          </a:p>
          <a:p>
            <a:pPr marL="514350" indent="-514350">
              <a:buAutoNum type="arabicPeriod"/>
            </a:pPr>
            <a:r>
              <a:rPr lang="zh-TW" altLang="en-US" dirty="0"/>
              <a:t>每個</a:t>
            </a:r>
            <a:r>
              <a:rPr lang="en-US" altLang="zh-TW" dirty="0"/>
              <a:t>Cluster</a:t>
            </a:r>
            <a:r>
              <a:rPr lang="zh-TW" altLang="en-US" dirty="0"/>
              <a:t>中的資料皆由中心取代</a:t>
            </a:r>
            <a:r>
              <a:rPr lang="en-US" altLang="zh-TW" dirty="0"/>
              <a:t>(</a:t>
            </a:r>
            <a:r>
              <a:rPr lang="zh-TW" altLang="en-US" dirty="0"/>
              <a:t>可減少記憶體需求</a:t>
            </a:r>
            <a:r>
              <a:rPr lang="en-US" altLang="zh-TW" dirty="0"/>
              <a:t>)</a:t>
            </a:r>
          </a:p>
          <a:p>
            <a:pPr marL="514350" indent="-514350">
              <a:buAutoNum type="arabicPeriod"/>
            </a:pPr>
            <a:r>
              <a:rPr lang="en-US" altLang="zh-TW" dirty="0"/>
              <a:t>Fine-tuning</a:t>
            </a:r>
            <a:r>
              <a:rPr lang="zh-TW" altLang="en-US" dirty="0"/>
              <a:t> </a:t>
            </a:r>
            <a:r>
              <a:rPr lang="en-US" altLang="zh-TW" dirty="0"/>
              <a:t>with</a:t>
            </a:r>
            <a:r>
              <a:rPr lang="zh-TW" altLang="en-US" dirty="0"/>
              <a:t> </a:t>
            </a:r>
            <a:r>
              <a:rPr lang="en-US" altLang="zh-TW" dirty="0"/>
              <a:t>summation of corresponding gradients</a:t>
            </a:r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2DE0650-659F-323C-3422-EE2BF34C16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7" t="1688" r="2773" b="3417"/>
          <a:stretch/>
        </p:blipFill>
        <p:spPr>
          <a:xfrm>
            <a:off x="3069770" y="4044838"/>
            <a:ext cx="6052459" cy="271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599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98BCEE-FA6E-B14C-95EB-7E69F8EEA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怎麼用來壓縮</a:t>
            </a:r>
            <a:r>
              <a:rPr lang="en-US" altLang="zh-TW" dirty="0"/>
              <a:t>NN</a:t>
            </a:r>
            <a:r>
              <a:rPr lang="zh-TW" altLang="en-US" dirty="0"/>
              <a:t>模型</a:t>
            </a:r>
            <a:r>
              <a:rPr lang="en-US" altLang="zh-TW" dirty="0"/>
              <a:t>(</a:t>
            </a:r>
            <a:r>
              <a:rPr lang="zh-TW" altLang="en-US" dirty="0"/>
              <a:t>二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F832BB-2297-CF13-CE70-6BCC24CE7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zh-TW" altLang="en-US" dirty="0"/>
              <a:t>將</a:t>
            </a:r>
            <a:r>
              <a:rPr lang="en-US" altLang="zh-TW" dirty="0"/>
              <a:t>data</a:t>
            </a:r>
            <a:r>
              <a:rPr lang="zh-TW" altLang="en-US" dirty="0"/>
              <a:t>利用</a:t>
            </a:r>
            <a:r>
              <a:rPr lang="en-US" altLang="zh-TW" dirty="0"/>
              <a:t>k-means</a:t>
            </a:r>
            <a:r>
              <a:rPr lang="zh-TW" altLang="en-US" dirty="0"/>
              <a:t>分成</a:t>
            </a:r>
            <a:r>
              <a:rPr lang="en-US" altLang="zh-TW" dirty="0"/>
              <a:t>k</a:t>
            </a:r>
            <a:r>
              <a:rPr lang="zh-TW" altLang="en-US" dirty="0"/>
              <a:t>個</a:t>
            </a:r>
            <a:r>
              <a:rPr lang="en-US" altLang="zh-TW" dirty="0"/>
              <a:t>clusters</a:t>
            </a:r>
          </a:p>
          <a:p>
            <a:pPr marL="514350" indent="-514350">
              <a:buAutoNum type="arabicPeriod"/>
            </a:pPr>
            <a:r>
              <a:rPr lang="en-US" altLang="zh-TW" dirty="0"/>
              <a:t>Reorder</a:t>
            </a:r>
            <a:r>
              <a:rPr lang="zh-TW" altLang="en-US" dirty="0"/>
              <a:t> </a:t>
            </a:r>
            <a:r>
              <a:rPr lang="en-US" altLang="zh-TW" dirty="0"/>
              <a:t>by clusters</a:t>
            </a:r>
          </a:p>
          <a:p>
            <a:pPr marL="514350" indent="-514350">
              <a:buAutoNum type="arabicPeriod"/>
            </a:pPr>
            <a:r>
              <a:rPr lang="zh-TW" altLang="en-US" dirty="0"/>
              <a:t>各</a:t>
            </a:r>
            <a:r>
              <a:rPr lang="en-US" altLang="zh-TW" dirty="0"/>
              <a:t>clusters</a:t>
            </a:r>
            <a:r>
              <a:rPr lang="zh-TW" altLang="en-US" dirty="0"/>
              <a:t>分別做</a:t>
            </a:r>
            <a:r>
              <a:rPr lang="en-US" altLang="zh-TW" dirty="0"/>
              <a:t>Quantization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可降低模型壓縮後的表現缺失</a:t>
            </a:r>
            <a:r>
              <a:rPr lang="en-US" altLang="zh-TW" dirty="0"/>
              <a:t>)</a:t>
            </a:r>
          </a:p>
          <a:p>
            <a:pPr marL="514350" indent="-514350">
              <a:buAutoNum type="arabicPeriod"/>
            </a:pPr>
            <a:endParaRPr lang="en-US" altLang="zh-TW" dirty="0"/>
          </a:p>
          <a:p>
            <a:pPr marL="514350" indent="-514350">
              <a:buAutoNum type="arabicPeriod"/>
            </a:pP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60C869E-E9BB-BCBC-C80B-2649BF7E36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659"/>
          <a:stretch/>
        </p:blipFill>
        <p:spPr>
          <a:xfrm>
            <a:off x="876300" y="4110154"/>
            <a:ext cx="10439400" cy="2595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98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0BE922-113B-E715-01C4-3D6EE9901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3500" dirty="0"/>
              <a:t>Quantization and Training of Neural Networks</a:t>
            </a:r>
            <a:r>
              <a:rPr lang="zh-TW" altLang="en-US" sz="3500" dirty="0"/>
              <a:t> </a:t>
            </a:r>
            <a:r>
              <a:rPr lang="en-US" altLang="zh-TW" sz="3500" dirty="0"/>
              <a:t>for Efficient</a:t>
            </a:r>
            <a:r>
              <a:rPr lang="zh-TW" altLang="en-US" sz="3500" dirty="0"/>
              <a:t> </a:t>
            </a:r>
            <a:r>
              <a:rPr lang="en-US" altLang="zh-TW" sz="3500" dirty="0"/>
              <a:t>Integer-Arithmetic-Only Inference</a:t>
            </a:r>
            <a:endParaRPr lang="zh-TW" altLang="en-US" sz="3500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84721C4-5759-C7D1-230D-34643EF184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z="1800" dirty="0"/>
              <a:t>Benoit Jacob, </a:t>
            </a:r>
            <a:r>
              <a:rPr lang="en-US" altLang="zh-TW" sz="1800" dirty="0" err="1"/>
              <a:t>Skirmantas</a:t>
            </a:r>
            <a:r>
              <a:rPr lang="en-US" altLang="zh-TW" sz="1800" dirty="0"/>
              <a:t> </a:t>
            </a:r>
            <a:r>
              <a:rPr lang="en-US" altLang="zh-TW" sz="1800" dirty="0" err="1"/>
              <a:t>Kligys</a:t>
            </a:r>
            <a:r>
              <a:rPr lang="en-US" altLang="zh-TW" sz="1800" dirty="0"/>
              <a:t>, Bo Chen, </a:t>
            </a:r>
            <a:r>
              <a:rPr lang="en-US" altLang="zh-TW" sz="1800" dirty="0" err="1"/>
              <a:t>Menglong</a:t>
            </a:r>
            <a:r>
              <a:rPr lang="en-US" altLang="zh-TW" sz="1800" dirty="0"/>
              <a:t> Zhu, Matthew Tang ,Andrew Howard, Hartwig Adam, Dmitry </a:t>
            </a:r>
            <a:r>
              <a:rPr lang="en-US" altLang="zh-TW" sz="1800" dirty="0" err="1"/>
              <a:t>Kalenichenko</a:t>
            </a:r>
            <a:endParaRPr lang="en-US" altLang="zh-TW" sz="1800" dirty="0"/>
          </a:p>
          <a:p>
            <a:r>
              <a:rPr lang="en-US" altLang="zh-TW" b="1" dirty="0"/>
              <a:t>Google Inc.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4200352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9F724C-080B-280E-7061-6ED2F7FB2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CF5832-5B08-2578-8C2D-5DEF81B82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TW" altLang="en-US" b="1" dirty="0"/>
              <a:t>現狀問題</a:t>
            </a:r>
            <a:endParaRPr lang="en-US" altLang="zh-TW" b="1" dirty="0"/>
          </a:p>
          <a:p>
            <a:pPr lvl="1"/>
            <a:r>
              <a:rPr lang="en-US" altLang="zh-TW" dirty="0"/>
              <a:t>CNN</a:t>
            </a:r>
            <a:r>
              <a:rPr lang="zh-TW" altLang="en-US" dirty="0"/>
              <a:t>模型過大無法於</a:t>
            </a:r>
            <a:r>
              <a:rPr lang="en-US" altLang="zh-TW" dirty="0"/>
              <a:t>mobile device</a:t>
            </a:r>
            <a:r>
              <a:rPr lang="zh-TW" altLang="en-US" dirty="0"/>
              <a:t>使用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b="1" dirty="0"/>
              <a:t>現有解法</a:t>
            </a:r>
            <a:endParaRPr lang="en-US" altLang="zh-TW" b="1" dirty="0"/>
          </a:p>
          <a:p>
            <a:pPr lvl="1"/>
            <a:r>
              <a:rPr lang="zh-TW" altLang="en-US" dirty="0"/>
              <a:t>新架構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MobileNet</a:t>
            </a:r>
            <a:r>
              <a:rPr lang="zh-TW" altLang="en-US" dirty="0"/>
              <a:t>、</a:t>
            </a:r>
            <a:r>
              <a:rPr lang="en-US" altLang="zh-TW" dirty="0"/>
              <a:t>SqueezeNet</a:t>
            </a:r>
            <a:r>
              <a:rPr lang="zh-TW" altLang="en-US" dirty="0"/>
              <a:t>、</a:t>
            </a:r>
            <a:r>
              <a:rPr lang="en-US" altLang="zh-TW" dirty="0"/>
              <a:t>ShuffleNet</a:t>
            </a:r>
            <a:r>
              <a:rPr lang="zh-TW" altLang="en-US" dirty="0"/>
              <a:t>、</a:t>
            </a:r>
            <a:r>
              <a:rPr lang="en-US" altLang="zh-TW" dirty="0"/>
              <a:t>DenseNet</a:t>
            </a:r>
            <a:r>
              <a:rPr lang="zh-TW" altLang="en-US" dirty="0"/>
              <a:t>等</a:t>
            </a:r>
            <a:endParaRPr lang="en-US" altLang="zh-TW" dirty="0"/>
          </a:p>
          <a:p>
            <a:pPr lvl="1"/>
            <a:r>
              <a:rPr lang="en-US" altLang="zh-TW" dirty="0"/>
              <a:t>Quantization:</a:t>
            </a:r>
            <a:r>
              <a:rPr lang="zh-TW" altLang="en-US" dirty="0"/>
              <a:t> 用低位元降低儲存成本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b="1" dirty="0"/>
              <a:t>現有</a:t>
            </a:r>
            <a:r>
              <a:rPr lang="en-US" altLang="zh-TW" b="1" dirty="0"/>
              <a:t>Quantization</a:t>
            </a:r>
            <a:r>
              <a:rPr lang="zh-TW" altLang="en-US" b="1" dirty="0"/>
              <a:t>缺陷</a:t>
            </a:r>
            <a:endParaRPr lang="en-US" altLang="zh-TW" b="1" dirty="0"/>
          </a:p>
          <a:p>
            <a:pPr lvl="1"/>
            <a:r>
              <a:rPr lang="zh-TW" altLang="en-US" dirty="0"/>
              <a:t>過度參數化的模型易壓縮，較無參考價值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AlexNet</a:t>
            </a:r>
            <a:r>
              <a:rPr lang="zh-TW" altLang="en-US" dirty="0"/>
              <a:t>等</a:t>
            </a:r>
            <a:endParaRPr lang="en-US" altLang="zh-TW" dirty="0"/>
          </a:p>
          <a:p>
            <a:pPr lvl="1"/>
            <a:r>
              <a:rPr lang="zh-TW" altLang="en-US" dirty="0"/>
              <a:t>未於硬體驗證效果，且主要著重於減少儲存而非增加速度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631222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167F1E-6FCD-5FA5-4BBB-970625B12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Specific Contributions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91DFE75-62D2-DACA-92DC-1D8EFFC3A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TW" b="1" dirty="0"/>
              <a:t>Quantization</a:t>
            </a:r>
            <a:r>
              <a:rPr lang="zh-TW" altLang="en-US" b="1" dirty="0"/>
              <a:t> </a:t>
            </a:r>
            <a:r>
              <a:rPr lang="en-US" altLang="zh-TW" b="1" dirty="0"/>
              <a:t>scheme</a:t>
            </a:r>
          </a:p>
          <a:p>
            <a:pPr lvl="1"/>
            <a:r>
              <a:rPr lang="en-US" altLang="zh-TW" dirty="0"/>
              <a:t>weight</a:t>
            </a:r>
            <a:r>
              <a:rPr lang="zh-TW" altLang="en-US" dirty="0"/>
              <a:t>、</a:t>
            </a:r>
            <a:r>
              <a:rPr lang="en-US" altLang="zh-TW" dirty="0"/>
              <a:t>activation:</a:t>
            </a:r>
            <a:r>
              <a:rPr lang="zh-TW" altLang="en-US" dirty="0"/>
              <a:t> </a:t>
            </a:r>
            <a:r>
              <a:rPr lang="en-US" altLang="zh-TW" dirty="0"/>
              <a:t>8-bit</a:t>
            </a:r>
            <a:r>
              <a:rPr lang="zh-TW" altLang="en-US" dirty="0"/>
              <a:t> </a:t>
            </a:r>
            <a:r>
              <a:rPr lang="en-US" altLang="zh-TW" dirty="0"/>
              <a:t>int, Bias:</a:t>
            </a:r>
            <a:r>
              <a:rPr lang="zh-TW" altLang="en-US" dirty="0"/>
              <a:t> </a:t>
            </a:r>
            <a:r>
              <a:rPr lang="en-US" altLang="zh-TW" dirty="0"/>
              <a:t>32-bit</a:t>
            </a:r>
            <a:r>
              <a:rPr lang="zh-TW" altLang="en-US" dirty="0"/>
              <a:t> </a:t>
            </a:r>
            <a:r>
              <a:rPr lang="en-US" altLang="zh-TW" dirty="0"/>
              <a:t>int</a:t>
            </a:r>
          </a:p>
          <a:p>
            <a:pPr marL="0" indent="0">
              <a:buNone/>
            </a:pPr>
            <a:r>
              <a:rPr lang="en-US" altLang="zh-TW" b="1" dirty="0"/>
              <a:t>Quantized inference framework</a:t>
            </a:r>
          </a:p>
          <a:p>
            <a:pPr lvl="1"/>
            <a:r>
              <a:rPr lang="zh-TW" altLang="en-US" dirty="0"/>
              <a:t>於</a:t>
            </a:r>
            <a:r>
              <a:rPr lang="en-US" altLang="zh-TW" dirty="0"/>
              <a:t>int-only</a:t>
            </a:r>
            <a:r>
              <a:rPr lang="zh-TW" altLang="en-US" dirty="0"/>
              <a:t> </a:t>
            </a:r>
            <a:r>
              <a:rPr lang="en-US" altLang="zh-TW" dirty="0"/>
              <a:t>hardware</a:t>
            </a:r>
            <a:r>
              <a:rPr lang="zh-TW" altLang="en-US" dirty="0"/>
              <a:t>實現高效運算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b="1" dirty="0"/>
              <a:t>Quantized training framework</a:t>
            </a:r>
          </a:p>
          <a:p>
            <a:pPr lvl="1"/>
            <a:r>
              <a:rPr lang="en-US" altLang="zh-TW" dirty="0"/>
              <a:t>low-precision fixed-point arithmetic</a:t>
            </a:r>
          </a:p>
          <a:p>
            <a:pPr marL="0" indent="0">
              <a:buNone/>
            </a:pPr>
            <a:r>
              <a:rPr lang="en-US" altLang="zh-TW" b="1" dirty="0"/>
              <a:t>benchmark results</a:t>
            </a:r>
          </a:p>
          <a:p>
            <a:pPr lvl="1"/>
            <a:r>
              <a:rPr lang="zh-TW" altLang="en-US" dirty="0"/>
              <a:t>基於</a:t>
            </a:r>
            <a:r>
              <a:rPr lang="en-US" altLang="zh-TW" dirty="0"/>
              <a:t>MobileNet</a:t>
            </a:r>
            <a:r>
              <a:rPr lang="zh-TW" altLang="en-US" dirty="0"/>
              <a:t>在</a:t>
            </a:r>
            <a:r>
              <a:rPr lang="en-US" altLang="zh-TW" dirty="0"/>
              <a:t>ARM CPU</a:t>
            </a:r>
            <a:r>
              <a:rPr lang="zh-TW" altLang="en-US" dirty="0"/>
              <a:t>執行，</a:t>
            </a:r>
            <a:r>
              <a:rPr lang="en-US" altLang="zh-TW" dirty="0"/>
              <a:t>ImageNet</a:t>
            </a:r>
            <a:r>
              <a:rPr lang="zh-TW" altLang="en-US" dirty="0"/>
              <a:t>及</a:t>
            </a:r>
            <a:r>
              <a:rPr lang="en-US" altLang="zh-TW" dirty="0"/>
              <a:t>COCO</a:t>
            </a:r>
            <a:r>
              <a:rPr lang="zh-TW" altLang="en-US" dirty="0"/>
              <a:t>表現優異平衡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38828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w Cen MT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2076</TotalTime>
  <Words>952</Words>
  <Application>Microsoft Office PowerPoint</Application>
  <PresentationFormat>寬螢幕</PresentationFormat>
  <Paragraphs>122</Paragraphs>
  <Slides>19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4" baseType="lpstr">
      <vt:lpstr>Arial</vt:lpstr>
      <vt:lpstr>Cambria Math</vt:lpstr>
      <vt:lpstr>Tw Cen MT</vt:lpstr>
      <vt:lpstr>Wingdings</vt:lpstr>
      <vt:lpstr>Office 佈景主題</vt:lpstr>
      <vt:lpstr>AI training course HW12</vt:lpstr>
      <vt:lpstr>k-means分群演算法</vt:lpstr>
      <vt:lpstr>演算法</vt:lpstr>
      <vt:lpstr>圖例(以k=2為例)</vt:lpstr>
      <vt:lpstr>怎麼用來壓縮NN模型(一)</vt:lpstr>
      <vt:lpstr>怎麼用來壓縮NN模型(二)</vt:lpstr>
      <vt:lpstr>Quantization and Training of Neural Networks for Efficient Integer-Arithmetic-Only Inference</vt:lpstr>
      <vt:lpstr>Introduction</vt:lpstr>
      <vt:lpstr>Specific Contributions</vt:lpstr>
      <vt:lpstr>Quantized Scheme</vt:lpstr>
      <vt:lpstr>Integer-arithmetic-only  matrix multiplication</vt:lpstr>
      <vt:lpstr>PowerPoint 簡報</vt:lpstr>
      <vt:lpstr>Efficient handling of zero-points</vt:lpstr>
      <vt:lpstr>Implementation of a typical fused layer</vt:lpstr>
      <vt:lpstr>Training with simulated quantization</vt:lpstr>
      <vt:lpstr>Learning quantization ranges</vt:lpstr>
      <vt:lpstr>Batch normalization folding</vt:lpstr>
      <vt:lpstr>EXP-Quantized training of Large Networks</vt:lpstr>
      <vt:lpstr>EXP-Quantization of MobileNets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昱凱 賴</dc:creator>
  <cp:lastModifiedBy>昱凱 賴</cp:lastModifiedBy>
  <cp:revision>271</cp:revision>
  <dcterms:created xsi:type="dcterms:W3CDTF">2024-08-22T08:21:13Z</dcterms:created>
  <dcterms:modified xsi:type="dcterms:W3CDTF">2024-08-25T13:40:40Z</dcterms:modified>
</cp:coreProperties>
</file>