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9"/>
  </p:notesMasterIdLst>
  <p:handoutMasterIdLst>
    <p:handoutMasterId r:id="rId10"/>
  </p:handoutMasterIdLst>
  <p:sldIdLst>
    <p:sldId id="960" r:id="rId2"/>
    <p:sldId id="962" r:id="rId3"/>
    <p:sldId id="964" r:id="rId4"/>
    <p:sldId id="965" r:id="rId5"/>
    <p:sldId id="966" r:id="rId6"/>
    <p:sldId id="963" r:id="rId7"/>
    <p:sldId id="961" r:id="rId8"/>
  </p:sldIdLst>
  <p:sldSz cx="9783763" cy="6950075"/>
  <p:notesSz cx="6858000" cy="9313863"/>
  <p:defaultTextStyle>
    <a:defPPr>
      <a:defRPr lang="en-US"/>
    </a:defPPr>
    <a:lvl1pPr algn="l" rtl="0" fontAlgn="base">
      <a:spcBef>
        <a:spcPct val="0"/>
      </a:spcBef>
      <a:spcAft>
        <a:spcPct val="0"/>
      </a:spcAft>
      <a:defRPr i="1" kern="1200">
        <a:solidFill>
          <a:schemeClr val="tx1"/>
        </a:solidFill>
        <a:latin typeface="Arial" charset="0"/>
        <a:ea typeface="+mn-ea"/>
        <a:cs typeface="+mn-cs"/>
      </a:defRPr>
    </a:lvl1pPr>
    <a:lvl2pPr marL="457108" algn="l" rtl="0" fontAlgn="base">
      <a:spcBef>
        <a:spcPct val="0"/>
      </a:spcBef>
      <a:spcAft>
        <a:spcPct val="0"/>
      </a:spcAft>
      <a:defRPr i="1" kern="1200">
        <a:solidFill>
          <a:schemeClr val="tx1"/>
        </a:solidFill>
        <a:latin typeface="Arial" charset="0"/>
        <a:ea typeface="+mn-ea"/>
        <a:cs typeface="+mn-cs"/>
      </a:defRPr>
    </a:lvl2pPr>
    <a:lvl3pPr marL="914214" algn="l" rtl="0" fontAlgn="base">
      <a:spcBef>
        <a:spcPct val="0"/>
      </a:spcBef>
      <a:spcAft>
        <a:spcPct val="0"/>
      </a:spcAft>
      <a:defRPr i="1" kern="1200">
        <a:solidFill>
          <a:schemeClr val="tx1"/>
        </a:solidFill>
        <a:latin typeface="Arial" charset="0"/>
        <a:ea typeface="+mn-ea"/>
        <a:cs typeface="+mn-cs"/>
      </a:defRPr>
    </a:lvl3pPr>
    <a:lvl4pPr marL="1371322" algn="l" rtl="0" fontAlgn="base">
      <a:spcBef>
        <a:spcPct val="0"/>
      </a:spcBef>
      <a:spcAft>
        <a:spcPct val="0"/>
      </a:spcAft>
      <a:defRPr i="1" kern="1200">
        <a:solidFill>
          <a:schemeClr val="tx1"/>
        </a:solidFill>
        <a:latin typeface="Arial" charset="0"/>
        <a:ea typeface="+mn-ea"/>
        <a:cs typeface="+mn-cs"/>
      </a:defRPr>
    </a:lvl4pPr>
    <a:lvl5pPr marL="1828429" algn="l" rtl="0" fontAlgn="base">
      <a:spcBef>
        <a:spcPct val="0"/>
      </a:spcBef>
      <a:spcAft>
        <a:spcPct val="0"/>
      </a:spcAft>
      <a:defRPr i="1" kern="1200">
        <a:solidFill>
          <a:schemeClr val="tx1"/>
        </a:solidFill>
        <a:latin typeface="Arial" charset="0"/>
        <a:ea typeface="+mn-ea"/>
        <a:cs typeface="+mn-cs"/>
      </a:defRPr>
    </a:lvl5pPr>
    <a:lvl6pPr marL="2285534" algn="l" defTabSz="914214" rtl="0" eaLnBrk="1" latinLnBrk="0" hangingPunct="1">
      <a:defRPr i="1" kern="1200">
        <a:solidFill>
          <a:schemeClr val="tx1"/>
        </a:solidFill>
        <a:latin typeface="Arial" charset="0"/>
        <a:ea typeface="+mn-ea"/>
        <a:cs typeface="+mn-cs"/>
      </a:defRPr>
    </a:lvl6pPr>
    <a:lvl7pPr marL="2742642" algn="l" defTabSz="914214" rtl="0" eaLnBrk="1" latinLnBrk="0" hangingPunct="1">
      <a:defRPr i="1" kern="1200">
        <a:solidFill>
          <a:schemeClr val="tx1"/>
        </a:solidFill>
        <a:latin typeface="Arial" charset="0"/>
        <a:ea typeface="+mn-ea"/>
        <a:cs typeface="+mn-cs"/>
      </a:defRPr>
    </a:lvl7pPr>
    <a:lvl8pPr marL="3199749" algn="l" defTabSz="914214" rtl="0" eaLnBrk="1" latinLnBrk="0" hangingPunct="1">
      <a:defRPr i="1" kern="1200">
        <a:solidFill>
          <a:schemeClr val="tx1"/>
        </a:solidFill>
        <a:latin typeface="Arial" charset="0"/>
        <a:ea typeface="+mn-ea"/>
        <a:cs typeface="+mn-cs"/>
      </a:defRPr>
    </a:lvl8pPr>
    <a:lvl9pPr marL="3656856" algn="l" defTabSz="914214" rtl="0" eaLnBrk="1" latinLnBrk="0" hangingPunct="1">
      <a:defRPr i="1"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89">
          <p15:clr>
            <a:srgbClr val="A4A3A4"/>
          </p15:clr>
        </p15:guide>
        <p15:guide id="2" pos="6162">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000"/>
    <a:srgbClr val="C0C0C0"/>
    <a:srgbClr val="341AA2"/>
    <a:srgbClr val="3A1DB3"/>
    <a:srgbClr val="606060"/>
    <a:srgbClr val="B2B2B2"/>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25" autoAdjust="0"/>
    <p:restoredTop sz="99464" autoAdjust="0"/>
  </p:normalViewPr>
  <p:slideViewPr>
    <p:cSldViewPr snapToObjects="1">
      <p:cViewPr varScale="1">
        <p:scale>
          <a:sx n="115" d="100"/>
          <a:sy n="115" d="100"/>
        </p:scale>
        <p:origin x="-1782" y="-54"/>
      </p:cViewPr>
      <p:guideLst>
        <p:guide orient="horz" pos="2189"/>
        <p:guide pos="616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4" d="100"/>
          <a:sy n="84" d="100"/>
        </p:scale>
        <p:origin x="391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 y="0"/>
            <a:ext cx="2973149" cy="466649"/>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lvl1pPr>
              <a:defRPr sz="1200" i="0" baseline="-25000" smtClean="0">
                <a:latin typeface="_HigherStandards ppt" pitchFamily="2" charset="0"/>
              </a:defRPr>
            </a:lvl1pPr>
          </a:lstStyle>
          <a:p>
            <a:pPr>
              <a:defRPr/>
            </a:pPr>
            <a:endParaRPr lang="en-GB" dirty="0"/>
          </a:p>
        </p:txBody>
      </p:sp>
      <p:sp>
        <p:nvSpPr>
          <p:cNvPr id="16387" name="Rectangle 3"/>
          <p:cNvSpPr>
            <a:spLocks noGrp="1" noChangeArrowheads="1"/>
          </p:cNvSpPr>
          <p:nvPr>
            <p:ph type="dt" sz="quarter" idx="1"/>
          </p:nvPr>
        </p:nvSpPr>
        <p:spPr bwMode="auto">
          <a:xfrm>
            <a:off x="3884852" y="0"/>
            <a:ext cx="2973148" cy="466649"/>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lvl1pPr algn="r">
              <a:defRPr sz="1200" i="0" baseline="-25000" smtClean="0">
                <a:latin typeface="_HigherStandards ppt" pitchFamily="2" charset="0"/>
              </a:defRPr>
            </a:lvl1pPr>
          </a:lstStyle>
          <a:p>
            <a:pPr>
              <a:defRPr/>
            </a:pPr>
            <a:endParaRPr lang="en-GB" dirty="0"/>
          </a:p>
        </p:txBody>
      </p:sp>
      <p:sp>
        <p:nvSpPr>
          <p:cNvPr id="16388" name="Rectangle 4"/>
          <p:cNvSpPr>
            <a:spLocks noGrp="1" noChangeArrowheads="1"/>
          </p:cNvSpPr>
          <p:nvPr>
            <p:ph type="ftr" sz="quarter" idx="2"/>
          </p:nvPr>
        </p:nvSpPr>
        <p:spPr bwMode="auto">
          <a:xfrm>
            <a:off x="2" y="8847217"/>
            <a:ext cx="2973149" cy="466648"/>
          </a:xfrm>
          <a:prstGeom prst="rect">
            <a:avLst/>
          </a:prstGeom>
          <a:noFill/>
          <a:ln w="9525">
            <a:noFill/>
            <a:miter lim="800000"/>
            <a:headEnd/>
            <a:tailEnd/>
          </a:ln>
        </p:spPr>
        <p:txBody>
          <a:bodyPr vert="horz" wrap="square" lIns="91607" tIns="45805" rIns="91607" bIns="45805" numCol="1" anchor="b" anchorCtr="0" compatLnSpc="1">
            <a:prstTxWarp prst="textNoShape">
              <a:avLst/>
            </a:prstTxWarp>
          </a:bodyPr>
          <a:lstStyle>
            <a:lvl1pPr>
              <a:defRPr sz="1200" i="0" baseline="-25000" smtClean="0">
                <a:latin typeface="_HigherStandards ppt" pitchFamily="2" charset="0"/>
              </a:defRPr>
            </a:lvl1pPr>
          </a:lstStyle>
          <a:p>
            <a:pPr>
              <a:defRPr/>
            </a:pPr>
            <a:endParaRPr lang="en-GB" dirty="0"/>
          </a:p>
        </p:txBody>
      </p:sp>
      <p:sp>
        <p:nvSpPr>
          <p:cNvPr id="16389" name="Rectangle 5"/>
          <p:cNvSpPr>
            <a:spLocks noGrp="1" noChangeArrowheads="1"/>
          </p:cNvSpPr>
          <p:nvPr>
            <p:ph type="sldNum" sz="quarter" idx="3"/>
          </p:nvPr>
        </p:nvSpPr>
        <p:spPr bwMode="auto">
          <a:xfrm>
            <a:off x="3884852" y="8847217"/>
            <a:ext cx="2973148" cy="466648"/>
          </a:xfrm>
          <a:prstGeom prst="rect">
            <a:avLst/>
          </a:prstGeom>
          <a:noFill/>
          <a:ln w="9525">
            <a:noFill/>
            <a:miter lim="800000"/>
            <a:headEnd/>
            <a:tailEnd/>
          </a:ln>
        </p:spPr>
        <p:txBody>
          <a:bodyPr vert="horz" wrap="square" lIns="91607" tIns="45805" rIns="91607" bIns="45805" numCol="1" anchor="b" anchorCtr="0" compatLnSpc="1">
            <a:prstTxWarp prst="textNoShape">
              <a:avLst/>
            </a:prstTxWarp>
          </a:bodyPr>
          <a:lstStyle>
            <a:lvl1pPr algn="r">
              <a:defRPr sz="1200" i="0" baseline="-25000" smtClean="0">
                <a:latin typeface="_HigherStandards ppt" pitchFamily="2" charset="0"/>
              </a:defRPr>
            </a:lvl1pPr>
          </a:lstStyle>
          <a:p>
            <a:pPr>
              <a:defRPr/>
            </a:pPr>
            <a:fld id="{6491DF60-3605-4DFD-A9DB-2E65952EFE54}" type="slidenum">
              <a:rPr lang="en-US"/>
              <a:pPr>
                <a:defRPr/>
              </a:pPr>
              <a:t>‹#›</a:t>
            </a:fld>
            <a:endParaRPr lang="en-US" dirty="0"/>
          </a:p>
        </p:txBody>
      </p:sp>
    </p:spTree>
    <p:extLst>
      <p:ext uri="{BB962C8B-B14F-4D97-AF65-F5344CB8AC3E}">
        <p14:creationId xmlns:p14="http://schemas.microsoft.com/office/powerpoint/2010/main" val="3017063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2" y="0"/>
            <a:ext cx="2973149" cy="466649"/>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lvl1pPr>
              <a:defRPr sz="1200" i="0" baseline="-25000" smtClean="0">
                <a:latin typeface="_HigherStandards ppt" pitchFamily="2" charset="0"/>
              </a:defRPr>
            </a:lvl1pPr>
          </a:lstStyle>
          <a:p>
            <a:pPr>
              <a:defRPr/>
            </a:pPr>
            <a:endParaRPr lang="en-GB" dirty="0"/>
          </a:p>
        </p:txBody>
      </p:sp>
      <p:sp>
        <p:nvSpPr>
          <p:cNvPr id="23555" name="Rectangle 3"/>
          <p:cNvSpPr>
            <a:spLocks noGrp="1" noChangeArrowheads="1"/>
          </p:cNvSpPr>
          <p:nvPr>
            <p:ph type="dt" idx="1"/>
          </p:nvPr>
        </p:nvSpPr>
        <p:spPr bwMode="auto">
          <a:xfrm>
            <a:off x="3884852" y="0"/>
            <a:ext cx="2973148" cy="466649"/>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lvl1pPr algn="r">
              <a:defRPr sz="1200" i="0" baseline="-25000" smtClean="0">
                <a:latin typeface="_HigherStandards ppt" pitchFamily="2" charset="0"/>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974725" y="698500"/>
            <a:ext cx="4913313" cy="34925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14815" y="4424403"/>
            <a:ext cx="5028370" cy="4191876"/>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2" y="8847217"/>
            <a:ext cx="2973149" cy="466648"/>
          </a:xfrm>
          <a:prstGeom prst="rect">
            <a:avLst/>
          </a:prstGeom>
          <a:noFill/>
          <a:ln w="9525">
            <a:noFill/>
            <a:miter lim="800000"/>
            <a:headEnd/>
            <a:tailEnd/>
          </a:ln>
        </p:spPr>
        <p:txBody>
          <a:bodyPr vert="horz" wrap="square" lIns="91607" tIns="45805" rIns="91607" bIns="45805" numCol="1" anchor="b" anchorCtr="0" compatLnSpc="1">
            <a:prstTxWarp prst="textNoShape">
              <a:avLst/>
            </a:prstTxWarp>
          </a:bodyPr>
          <a:lstStyle>
            <a:lvl1pPr>
              <a:defRPr sz="1200" i="0" baseline="-25000" smtClean="0">
                <a:latin typeface="_HigherStandards ppt" pitchFamily="2" charset="0"/>
              </a:defRPr>
            </a:lvl1pPr>
          </a:lstStyle>
          <a:p>
            <a:pPr>
              <a:defRPr/>
            </a:pPr>
            <a:endParaRPr lang="en-GB" dirty="0"/>
          </a:p>
        </p:txBody>
      </p:sp>
      <p:sp>
        <p:nvSpPr>
          <p:cNvPr id="23559" name="Rectangle 7"/>
          <p:cNvSpPr>
            <a:spLocks noGrp="1" noChangeArrowheads="1"/>
          </p:cNvSpPr>
          <p:nvPr>
            <p:ph type="sldNum" sz="quarter" idx="5"/>
          </p:nvPr>
        </p:nvSpPr>
        <p:spPr bwMode="auto">
          <a:xfrm>
            <a:off x="3884852" y="8847217"/>
            <a:ext cx="2973148" cy="466648"/>
          </a:xfrm>
          <a:prstGeom prst="rect">
            <a:avLst/>
          </a:prstGeom>
          <a:noFill/>
          <a:ln w="9525">
            <a:noFill/>
            <a:miter lim="800000"/>
            <a:headEnd/>
            <a:tailEnd/>
          </a:ln>
        </p:spPr>
        <p:txBody>
          <a:bodyPr vert="horz" wrap="square" lIns="91607" tIns="45805" rIns="91607" bIns="45805" numCol="1" anchor="b" anchorCtr="0" compatLnSpc="1">
            <a:prstTxWarp prst="textNoShape">
              <a:avLst/>
            </a:prstTxWarp>
          </a:bodyPr>
          <a:lstStyle>
            <a:lvl1pPr algn="r">
              <a:defRPr sz="1200" i="0" baseline="-25000" smtClean="0">
                <a:latin typeface="_HigherStandards ppt" pitchFamily="2" charset="0"/>
              </a:defRPr>
            </a:lvl1pPr>
          </a:lstStyle>
          <a:p>
            <a:pPr>
              <a:defRPr/>
            </a:pPr>
            <a:fld id="{4D5045DE-AA28-4D5D-86B3-E72637B7C23C}" type="slidenum">
              <a:rPr lang="en-US"/>
              <a:pPr>
                <a:defRPr/>
              </a:pPr>
              <a:t>‹#›</a:t>
            </a:fld>
            <a:endParaRPr lang="en-US" dirty="0"/>
          </a:p>
        </p:txBody>
      </p:sp>
    </p:spTree>
    <p:extLst>
      <p:ext uri="{BB962C8B-B14F-4D97-AF65-F5344CB8AC3E}">
        <p14:creationId xmlns:p14="http://schemas.microsoft.com/office/powerpoint/2010/main" val="4678340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_HigherStandards ppt" pitchFamily="2" charset="0"/>
        <a:ea typeface="+mn-ea"/>
        <a:cs typeface="+mn-cs"/>
      </a:defRPr>
    </a:lvl1pPr>
    <a:lvl2pPr marL="457108" algn="l" rtl="0" eaLnBrk="0" fontAlgn="base" hangingPunct="0">
      <a:spcBef>
        <a:spcPct val="30000"/>
      </a:spcBef>
      <a:spcAft>
        <a:spcPct val="0"/>
      </a:spcAft>
      <a:defRPr sz="1200" kern="1200">
        <a:solidFill>
          <a:schemeClr val="tx1"/>
        </a:solidFill>
        <a:latin typeface="_HigherStandards ppt" pitchFamily="2" charset="0"/>
        <a:ea typeface="+mn-ea"/>
        <a:cs typeface="+mn-cs"/>
      </a:defRPr>
    </a:lvl2pPr>
    <a:lvl3pPr marL="914214" algn="l" rtl="0" eaLnBrk="0" fontAlgn="base" hangingPunct="0">
      <a:spcBef>
        <a:spcPct val="30000"/>
      </a:spcBef>
      <a:spcAft>
        <a:spcPct val="0"/>
      </a:spcAft>
      <a:defRPr sz="1200" kern="1200">
        <a:solidFill>
          <a:schemeClr val="tx1"/>
        </a:solidFill>
        <a:latin typeface="_HigherStandards ppt" pitchFamily="2" charset="0"/>
        <a:ea typeface="+mn-ea"/>
        <a:cs typeface="+mn-cs"/>
      </a:defRPr>
    </a:lvl3pPr>
    <a:lvl4pPr marL="1371322" algn="l" rtl="0" eaLnBrk="0" fontAlgn="base" hangingPunct="0">
      <a:spcBef>
        <a:spcPct val="30000"/>
      </a:spcBef>
      <a:spcAft>
        <a:spcPct val="0"/>
      </a:spcAft>
      <a:defRPr sz="1200" kern="1200">
        <a:solidFill>
          <a:schemeClr val="tx1"/>
        </a:solidFill>
        <a:latin typeface="_HigherStandards ppt" pitchFamily="2" charset="0"/>
        <a:ea typeface="+mn-ea"/>
        <a:cs typeface="+mn-cs"/>
      </a:defRPr>
    </a:lvl4pPr>
    <a:lvl5pPr marL="1828429" algn="l" rtl="0" eaLnBrk="0" fontAlgn="base" hangingPunct="0">
      <a:spcBef>
        <a:spcPct val="30000"/>
      </a:spcBef>
      <a:spcAft>
        <a:spcPct val="0"/>
      </a:spcAft>
      <a:defRPr sz="1200" kern="1200">
        <a:solidFill>
          <a:schemeClr val="tx1"/>
        </a:solidFill>
        <a:latin typeface="_HigherStandards ppt" pitchFamily="2" charset="0"/>
        <a:ea typeface="+mn-ea"/>
        <a:cs typeface="+mn-cs"/>
      </a:defRPr>
    </a:lvl5pPr>
    <a:lvl6pPr marL="2285534" algn="l" defTabSz="914214" rtl="0" eaLnBrk="1" latinLnBrk="0" hangingPunct="1">
      <a:defRPr sz="1200" kern="1200">
        <a:solidFill>
          <a:schemeClr val="tx1"/>
        </a:solidFill>
        <a:latin typeface="+mn-lt"/>
        <a:ea typeface="+mn-ea"/>
        <a:cs typeface="+mn-cs"/>
      </a:defRPr>
    </a:lvl6pPr>
    <a:lvl7pPr marL="2742642" algn="l" defTabSz="914214" rtl="0" eaLnBrk="1" latinLnBrk="0" hangingPunct="1">
      <a:defRPr sz="1200" kern="1200">
        <a:solidFill>
          <a:schemeClr val="tx1"/>
        </a:solidFill>
        <a:latin typeface="+mn-lt"/>
        <a:ea typeface="+mn-ea"/>
        <a:cs typeface="+mn-cs"/>
      </a:defRPr>
    </a:lvl7pPr>
    <a:lvl8pPr marL="3199749" algn="l" defTabSz="914214" rtl="0" eaLnBrk="1" latinLnBrk="0" hangingPunct="1">
      <a:defRPr sz="1200" kern="1200">
        <a:solidFill>
          <a:schemeClr val="tx1"/>
        </a:solidFill>
        <a:latin typeface="+mn-lt"/>
        <a:ea typeface="+mn-ea"/>
        <a:cs typeface="+mn-cs"/>
      </a:defRPr>
    </a:lvl8pPr>
    <a:lvl9pPr marL="3656856" algn="l" defTabSz="91421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2/7/2025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1</a:t>
            </a:fld>
            <a:endParaRPr lang="en-US" altLang="en-US" dirty="0">
              <a:latin typeface="Time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B2DAD75-A7FD-2CD1-1718-6C5666BA3329}"/>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xmlns="" id="{415BA20D-B3C4-05D1-4960-877A1ACDDC40}"/>
              </a:ext>
            </a:extLst>
          </p:cNvPr>
          <p:cNvSpPr>
            <a:spLocks noGrp="1" noRot="1" noChangeAspect="1" noTextEdit="1"/>
          </p:cNvSpPr>
          <p:nvPr>
            <p:ph type="sldImg"/>
          </p:nvPr>
        </p:nvSpPr>
        <p:spPr>
          <a:ln/>
        </p:spPr>
      </p:sp>
      <p:sp>
        <p:nvSpPr>
          <p:cNvPr id="6147" name="Notes Placeholder 2">
            <a:extLst>
              <a:ext uri="{FF2B5EF4-FFF2-40B4-BE49-F238E27FC236}">
                <a16:creationId xmlns:a16="http://schemas.microsoft.com/office/drawing/2014/main" xmlns="" id="{6D97F95E-00AF-4991-77BC-AF725BE9F114}"/>
              </a:ext>
            </a:extLst>
          </p:cNvPr>
          <p:cNvSpPr>
            <a:spLocks noGrp="1"/>
          </p:cNvSpPr>
          <p:nvPr>
            <p:ph type="body" idx="1"/>
          </p:nvPr>
        </p:nvSpPr>
        <p:spPr>
          <a:noFill/>
          <a:ln/>
        </p:spPr>
        <p:txBody>
          <a:bodyPr/>
          <a:lstStyle/>
          <a:p>
            <a:endParaRPr lang="en-US" dirty="0">
              <a:latin typeface="Times"/>
            </a:endParaRPr>
          </a:p>
        </p:txBody>
      </p:sp>
      <p:sp>
        <p:nvSpPr>
          <p:cNvPr id="6148" name="Header Placeholder 3">
            <a:extLst>
              <a:ext uri="{FF2B5EF4-FFF2-40B4-BE49-F238E27FC236}">
                <a16:creationId xmlns:a16="http://schemas.microsoft.com/office/drawing/2014/main" xmlns="" id="{4A3F503B-799D-3680-B706-08FF4580AEA3}"/>
              </a:ext>
            </a:extLst>
          </p:cNvPr>
          <p:cNvSpPr>
            <a:spLocks noGrp="1"/>
          </p:cNvSpPr>
          <p:nvPr>
            <p:ph type="hdr" sz="quarter"/>
          </p:nvPr>
        </p:nvSpPr>
        <p:spPr>
          <a:noFill/>
        </p:spPr>
        <p:txBody>
          <a:bodyPr/>
          <a:lstStyle/>
          <a:p>
            <a:r>
              <a:rPr lang="en-US" altLang="en-US" dirty="0">
                <a:latin typeface="Times"/>
              </a:rPr>
              <a:t>Bank of America</a:t>
            </a:r>
          </a:p>
        </p:txBody>
      </p:sp>
      <p:sp>
        <p:nvSpPr>
          <p:cNvPr id="6149" name="Date Placeholder 4">
            <a:extLst>
              <a:ext uri="{FF2B5EF4-FFF2-40B4-BE49-F238E27FC236}">
                <a16:creationId xmlns:a16="http://schemas.microsoft.com/office/drawing/2014/main" xmlns="" id="{B71E0845-E184-BB7F-6108-F9FE95C682B2}"/>
              </a:ext>
            </a:extLst>
          </p:cNvPr>
          <p:cNvSpPr>
            <a:spLocks noGrp="1"/>
          </p:cNvSpPr>
          <p:nvPr>
            <p:ph type="dt" sz="quarter" idx="1"/>
          </p:nvPr>
        </p:nvSpPr>
        <p:spPr>
          <a:noFill/>
        </p:spPr>
        <p:txBody>
          <a:bodyPr/>
          <a:lstStyle/>
          <a:p>
            <a:fld id="{CC615467-D095-4750-81D6-612413FD0794}" type="datetime1">
              <a:rPr lang="en-US" altLang="en-US" smtClean="0">
                <a:latin typeface="Times"/>
              </a:rPr>
              <a:pPr/>
              <a:t>2/7/2025</a:t>
            </a:fld>
            <a:endParaRPr lang="en-US" altLang="en-US" dirty="0">
              <a:latin typeface="Times"/>
            </a:endParaRPr>
          </a:p>
        </p:txBody>
      </p:sp>
      <p:sp>
        <p:nvSpPr>
          <p:cNvPr id="6150" name="Footer Placeholder 5">
            <a:extLst>
              <a:ext uri="{FF2B5EF4-FFF2-40B4-BE49-F238E27FC236}">
                <a16:creationId xmlns:a16="http://schemas.microsoft.com/office/drawing/2014/main" xmlns="" id="{9D235647-93CB-198A-18D2-BC15A1F2456F}"/>
              </a:ext>
            </a:extLst>
          </p:cNvPr>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a:extLst>
              <a:ext uri="{FF2B5EF4-FFF2-40B4-BE49-F238E27FC236}">
                <a16:creationId xmlns:a16="http://schemas.microsoft.com/office/drawing/2014/main" xmlns="" id="{180F4E1D-439D-CC80-55E5-AF1F1F427853}"/>
              </a:ext>
            </a:extLst>
          </p:cNvPr>
          <p:cNvSpPr>
            <a:spLocks noGrp="1"/>
          </p:cNvSpPr>
          <p:nvPr>
            <p:ph type="sldNum" sz="quarter" idx="5"/>
          </p:nvPr>
        </p:nvSpPr>
        <p:spPr>
          <a:noFill/>
        </p:spPr>
        <p:txBody>
          <a:bodyPr/>
          <a:lstStyle/>
          <a:p>
            <a:fld id="{D401E4AC-4BE4-4880-9F5A-079F19C9310D}" type="slidenum">
              <a:rPr lang="en-US" altLang="en-US" smtClean="0">
                <a:latin typeface="Times"/>
              </a:rPr>
              <a:pPr/>
              <a:t>2</a:t>
            </a:fld>
            <a:endParaRPr lang="en-US" altLang="en-US" dirty="0">
              <a:latin typeface="Times"/>
            </a:endParaRPr>
          </a:p>
        </p:txBody>
      </p:sp>
    </p:spTree>
    <p:extLst>
      <p:ext uri="{BB962C8B-B14F-4D97-AF65-F5344CB8AC3E}">
        <p14:creationId xmlns:p14="http://schemas.microsoft.com/office/powerpoint/2010/main" val="1143421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2/7/2025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3</a:t>
            </a:fld>
            <a:endParaRPr lang="en-US" altLang="en-US" dirty="0">
              <a:latin typeface="Time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2/7/2025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4</a:t>
            </a:fld>
            <a:endParaRPr lang="en-US" altLang="en-US" dirty="0">
              <a:latin typeface="Time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2/7/2025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5</a:t>
            </a:fld>
            <a:endParaRPr lang="en-US" altLang="en-US" dirty="0">
              <a:latin typeface="Time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2/7/2025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6</a:t>
            </a:fld>
            <a:endParaRPr lang="en-US" altLang="en-US" dirty="0">
              <a:latin typeface="Time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5A54439-B015-7619-BD1B-3052340B1541}"/>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xmlns="" id="{2545B6C3-64CF-87CB-5DAD-6A543139C815}"/>
              </a:ext>
            </a:extLst>
          </p:cNvPr>
          <p:cNvSpPr>
            <a:spLocks noGrp="1" noRot="1" noChangeAspect="1" noTextEdit="1"/>
          </p:cNvSpPr>
          <p:nvPr>
            <p:ph type="sldImg"/>
          </p:nvPr>
        </p:nvSpPr>
        <p:spPr>
          <a:ln/>
        </p:spPr>
      </p:sp>
      <p:sp>
        <p:nvSpPr>
          <p:cNvPr id="6147" name="Notes Placeholder 2">
            <a:extLst>
              <a:ext uri="{FF2B5EF4-FFF2-40B4-BE49-F238E27FC236}">
                <a16:creationId xmlns:a16="http://schemas.microsoft.com/office/drawing/2014/main" xmlns="" id="{0285F40F-EDDA-70AC-928C-BF4CE6E37D10}"/>
              </a:ext>
            </a:extLst>
          </p:cNvPr>
          <p:cNvSpPr>
            <a:spLocks noGrp="1"/>
          </p:cNvSpPr>
          <p:nvPr>
            <p:ph type="body" idx="1"/>
          </p:nvPr>
        </p:nvSpPr>
        <p:spPr>
          <a:noFill/>
          <a:ln/>
        </p:spPr>
        <p:txBody>
          <a:bodyPr/>
          <a:lstStyle/>
          <a:p>
            <a:endParaRPr lang="en-US" dirty="0">
              <a:latin typeface="Times"/>
            </a:endParaRPr>
          </a:p>
        </p:txBody>
      </p:sp>
      <p:sp>
        <p:nvSpPr>
          <p:cNvPr id="6148" name="Header Placeholder 3">
            <a:extLst>
              <a:ext uri="{FF2B5EF4-FFF2-40B4-BE49-F238E27FC236}">
                <a16:creationId xmlns:a16="http://schemas.microsoft.com/office/drawing/2014/main" xmlns="" id="{3B7C1F21-3164-227B-B5C0-114D31012400}"/>
              </a:ext>
            </a:extLst>
          </p:cNvPr>
          <p:cNvSpPr>
            <a:spLocks noGrp="1"/>
          </p:cNvSpPr>
          <p:nvPr>
            <p:ph type="hdr" sz="quarter"/>
          </p:nvPr>
        </p:nvSpPr>
        <p:spPr>
          <a:noFill/>
        </p:spPr>
        <p:txBody>
          <a:bodyPr/>
          <a:lstStyle/>
          <a:p>
            <a:r>
              <a:rPr lang="en-US" altLang="en-US" dirty="0">
                <a:latin typeface="Times"/>
              </a:rPr>
              <a:t>Bank of America</a:t>
            </a:r>
          </a:p>
        </p:txBody>
      </p:sp>
      <p:sp>
        <p:nvSpPr>
          <p:cNvPr id="6149" name="Date Placeholder 4">
            <a:extLst>
              <a:ext uri="{FF2B5EF4-FFF2-40B4-BE49-F238E27FC236}">
                <a16:creationId xmlns:a16="http://schemas.microsoft.com/office/drawing/2014/main" xmlns="" id="{0E23D8A4-793F-6457-FB39-ECC602B031EC}"/>
              </a:ext>
            </a:extLst>
          </p:cNvPr>
          <p:cNvSpPr>
            <a:spLocks noGrp="1"/>
          </p:cNvSpPr>
          <p:nvPr>
            <p:ph type="dt" sz="quarter" idx="1"/>
          </p:nvPr>
        </p:nvSpPr>
        <p:spPr>
          <a:noFill/>
        </p:spPr>
        <p:txBody>
          <a:bodyPr/>
          <a:lstStyle/>
          <a:p>
            <a:fld id="{CC615467-D095-4750-81D6-612413FD0794}" type="datetime1">
              <a:rPr lang="en-US" altLang="en-US" smtClean="0">
                <a:latin typeface="Times"/>
              </a:rPr>
              <a:pPr/>
              <a:t>2/7/2025</a:t>
            </a:fld>
            <a:endParaRPr lang="en-US" altLang="en-US" dirty="0">
              <a:latin typeface="Times"/>
            </a:endParaRPr>
          </a:p>
        </p:txBody>
      </p:sp>
      <p:sp>
        <p:nvSpPr>
          <p:cNvPr id="6150" name="Footer Placeholder 5">
            <a:extLst>
              <a:ext uri="{FF2B5EF4-FFF2-40B4-BE49-F238E27FC236}">
                <a16:creationId xmlns:a16="http://schemas.microsoft.com/office/drawing/2014/main" xmlns="" id="{70A96DD3-E218-358F-988A-A0CFC87E5C4B}"/>
              </a:ext>
            </a:extLst>
          </p:cNvPr>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a:extLst>
              <a:ext uri="{FF2B5EF4-FFF2-40B4-BE49-F238E27FC236}">
                <a16:creationId xmlns:a16="http://schemas.microsoft.com/office/drawing/2014/main" xmlns="" id="{086CDB4D-27E0-074B-7366-BBB147E68237}"/>
              </a:ext>
            </a:extLst>
          </p:cNvPr>
          <p:cNvSpPr>
            <a:spLocks noGrp="1"/>
          </p:cNvSpPr>
          <p:nvPr>
            <p:ph type="sldNum" sz="quarter" idx="5"/>
          </p:nvPr>
        </p:nvSpPr>
        <p:spPr>
          <a:noFill/>
        </p:spPr>
        <p:txBody>
          <a:bodyPr/>
          <a:lstStyle/>
          <a:p>
            <a:fld id="{D401E4AC-4BE4-4880-9F5A-079F19C9310D}" type="slidenum">
              <a:rPr lang="en-US" altLang="en-US" smtClean="0">
                <a:latin typeface="Times"/>
              </a:rPr>
              <a:pPr/>
              <a:t>7</a:t>
            </a:fld>
            <a:endParaRPr lang="en-US" altLang="en-US" dirty="0">
              <a:latin typeface="Times"/>
            </a:endParaRPr>
          </a:p>
        </p:txBody>
      </p:sp>
    </p:spTree>
    <p:extLst>
      <p:ext uri="{BB962C8B-B14F-4D97-AF65-F5344CB8AC3E}">
        <p14:creationId xmlns:p14="http://schemas.microsoft.com/office/powerpoint/2010/main" val="290853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57954" y="122239"/>
            <a:ext cx="500373"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7988" y="122239"/>
            <a:ext cx="66357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7990" y="122238"/>
            <a:ext cx="9050337" cy="404084"/>
          </a:xfrm>
        </p:spPr>
        <p:txBody>
          <a:bodyPr/>
          <a:lstStyle/>
          <a:p>
            <a:r>
              <a:rPr lang="en-US"/>
              <a:t>Click to edit Master title style</a:t>
            </a:r>
          </a:p>
        </p:txBody>
      </p:sp>
      <p:sp>
        <p:nvSpPr>
          <p:cNvPr id="3" name="Table Placeholder 2"/>
          <p:cNvSpPr>
            <a:spLocks noGrp="1"/>
          </p:cNvSpPr>
          <p:nvPr>
            <p:ph type="tbl" idx="1"/>
          </p:nvPr>
        </p:nvSpPr>
        <p:spPr>
          <a:xfrm>
            <a:off x="407988" y="655638"/>
            <a:ext cx="8983662" cy="5562600"/>
          </a:xfrm>
        </p:spPr>
        <p:txBody>
          <a:bodyPr/>
          <a:lstStyle/>
          <a:p>
            <a:pPr lvl="0"/>
            <a:endParaRPr lang="en-US" noProof="0" dirty="0"/>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3425" y="2159001"/>
            <a:ext cx="8316913" cy="404084"/>
          </a:xfrm>
        </p:spPr>
        <p:txBody>
          <a:bodyPr/>
          <a:lstStyle/>
          <a:p>
            <a:r>
              <a:rPr lang="en-US"/>
              <a:t>Click to edit Master title style</a:t>
            </a:r>
          </a:p>
        </p:txBody>
      </p:sp>
      <p:sp>
        <p:nvSpPr>
          <p:cNvPr id="3" name="Subtitle 2"/>
          <p:cNvSpPr>
            <a:spLocks noGrp="1"/>
          </p:cNvSpPr>
          <p:nvPr>
            <p:ph type="subTitle" idx="1"/>
          </p:nvPr>
        </p:nvSpPr>
        <p:spPr>
          <a:xfrm>
            <a:off x="1466852" y="3938588"/>
            <a:ext cx="6850063" cy="1776412"/>
          </a:xfrm>
        </p:spPr>
        <p:txBody>
          <a:bodyPr/>
          <a:lstStyle>
            <a:lvl1pPr marL="0" indent="0" algn="ctr">
              <a:buNone/>
              <a:defRPr/>
            </a:lvl1pPr>
            <a:lvl2pPr marL="457108" indent="0" algn="ctr">
              <a:buNone/>
              <a:defRPr/>
            </a:lvl2pPr>
            <a:lvl3pPr marL="914214" indent="0" algn="ctr">
              <a:buNone/>
              <a:defRPr/>
            </a:lvl3pPr>
            <a:lvl4pPr marL="1371322" indent="0" algn="ctr">
              <a:buNone/>
              <a:defRPr/>
            </a:lvl4pPr>
            <a:lvl5pPr marL="1828429" indent="0" algn="ctr">
              <a:buNone/>
              <a:defRPr/>
            </a:lvl5pPr>
            <a:lvl6pPr marL="2285534" indent="0" algn="ctr">
              <a:buNone/>
              <a:defRPr/>
            </a:lvl6pPr>
            <a:lvl7pPr marL="2742642" indent="0" algn="ctr">
              <a:buNone/>
              <a:defRPr/>
            </a:lvl7pPr>
            <a:lvl8pPr marL="3199749" indent="0" algn="ctr">
              <a:buNone/>
              <a:defRPr/>
            </a:lvl8pPr>
            <a:lvl9pPr marL="3656856"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89188" y="278325"/>
            <a:ext cx="8805387" cy="404074"/>
          </a:xfrm>
        </p:spPr>
        <p:txBody>
          <a:bodyPr/>
          <a:lstStyle/>
          <a:p>
            <a:r>
              <a:rPr lang="en-US"/>
              <a:t>Click to edit Master title style</a:t>
            </a:r>
          </a:p>
        </p:txBody>
      </p:sp>
      <p:sp>
        <p:nvSpPr>
          <p:cNvPr id="3" name="Content Placeholder 2"/>
          <p:cNvSpPr>
            <a:spLocks noGrp="1"/>
          </p:cNvSpPr>
          <p:nvPr>
            <p:ph sz="quarter" idx="1"/>
          </p:nvPr>
        </p:nvSpPr>
        <p:spPr>
          <a:xfrm>
            <a:off x="489188" y="1621684"/>
            <a:ext cx="4321162" cy="221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73413" y="1621684"/>
            <a:ext cx="4321162" cy="221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9188" y="3991468"/>
            <a:ext cx="4321162" cy="2216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973413" y="3991468"/>
            <a:ext cx="4321162" cy="2216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89188" y="6329073"/>
            <a:ext cx="2282878" cy="482644"/>
          </a:xfrm>
          <a:prstGeom prst="rect">
            <a:avLst/>
          </a:prstGeom>
        </p:spPr>
        <p:txBody>
          <a:bodyPr lIns="95619" tIns="47809" rIns="95619" bIns="47809"/>
          <a:lstStyle>
            <a:lvl1pPr>
              <a:defRPr/>
            </a:lvl1pPr>
          </a:lstStyle>
          <a:p>
            <a:pPr>
              <a:defRPr/>
            </a:pPr>
            <a:endParaRPr lang="en-US" dirty="0"/>
          </a:p>
        </p:txBody>
      </p:sp>
      <p:sp>
        <p:nvSpPr>
          <p:cNvPr id="8" name="Footer Placeholder 7"/>
          <p:cNvSpPr>
            <a:spLocks noGrp="1"/>
          </p:cNvSpPr>
          <p:nvPr>
            <p:ph type="ftr" sz="quarter" idx="11"/>
          </p:nvPr>
        </p:nvSpPr>
        <p:spPr>
          <a:xfrm>
            <a:off x="3679899" y="5464806"/>
            <a:ext cx="3454095" cy="844626"/>
          </a:xfrm>
          <a:prstGeom prst="rect">
            <a:avLst/>
          </a:prstGeom>
        </p:spPr>
        <p:txBody>
          <a:bodyPr lIns="95619" tIns="47809" rIns="95619" bIns="47809"/>
          <a:lstStyle>
            <a:lvl1pPr>
              <a:defRPr/>
            </a:lvl1pPr>
          </a:lstStyle>
          <a:p>
            <a:pPr>
              <a:defRPr/>
            </a:pPr>
            <a:r>
              <a:rPr lang="en-US" dirty="0"/>
              <a:t>This is the Footer for the presentation</a:t>
            </a:r>
          </a:p>
        </p:txBody>
      </p:sp>
      <p:sp>
        <p:nvSpPr>
          <p:cNvPr id="9" name="Slide Number Placeholder 8"/>
          <p:cNvSpPr>
            <a:spLocks noGrp="1"/>
          </p:cNvSpPr>
          <p:nvPr>
            <p:ph type="sldNum" sz="quarter" idx="12"/>
          </p:nvPr>
        </p:nvSpPr>
        <p:spPr>
          <a:xfrm>
            <a:off x="7006650" y="5725769"/>
            <a:ext cx="2282878" cy="482644"/>
          </a:xfrm>
          <a:prstGeom prst="rect">
            <a:avLst/>
          </a:prstGeom>
        </p:spPr>
        <p:txBody>
          <a:bodyPr lIns="95619" tIns="47809" rIns="95619" bIns="47809"/>
          <a:lstStyle>
            <a:lvl1pPr>
              <a:defRPr/>
            </a:lvl1pPr>
          </a:lstStyle>
          <a:p>
            <a:pPr>
              <a:defRPr/>
            </a:pPr>
            <a:fld id="{F153761D-88D2-41F4-A588-7E2EE208B829}"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3113" y="4465638"/>
            <a:ext cx="8315325" cy="1327414"/>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73113" y="2946402"/>
            <a:ext cx="8315325" cy="1519238"/>
          </a:xfrm>
        </p:spPr>
        <p:txBody>
          <a:bodyPr anchor="b"/>
          <a:lstStyle>
            <a:lvl1pPr marL="0" indent="0">
              <a:buNone/>
              <a:defRPr sz="2000"/>
            </a:lvl1pPr>
            <a:lvl2pPr marL="457108" indent="0">
              <a:buNone/>
              <a:defRPr sz="1800"/>
            </a:lvl2pPr>
            <a:lvl3pPr marL="914214" indent="0">
              <a:buNone/>
              <a:defRPr sz="1600"/>
            </a:lvl3pPr>
            <a:lvl4pPr marL="1371322" indent="0">
              <a:buNone/>
              <a:defRPr sz="1400"/>
            </a:lvl4pPr>
            <a:lvl5pPr marL="1828429" indent="0">
              <a:buNone/>
              <a:defRPr sz="1400"/>
            </a:lvl5pPr>
            <a:lvl6pPr marL="2285534" indent="0">
              <a:buNone/>
              <a:defRPr sz="1400"/>
            </a:lvl6pPr>
            <a:lvl7pPr marL="2742642" indent="0">
              <a:buNone/>
              <a:defRPr sz="1400"/>
            </a:lvl7pPr>
            <a:lvl8pPr marL="3199749" indent="0">
              <a:buNone/>
              <a:defRPr sz="1400"/>
            </a:lvl8pPr>
            <a:lvl9pPr marL="3656856" indent="0">
              <a:buNone/>
              <a:defRPr sz="1400"/>
            </a:lvl9pPr>
          </a:lstStyle>
          <a:p>
            <a:pPr lvl="0"/>
            <a:r>
              <a:rPr lang="en-US"/>
              <a:t>Click to edit Master text styles</a:t>
            </a:r>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7990" y="655638"/>
            <a:ext cx="4414837"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75227" y="655638"/>
            <a:ext cx="4416425"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8952" y="277814"/>
            <a:ext cx="8805863" cy="40408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88950" y="1555750"/>
            <a:ext cx="4322763" cy="647700"/>
          </a:xfrm>
        </p:spPr>
        <p:txBody>
          <a:bodyPr anchor="b"/>
          <a:lstStyle>
            <a:lvl1pPr marL="0" indent="0">
              <a:buNone/>
              <a:defRPr sz="2400" b="1"/>
            </a:lvl1pPr>
            <a:lvl2pPr marL="457108" indent="0">
              <a:buNone/>
              <a:defRPr sz="2000" b="1"/>
            </a:lvl2pPr>
            <a:lvl3pPr marL="914214" indent="0">
              <a:buNone/>
              <a:defRPr sz="1800" b="1"/>
            </a:lvl3pPr>
            <a:lvl4pPr marL="1371322" indent="0">
              <a:buNone/>
              <a:defRPr sz="1600" b="1"/>
            </a:lvl4pPr>
            <a:lvl5pPr marL="1828429" indent="0">
              <a:buNone/>
              <a:defRPr sz="1600" b="1"/>
            </a:lvl5pPr>
            <a:lvl6pPr marL="2285534" indent="0">
              <a:buNone/>
              <a:defRPr sz="1600" b="1"/>
            </a:lvl6pPr>
            <a:lvl7pPr marL="2742642" indent="0">
              <a:buNone/>
              <a:defRPr sz="1600" b="1"/>
            </a:lvl7pPr>
            <a:lvl8pPr marL="3199749" indent="0">
              <a:buNone/>
              <a:defRPr sz="1600" b="1"/>
            </a:lvl8pPr>
            <a:lvl9pPr marL="3656856" indent="0">
              <a:buNone/>
              <a:defRPr sz="1600" b="1"/>
            </a:lvl9pPr>
          </a:lstStyle>
          <a:p>
            <a:pPr lvl="0"/>
            <a:r>
              <a:rPr lang="en-US"/>
              <a:t>Click to edit Master text styles</a:t>
            </a:r>
          </a:p>
        </p:txBody>
      </p:sp>
      <p:sp>
        <p:nvSpPr>
          <p:cNvPr id="4" name="Content Placeholder 3"/>
          <p:cNvSpPr>
            <a:spLocks noGrp="1"/>
          </p:cNvSpPr>
          <p:nvPr>
            <p:ph sz="half" idx="2"/>
          </p:nvPr>
        </p:nvSpPr>
        <p:spPr>
          <a:xfrm>
            <a:off x="488950" y="2203452"/>
            <a:ext cx="4322763" cy="40052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70463" y="1555750"/>
            <a:ext cx="4324350" cy="647700"/>
          </a:xfrm>
        </p:spPr>
        <p:txBody>
          <a:bodyPr anchor="b"/>
          <a:lstStyle>
            <a:lvl1pPr marL="0" indent="0">
              <a:buNone/>
              <a:defRPr sz="2400" b="1"/>
            </a:lvl1pPr>
            <a:lvl2pPr marL="457108" indent="0">
              <a:buNone/>
              <a:defRPr sz="2000" b="1"/>
            </a:lvl2pPr>
            <a:lvl3pPr marL="914214" indent="0">
              <a:buNone/>
              <a:defRPr sz="1800" b="1"/>
            </a:lvl3pPr>
            <a:lvl4pPr marL="1371322" indent="0">
              <a:buNone/>
              <a:defRPr sz="1600" b="1"/>
            </a:lvl4pPr>
            <a:lvl5pPr marL="1828429" indent="0">
              <a:buNone/>
              <a:defRPr sz="1600" b="1"/>
            </a:lvl5pPr>
            <a:lvl6pPr marL="2285534" indent="0">
              <a:buNone/>
              <a:defRPr sz="1600" b="1"/>
            </a:lvl6pPr>
            <a:lvl7pPr marL="2742642" indent="0">
              <a:buNone/>
              <a:defRPr sz="1600" b="1"/>
            </a:lvl7pPr>
            <a:lvl8pPr marL="3199749" indent="0">
              <a:buNone/>
              <a:defRPr sz="1600" b="1"/>
            </a:lvl8pPr>
            <a:lvl9pPr marL="365685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70463" y="2203452"/>
            <a:ext cx="4324350" cy="40052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8951" y="742291"/>
            <a:ext cx="3219450" cy="71186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25877" y="276225"/>
            <a:ext cx="5468938" cy="59324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8951" y="1454152"/>
            <a:ext cx="3219450" cy="4754563"/>
          </a:xfrm>
        </p:spPr>
        <p:txBody>
          <a:bodyPr/>
          <a:lstStyle>
            <a:lvl1pPr marL="0" indent="0">
              <a:buNone/>
              <a:defRPr sz="1400"/>
            </a:lvl1pPr>
            <a:lvl2pPr marL="457108" indent="0">
              <a:buNone/>
              <a:defRPr sz="1200"/>
            </a:lvl2pPr>
            <a:lvl3pPr marL="914214" indent="0">
              <a:buNone/>
              <a:defRPr sz="1000"/>
            </a:lvl3pPr>
            <a:lvl4pPr marL="1371322" indent="0">
              <a:buNone/>
              <a:defRPr sz="900"/>
            </a:lvl4pPr>
            <a:lvl5pPr marL="1828429" indent="0">
              <a:buNone/>
              <a:defRPr sz="900"/>
            </a:lvl5pPr>
            <a:lvl6pPr marL="2285534" indent="0">
              <a:buNone/>
              <a:defRPr sz="900"/>
            </a:lvl6pPr>
            <a:lvl7pPr marL="2742642" indent="0">
              <a:buNone/>
              <a:defRPr sz="900"/>
            </a:lvl7pPr>
            <a:lvl8pPr marL="3199749" indent="0">
              <a:buNone/>
              <a:defRPr sz="900"/>
            </a:lvl8pPr>
            <a:lvl9pPr marL="3656856" indent="0">
              <a:buNone/>
              <a:defRPr sz="900"/>
            </a:lvl9pPr>
          </a:lstStyle>
          <a:p>
            <a:pPr lvl="0"/>
            <a:r>
              <a:rPr lang="en-US"/>
              <a:t>Click to edit Master text styles</a:t>
            </a:r>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7702" y="5034692"/>
            <a:ext cx="5870575" cy="40408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17702" y="620715"/>
            <a:ext cx="5870575" cy="4170362"/>
          </a:xfrm>
        </p:spPr>
        <p:txBody>
          <a:bodyPr/>
          <a:lstStyle>
            <a:lvl1pPr marL="0" indent="0">
              <a:buNone/>
              <a:defRPr sz="3200"/>
            </a:lvl1pPr>
            <a:lvl2pPr marL="457108" indent="0">
              <a:buNone/>
              <a:defRPr sz="2800"/>
            </a:lvl2pPr>
            <a:lvl3pPr marL="914214" indent="0">
              <a:buNone/>
              <a:defRPr sz="2400"/>
            </a:lvl3pPr>
            <a:lvl4pPr marL="1371322" indent="0">
              <a:buNone/>
              <a:defRPr sz="2000"/>
            </a:lvl4pPr>
            <a:lvl5pPr marL="1828429" indent="0">
              <a:buNone/>
              <a:defRPr sz="2000"/>
            </a:lvl5pPr>
            <a:lvl6pPr marL="2285534" indent="0">
              <a:buNone/>
              <a:defRPr sz="2000"/>
            </a:lvl6pPr>
            <a:lvl7pPr marL="2742642" indent="0">
              <a:buNone/>
              <a:defRPr sz="2000"/>
            </a:lvl7pPr>
            <a:lvl8pPr marL="3199749" indent="0">
              <a:buNone/>
              <a:defRPr sz="2000"/>
            </a:lvl8pPr>
            <a:lvl9pPr marL="3656856" indent="0">
              <a:buNone/>
              <a:defRPr sz="2000"/>
            </a:lvl9pPr>
          </a:lstStyle>
          <a:p>
            <a:pPr lvl="0"/>
            <a:endParaRPr lang="en-US" noProof="0" dirty="0"/>
          </a:p>
        </p:txBody>
      </p:sp>
      <p:sp>
        <p:nvSpPr>
          <p:cNvPr id="4" name="Text Placeholder 3"/>
          <p:cNvSpPr>
            <a:spLocks noGrp="1"/>
          </p:cNvSpPr>
          <p:nvPr>
            <p:ph type="body" sz="half" idx="2"/>
          </p:nvPr>
        </p:nvSpPr>
        <p:spPr>
          <a:xfrm>
            <a:off x="1917702" y="5438777"/>
            <a:ext cx="5870575" cy="815975"/>
          </a:xfrm>
        </p:spPr>
        <p:txBody>
          <a:bodyPr/>
          <a:lstStyle>
            <a:lvl1pPr marL="0" indent="0">
              <a:buNone/>
              <a:defRPr sz="1400"/>
            </a:lvl1pPr>
            <a:lvl2pPr marL="457108" indent="0">
              <a:buNone/>
              <a:defRPr sz="1200"/>
            </a:lvl2pPr>
            <a:lvl3pPr marL="914214" indent="0">
              <a:buNone/>
              <a:defRPr sz="1000"/>
            </a:lvl3pPr>
            <a:lvl4pPr marL="1371322" indent="0">
              <a:buNone/>
              <a:defRPr sz="900"/>
            </a:lvl4pPr>
            <a:lvl5pPr marL="1828429" indent="0">
              <a:buNone/>
              <a:defRPr sz="900"/>
            </a:lvl5pPr>
            <a:lvl6pPr marL="2285534" indent="0">
              <a:buNone/>
              <a:defRPr sz="900"/>
            </a:lvl6pPr>
            <a:lvl7pPr marL="2742642" indent="0">
              <a:buNone/>
              <a:defRPr sz="900"/>
            </a:lvl7pPr>
            <a:lvl8pPr marL="3199749" indent="0">
              <a:buNone/>
              <a:defRPr sz="900"/>
            </a:lvl8pPr>
            <a:lvl9pPr marL="3656856" indent="0">
              <a:buNone/>
              <a:defRPr sz="900"/>
            </a:lvl9pPr>
          </a:lstStyle>
          <a:p>
            <a:pPr lvl="0"/>
            <a:r>
              <a:rPr lang="en-US"/>
              <a:t>Click to edit Master text styles</a:t>
            </a:r>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bwMode="auto">
          <a:xfrm>
            <a:off x="407990" y="122238"/>
            <a:ext cx="9050337" cy="404084"/>
          </a:xfrm>
          <a:prstGeom prst="rect">
            <a:avLst/>
          </a:prstGeom>
          <a:noFill/>
          <a:ln w="9525" algn="ctr">
            <a:noFill/>
            <a:miter lim="800000"/>
            <a:headEnd/>
            <a:tailEnd/>
          </a:ln>
          <a:effectLst/>
        </p:spPr>
        <p:txBody>
          <a:bodyPr vert="horz" wrap="square" lIns="95367" tIns="47683" rIns="95367" bIns="47683" numCol="1" anchor="t" anchorCtr="0" compatLnSpc="1">
            <a:prstTxWarp prst="textNoShape">
              <a:avLst/>
            </a:prstTxWarp>
            <a:spAutoFit/>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07988" y="655638"/>
            <a:ext cx="8983662" cy="5562600"/>
          </a:xfrm>
          <a:prstGeom prst="rect">
            <a:avLst/>
          </a:prstGeom>
          <a:noFill/>
          <a:ln w="9525">
            <a:noFill/>
            <a:miter lim="800000"/>
            <a:headEnd/>
            <a:tailEnd/>
          </a:ln>
        </p:spPr>
        <p:txBody>
          <a:bodyPr vert="horz" wrap="square" lIns="95367" tIns="47683" rIns="95367" bIns="47683"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473093" name="Text Box 5"/>
          <p:cNvSpPr txBox="1">
            <a:spLocks noChangeArrowheads="1"/>
          </p:cNvSpPr>
          <p:nvPr/>
        </p:nvSpPr>
        <p:spPr bwMode="auto">
          <a:xfrm>
            <a:off x="4771382" y="6294437"/>
            <a:ext cx="4700588" cy="404074"/>
          </a:xfrm>
          <a:prstGeom prst="rect">
            <a:avLst/>
          </a:prstGeom>
          <a:noFill/>
          <a:ln w="9525">
            <a:noFill/>
            <a:miter lim="800000"/>
            <a:headEnd/>
            <a:tailEnd/>
          </a:ln>
          <a:effectLst/>
        </p:spPr>
        <p:txBody>
          <a:bodyPr wrap="square" lIns="95367" tIns="47683" rIns="95367" bIns="47683">
            <a:spAutoFit/>
          </a:bodyPr>
          <a:lstStyle/>
          <a:p>
            <a:pPr algn="r" defTabSz="955480" eaLnBrk="0" hangingPunct="0">
              <a:spcBef>
                <a:spcPct val="50000"/>
              </a:spcBef>
              <a:defRPr/>
            </a:pPr>
            <a:r>
              <a:rPr lang="en-US" sz="1000" b="1" i="0" dirty="0">
                <a:cs typeface="Times New Roman" pitchFamily="18" charset="0"/>
              </a:rPr>
              <a:t>Proprietary and Confidential –  Do Not Copy or Distribute without permission from Kenton A. Fong</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transition advClick="0"/>
  <p:hf hdr="0" ftr="0" dt="0"/>
  <p:txStyles>
    <p:titleStyle>
      <a:lvl1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mj-lt"/>
          <a:ea typeface="+mj-ea"/>
          <a:cs typeface="+mj-cs"/>
        </a:defRPr>
      </a:lvl1pPr>
      <a:lvl2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2pPr>
      <a:lvl3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3pPr>
      <a:lvl4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4pPr>
      <a:lvl5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5pPr>
      <a:lvl6pPr marL="457108"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6pPr>
      <a:lvl7pPr marL="914214"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7pPr>
      <a:lvl8pPr marL="1371322"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8pPr>
      <a:lvl9pPr marL="1828429"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9pPr>
    </p:titleStyle>
    <p:bodyStyle>
      <a:lvl1pPr marL="166654" indent="-166654" algn="l" defTabSz="955480" rtl="0" eaLnBrk="0" fontAlgn="base" hangingPunct="0">
        <a:lnSpc>
          <a:spcPct val="85000"/>
        </a:lnSpc>
        <a:spcBef>
          <a:spcPct val="25000"/>
        </a:spcBef>
        <a:spcAft>
          <a:spcPct val="15000"/>
        </a:spcAft>
        <a:buClr>
          <a:schemeClr val="tx1"/>
        </a:buClr>
        <a:buChar char="•"/>
        <a:defRPr sz="1700">
          <a:solidFill>
            <a:schemeClr val="tx1"/>
          </a:solidFill>
          <a:latin typeface="+mn-lt"/>
          <a:ea typeface="+mn-ea"/>
          <a:cs typeface="+mn-cs"/>
        </a:defRPr>
      </a:lvl1pPr>
      <a:lvl2pPr marL="512659" indent="-166654" algn="l" defTabSz="955480" rtl="0" eaLnBrk="0" fontAlgn="base" hangingPunct="0">
        <a:lnSpc>
          <a:spcPct val="85000"/>
        </a:lnSpc>
        <a:spcBef>
          <a:spcPct val="25000"/>
        </a:spcBef>
        <a:spcAft>
          <a:spcPct val="15000"/>
        </a:spcAft>
        <a:buClr>
          <a:schemeClr val="tx1"/>
        </a:buClr>
        <a:buChar char="•"/>
        <a:defRPr sz="1700">
          <a:solidFill>
            <a:schemeClr val="tx1"/>
          </a:solidFill>
          <a:latin typeface="+mn-lt"/>
        </a:defRPr>
      </a:lvl2pPr>
      <a:lvl3pPr marL="858664" indent="-166654" algn="l" defTabSz="955480" rtl="0" eaLnBrk="0" fontAlgn="base" hangingPunct="0">
        <a:lnSpc>
          <a:spcPct val="85000"/>
        </a:lnSpc>
        <a:spcBef>
          <a:spcPct val="25000"/>
        </a:spcBef>
        <a:spcAft>
          <a:spcPct val="15000"/>
        </a:spcAft>
        <a:buClr>
          <a:schemeClr val="tx1"/>
        </a:buClr>
        <a:buFont typeface="Arial" charset="0"/>
        <a:buChar char="-"/>
        <a:defRPr sz="1700">
          <a:solidFill>
            <a:schemeClr val="tx1"/>
          </a:solidFill>
          <a:latin typeface="+mn-lt"/>
        </a:defRPr>
      </a:lvl3pPr>
      <a:lvl4pPr marL="3229906" indent="-241250" algn="l" defTabSz="955480" rtl="0" eaLnBrk="0" fontAlgn="base" hangingPunct="0">
        <a:lnSpc>
          <a:spcPct val="90000"/>
        </a:lnSpc>
        <a:spcBef>
          <a:spcPct val="30000"/>
        </a:spcBef>
        <a:spcAft>
          <a:spcPct val="0"/>
        </a:spcAft>
        <a:buClr>
          <a:schemeClr val="tx1"/>
        </a:buClr>
        <a:buChar char="–"/>
        <a:defRPr sz="1300">
          <a:solidFill>
            <a:schemeClr val="tx1"/>
          </a:solidFill>
          <a:latin typeface="+mn-lt"/>
        </a:defRPr>
      </a:lvl4pPr>
      <a:lvl5pPr marL="3590194" indent="-241250" algn="l" defTabSz="955480" rtl="0" eaLnBrk="0" fontAlgn="base" hangingPunct="0">
        <a:lnSpc>
          <a:spcPct val="90000"/>
        </a:lnSpc>
        <a:spcBef>
          <a:spcPct val="30000"/>
        </a:spcBef>
        <a:spcAft>
          <a:spcPct val="0"/>
        </a:spcAft>
        <a:buClr>
          <a:schemeClr val="tx1"/>
        </a:buClr>
        <a:buChar char="»"/>
        <a:defRPr sz="1000">
          <a:solidFill>
            <a:schemeClr val="tx1"/>
          </a:solidFill>
          <a:latin typeface="+mn-lt"/>
        </a:defRPr>
      </a:lvl5pPr>
      <a:lvl6pPr marL="4047301" indent="-241250" algn="l" defTabSz="955480" rtl="0" fontAlgn="base">
        <a:lnSpc>
          <a:spcPct val="90000"/>
        </a:lnSpc>
        <a:spcBef>
          <a:spcPct val="30000"/>
        </a:spcBef>
        <a:spcAft>
          <a:spcPct val="0"/>
        </a:spcAft>
        <a:buClr>
          <a:schemeClr val="tx1"/>
        </a:buClr>
        <a:defRPr sz="1000">
          <a:solidFill>
            <a:schemeClr val="tx1"/>
          </a:solidFill>
          <a:latin typeface="+mn-lt"/>
        </a:defRPr>
      </a:lvl6pPr>
      <a:lvl7pPr marL="4504409" indent="-241250" algn="l" defTabSz="955480" rtl="0" fontAlgn="base">
        <a:lnSpc>
          <a:spcPct val="90000"/>
        </a:lnSpc>
        <a:spcBef>
          <a:spcPct val="30000"/>
        </a:spcBef>
        <a:spcAft>
          <a:spcPct val="0"/>
        </a:spcAft>
        <a:buClr>
          <a:schemeClr val="tx1"/>
        </a:buClr>
        <a:defRPr sz="1000">
          <a:solidFill>
            <a:schemeClr val="tx1"/>
          </a:solidFill>
          <a:latin typeface="+mn-lt"/>
        </a:defRPr>
      </a:lvl7pPr>
      <a:lvl8pPr marL="4961516" indent="-241250" algn="l" defTabSz="955480" rtl="0" fontAlgn="base">
        <a:lnSpc>
          <a:spcPct val="90000"/>
        </a:lnSpc>
        <a:spcBef>
          <a:spcPct val="30000"/>
        </a:spcBef>
        <a:spcAft>
          <a:spcPct val="0"/>
        </a:spcAft>
        <a:buClr>
          <a:schemeClr val="tx1"/>
        </a:buClr>
        <a:defRPr sz="1000">
          <a:solidFill>
            <a:schemeClr val="tx1"/>
          </a:solidFill>
          <a:latin typeface="+mn-lt"/>
        </a:defRPr>
      </a:lvl8pPr>
      <a:lvl9pPr marL="5418623" indent="-241250" algn="l" defTabSz="955480" rtl="0" fontAlgn="base">
        <a:lnSpc>
          <a:spcPct val="90000"/>
        </a:lnSpc>
        <a:spcBef>
          <a:spcPct val="30000"/>
        </a:spcBef>
        <a:spcAft>
          <a:spcPct val="0"/>
        </a:spcAft>
        <a:buClr>
          <a:schemeClr val="tx1"/>
        </a:buClr>
        <a:defRPr sz="1000">
          <a:solidFill>
            <a:schemeClr val="tx1"/>
          </a:solidFill>
          <a:latin typeface="+mn-lt"/>
        </a:defRPr>
      </a:lvl9pPr>
    </p:bodyStyle>
    <p:otherStyle>
      <a:defPPr>
        <a:defRPr lang="en-US"/>
      </a:defPPr>
      <a:lvl1pPr marL="0" algn="l" defTabSz="914214" rtl="0" eaLnBrk="1" latinLnBrk="0" hangingPunct="1">
        <a:defRPr sz="1800" kern="1200">
          <a:solidFill>
            <a:schemeClr val="tx1"/>
          </a:solidFill>
          <a:latin typeface="+mn-lt"/>
          <a:ea typeface="+mn-ea"/>
          <a:cs typeface="+mn-cs"/>
        </a:defRPr>
      </a:lvl1pPr>
      <a:lvl2pPr marL="457108" algn="l" defTabSz="914214" rtl="0" eaLnBrk="1" latinLnBrk="0" hangingPunct="1">
        <a:defRPr sz="1800" kern="1200">
          <a:solidFill>
            <a:schemeClr val="tx1"/>
          </a:solidFill>
          <a:latin typeface="+mn-lt"/>
          <a:ea typeface="+mn-ea"/>
          <a:cs typeface="+mn-cs"/>
        </a:defRPr>
      </a:lvl2pPr>
      <a:lvl3pPr marL="914214" algn="l" defTabSz="914214" rtl="0" eaLnBrk="1" latinLnBrk="0" hangingPunct="1">
        <a:defRPr sz="1800" kern="1200">
          <a:solidFill>
            <a:schemeClr val="tx1"/>
          </a:solidFill>
          <a:latin typeface="+mn-lt"/>
          <a:ea typeface="+mn-ea"/>
          <a:cs typeface="+mn-cs"/>
        </a:defRPr>
      </a:lvl3pPr>
      <a:lvl4pPr marL="1371322" algn="l" defTabSz="914214" rtl="0" eaLnBrk="1" latinLnBrk="0" hangingPunct="1">
        <a:defRPr sz="1800" kern="1200">
          <a:solidFill>
            <a:schemeClr val="tx1"/>
          </a:solidFill>
          <a:latin typeface="+mn-lt"/>
          <a:ea typeface="+mn-ea"/>
          <a:cs typeface="+mn-cs"/>
        </a:defRPr>
      </a:lvl4pPr>
      <a:lvl5pPr marL="1828429" algn="l" defTabSz="914214" rtl="0" eaLnBrk="1" latinLnBrk="0" hangingPunct="1">
        <a:defRPr sz="1800" kern="1200">
          <a:solidFill>
            <a:schemeClr val="tx1"/>
          </a:solidFill>
          <a:latin typeface="+mn-lt"/>
          <a:ea typeface="+mn-ea"/>
          <a:cs typeface="+mn-cs"/>
        </a:defRPr>
      </a:lvl5pPr>
      <a:lvl6pPr marL="2285534" algn="l" defTabSz="914214" rtl="0" eaLnBrk="1" latinLnBrk="0" hangingPunct="1">
        <a:defRPr sz="1800" kern="1200">
          <a:solidFill>
            <a:schemeClr val="tx1"/>
          </a:solidFill>
          <a:latin typeface="+mn-lt"/>
          <a:ea typeface="+mn-ea"/>
          <a:cs typeface="+mn-cs"/>
        </a:defRPr>
      </a:lvl6pPr>
      <a:lvl7pPr marL="2742642" algn="l" defTabSz="914214" rtl="0" eaLnBrk="1" latinLnBrk="0" hangingPunct="1">
        <a:defRPr sz="1800" kern="1200">
          <a:solidFill>
            <a:schemeClr val="tx1"/>
          </a:solidFill>
          <a:latin typeface="+mn-lt"/>
          <a:ea typeface="+mn-ea"/>
          <a:cs typeface="+mn-cs"/>
        </a:defRPr>
      </a:lvl7pPr>
      <a:lvl8pPr marL="3199749" algn="l" defTabSz="914214" rtl="0" eaLnBrk="1" latinLnBrk="0" hangingPunct="1">
        <a:defRPr sz="1800" kern="1200">
          <a:solidFill>
            <a:schemeClr val="tx1"/>
          </a:solidFill>
          <a:latin typeface="+mn-lt"/>
          <a:ea typeface="+mn-ea"/>
          <a:cs typeface="+mn-cs"/>
        </a:defRPr>
      </a:lvl8pPr>
      <a:lvl9pPr marL="3656856" algn="l" defTabSz="9142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1942957"/>
          </a:xfrm>
          <a:solidFill>
            <a:schemeClr val="bg1">
              <a:lumMod val="40000"/>
              <a:lumOff val="60000"/>
            </a:schemeClr>
          </a:solidFill>
          <a:ln>
            <a:solidFill>
              <a:schemeClr val="tx1"/>
            </a:solidFill>
          </a:ln>
        </p:spPr>
        <p:txBody>
          <a:bodyPr/>
          <a:lstStyle/>
          <a:p>
            <a:pPr algn="ctr">
              <a:defRPr/>
            </a:pPr>
            <a:r>
              <a:rPr lang="en-US" dirty="0" smtClean="0">
                <a:effectLst/>
              </a:rPr>
              <a:t>Kenton A. Fong</a:t>
            </a:r>
            <a:br>
              <a:rPr lang="en-US" dirty="0" smtClean="0">
                <a:effectLst/>
              </a:rPr>
            </a:br>
            <a:r>
              <a:rPr lang="en-US" dirty="0" smtClean="0">
                <a:effectLst/>
              </a:rPr>
              <a:t/>
            </a:r>
            <a:br>
              <a:rPr lang="en-US" dirty="0" smtClean="0">
                <a:effectLst/>
              </a:rPr>
            </a:br>
            <a:r>
              <a:rPr lang="en-US" dirty="0" smtClean="0">
                <a:effectLst/>
              </a:rPr>
              <a:t>Financial Analysis Presentation</a:t>
            </a:r>
            <a:br>
              <a:rPr lang="en-US" dirty="0" smtClean="0">
                <a:effectLst/>
              </a:rPr>
            </a:br>
            <a:r>
              <a:rPr lang="en-US" dirty="0" smtClean="0">
                <a:effectLst/>
              </a:rPr>
              <a:t/>
            </a:r>
            <a:br>
              <a:rPr lang="en-US" dirty="0" smtClean="0">
                <a:effectLst/>
              </a:rPr>
            </a:br>
            <a:r>
              <a:rPr lang="en-US" dirty="0" smtClean="0">
                <a:effectLst/>
              </a:rPr>
              <a:t>Portfolio Project:</a:t>
            </a:r>
            <a:br>
              <a:rPr lang="en-US" dirty="0" smtClean="0">
                <a:effectLst/>
              </a:rPr>
            </a:br>
            <a:r>
              <a:rPr lang="en-US" dirty="0" smtClean="0">
                <a:effectLst/>
              </a:rPr>
              <a:t>    New </a:t>
            </a:r>
            <a:r>
              <a:rPr lang="en-US" dirty="0" err="1" smtClean="0">
                <a:effectLst/>
              </a:rPr>
              <a:t>Saas</a:t>
            </a:r>
            <a:r>
              <a:rPr lang="en-US" dirty="0" smtClean="0">
                <a:effectLst/>
              </a:rPr>
              <a:t> (Software-as-a-Service) Inc.</a:t>
            </a:r>
            <a:endParaRPr lang="en-US" dirty="0">
              <a:effectLst/>
            </a:endParaRP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1</a:t>
            </a:fld>
            <a:endParaRPr lang="en-US" sz="1500" i="0" dirty="0">
              <a:latin typeface="_Higher Standards ppt" charset="0"/>
            </a:endParaRPr>
          </a:p>
        </p:txBody>
      </p:sp>
      <p:sp>
        <p:nvSpPr>
          <p:cNvPr id="5" name="Text Box 3">
            <a:extLst>
              <a:ext uri="{FF2B5EF4-FFF2-40B4-BE49-F238E27FC236}">
                <a16:creationId xmlns:a16="http://schemas.microsoft.com/office/drawing/2014/main" xmlns="" id="{AFD96FB7-0FBE-CCE1-6C4E-0DE03353B97E}"/>
              </a:ext>
            </a:extLst>
          </p:cNvPr>
          <p:cNvSpPr txBox="1">
            <a:spLocks noChangeArrowheads="1"/>
          </p:cNvSpPr>
          <p:nvPr/>
        </p:nvSpPr>
        <p:spPr bwMode="auto">
          <a:xfrm>
            <a:off x="238548" y="3856037"/>
            <a:ext cx="9376106" cy="2312543"/>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smtClean="0">
                <a:latin typeface="HigherStandards-Light" pitchFamily="2" charset="0"/>
              </a:rPr>
              <a:t> </a:t>
            </a:r>
            <a:endParaRPr lang="en-US" sz="1200" b="1" i="0" dirty="0">
              <a:latin typeface="HigherStandards-Light" pitchFamily="2" charset="0"/>
            </a:endParaRPr>
          </a:p>
          <a:p>
            <a:pPr>
              <a:spcBef>
                <a:spcPts val="0"/>
              </a:spcBef>
            </a:pPr>
            <a:r>
              <a:rPr lang="en-US" sz="1200" b="1" i="0" dirty="0" smtClean="0">
                <a:latin typeface="Arial" panose="020B0604020202090204" pitchFamily="34" charset="0"/>
                <a:cs typeface="Arial" panose="020B0604020202090204" pitchFamily="34" charset="0"/>
              </a:rPr>
              <a:t>Purpose-	</a:t>
            </a:r>
            <a:r>
              <a:rPr lang="en-US" sz="1200" i="0" dirty="0" smtClean="0">
                <a:latin typeface="Arial" panose="020B0604020202090204" pitchFamily="34" charset="0"/>
                <a:cs typeface="Arial" panose="020B0604020202090204" pitchFamily="34" charset="0"/>
              </a:rPr>
              <a:t>The purpose of this project is to i</a:t>
            </a:r>
            <a:r>
              <a:rPr lang="en-US" sz="1200" i="0" dirty="0" smtClean="0">
                <a:latin typeface="Arial" panose="020B0604020202090204" pitchFamily="34" charset="0"/>
                <a:cs typeface="Arial" panose="020B0604020202090204" pitchFamily="34" charset="0"/>
              </a:rPr>
              <a:t>dentify key busines</a:t>
            </a:r>
            <a:r>
              <a:rPr lang="en-US" sz="1200" i="0" dirty="0" smtClean="0">
                <a:latin typeface="Arial" panose="020B0604020202090204" pitchFamily="34" charset="0"/>
                <a:cs typeface="Arial" panose="020B0604020202090204" pitchFamily="34" charset="0"/>
              </a:rPr>
              <a:t>s </a:t>
            </a:r>
            <a:r>
              <a:rPr lang="en-US" sz="1200" i="0" dirty="0" smtClean="0">
                <a:latin typeface="Arial" panose="020B0604020202090204" pitchFamily="34" charset="0"/>
                <a:cs typeface="Arial" panose="020B0604020202090204" pitchFamily="34" charset="0"/>
              </a:rPr>
              <a:t>insights and </a:t>
            </a:r>
            <a:r>
              <a:rPr lang="en-US" sz="1200" i="0" dirty="0" smtClean="0">
                <a:latin typeface="Arial" panose="020B0604020202090204" pitchFamily="34" charset="0"/>
                <a:cs typeface="Arial" panose="020B0604020202090204" pitchFamily="34" charset="0"/>
              </a:rPr>
              <a:t>recommendations for </a:t>
            </a:r>
            <a:r>
              <a:rPr lang="en-US" sz="1200" i="0" dirty="0">
                <a:latin typeface="Arial" panose="020B0604020202090204" pitchFamily="34" charset="0"/>
                <a:cs typeface="Arial" panose="020B0604020202090204" pitchFamily="34" charset="0"/>
              </a:rPr>
              <a:t>a </a:t>
            </a:r>
            <a:r>
              <a:rPr lang="en-US" sz="1200" i="0" dirty="0" smtClean="0">
                <a:latin typeface="Arial" panose="020B0604020202090204" pitchFamily="34" charset="0"/>
                <a:cs typeface="Arial" panose="020B0604020202090204" pitchFamily="34" charset="0"/>
              </a:rPr>
              <a:t>hypothetical </a:t>
            </a:r>
            <a:r>
              <a:rPr lang="en-US" sz="1200" i="0" dirty="0" err="1">
                <a:latin typeface="Arial" panose="020B0604020202090204" pitchFamily="34" charset="0"/>
                <a:cs typeface="Arial" panose="020B0604020202090204" pitchFamily="34" charset="0"/>
              </a:rPr>
              <a:t>Saas</a:t>
            </a:r>
            <a:r>
              <a:rPr lang="en-US" sz="1200" i="0" dirty="0">
                <a:latin typeface="Arial" panose="020B0604020202090204" pitchFamily="34" charset="0"/>
                <a:cs typeface="Arial" panose="020B0604020202090204" pitchFamily="34" charset="0"/>
              </a:rPr>
              <a:t> (Software-as-a-service) </a:t>
            </a:r>
            <a:r>
              <a:rPr lang="en-US" sz="1200" i="0" dirty="0" smtClean="0">
                <a:latin typeface="Arial" panose="020B0604020202090204" pitchFamily="34" charset="0"/>
                <a:cs typeface="Arial" panose="020B0604020202090204" pitchFamily="34" charset="0"/>
              </a:rPr>
              <a:t>company that </a:t>
            </a:r>
            <a:r>
              <a:rPr lang="en-US" sz="1200" i="0" dirty="0" smtClean="0">
                <a:latin typeface="Arial" panose="020B0604020202090204" pitchFamily="34" charset="0"/>
                <a:cs typeface="Arial" panose="020B0604020202090204" pitchFamily="34" charset="0"/>
              </a:rPr>
              <a:t>can be presented to either the Sales, Marketing, and/or Product teams.  </a:t>
            </a:r>
          </a:p>
          <a:p>
            <a:pPr>
              <a:spcBef>
                <a:spcPts val="0"/>
              </a:spcBef>
            </a:pPr>
            <a:endParaRPr lang="en-US" sz="1200" i="0" dirty="0">
              <a:latin typeface="Arial" panose="020B0604020202090204" pitchFamily="34" charset="0"/>
              <a:cs typeface="Arial" panose="020B0604020202090204" pitchFamily="34" charset="0"/>
            </a:endParaRPr>
          </a:p>
          <a:p>
            <a:pPr>
              <a:spcBef>
                <a:spcPts val="0"/>
              </a:spcBef>
            </a:pPr>
            <a:r>
              <a:rPr lang="en-US" sz="1200" b="1" i="0" dirty="0" smtClean="0">
                <a:latin typeface="Arial" panose="020B0604020202090204" pitchFamily="34" charset="0"/>
                <a:cs typeface="Arial" panose="020B0604020202090204" pitchFamily="34" charset="0"/>
              </a:rPr>
              <a:t>Resources-	</a:t>
            </a:r>
            <a:r>
              <a:rPr lang="en-US" sz="1200" i="0" dirty="0" smtClean="0">
                <a:latin typeface="Arial" panose="020B0604020202090204" pitchFamily="34" charset="0"/>
                <a:cs typeface="Arial" panose="020B0604020202090204" pitchFamily="34" charset="0"/>
              </a:rPr>
              <a:t>Several </a:t>
            </a:r>
            <a:r>
              <a:rPr lang="en-US" sz="1200" i="0" dirty="0">
                <a:latin typeface="Arial" panose="020B0604020202090204" pitchFamily="34" charset="0"/>
                <a:cs typeface="Arial" panose="020B0604020202090204" pitchFamily="34" charset="0"/>
              </a:rPr>
              <a:t>technological resources were used:  SQL, Tableau software, Excel, Microsoft Word and PowerPoint.</a:t>
            </a:r>
          </a:p>
          <a:p>
            <a:pPr>
              <a:spcBef>
                <a:spcPts val="0"/>
              </a:spcBef>
            </a:pPr>
            <a:endParaRPr lang="en-US" sz="1200" b="1" i="0" dirty="0">
              <a:latin typeface="Arial" panose="020B0604020202090204" pitchFamily="34" charset="0"/>
              <a:cs typeface="Arial" panose="020B0604020202090204" pitchFamily="34" charset="0"/>
            </a:endParaRPr>
          </a:p>
          <a:p>
            <a:pPr>
              <a:spcBef>
                <a:spcPts val="0"/>
              </a:spcBef>
            </a:pPr>
            <a:r>
              <a:rPr lang="en-US" sz="1200" b="1" i="0" dirty="0" smtClean="0">
                <a:latin typeface="Arial" panose="020B0604020202090204" pitchFamily="34" charset="0"/>
                <a:cs typeface="Arial" panose="020B0604020202090204" pitchFamily="34" charset="0"/>
              </a:rPr>
              <a:t>Methodology-</a:t>
            </a:r>
            <a:r>
              <a:rPr lang="en-US" sz="1200" i="0" dirty="0" smtClean="0">
                <a:latin typeface="Arial" panose="020B0604020202090204" pitchFamily="34" charset="0"/>
                <a:cs typeface="Arial" panose="020B0604020202090204" pitchFamily="34" charset="0"/>
              </a:rPr>
              <a:t>    1)  Identified key financial data that is relevant to Sales and Marketing Teams, 2) designed initial layout and content of a sales database in Excel,  3) performed preliminary financial analysis, 4) uploaded data into SQL to obtain additional insights, 5) drafted key insights and recommendations, and 6) loaded data into Tableau to create various dashboard charts and graphs. </a:t>
            </a:r>
            <a:endParaRPr lang="en-US" sz="1200" i="0" dirty="0" smtClean="0">
              <a:latin typeface="Arial" panose="020B0604020202090204" pitchFamily="34" charset="0"/>
              <a:cs typeface="Arial" panose="020B0604020202090204" pitchFamily="34" charset="0"/>
            </a:endParaRPr>
          </a:p>
          <a:p>
            <a:pPr>
              <a:spcBef>
                <a:spcPts val="0"/>
              </a:spcBef>
            </a:pPr>
            <a:endParaRPr lang="en-US" sz="1200" i="0" dirty="0">
              <a:latin typeface="Arial" panose="020B0604020202090204" pitchFamily="34" charset="0"/>
              <a:cs typeface="Arial" panose="020B0604020202090204" pitchFamily="34" charset="0"/>
            </a:endParaRPr>
          </a:p>
          <a:p>
            <a:pPr>
              <a:spcBef>
                <a:spcPts val="0"/>
              </a:spcBef>
            </a:pPr>
            <a:r>
              <a:rPr lang="en-US" sz="1200" b="1" i="0" dirty="0" smtClean="0">
                <a:latin typeface="Arial" panose="020B0604020202090204" pitchFamily="34" charset="0"/>
                <a:cs typeface="Arial" panose="020B0604020202090204" pitchFamily="34" charset="0"/>
              </a:rPr>
              <a:t>Date-	</a:t>
            </a:r>
            <a:r>
              <a:rPr lang="en-US" sz="1200" i="0" dirty="0" smtClean="0">
                <a:latin typeface="Arial" panose="020B0604020202090204" pitchFamily="34" charset="0"/>
                <a:cs typeface="Arial" panose="020B0604020202090204" pitchFamily="34" charset="0"/>
              </a:rPr>
              <a:t>February 7</a:t>
            </a:r>
            <a:r>
              <a:rPr lang="en-US" sz="1200" i="0" baseline="30000" dirty="0" smtClean="0">
                <a:latin typeface="Arial" panose="020B0604020202090204" pitchFamily="34" charset="0"/>
                <a:cs typeface="Arial" panose="020B0604020202090204" pitchFamily="34" charset="0"/>
              </a:rPr>
              <a:t>th</a:t>
            </a:r>
            <a:r>
              <a:rPr lang="en-US" sz="1200" i="0" dirty="0" smtClean="0">
                <a:latin typeface="Arial" panose="020B0604020202090204" pitchFamily="34" charset="0"/>
                <a:cs typeface="Arial" panose="020B0604020202090204" pitchFamily="34" charset="0"/>
              </a:rPr>
              <a:t>, 2025</a:t>
            </a:r>
            <a:r>
              <a:rPr lang="en-US" sz="1200" i="0" dirty="0" smtClean="0">
                <a:latin typeface="Arial" panose="020B0604020202090204" pitchFamily="34" charset="0"/>
                <a:cs typeface="Arial" panose="020B0604020202090204" pitchFamily="34" charset="0"/>
              </a:rPr>
              <a:t> </a:t>
            </a:r>
          </a:p>
          <a:p>
            <a:pPr marL="358571" indent="-358571">
              <a:spcBef>
                <a:spcPts val="0"/>
              </a:spcBef>
              <a:buFont typeface="+mj-lt"/>
              <a:buAutoNum type="arabicPeriod"/>
            </a:pPr>
            <a:endParaRPr lang="en-US" sz="1200" b="1" i="0" dirty="0">
              <a:latin typeface="Arial" panose="020B0604020202090204" pitchFamily="34" charset="0"/>
              <a:cs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0E931E4-B547-D617-192D-DE42FC92AA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52143F4-6A64-71ED-B3BB-2E83DE3A0D2E}"/>
              </a:ext>
            </a:extLst>
          </p:cNvPr>
          <p:cNvSpPr>
            <a:spLocks noGrp="1"/>
          </p:cNvSpPr>
          <p:nvPr>
            <p:ph type="title" sz="quarter"/>
          </p:nvPr>
        </p:nvSpPr>
        <p:spPr>
          <a:xfrm>
            <a:off x="392886" y="198437"/>
            <a:ext cx="8843169" cy="404074"/>
          </a:xfrm>
          <a:solidFill>
            <a:schemeClr val="bg1">
              <a:lumMod val="40000"/>
              <a:lumOff val="60000"/>
            </a:schemeClr>
          </a:solidFill>
          <a:ln>
            <a:solidFill>
              <a:schemeClr val="tx1"/>
            </a:solidFill>
          </a:ln>
        </p:spPr>
        <p:txBody>
          <a:bodyPr/>
          <a:lstStyle/>
          <a:p>
            <a:pPr>
              <a:defRPr/>
            </a:pPr>
            <a:r>
              <a:rPr lang="en-US" dirty="0">
                <a:effectLst/>
              </a:rPr>
              <a:t>New Saas Co., Inc.    - Dashboard Metrics</a:t>
            </a:r>
          </a:p>
        </p:txBody>
      </p:sp>
      <p:sp>
        <p:nvSpPr>
          <p:cNvPr id="8" name="Slide Number Placeholder 3">
            <a:extLst>
              <a:ext uri="{FF2B5EF4-FFF2-40B4-BE49-F238E27FC236}">
                <a16:creationId xmlns:a16="http://schemas.microsoft.com/office/drawing/2014/main" xmlns="" id="{D667DA2F-649A-71A1-5E5F-DB3E7F4921F9}"/>
              </a:ext>
            </a:extLst>
          </p:cNvPr>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2</a:t>
            </a:fld>
            <a:endParaRPr lang="en-US" sz="1500" i="0" dirty="0">
              <a:latin typeface="_Higher Standards ppt"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86" y="693678"/>
            <a:ext cx="8843169" cy="55644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6307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1019627"/>
          </a:xfrm>
          <a:solidFill>
            <a:schemeClr val="bg1">
              <a:lumMod val="40000"/>
              <a:lumOff val="60000"/>
            </a:schemeClr>
          </a:solidFill>
          <a:ln>
            <a:solidFill>
              <a:schemeClr val="tx1"/>
            </a:solidFill>
          </a:ln>
        </p:spPr>
        <p:txBody>
          <a:bodyPr/>
          <a:lstStyle/>
          <a:p>
            <a:pPr>
              <a:defRPr/>
            </a:pPr>
            <a:r>
              <a:rPr lang="en-US" dirty="0" smtClean="0">
                <a:effectLst/>
              </a:rPr>
              <a:t>New </a:t>
            </a:r>
            <a:r>
              <a:rPr lang="en-US" dirty="0" err="1" smtClean="0">
                <a:effectLst/>
              </a:rPr>
              <a:t>Saas</a:t>
            </a:r>
            <a:r>
              <a:rPr lang="en-US" dirty="0" smtClean="0">
                <a:effectLst/>
              </a:rPr>
              <a:t> (Software-as-a-Service) Inc.</a:t>
            </a:r>
            <a:br>
              <a:rPr lang="en-US" dirty="0" smtClean="0">
                <a:effectLst/>
              </a:rPr>
            </a:br>
            <a:r>
              <a:rPr lang="en-US" dirty="0" smtClean="0">
                <a:effectLst/>
              </a:rPr>
              <a:t/>
            </a:r>
            <a:br>
              <a:rPr lang="en-US" dirty="0" smtClean="0">
                <a:effectLst/>
              </a:rPr>
            </a:br>
            <a:r>
              <a:rPr lang="en-US" dirty="0" smtClean="0">
                <a:effectLst/>
              </a:rPr>
              <a:t>Key Insights</a:t>
            </a:r>
            <a:endParaRPr lang="en-US" dirty="0">
              <a:effectLst/>
            </a:endParaRP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3</a:t>
            </a:fld>
            <a:endParaRPr lang="en-US" sz="1500" i="0" dirty="0">
              <a:latin typeface="_Higher Standards ppt" charset="0"/>
            </a:endParaRPr>
          </a:p>
        </p:txBody>
      </p:sp>
      <p:sp>
        <p:nvSpPr>
          <p:cNvPr id="5" name="Text Box 3">
            <a:extLst>
              <a:ext uri="{FF2B5EF4-FFF2-40B4-BE49-F238E27FC236}">
                <a16:creationId xmlns:a16="http://schemas.microsoft.com/office/drawing/2014/main" xmlns="" id="{AFD96FB7-0FBE-CCE1-6C4E-0DE03353B97E}"/>
              </a:ext>
            </a:extLst>
          </p:cNvPr>
          <p:cNvSpPr txBox="1">
            <a:spLocks noChangeArrowheads="1"/>
          </p:cNvSpPr>
          <p:nvPr/>
        </p:nvSpPr>
        <p:spPr bwMode="auto">
          <a:xfrm>
            <a:off x="203828" y="1388465"/>
            <a:ext cx="9376106" cy="4897866"/>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smtClean="0">
                <a:latin typeface="HigherStandards-Light" pitchFamily="2" charset="0"/>
              </a:rPr>
              <a:t> </a:t>
            </a:r>
            <a:endParaRPr lang="en-US" sz="1200" b="1" i="0" dirty="0">
              <a:latin typeface="HigherStandards-Light" pitchFamily="2" charset="0"/>
            </a:endParaRPr>
          </a:p>
          <a:p>
            <a:r>
              <a:rPr lang="en-US" sz="1200" b="1" i="0" dirty="0"/>
              <a:t>Business Profile and Financial Highlights for the year 2024</a:t>
            </a:r>
            <a:r>
              <a:rPr lang="en-US" sz="1200" b="1" i="0" dirty="0" smtClean="0"/>
              <a:t>:</a:t>
            </a:r>
          </a:p>
          <a:p>
            <a:endParaRPr lang="en-US" sz="1200" i="0" dirty="0"/>
          </a:p>
          <a:p>
            <a:pPr marL="171450" indent="-171450">
              <a:buFont typeface="Wingdings" panose="05000000000000000000" pitchFamily="2" charset="2"/>
              <a:buChar char="q"/>
            </a:pPr>
            <a:r>
              <a:rPr lang="en-US" sz="1200" i="0" dirty="0"/>
              <a:t>New </a:t>
            </a:r>
            <a:r>
              <a:rPr lang="en-US" sz="1200" i="0" dirty="0" err="1"/>
              <a:t>Saas</a:t>
            </a:r>
            <a:r>
              <a:rPr lang="en-US" sz="1200" i="0" dirty="0"/>
              <a:t> Inc. serves ninety-nine major corporate customers across the globe. </a:t>
            </a:r>
            <a:endParaRPr lang="en-US" sz="1200" i="0" dirty="0" smtClean="0"/>
          </a:p>
          <a:p>
            <a:pPr marL="171450" indent="-171450">
              <a:buFont typeface="Wingdings" panose="05000000000000000000" pitchFamily="2" charset="2"/>
              <a:buChar char="q"/>
            </a:pPr>
            <a:endParaRPr lang="en-US" sz="1200" i="0" dirty="0"/>
          </a:p>
          <a:p>
            <a:pPr marL="171450" indent="-171450">
              <a:buFont typeface="Wingdings" panose="05000000000000000000" pitchFamily="2" charset="2"/>
              <a:buChar char="q"/>
            </a:pPr>
            <a:r>
              <a:rPr lang="en-US" sz="1200" i="0" dirty="0" smtClean="0"/>
              <a:t>The </a:t>
            </a:r>
            <a:r>
              <a:rPr lang="en-US" sz="1200" i="0" dirty="0"/>
              <a:t>top five customers in 2024 were: Prudential Services, Johnson &amp; Johnson, Bank of America, Ford Motor Co., and Wal-Mart</a:t>
            </a:r>
            <a:r>
              <a:rPr lang="en-US" sz="1200" i="0" dirty="0" smtClean="0"/>
              <a:t>.</a:t>
            </a:r>
          </a:p>
          <a:p>
            <a:pPr marL="171450" indent="-171450">
              <a:buFont typeface="Wingdings" panose="05000000000000000000" pitchFamily="2" charset="2"/>
              <a:buChar char="q"/>
            </a:pPr>
            <a:endParaRPr lang="en-US" sz="1200" i="0" dirty="0"/>
          </a:p>
          <a:p>
            <a:pPr marL="171450" indent="-171450">
              <a:buFont typeface="Wingdings" panose="05000000000000000000" pitchFamily="2" charset="2"/>
              <a:buChar char="q"/>
            </a:pPr>
            <a:r>
              <a:rPr lang="en-US" sz="1200" i="0" dirty="0" smtClean="0"/>
              <a:t> </a:t>
            </a:r>
            <a:r>
              <a:rPr lang="en-US" sz="1200" i="0" dirty="0"/>
              <a:t>The top five customer service industries in 2024 were: Healthcare (19%), Finance (14%), Retail (12%), Transportation (9%), and Insurance Services (8%). </a:t>
            </a:r>
            <a:endParaRPr lang="en-US" sz="1200" i="0" dirty="0" smtClean="0"/>
          </a:p>
          <a:p>
            <a:pPr marL="171450" indent="-171450">
              <a:buFont typeface="Wingdings" panose="05000000000000000000" pitchFamily="2" charset="2"/>
              <a:buChar char="q"/>
            </a:pPr>
            <a:endParaRPr lang="en-US" sz="1200" i="0" dirty="0"/>
          </a:p>
          <a:p>
            <a:pPr marL="171450" indent="-171450">
              <a:buFont typeface="Wingdings" panose="05000000000000000000" pitchFamily="2" charset="2"/>
              <a:buChar char="q"/>
            </a:pPr>
            <a:r>
              <a:rPr lang="en-US" sz="1200" i="0" dirty="0" smtClean="0"/>
              <a:t>New </a:t>
            </a:r>
            <a:r>
              <a:rPr lang="en-US" sz="1200" i="0" dirty="0" err="1"/>
              <a:t>Saas</a:t>
            </a:r>
            <a:r>
              <a:rPr lang="en-US" sz="1200" i="0" dirty="0"/>
              <a:t> Inc. ended the year 2024 with a record $56 million in net subscription revenue, an 18% increase over the previous year</a:t>
            </a:r>
            <a:r>
              <a:rPr lang="en-US" sz="1200" i="0" dirty="0" smtClean="0"/>
              <a:t>.</a:t>
            </a:r>
          </a:p>
          <a:p>
            <a:pPr marL="171450" indent="-171450">
              <a:buFont typeface="Wingdings" panose="05000000000000000000" pitchFamily="2" charset="2"/>
              <a:buChar char="q"/>
            </a:pPr>
            <a:endParaRPr lang="en-US" sz="1200" i="0" dirty="0"/>
          </a:p>
          <a:p>
            <a:pPr marL="171450" indent="-171450">
              <a:buFont typeface="Wingdings" panose="05000000000000000000" pitchFamily="2" charset="2"/>
              <a:buChar char="q"/>
            </a:pPr>
            <a:endParaRPr lang="en-US" sz="1200" i="0" dirty="0" smtClean="0"/>
          </a:p>
          <a:p>
            <a:r>
              <a:rPr lang="en-US" sz="1200" b="1" i="0" dirty="0"/>
              <a:t>Key </a:t>
            </a:r>
            <a:r>
              <a:rPr lang="en-US" sz="1200" b="1" i="0" dirty="0" smtClean="0"/>
              <a:t>Insights</a:t>
            </a:r>
          </a:p>
          <a:p>
            <a:endParaRPr lang="en-US" sz="1200" i="0" dirty="0"/>
          </a:p>
          <a:p>
            <a:pPr marL="171450" indent="-171450">
              <a:buFont typeface="Wingdings" panose="05000000000000000000" pitchFamily="2" charset="2"/>
              <a:buChar char="q"/>
            </a:pPr>
            <a:r>
              <a:rPr lang="en-US" sz="1200" i="0" dirty="0"/>
              <a:t>New </a:t>
            </a:r>
            <a:r>
              <a:rPr lang="en-US" sz="1200" i="0" dirty="0" err="1"/>
              <a:t>Saas</a:t>
            </a:r>
            <a:r>
              <a:rPr lang="en-US" sz="1200" i="0" dirty="0"/>
              <a:t> Inc. provides seven major product solutions and two service subscription levels (Standard and Premium). </a:t>
            </a:r>
            <a:endParaRPr lang="en-US" sz="1200" i="0" dirty="0" smtClean="0"/>
          </a:p>
          <a:p>
            <a:r>
              <a:rPr lang="en-US" sz="1200" i="0" dirty="0" smtClean="0"/>
              <a:t>The </a:t>
            </a:r>
            <a:r>
              <a:rPr lang="en-US" sz="1200" i="0" dirty="0"/>
              <a:t>major product offerings are: Artificial Intelligence platform, Business Intelligence software, Core Platform Suite, Customer Service Cloud, Marketing Cloud, Sales Cloud, and Teams Productivity. </a:t>
            </a:r>
            <a:endParaRPr lang="en-US" sz="1200" i="0" dirty="0" smtClean="0"/>
          </a:p>
          <a:p>
            <a:pPr marL="171450" indent="-171450">
              <a:buFont typeface="Wingdings" panose="05000000000000000000" pitchFamily="2" charset="2"/>
              <a:buChar char="q"/>
            </a:pPr>
            <a:endParaRPr lang="en-US" sz="1200" i="0" dirty="0"/>
          </a:p>
          <a:p>
            <a:pPr marL="171450" indent="-171450">
              <a:buFont typeface="Wingdings" panose="05000000000000000000" pitchFamily="2" charset="2"/>
              <a:buChar char="q"/>
            </a:pPr>
            <a:r>
              <a:rPr lang="en-US" sz="1200" i="0" dirty="0" smtClean="0"/>
              <a:t>New </a:t>
            </a:r>
            <a:r>
              <a:rPr lang="en-US" sz="1200" i="0" dirty="0" err="1"/>
              <a:t>Saas</a:t>
            </a:r>
            <a:r>
              <a:rPr lang="en-US" sz="1200" i="0" dirty="0"/>
              <a:t> Inc. offers three different customer support plans:   Standard (level 1), Premier (level 2), and Signature (level 3). </a:t>
            </a:r>
            <a:endParaRPr lang="en-US" sz="1200" i="0" dirty="0" smtClean="0"/>
          </a:p>
          <a:p>
            <a:pPr marL="171450" indent="-171450">
              <a:buFont typeface="Wingdings" panose="05000000000000000000" pitchFamily="2" charset="2"/>
              <a:buChar char="q"/>
            </a:pPr>
            <a:endParaRPr lang="en-US" sz="1200" i="0" dirty="0"/>
          </a:p>
          <a:p>
            <a:pPr marL="171450" indent="-171450">
              <a:buFont typeface="Wingdings" panose="05000000000000000000" pitchFamily="2" charset="2"/>
              <a:buChar char="q"/>
            </a:pPr>
            <a:r>
              <a:rPr lang="en-US" sz="1200" i="0" dirty="0" smtClean="0"/>
              <a:t>In </a:t>
            </a:r>
            <a:r>
              <a:rPr lang="en-US" sz="1200" i="0" dirty="0"/>
              <a:t>2024, the average customer subscribed to six out of the seven product offerings, subscribed to the Standard level customer support plan, and had twenty-two individual user licenses</a:t>
            </a:r>
            <a:r>
              <a:rPr lang="en-US" sz="1200" i="0" dirty="0" smtClean="0"/>
              <a:t>.</a:t>
            </a:r>
          </a:p>
          <a:p>
            <a:pPr marL="171450" indent="-171450">
              <a:buFont typeface="Wingdings" panose="05000000000000000000" pitchFamily="2" charset="2"/>
              <a:buChar char="q"/>
            </a:pPr>
            <a:endParaRPr lang="en-US" sz="1200" i="0" dirty="0"/>
          </a:p>
          <a:p>
            <a:pPr marL="171450" indent="-171450">
              <a:buFont typeface="Wingdings" panose="05000000000000000000" pitchFamily="2" charset="2"/>
              <a:buChar char="q"/>
            </a:pPr>
            <a:r>
              <a:rPr lang="en-US" sz="1200" i="0" dirty="0"/>
              <a:t>In 2024, the Core Platform Suite generated the largest source of net subscription revenue at $11.8 million (or 21% of total company revenue). Business Intelligence software came in second place with $11.4 million (or 20%) of total company revenue.</a:t>
            </a:r>
            <a:r>
              <a:rPr lang="en-US" sz="1200" i="0" dirty="0" smtClean="0"/>
              <a:t> </a:t>
            </a:r>
            <a:endParaRPr lang="en-US" sz="1200" b="1" i="0" dirty="0">
              <a:latin typeface="Arial" panose="020B0604020202090204" pitchFamily="34" charset="0"/>
              <a:cs typeface="Arial" panose="020B0604020202090204" pitchFamily="34" charset="0"/>
            </a:endParaRPr>
          </a:p>
        </p:txBody>
      </p:sp>
    </p:spTree>
    <p:extLst>
      <p:ext uri="{BB962C8B-B14F-4D97-AF65-F5344CB8AC3E}">
        <p14:creationId xmlns:p14="http://schemas.microsoft.com/office/powerpoint/2010/main" val="177519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1019627"/>
          </a:xfrm>
          <a:solidFill>
            <a:schemeClr val="bg1">
              <a:lumMod val="40000"/>
              <a:lumOff val="60000"/>
            </a:schemeClr>
          </a:solidFill>
          <a:ln>
            <a:solidFill>
              <a:schemeClr val="tx1"/>
            </a:solidFill>
          </a:ln>
        </p:spPr>
        <p:txBody>
          <a:bodyPr/>
          <a:lstStyle/>
          <a:p>
            <a:pPr>
              <a:defRPr/>
            </a:pPr>
            <a:r>
              <a:rPr lang="en-US" dirty="0" smtClean="0">
                <a:effectLst/>
              </a:rPr>
              <a:t>New </a:t>
            </a:r>
            <a:r>
              <a:rPr lang="en-US" dirty="0" err="1" smtClean="0">
                <a:effectLst/>
              </a:rPr>
              <a:t>Saas</a:t>
            </a:r>
            <a:r>
              <a:rPr lang="en-US" dirty="0" smtClean="0">
                <a:effectLst/>
              </a:rPr>
              <a:t> (Software-as-a-Service) Inc.</a:t>
            </a:r>
            <a:br>
              <a:rPr lang="en-US" dirty="0" smtClean="0">
                <a:effectLst/>
              </a:rPr>
            </a:br>
            <a:r>
              <a:rPr lang="en-US" dirty="0" smtClean="0">
                <a:effectLst/>
              </a:rPr>
              <a:t/>
            </a:r>
            <a:br>
              <a:rPr lang="en-US" dirty="0" smtClean="0">
                <a:effectLst/>
              </a:rPr>
            </a:br>
            <a:r>
              <a:rPr lang="en-US" dirty="0" smtClean="0">
                <a:effectLst/>
              </a:rPr>
              <a:t>Key Insights</a:t>
            </a:r>
            <a:endParaRPr lang="en-US" dirty="0">
              <a:effectLst/>
            </a:endParaRP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4</a:t>
            </a:fld>
            <a:endParaRPr lang="en-US" sz="1500" i="0" dirty="0">
              <a:latin typeface="_Higher Standards ppt" charset="0"/>
            </a:endParaRPr>
          </a:p>
        </p:txBody>
      </p:sp>
      <p:sp>
        <p:nvSpPr>
          <p:cNvPr id="5" name="Text Box 3">
            <a:extLst>
              <a:ext uri="{FF2B5EF4-FFF2-40B4-BE49-F238E27FC236}">
                <a16:creationId xmlns:a16="http://schemas.microsoft.com/office/drawing/2014/main" xmlns="" id="{AFD96FB7-0FBE-CCE1-6C4E-0DE03353B97E}"/>
              </a:ext>
            </a:extLst>
          </p:cNvPr>
          <p:cNvSpPr txBox="1">
            <a:spLocks noChangeArrowheads="1"/>
          </p:cNvSpPr>
          <p:nvPr/>
        </p:nvSpPr>
        <p:spPr bwMode="auto">
          <a:xfrm>
            <a:off x="203828" y="1388465"/>
            <a:ext cx="9376106" cy="4713200"/>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smtClean="0">
                <a:latin typeface="HigherStandards-Light" pitchFamily="2" charset="0"/>
              </a:rPr>
              <a:t> </a:t>
            </a:r>
            <a:endParaRPr lang="en-US" sz="1200" b="1" i="0" dirty="0">
              <a:latin typeface="HigherStandards-Light" pitchFamily="2" charset="0"/>
            </a:endParaRPr>
          </a:p>
          <a:p>
            <a:r>
              <a:rPr lang="en-US" sz="1200" i="0" dirty="0" smtClean="0"/>
              <a:t>A </a:t>
            </a:r>
            <a:r>
              <a:rPr lang="en-US" sz="1200" i="0" dirty="0"/>
              <a:t>detailed analysis of 2024 subscription revenue transactions revealed two additional revenue growth opportunities for the year 2025.</a:t>
            </a:r>
          </a:p>
          <a:p>
            <a:r>
              <a:rPr lang="en-US" sz="1200" i="0" dirty="0"/>
              <a:t> </a:t>
            </a:r>
          </a:p>
          <a:p>
            <a:r>
              <a:rPr lang="en-US" sz="1200" b="1" i="0" dirty="0"/>
              <a:t>Opportunity # 1:</a:t>
            </a:r>
            <a:r>
              <a:rPr lang="en-US" sz="1200" i="0" dirty="0"/>
              <a:t>    Four specific products have the potential to generate additional revenue in the year 2025</a:t>
            </a:r>
            <a:r>
              <a:rPr lang="en-US" sz="1200" i="0" dirty="0" smtClean="0"/>
              <a:t>.</a:t>
            </a:r>
          </a:p>
          <a:p>
            <a:endParaRPr lang="en-US" sz="1200" i="0" dirty="0"/>
          </a:p>
          <a:p>
            <a:endParaRPr lang="en-US" sz="1200" i="0" dirty="0"/>
          </a:p>
          <a:p>
            <a:pPr marL="171450" lvl="0" indent="-171450">
              <a:buFont typeface="Wingdings" panose="05000000000000000000" pitchFamily="2" charset="2"/>
              <a:buChar char="q"/>
            </a:pPr>
            <a:r>
              <a:rPr lang="en-US" sz="1200" i="0" dirty="0"/>
              <a:t>Forty-four customers </a:t>
            </a:r>
            <a:r>
              <a:rPr lang="en-US" sz="1200" i="0" dirty="0" smtClean="0"/>
              <a:t>could </a:t>
            </a:r>
            <a:r>
              <a:rPr lang="en-US" sz="1200" i="0" dirty="0"/>
              <a:t>benefit from the A.I. Platform and may lead to $1.2 million in incremental revenue in 2025. </a:t>
            </a:r>
            <a:endParaRPr lang="en-US" sz="1200" i="0" dirty="0" smtClean="0"/>
          </a:p>
          <a:p>
            <a:pPr marL="171450" lvl="0" indent="-171450">
              <a:buFont typeface="Wingdings" panose="05000000000000000000" pitchFamily="2" charset="2"/>
              <a:buChar char="q"/>
            </a:pPr>
            <a:endParaRPr lang="en-US" sz="1200" i="0" dirty="0"/>
          </a:p>
          <a:p>
            <a:pPr marL="171450" lvl="0" indent="-171450">
              <a:buFont typeface="Wingdings" panose="05000000000000000000" pitchFamily="2" charset="2"/>
              <a:buChar char="q"/>
            </a:pPr>
            <a:r>
              <a:rPr lang="en-US" sz="1200" i="0" dirty="0"/>
              <a:t>Fourteen customers could benefit from the Teams Productivity platform and may lead to $896 thousand in additional revenue in 2025</a:t>
            </a:r>
            <a:r>
              <a:rPr lang="en-US" sz="1200" i="0" dirty="0" smtClean="0"/>
              <a:t>.</a:t>
            </a:r>
          </a:p>
          <a:p>
            <a:pPr marL="171450" lvl="0" indent="-171450">
              <a:buFont typeface="Wingdings" panose="05000000000000000000" pitchFamily="2" charset="2"/>
              <a:buChar char="q"/>
            </a:pPr>
            <a:endParaRPr lang="en-US" sz="1200" i="0" dirty="0"/>
          </a:p>
          <a:p>
            <a:pPr marL="171450" lvl="0" indent="-171450">
              <a:buFont typeface="Wingdings" panose="05000000000000000000" pitchFamily="2" charset="2"/>
              <a:buChar char="q"/>
            </a:pPr>
            <a:r>
              <a:rPr lang="en-US" sz="1200" i="0" dirty="0"/>
              <a:t>Two customers could benefit from the Sales Cloud platform and may lead to $124 thousand in additional revenue in 2025</a:t>
            </a:r>
            <a:r>
              <a:rPr lang="en-US" sz="1200" i="0" dirty="0" smtClean="0"/>
              <a:t>.</a:t>
            </a:r>
          </a:p>
          <a:p>
            <a:pPr marL="171450" lvl="0" indent="-171450">
              <a:buFont typeface="Wingdings" panose="05000000000000000000" pitchFamily="2" charset="2"/>
              <a:buChar char="q"/>
            </a:pPr>
            <a:endParaRPr lang="en-US" sz="1200" i="0" dirty="0"/>
          </a:p>
          <a:p>
            <a:pPr marL="171450" lvl="0" indent="-171450">
              <a:buFont typeface="Wingdings" panose="05000000000000000000" pitchFamily="2" charset="2"/>
              <a:buChar char="q"/>
            </a:pPr>
            <a:r>
              <a:rPr lang="en-US" sz="1200" i="0" dirty="0"/>
              <a:t>Two customers could benefit from the Marketing Cloud platform and may lead to $138 thousand in additional revenue in 2025.</a:t>
            </a:r>
          </a:p>
          <a:p>
            <a:endParaRPr lang="en-US" sz="1200" b="1" i="0" dirty="0" smtClean="0"/>
          </a:p>
          <a:p>
            <a:endParaRPr lang="en-US" sz="1200" b="1" i="0" dirty="0"/>
          </a:p>
          <a:p>
            <a:endParaRPr lang="en-US" sz="1200" b="1" i="0" dirty="0" smtClean="0"/>
          </a:p>
          <a:p>
            <a:r>
              <a:rPr lang="en-US" sz="1200" b="1" i="0" dirty="0" smtClean="0"/>
              <a:t>Opportunity </a:t>
            </a:r>
            <a:r>
              <a:rPr lang="en-US" sz="1200" b="1" i="0" dirty="0"/>
              <a:t># 2:</a:t>
            </a:r>
            <a:r>
              <a:rPr lang="en-US" sz="1200" i="0" dirty="0"/>
              <a:t>   Some customers could benefit by upgrading their customer support level from </a:t>
            </a:r>
            <a:r>
              <a:rPr lang="en-US" sz="1200" i="0" dirty="0" smtClean="0"/>
              <a:t>Standard to Premier. </a:t>
            </a:r>
            <a:r>
              <a:rPr lang="en-US" sz="1200" i="0" dirty="0"/>
              <a:t>The majority of New </a:t>
            </a:r>
            <a:r>
              <a:rPr lang="en-US" sz="1200" i="0" dirty="0" err="1"/>
              <a:t>Saas</a:t>
            </a:r>
            <a:r>
              <a:rPr lang="en-US" sz="1200" i="0" dirty="0"/>
              <a:t> Inc. customers have a subscription to a Premium (level 2) product but only have a Standard (Level 1) customer support plan subscription. </a:t>
            </a:r>
            <a:endParaRPr lang="en-US" sz="1200" i="0" dirty="0" smtClean="0"/>
          </a:p>
          <a:p>
            <a:endParaRPr lang="en-US" sz="1200" i="0" dirty="0"/>
          </a:p>
          <a:p>
            <a:pPr marL="171450" indent="-171450">
              <a:buFont typeface="Wingdings" panose="05000000000000000000" pitchFamily="2" charset="2"/>
              <a:buChar char="q"/>
            </a:pPr>
            <a:r>
              <a:rPr lang="en-US" sz="1200" i="0" dirty="0" smtClean="0"/>
              <a:t>Incremental </a:t>
            </a:r>
            <a:r>
              <a:rPr lang="en-US" sz="1200" i="0" dirty="0"/>
              <a:t>customer support revenue in between the range of $399 thousand and $799 thousand could be realized in 2025 if these customers upgrade their customer support plan from Standard (Level 1) to </a:t>
            </a:r>
            <a:r>
              <a:rPr lang="en-US" sz="1200" i="0" dirty="0" smtClean="0"/>
              <a:t>Premier </a:t>
            </a:r>
            <a:r>
              <a:rPr lang="en-US" sz="1200" i="0" dirty="0"/>
              <a:t>(Level 2</a:t>
            </a:r>
            <a:r>
              <a:rPr lang="en-US" sz="1200" i="0" dirty="0" smtClean="0"/>
              <a:t>).</a:t>
            </a:r>
          </a:p>
          <a:p>
            <a:pPr marL="171450" indent="-171450">
              <a:buFont typeface="Wingdings" panose="05000000000000000000" pitchFamily="2" charset="2"/>
              <a:buChar char="q"/>
            </a:pPr>
            <a:endParaRPr lang="en-US" sz="1200" i="0" dirty="0" smtClean="0"/>
          </a:p>
          <a:p>
            <a:pPr marL="171450" indent="-171450">
              <a:buFont typeface="Wingdings" panose="05000000000000000000" pitchFamily="2" charset="2"/>
              <a:buChar char="q"/>
            </a:pPr>
            <a:r>
              <a:rPr lang="en-US" sz="1200" i="0" dirty="0" smtClean="0"/>
              <a:t> </a:t>
            </a:r>
            <a:r>
              <a:rPr lang="en-US" sz="1200" i="0" dirty="0"/>
              <a:t>If customers upgrade their support level to Signature (Level 3), then somewhere between $878 thousand and $1.8 million in additional revenue could be generated in 2025</a:t>
            </a:r>
            <a:r>
              <a:rPr lang="en-US" sz="1200" i="0" dirty="0" smtClean="0"/>
              <a:t>. </a:t>
            </a:r>
            <a:endParaRPr lang="en-US" sz="1200" b="1" i="0" dirty="0">
              <a:latin typeface="Arial" panose="020B0604020202090204" pitchFamily="34" charset="0"/>
              <a:cs typeface="Arial" panose="020B0604020202090204" pitchFamily="34" charset="0"/>
            </a:endParaRPr>
          </a:p>
        </p:txBody>
      </p:sp>
    </p:spTree>
    <p:extLst>
      <p:ext uri="{BB962C8B-B14F-4D97-AF65-F5344CB8AC3E}">
        <p14:creationId xmlns:p14="http://schemas.microsoft.com/office/powerpoint/2010/main" val="3917861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1019627"/>
          </a:xfrm>
          <a:solidFill>
            <a:schemeClr val="bg1">
              <a:lumMod val="40000"/>
              <a:lumOff val="60000"/>
            </a:schemeClr>
          </a:solidFill>
          <a:ln>
            <a:solidFill>
              <a:schemeClr val="tx1"/>
            </a:solidFill>
          </a:ln>
        </p:spPr>
        <p:txBody>
          <a:bodyPr/>
          <a:lstStyle/>
          <a:p>
            <a:pPr>
              <a:defRPr/>
            </a:pPr>
            <a:r>
              <a:rPr lang="en-US" dirty="0" smtClean="0">
                <a:effectLst/>
              </a:rPr>
              <a:t>New </a:t>
            </a:r>
            <a:r>
              <a:rPr lang="en-US" dirty="0" err="1" smtClean="0">
                <a:effectLst/>
              </a:rPr>
              <a:t>Saas</a:t>
            </a:r>
            <a:r>
              <a:rPr lang="en-US" dirty="0" smtClean="0">
                <a:effectLst/>
              </a:rPr>
              <a:t> (Software-as-a-Service) Inc.</a:t>
            </a:r>
            <a:br>
              <a:rPr lang="en-US" dirty="0" smtClean="0">
                <a:effectLst/>
              </a:rPr>
            </a:br>
            <a:r>
              <a:rPr lang="en-US" dirty="0" smtClean="0">
                <a:effectLst/>
              </a:rPr>
              <a:t/>
            </a:r>
            <a:br>
              <a:rPr lang="en-US" dirty="0" smtClean="0">
                <a:effectLst/>
              </a:rPr>
            </a:br>
            <a:r>
              <a:rPr lang="en-US" dirty="0" smtClean="0">
                <a:effectLst/>
              </a:rPr>
              <a:t>Recommendations</a:t>
            </a:r>
            <a:endParaRPr lang="en-US" dirty="0">
              <a:effectLst/>
            </a:endParaRP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5</a:t>
            </a:fld>
            <a:endParaRPr lang="en-US" sz="1500" i="0" dirty="0">
              <a:latin typeface="_Higher Standards ppt" charset="0"/>
            </a:endParaRPr>
          </a:p>
        </p:txBody>
      </p:sp>
      <p:sp>
        <p:nvSpPr>
          <p:cNvPr id="5" name="Text Box 3">
            <a:extLst>
              <a:ext uri="{FF2B5EF4-FFF2-40B4-BE49-F238E27FC236}">
                <a16:creationId xmlns:a16="http://schemas.microsoft.com/office/drawing/2014/main" xmlns="" id="{AFD96FB7-0FBE-CCE1-6C4E-0DE03353B97E}"/>
              </a:ext>
            </a:extLst>
          </p:cNvPr>
          <p:cNvSpPr txBox="1">
            <a:spLocks noChangeArrowheads="1"/>
          </p:cNvSpPr>
          <p:nvPr/>
        </p:nvSpPr>
        <p:spPr bwMode="auto">
          <a:xfrm>
            <a:off x="203828" y="1388465"/>
            <a:ext cx="9376106" cy="2312543"/>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smtClean="0">
                <a:latin typeface="HigherStandards-Light" pitchFamily="2" charset="0"/>
              </a:rPr>
              <a:t> </a:t>
            </a:r>
            <a:endParaRPr lang="en-US" sz="1200" b="1" i="0" dirty="0">
              <a:latin typeface="HigherStandards-Light" pitchFamily="2" charset="0"/>
            </a:endParaRPr>
          </a:p>
          <a:p>
            <a:r>
              <a:rPr lang="en-US" sz="1200" i="0" dirty="0" smtClean="0"/>
              <a:t>Two recommendations should be considered for year 2025, as follows:</a:t>
            </a:r>
          </a:p>
          <a:p>
            <a:endParaRPr lang="en-US" sz="1200" i="0" dirty="0"/>
          </a:p>
          <a:p>
            <a:pPr marL="685708" lvl="1" indent="-228600">
              <a:buAutoNum type="arabicPeriod"/>
            </a:pPr>
            <a:r>
              <a:rPr lang="en-US" sz="1200" i="0" dirty="0" smtClean="0"/>
              <a:t>The </a:t>
            </a:r>
            <a:r>
              <a:rPr lang="en-US" sz="1200" i="0" dirty="0"/>
              <a:t>Sales and Marketing Team should review the detailed report of customers appearing under Opportunity # 1. </a:t>
            </a:r>
            <a:r>
              <a:rPr lang="en-US" sz="1200" i="0" dirty="0" smtClean="0"/>
              <a:t>If </a:t>
            </a:r>
            <a:r>
              <a:rPr lang="en-US" sz="1200" i="0" dirty="0"/>
              <a:t>a </a:t>
            </a:r>
            <a:r>
              <a:rPr lang="en-US" sz="1200" i="0" dirty="0" smtClean="0"/>
              <a:t>	successful </a:t>
            </a:r>
            <a:r>
              <a:rPr lang="en-US" sz="1200" i="0" dirty="0"/>
              <a:t>campaign to cross-sell these products to the current customer base is launched, these product cross-sells could </a:t>
            </a:r>
            <a:r>
              <a:rPr lang="en-US" sz="1200" i="0" dirty="0" smtClean="0"/>
              <a:t>	lead </a:t>
            </a:r>
            <a:r>
              <a:rPr lang="en-US" sz="1200" i="0" dirty="0"/>
              <a:t>to $2.4 million in incremental revenue in 2025</a:t>
            </a:r>
            <a:r>
              <a:rPr lang="en-US" sz="1200" i="0" dirty="0" smtClean="0"/>
              <a:t>.</a:t>
            </a:r>
          </a:p>
          <a:p>
            <a:pPr marL="228600" indent="-228600">
              <a:buAutoNum type="arabicPeriod"/>
            </a:pPr>
            <a:endParaRPr lang="en-US" sz="1200" i="0" dirty="0"/>
          </a:p>
          <a:p>
            <a:pPr lvl="1"/>
            <a:r>
              <a:rPr lang="en-US" sz="1200" i="0" dirty="0"/>
              <a:t>2. </a:t>
            </a:r>
            <a:r>
              <a:rPr lang="en-US" sz="1200" i="0" dirty="0" smtClean="0"/>
              <a:t>  For </a:t>
            </a:r>
            <a:r>
              <a:rPr lang="en-US" sz="1200" i="0" dirty="0"/>
              <a:t>opportunity # 2, the Sales and Marketing Team should review the list of customers who have a Premium level subscription </a:t>
            </a:r>
            <a:r>
              <a:rPr lang="en-US" sz="1200" i="0" dirty="0" smtClean="0"/>
              <a:t>	product </a:t>
            </a:r>
            <a:r>
              <a:rPr lang="en-US" sz="1200" i="0" dirty="0"/>
              <a:t>but only have a Standard (Level 1) customer support plan. If these customers elect to upgrade their support plan </a:t>
            </a:r>
            <a:r>
              <a:rPr lang="en-US" sz="1200" i="0" dirty="0" smtClean="0"/>
              <a:t>	levels</a:t>
            </a:r>
            <a:r>
              <a:rPr lang="en-US" sz="1200" i="0" dirty="0"/>
              <a:t>, an estimated range between $399 thousand (conservative estimate) and $1.8 million (aggressive estimate) in </a:t>
            </a:r>
            <a:r>
              <a:rPr lang="en-US" sz="1200" i="0" dirty="0" smtClean="0"/>
              <a:t>	additional </a:t>
            </a:r>
            <a:r>
              <a:rPr lang="en-US" sz="1200" i="0" dirty="0"/>
              <a:t>revenue could be achieved in 2025.</a:t>
            </a:r>
          </a:p>
          <a:p>
            <a:endParaRPr lang="en-US" sz="1200" i="0" dirty="0"/>
          </a:p>
        </p:txBody>
      </p:sp>
    </p:spTree>
    <p:extLst>
      <p:ext uri="{BB962C8B-B14F-4D97-AF65-F5344CB8AC3E}">
        <p14:creationId xmlns:p14="http://schemas.microsoft.com/office/powerpoint/2010/main" val="371251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404074"/>
          </a:xfrm>
          <a:solidFill>
            <a:schemeClr val="bg1">
              <a:lumMod val="40000"/>
              <a:lumOff val="60000"/>
            </a:schemeClr>
          </a:solidFill>
          <a:ln>
            <a:solidFill>
              <a:schemeClr val="tx1"/>
            </a:solidFill>
          </a:ln>
        </p:spPr>
        <p:txBody>
          <a:bodyPr/>
          <a:lstStyle/>
          <a:p>
            <a:pPr>
              <a:defRPr/>
            </a:pPr>
            <a:r>
              <a:rPr lang="en-US" dirty="0">
                <a:effectLst/>
              </a:rPr>
              <a:t>New </a:t>
            </a:r>
            <a:r>
              <a:rPr lang="en-US" dirty="0" err="1">
                <a:effectLst/>
              </a:rPr>
              <a:t>Saas</a:t>
            </a:r>
            <a:r>
              <a:rPr lang="en-US" dirty="0">
                <a:effectLst/>
              </a:rPr>
              <a:t> </a:t>
            </a:r>
            <a:r>
              <a:rPr lang="en-US" dirty="0" smtClean="0">
                <a:effectLst/>
              </a:rPr>
              <a:t>Inc</a:t>
            </a:r>
            <a:r>
              <a:rPr lang="en-US" dirty="0">
                <a:effectLst/>
              </a:rPr>
              <a:t>.    (SQL Database-  Overview and Major Analysis Steps)</a:t>
            </a: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6</a:t>
            </a:fld>
            <a:endParaRPr lang="en-US" sz="1500" i="0" dirty="0">
              <a:latin typeface="_Higher Standards ppt" charset="0"/>
            </a:endParaRPr>
          </a:p>
        </p:txBody>
      </p:sp>
      <p:sp>
        <p:nvSpPr>
          <p:cNvPr id="4" name="Text Box 3">
            <a:extLst>
              <a:ext uri="{FF2B5EF4-FFF2-40B4-BE49-F238E27FC236}">
                <a16:creationId xmlns:a16="http://schemas.microsoft.com/office/drawing/2014/main" xmlns="" id="{B5038F16-A743-8B9B-B6F8-271B0F4E565C}"/>
              </a:ext>
            </a:extLst>
          </p:cNvPr>
          <p:cNvSpPr txBox="1">
            <a:spLocks noChangeArrowheads="1"/>
          </p:cNvSpPr>
          <p:nvPr/>
        </p:nvSpPr>
        <p:spPr bwMode="auto">
          <a:xfrm>
            <a:off x="238548" y="2463728"/>
            <a:ext cx="9341386" cy="3851426"/>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Arial" panose="020B0604020202090204" pitchFamily="34" charset="0"/>
                <a:cs typeface="Arial" panose="020B0604020202090204" pitchFamily="34" charset="0"/>
              </a:rPr>
              <a:t>Major Data Analysis Process Steps:</a:t>
            </a:r>
          </a:p>
          <a:p>
            <a:pPr>
              <a:spcBef>
                <a:spcPts val="0"/>
              </a:spcBef>
            </a:pPr>
            <a:r>
              <a:rPr lang="en-US" sz="1200" b="1" i="0" dirty="0">
                <a:latin typeface="HigherStandards-Light" pitchFamily="2" charset="0"/>
              </a:rPr>
              <a:t>  </a:t>
            </a:r>
          </a:p>
          <a:p>
            <a:pPr marL="358571" indent="-358571">
              <a:spcBef>
                <a:spcPts val="0"/>
              </a:spcBef>
              <a:buFont typeface="+mj-lt"/>
              <a:buAutoNum type="arabicPeriod"/>
            </a:pPr>
            <a:r>
              <a:rPr lang="en-US" sz="1200" b="1" i="0" dirty="0">
                <a:latin typeface="Arial" panose="020B0604020202090204" pitchFamily="34" charset="0"/>
                <a:cs typeface="Arial" panose="020B0604020202090204" pitchFamily="34" charset="0"/>
              </a:rPr>
              <a:t>  Review business &amp; industry:      </a:t>
            </a:r>
            <a:r>
              <a:rPr lang="en-US" sz="1200" i="0" dirty="0">
                <a:latin typeface="Arial" panose="020B0604020202090204" pitchFamily="34" charset="0"/>
                <a:cs typeface="Arial" panose="020B0604020202090204" pitchFamily="34" charset="0"/>
              </a:rPr>
              <a:t>Studied major Saas products on </a:t>
            </a:r>
            <a:r>
              <a:rPr lang="en-US" sz="1200" i="0" dirty="0" err="1">
                <a:latin typeface="Arial" panose="020B0604020202090204" pitchFamily="34" charset="0"/>
                <a:cs typeface="Arial" panose="020B0604020202090204" pitchFamily="34" charset="0"/>
              </a:rPr>
              <a:t>SalesForce</a:t>
            </a:r>
            <a:r>
              <a:rPr lang="en-US" sz="1200" i="0" dirty="0">
                <a:latin typeface="Arial" panose="020B0604020202090204" pitchFamily="34" charset="0"/>
                <a:cs typeface="Arial" panose="020B0604020202090204" pitchFamily="34" charset="0"/>
              </a:rPr>
              <a:t> CRM website; searched for industry average</a:t>
            </a:r>
          </a:p>
          <a:p>
            <a:pPr>
              <a:spcBef>
                <a:spcPts val="0"/>
              </a:spcBef>
            </a:pPr>
            <a:r>
              <a:rPr lang="en-US" sz="1200" i="0" dirty="0">
                <a:latin typeface="Arial" panose="020B0604020202090204" pitchFamily="34" charset="0"/>
                <a:cs typeface="Arial" panose="020B0604020202090204" pitchFamily="34" charset="0"/>
              </a:rPr>
              <a:t>			 gross margins for Saas companies.</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2"/>
            </a:pPr>
            <a:r>
              <a:rPr lang="en-US" sz="1200" b="1" i="0" dirty="0">
                <a:latin typeface="Arial" panose="020B0604020202090204" pitchFamily="34" charset="0"/>
                <a:cs typeface="Arial" panose="020B0604020202090204" pitchFamily="34" charset="0"/>
              </a:rPr>
              <a:t>  Identify key business metrics: </a:t>
            </a:r>
            <a:r>
              <a:rPr lang="en-US" sz="1200" i="0" dirty="0">
                <a:latin typeface="Arial" panose="020B0604020202090204" pitchFamily="34" charset="0"/>
                <a:cs typeface="Arial" panose="020B0604020202090204" pitchFamily="34" charset="0"/>
              </a:rPr>
              <a:t>   Sales by </a:t>
            </a:r>
            <a:r>
              <a:rPr lang="en-US" sz="1200" i="0" dirty="0" smtClean="0">
                <a:latin typeface="Arial" panose="020B0604020202090204" pitchFamily="34" charset="0"/>
                <a:cs typeface="Arial" panose="020B0604020202090204" pitchFamily="34" charset="0"/>
              </a:rPr>
              <a:t>Product, Customer Support Plan levels, Top </a:t>
            </a:r>
            <a:r>
              <a:rPr lang="en-US" sz="1200" i="0" dirty="0">
                <a:latin typeface="Arial" panose="020B0604020202090204" pitchFamily="34" charset="0"/>
                <a:cs typeface="Arial" panose="020B0604020202090204" pitchFamily="34" charset="0"/>
              </a:rPr>
              <a:t>10 </a:t>
            </a:r>
            <a:r>
              <a:rPr lang="en-US" sz="1200" i="0" dirty="0" smtClean="0">
                <a:latin typeface="Arial" panose="020B0604020202090204" pitchFamily="34" charset="0"/>
                <a:cs typeface="Arial" panose="020B0604020202090204" pitchFamily="34" charset="0"/>
              </a:rPr>
              <a:t>Customers &amp; Industries.</a:t>
            </a: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2"/>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3"/>
            </a:pPr>
            <a:r>
              <a:rPr lang="en-US" sz="1200" b="1" i="0" dirty="0">
                <a:latin typeface="Arial" panose="020B0604020202090204" pitchFamily="34" charset="0"/>
                <a:cs typeface="Arial" panose="020B0604020202090204" pitchFamily="34" charset="0"/>
              </a:rPr>
              <a:t>  Create sample dataset:</a:t>
            </a:r>
            <a:r>
              <a:rPr lang="en-US" sz="1200" i="0" dirty="0">
                <a:latin typeface="Arial" panose="020B0604020202090204" pitchFamily="34" charset="0"/>
                <a:cs typeface="Arial" panose="020B0604020202090204" pitchFamily="34" charset="0"/>
              </a:rPr>
              <a:t>               Retail sales data obtained from Kaggle website.  Added missing data columns tied to metrics.</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4"/>
            </a:pPr>
            <a:r>
              <a:rPr lang="en-US" sz="1200" b="1" i="0" dirty="0">
                <a:latin typeface="Arial" panose="020B0604020202090204" pitchFamily="34" charset="0"/>
                <a:cs typeface="Arial" panose="020B0604020202090204" pitchFamily="34" charset="0"/>
              </a:rPr>
              <a:t>  Data Cleaning:                             </a:t>
            </a:r>
            <a:r>
              <a:rPr lang="en-US" sz="1200" i="0" dirty="0">
                <a:latin typeface="Arial" panose="020B0604020202090204" pitchFamily="34" charset="0"/>
                <a:cs typeface="Arial" panose="020B0604020202090204" pitchFamily="34" charset="0"/>
              </a:rPr>
              <a:t>Designed data tables, identified primary keys and data types, clean and standardize data.</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5"/>
            </a:pPr>
            <a:r>
              <a:rPr lang="en-US" sz="1200" b="1" i="0" dirty="0">
                <a:latin typeface="Arial" panose="020B0604020202090204" pitchFamily="34" charset="0"/>
                <a:cs typeface="Arial" panose="020B0604020202090204" pitchFamily="34" charset="0"/>
              </a:rPr>
              <a:t>  Upload data into database:         </a:t>
            </a:r>
            <a:r>
              <a:rPr lang="en-US" sz="1200" i="0" dirty="0">
                <a:latin typeface="Arial" panose="020B0604020202090204" pitchFamily="34" charset="0"/>
                <a:cs typeface="Arial" panose="020B0604020202090204" pitchFamily="34" charset="0"/>
              </a:rPr>
              <a:t>Imported the .csv load files into each database table.</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6"/>
            </a:pPr>
            <a:r>
              <a:rPr lang="en-US" sz="1200" b="1" i="0" dirty="0">
                <a:latin typeface="Arial" panose="020B0604020202090204" pitchFamily="34" charset="0"/>
                <a:cs typeface="Arial" panose="020B0604020202090204" pitchFamily="34" charset="0"/>
              </a:rPr>
              <a:t>  Build SQL queries:                     </a:t>
            </a:r>
            <a:r>
              <a:rPr lang="en-US" sz="1200" i="0" dirty="0">
                <a:latin typeface="Arial" panose="020B0604020202090204" pitchFamily="34" charset="0"/>
                <a:cs typeface="Arial" panose="020B0604020202090204" pitchFamily="34" charset="0"/>
              </a:rPr>
              <a:t> Used Primary Key fields to join each table.  Summarized financial data by years. </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7"/>
            </a:pPr>
            <a:r>
              <a:rPr lang="en-US" sz="1200" b="1" i="0" dirty="0">
                <a:latin typeface="Arial" panose="020B0604020202090204" pitchFamily="34" charset="0"/>
                <a:cs typeface="Arial" panose="020B0604020202090204" pitchFamily="34" charset="0"/>
              </a:rPr>
              <a:t>  Design Tableau dashboards</a:t>
            </a:r>
            <a:endParaRPr lang="en-US" sz="1200" i="0" dirty="0">
              <a:latin typeface="Arial" panose="020B0604020202090204" pitchFamily="34" charset="0"/>
              <a:cs typeface="Arial" panose="020B0604020202090204" pitchFamily="34" charset="0"/>
            </a:endParaRP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8"/>
            </a:pPr>
            <a:r>
              <a:rPr lang="en-US" sz="1200" b="1" i="0" dirty="0">
                <a:latin typeface="Arial" panose="020B0604020202090204" pitchFamily="34" charset="0"/>
                <a:cs typeface="Arial" panose="020B0604020202090204" pitchFamily="34" charset="0"/>
              </a:rPr>
              <a:t>  Insights &amp; Recommendations</a:t>
            </a:r>
          </a:p>
          <a:p>
            <a:pPr marL="358571" indent="-358571">
              <a:spcBef>
                <a:spcPts val="0"/>
              </a:spcBef>
              <a:buFont typeface="+mj-lt"/>
              <a:buAutoNum type="arabicPeriod" startAt="8"/>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9"/>
            </a:pPr>
            <a:r>
              <a:rPr lang="en-US" sz="1200" b="1" i="0" dirty="0">
                <a:latin typeface="Arial" panose="020B0604020202090204" pitchFamily="34" charset="0"/>
                <a:cs typeface="Arial" panose="020B0604020202090204" pitchFamily="34" charset="0"/>
              </a:rPr>
              <a:t>  Upload to GitHub website:         </a:t>
            </a:r>
            <a:r>
              <a:rPr lang="en-US" sz="1200" i="0" dirty="0">
                <a:latin typeface="Arial" panose="020B0604020202090204" pitchFamily="34" charset="0"/>
                <a:cs typeface="Arial" panose="020B0604020202090204" pitchFamily="34" charset="0"/>
              </a:rPr>
              <a:t>Drafted commentary for ReadMe sections;  obtained https: internet hyper-links. </a:t>
            </a:r>
          </a:p>
          <a:p>
            <a:pPr>
              <a:spcBef>
                <a:spcPts val="0"/>
              </a:spcBef>
            </a:pPr>
            <a:endParaRPr lang="en-US" sz="400" dirty="0">
              <a:latin typeface="HigherStandards-Light" pitchFamily="2" charset="0"/>
            </a:endParaRPr>
          </a:p>
        </p:txBody>
      </p:sp>
      <p:sp>
        <p:nvSpPr>
          <p:cNvPr id="5" name="Text Box 3">
            <a:extLst>
              <a:ext uri="{FF2B5EF4-FFF2-40B4-BE49-F238E27FC236}">
                <a16:creationId xmlns:a16="http://schemas.microsoft.com/office/drawing/2014/main" xmlns="" id="{AFD96FB7-0FBE-CCE1-6C4E-0DE03353B97E}"/>
              </a:ext>
            </a:extLst>
          </p:cNvPr>
          <p:cNvSpPr txBox="1">
            <a:spLocks noChangeArrowheads="1"/>
          </p:cNvSpPr>
          <p:nvPr/>
        </p:nvSpPr>
        <p:spPr bwMode="auto">
          <a:xfrm>
            <a:off x="221188" y="878800"/>
            <a:ext cx="9376106" cy="1081437"/>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Arial" panose="020B0604020202090204" pitchFamily="34" charset="0"/>
                <a:cs typeface="Arial" panose="020B0604020202090204" pitchFamily="34" charset="0"/>
              </a:rPr>
              <a:t>Overview:</a:t>
            </a:r>
          </a:p>
          <a:p>
            <a:pPr>
              <a:spcBef>
                <a:spcPts val="0"/>
              </a:spcBef>
            </a:pPr>
            <a:r>
              <a:rPr lang="en-US" sz="1200" b="1" i="0" dirty="0">
                <a:latin typeface="HigherStandards-Light" pitchFamily="2" charset="0"/>
              </a:rPr>
              <a:t>  </a:t>
            </a:r>
          </a:p>
          <a:p>
            <a:pPr marL="358571" indent="-358571">
              <a:spcBef>
                <a:spcPts val="0"/>
              </a:spcBef>
              <a:buFont typeface="+mj-lt"/>
              <a:buAutoNum type="arabicPeriod"/>
            </a:pPr>
            <a:r>
              <a:rPr lang="en-US" sz="1200" b="1" i="0" dirty="0">
                <a:latin typeface="Arial" panose="020B0604020202090204" pitchFamily="34" charset="0"/>
                <a:cs typeface="Arial" panose="020B0604020202090204" pitchFamily="34" charset="0"/>
              </a:rPr>
              <a:t>Purpose:                                         </a:t>
            </a:r>
            <a:r>
              <a:rPr lang="en-US" sz="1200" i="0" dirty="0">
                <a:latin typeface="Arial" panose="020B0604020202090204" pitchFamily="34" charset="0"/>
                <a:cs typeface="Arial" panose="020B0604020202090204" pitchFamily="34" charset="0"/>
              </a:rPr>
              <a:t>Database used in reporting and analysis for a major Saas (Software as a Service) company.</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2"/>
            </a:pPr>
            <a:r>
              <a:rPr lang="en-US" sz="1200" b="1" i="0" dirty="0">
                <a:latin typeface="Arial" panose="020B0604020202090204" pitchFamily="34" charset="0"/>
                <a:cs typeface="Arial" panose="020B0604020202090204" pitchFamily="34" charset="0"/>
              </a:rPr>
              <a:t>Key Business Partners:  </a:t>
            </a:r>
            <a:r>
              <a:rPr lang="en-US" sz="1200" i="0" dirty="0">
                <a:latin typeface="Arial" panose="020B0604020202090204" pitchFamily="34" charset="0"/>
                <a:cs typeface="Arial" panose="020B0604020202090204" pitchFamily="34" charset="0"/>
              </a:rPr>
              <a:t>              Finance, Sales, Marketing, and Product teams.</a:t>
            </a:r>
          </a:p>
          <a:p>
            <a:pPr marL="358571" indent="-358571">
              <a:spcBef>
                <a:spcPts val="0"/>
              </a:spcBef>
              <a:buFont typeface="+mj-lt"/>
              <a:buAutoNum type="arabicPeriod" startAt="3"/>
            </a:pPr>
            <a:endParaRPr lang="en-US" sz="400" dirty="0">
              <a:latin typeface="HigherStandards-Light" pitchFamily="2" charset="0"/>
            </a:endParaRPr>
          </a:p>
        </p:txBody>
      </p:sp>
    </p:spTree>
    <p:extLst>
      <p:ext uri="{BB962C8B-B14F-4D97-AF65-F5344CB8AC3E}">
        <p14:creationId xmlns:p14="http://schemas.microsoft.com/office/powerpoint/2010/main" val="2869139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E7A467B-ECC1-7A6D-E92C-24698ED82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B64955C-345D-F10F-ED87-882F83FB8953}"/>
              </a:ext>
            </a:extLst>
          </p:cNvPr>
          <p:cNvSpPr>
            <a:spLocks noGrp="1"/>
          </p:cNvSpPr>
          <p:nvPr>
            <p:ph type="title" sz="quarter"/>
          </p:nvPr>
        </p:nvSpPr>
        <p:spPr>
          <a:xfrm>
            <a:off x="319881" y="198437"/>
            <a:ext cx="9220199" cy="404074"/>
          </a:xfrm>
          <a:solidFill>
            <a:schemeClr val="bg1">
              <a:lumMod val="40000"/>
              <a:lumOff val="60000"/>
            </a:schemeClr>
          </a:solidFill>
          <a:ln>
            <a:solidFill>
              <a:schemeClr val="tx1"/>
            </a:solidFill>
          </a:ln>
        </p:spPr>
        <p:txBody>
          <a:bodyPr/>
          <a:lstStyle/>
          <a:p>
            <a:pPr>
              <a:defRPr/>
            </a:pPr>
            <a:r>
              <a:rPr lang="en-US" dirty="0">
                <a:effectLst/>
              </a:rPr>
              <a:t>New </a:t>
            </a:r>
            <a:r>
              <a:rPr lang="en-US" dirty="0" err="1">
                <a:effectLst/>
              </a:rPr>
              <a:t>Saas</a:t>
            </a:r>
            <a:r>
              <a:rPr lang="en-US">
                <a:effectLst/>
              </a:rPr>
              <a:t> </a:t>
            </a:r>
            <a:r>
              <a:rPr lang="en-US" smtClean="0">
                <a:effectLst/>
              </a:rPr>
              <a:t>Inc</a:t>
            </a:r>
            <a:r>
              <a:rPr lang="en-US" dirty="0">
                <a:effectLst/>
              </a:rPr>
              <a:t>. </a:t>
            </a:r>
            <a:r>
              <a:rPr lang="en-US" dirty="0" smtClean="0">
                <a:effectLst/>
              </a:rPr>
              <a:t>- SQL Database </a:t>
            </a:r>
            <a:r>
              <a:rPr lang="en-US" dirty="0">
                <a:effectLst/>
              </a:rPr>
              <a:t>Design Overview  (Table relationships)</a:t>
            </a:r>
          </a:p>
        </p:txBody>
      </p:sp>
      <p:sp>
        <p:nvSpPr>
          <p:cNvPr id="8" name="Slide Number Placeholder 3">
            <a:extLst>
              <a:ext uri="{FF2B5EF4-FFF2-40B4-BE49-F238E27FC236}">
                <a16:creationId xmlns:a16="http://schemas.microsoft.com/office/drawing/2014/main" xmlns="" id="{5D0138BA-1EF9-EDAB-F63B-FC1A53E6753E}"/>
              </a:ext>
            </a:extLst>
          </p:cNvPr>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7</a:t>
            </a:fld>
            <a:endParaRPr lang="en-US" sz="1500" i="0" dirty="0">
              <a:latin typeface="_Higher Standards ppt" charset="0"/>
            </a:endParaRPr>
          </a:p>
        </p:txBody>
      </p:sp>
      <p:pic>
        <p:nvPicPr>
          <p:cNvPr id="5" name="Picture 4">
            <a:extLst>
              <a:ext uri="{FF2B5EF4-FFF2-40B4-BE49-F238E27FC236}">
                <a16:creationId xmlns:a16="http://schemas.microsoft.com/office/drawing/2014/main" xmlns="" id="{ADC6BE6E-2067-8CCD-ADC8-F167B81BAFB7}"/>
              </a:ext>
            </a:extLst>
          </p:cNvPr>
          <p:cNvPicPr>
            <a:picLocks noChangeAspect="1"/>
          </p:cNvPicPr>
          <p:nvPr/>
        </p:nvPicPr>
        <p:blipFill>
          <a:blip r:embed="rId3"/>
          <a:stretch>
            <a:fillRect/>
          </a:stretch>
        </p:blipFill>
        <p:spPr>
          <a:xfrm>
            <a:off x="700882" y="1027840"/>
            <a:ext cx="6705600" cy="5104672"/>
          </a:xfrm>
          <a:prstGeom prst="rect">
            <a:avLst/>
          </a:prstGeom>
          <a:ln>
            <a:solidFill>
              <a:schemeClr val="tx1"/>
            </a:solidFill>
          </a:ln>
        </p:spPr>
      </p:pic>
    </p:spTree>
    <p:extLst>
      <p:ext uri="{BB962C8B-B14F-4D97-AF65-F5344CB8AC3E}">
        <p14:creationId xmlns:p14="http://schemas.microsoft.com/office/powerpoint/2010/main" val="1053835356"/>
      </p:ext>
    </p:extLst>
  </p:cSld>
  <p:clrMapOvr>
    <a:masterClrMapping/>
  </p:clrMapOvr>
</p:sld>
</file>

<file path=ppt/theme/theme1.xml><?xml version="1.0" encoding="utf-8"?>
<a:theme xmlns:a="http://schemas.openxmlformats.org/drawingml/2006/main" name="BAC T&amp;O Template">
  <a:themeElements>
    <a:clrScheme name="">
      <a:dk1>
        <a:srgbClr val="000000"/>
      </a:dk1>
      <a:lt1>
        <a:srgbClr val="AAAAAA"/>
      </a:lt1>
      <a:dk2>
        <a:srgbClr val="2261B4"/>
      </a:dk2>
      <a:lt2>
        <a:srgbClr val="000000"/>
      </a:lt2>
      <a:accent1>
        <a:srgbClr val="2261B4"/>
      </a:accent1>
      <a:accent2>
        <a:srgbClr val="E41E23"/>
      </a:accent2>
      <a:accent3>
        <a:srgbClr val="D2D2D2"/>
      </a:accent3>
      <a:accent4>
        <a:srgbClr val="000000"/>
      </a:accent4>
      <a:accent5>
        <a:srgbClr val="ABB7D6"/>
      </a:accent5>
      <a:accent6>
        <a:srgbClr val="CF1A1F"/>
      </a:accent6>
      <a:hlink>
        <a:srgbClr val="080808"/>
      </a:hlink>
      <a:folHlink>
        <a:srgbClr val="4D4D4D"/>
      </a:folHlink>
    </a:clrScheme>
    <a:fontScheme name="BAC T&amp;O Template">
      <a:majorFont>
        <a:latin typeface="Arial"/>
        <a:ea typeface=""/>
        <a:cs typeface="Times New Roman"/>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outerShdw dist="107763" dir="2700000" algn="ctr" rotWithShape="0">
            <a:schemeClr val="bg2">
              <a:alpha val="50000"/>
            </a:schemeClr>
          </a:outerShdw>
        </a:effectLst>
      </a:spPr>
      <a:bodyPr vert="horz" wrap="square" lIns="91440" tIns="45720" rIns="91440" bIns="45720" numCol="1" anchor="t" anchorCtr="0" compatLnSpc="1">
        <a:prstTxWarp prst="textNoShape">
          <a:avLst/>
        </a:prstTxWarp>
        <a:spAutoFit/>
      </a:bodyPr>
      <a:lstStyle>
        <a:defPPr marL="228600" marR="0" indent="-228600" algn="ctr" defTabSz="914400" rtl="0" eaLnBrk="1" fontAlgn="base" latinLnBrk="0" hangingPunct="1">
          <a:lnSpc>
            <a:spcPct val="100000"/>
          </a:lnSpc>
          <a:spcBef>
            <a:spcPct val="15000"/>
          </a:spcBef>
          <a:spcAft>
            <a:spcPct val="0"/>
          </a:spcAft>
          <a:buClr>
            <a:schemeClr val="bg1"/>
          </a:buClr>
          <a:buSzTx/>
          <a:buFontTx/>
          <a:buNone/>
          <a:tabLst>
            <a:tab pos="1379538" algn="l"/>
            <a:tab pos="6613525" algn="l"/>
          </a:tabLst>
          <a:defRPr kumimoji="0" lang="en-US"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outerShdw dist="107763" dir="2700000" algn="ctr" rotWithShape="0">
            <a:schemeClr val="bg2">
              <a:alpha val="50000"/>
            </a:schemeClr>
          </a:outerShdw>
        </a:effectLst>
      </a:spPr>
      <a:bodyPr vert="horz" wrap="square" lIns="91440" tIns="45720" rIns="91440" bIns="45720" numCol="1" anchor="t" anchorCtr="0" compatLnSpc="1">
        <a:prstTxWarp prst="textNoShape">
          <a:avLst/>
        </a:prstTxWarp>
        <a:spAutoFit/>
      </a:bodyPr>
      <a:lstStyle>
        <a:defPPr marL="228600" marR="0" indent="-228600" algn="ctr" defTabSz="914400" rtl="0" eaLnBrk="1" fontAlgn="base" latinLnBrk="0" hangingPunct="1">
          <a:lnSpc>
            <a:spcPct val="100000"/>
          </a:lnSpc>
          <a:spcBef>
            <a:spcPct val="15000"/>
          </a:spcBef>
          <a:spcAft>
            <a:spcPct val="0"/>
          </a:spcAft>
          <a:buClr>
            <a:schemeClr val="bg1"/>
          </a:buClr>
          <a:buSzTx/>
          <a:buFontTx/>
          <a:buNone/>
          <a:tabLst>
            <a:tab pos="1379538" algn="l"/>
            <a:tab pos="6613525" algn="l"/>
          </a:tabLst>
          <a:defRPr kumimoji="0" lang="en-US" sz="1800" b="0" i="1" u="none" strike="noStrike" cap="none" normalizeH="0" baseline="0" smtClean="0">
            <a:ln>
              <a:noFill/>
            </a:ln>
            <a:solidFill>
              <a:schemeClr val="tx1"/>
            </a:solidFill>
            <a:effectLst/>
            <a:latin typeface="Arial" charset="0"/>
          </a:defRPr>
        </a:defPPr>
      </a:lstStyle>
    </a:lnDef>
  </a:objectDefaults>
  <a:extraClrSchemeLst>
    <a:extraClrScheme>
      <a:clrScheme name="BAC T&amp;O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AC T&amp;O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AC T&amp;O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AC T&amp;O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AC T&amp;O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AC T&amp;O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C T&amp;O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AC T&amp;O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AC T&amp;O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AC T&amp;O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AC T&amp;O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AC T&amp;O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40607</TotalTime>
  <Words>505</Words>
  <Application>Microsoft Office PowerPoint</Application>
  <PresentationFormat>Custom</PresentationFormat>
  <Paragraphs>124</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BAC T&amp;O Template</vt:lpstr>
      <vt:lpstr>Kenton A. Fong  Financial Analysis Presentation  Portfolio Project:     New Saas (Software-as-a-Service) Inc.</vt:lpstr>
      <vt:lpstr>New Saas Co., Inc.    - Dashboard Metrics</vt:lpstr>
      <vt:lpstr>New Saas (Software-as-a-Service) Inc.  Key Insights</vt:lpstr>
      <vt:lpstr>New Saas (Software-as-a-Service) Inc.  Key Insights</vt:lpstr>
      <vt:lpstr>New Saas (Software-as-a-Service) Inc.  Recommendations</vt:lpstr>
      <vt:lpstr>New Saas Inc.    (SQL Database-  Overview and Major Analysis Steps)</vt:lpstr>
      <vt:lpstr>New Saas Inc. - SQL Database Design Overview  (Table relationships)</vt:lpstr>
    </vt:vector>
  </TitlesOfParts>
  <Company>Bank of America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Bank of America</dc:creator>
  <cp:lastModifiedBy>Kenton Fong</cp:lastModifiedBy>
  <cp:revision>2035</cp:revision>
  <cp:lastPrinted>2025-01-30T20:33:42Z</cp:lastPrinted>
  <dcterms:created xsi:type="dcterms:W3CDTF">2004-12-10T12:55:57Z</dcterms:created>
  <dcterms:modified xsi:type="dcterms:W3CDTF">2025-02-07T23:41:49Z</dcterms:modified>
</cp:coreProperties>
</file>