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9"/>
  </p:notesMasterIdLst>
  <p:handoutMasterIdLst>
    <p:handoutMasterId r:id="rId10"/>
  </p:handoutMasterIdLst>
  <p:sldIdLst>
    <p:sldId id="960" r:id="rId2"/>
    <p:sldId id="962" r:id="rId3"/>
    <p:sldId id="964" r:id="rId4"/>
    <p:sldId id="965" r:id="rId5"/>
    <p:sldId id="966" r:id="rId6"/>
    <p:sldId id="963" r:id="rId7"/>
    <p:sldId id="961" r:id="rId8"/>
  </p:sldIdLst>
  <p:sldSz cx="9783763" cy="6950075"/>
  <p:notesSz cx="6858000" cy="9313863"/>
  <p:defaultTextStyle>
    <a:defPPr>
      <a:defRPr lang="en-US"/>
    </a:defPPr>
    <a:lvl1pPr algn="l" rtl="0" fontAlgn="base">
      <a:spcBef>
        <a:spcPct val="0"/>
      </a:spcBef>
      <a:spcAft>
        <a:spcPct val="0"/>
      </a:spcAft>
      <a:defRPr i="1" kern="1200">
        <a:solidFill>
          <a:schemeClr val="tx1"/>
        </a:solidFill>
        <a:latin typeface="Arial" charset="0"/>
        <a:ea typeface="+mn-ea"/>
        <a:cs typeface="+mn-cs"/>
      </a:defRPr>
    </a:lvl1pPr>
    <a:lvl2pPr marL="457108" algn="l" rtl="0" fontAlgn="base">
      <a:spcBef>
        <a:spcPct val="0"/>
      </a:spcBef>
      <a:spcAft>
        <a:spcPct val="0"/>
      </a:spcAft>
      <a:defRPr i="1" kern="1200">
        <a:solidFill>
          <a:schemeClr val="tx1"/>
        </a:solidFill>
        <a:latin typeface="Arial" charset="0"/>
        <a:ea typeface="+mn-ea"/>
        <a:cs typeface="+mn-cs"/>
      </a:defRPr>
    </a:lvl2pPr>
    <a:lvl3pPr marL="914214" algn="l" rtl="0" fontAlgn="base">
      <a:spcBef>
        <a:spcPct val="0"/>
      </a:spcBef>
      <a:spcAft>
        <a:spcPct val="0"/>
      </a:spcAft>
      <a:defRPr i="1" kern="1200">
        <a:solidFill>
          <a:schemeClr val="tx1"/>
        </a:solidFill>
        <a:latin typeface="Arial" charset="0"/>
        <a:ea typeface="+mn-ea"/>
        <a:cs typeface="+mn-cs"/>
      </a:defRPr>
    </a:lvl3pPr>
    <a:lvl4pPr marL="1371322" algn="l" rtl="0" fontAlgn="base">
      <a:spcBef>
        <a:spcPct val="0"/>
      </a:spcBef>
      <a:spcAft>
        <a:spcPct val="0"/>
      </a:spcAft>
      <a:defRPr i="1" kern="1200">
        <a:solidFill>
          <a:schemeClr val="tx1"/>
        </a:solidFill>
        <a:latin typeface="Arial" charset="0"/>
        <a:ea typeface="+mn-ea"/>
        <a:cs typeface="+mn-cs"/>
      </a:defRPr>
    </a:lvl4pPr>
    <a:lvl5pPr marL="1828429" algn="l" rtl="0" fontAlgn="base">
      <a:spcBef>
        <a:spcPct val="0"/>
      </a:spcBef>
      <a:spcAft>
        <a:spcPct val="0"/>
      </a:spcAft>
      <a:defRPr i="1" kern="1200">
        <a:solidFill>
          <a:schemeClr val="tx1"/>
        </a:solidFill>
        <a:latin typeface="Arial" charset="0"/>
        <a:ea typeface="+mn-ea"/>
        <a:cs typeface="+mn-cs"/>
      </a:defRPr>
    </a:lvl5pPr>
    <a:lvl6pPr marL="2285534" algn="l" defTabSz="914214" rtl="0" eaLnBrk="1" latinLnBrk="0" hangingPunct="1">
      <a:defRPr i="1" kern="1200">
        <a:solidFill>
          <a:schemeClr val="tx1"/>
        </a:solidFill>
        <a:latin typeface="Arial" charset="0"/>
        <a:ea typeface="+mn-ea"/>
        <a:cs typeface="+mn-cs"/>
      </a:defRPr>
    </a:lvl6pPr>
    <a:lvl7pPr marL="2742642" algn="l" defTabSz="914214" rtl="0" eaLnBrk="1" latinLnBrk="0" hangingPunct="1">
      <a:defRPr i="1" kern="1200">
        <a:solidFill>
          <a:schemeClr val="tx1"/>
        </a:solidFill>
        <a:latin typeface="Arial" charset="0"/>
        <a:ea typeface="+mn-ea"/>
        <a:cs typeface="+mn-cs"/>
      </a:defRPr>
    </a:lvl7pPr>
    <a:lvl8pPr marL="3199749" algn="l" defTabSz="914214" rtl="0" eaLnBrk="1" latinLnBrk="0" hangingPunct="1">
      <a:defRPr i="1" kern="1200">
        <a:solidFill>
          <a:schemeClr val="tx1"/>
        </a:solidFill>
        <a:latin typeface="Arial" charset="0"/>
        <a:ea typeface="+mn-ea"/>
        <a:cs typeface="+mn-cs"/>
      </a:defRPr>
    </a:lvl8pPr>
    <a:lvl9pPr marL="3656856" algn="l" defTabSz="914214" rtl="0" eaLnBrk="1" latinLnBrk="0" hangingPunct="1">
      <a:defRPr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9">
          <p15:clr>
            <a:srgbClr val="A4A3A4"/>
          </p15:clr>
        </p15:guide>
        <p15:guide id="2" pos="61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C0C0C0"/>
    <a:srgbClr val="341AA2"/>
    <a:srgbClr val="3A1DB3"/>
    <a:srgbClr val="606060"/>
    <a:srgbClr val="B2B2B2"/>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5" autoAdjust="0"/>
    <p:restoredTop sz="99464" autoAdjust="0"/>
  </p:normalViewPr>
  <p:slideViewPr>
    <p:cSldViewPr snapToObjects="1">
      <p:cViewPr varScale="1">
        <p:scale>
          <a:sx n="102" d="100"/>
          <a:sy n="102" d="100"/>
        </p:scale>
        <p:origin x="2196" y="318"/>
      </p:cViewPr>
      <p:guideLst>
        <p:guide orient="horz" pos="2189"/>
        <p:guide pos="616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39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7" name="Rectangle 3"/>
          <p:cNvSpPr>
            <a:spLocks noGrp="1" noChangeArrowheads="1"/>
          </p:cNvSpPr>
          <p:nvPr>
            <p:ph type="dt" sz="quarter"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16388" name="Rectangle 4"/>
          <p:cNvSpPr>
            <a:spLocks noGrp="1" noChangeArrowheads="1"/>
          </p:cNvSpPr>
          <p:nvPr>
            <p:ph type="ftr" sz="quarter" idx="2"/>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9" name="Rectangle 5"/>
          <p:cNvSpPr>
            <a:spLocks noGrp="1" noChangeArrowheads="1"/>
          </p:cNvSpPr>
          <p:nvPr>
            <p:ph type="sldNum" sz="quarter" idx="3"/>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6491DF60-3605-4DFD-A9DB-2E65952EFE54}" type="slidenum">
              <a:rPr lang="en-US"/>
              <a:pPr>
                <a:defRPr/>
              </a:pPr>
              <a:t>‹#›</a:t>
            </a:fld>
            <a:endParaRPr lang="en-US" dirty="0"/>
          </a:p>
        </p:txBody>
      </p:sp>
    </p:spTree>
    <p:extLst>
      <p:ext uri="{BB962C8B-B14F-4D97-AF65-F5344CB8AC3E}">
        <p14:creationId xmlns:p14="http://schemas.microsoft.com/office/powerpoint/2010/main" val="3017063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5" name="Rectangle 3"/>
          <p:cNvSpPr>
            <a:spLocks noGrp="1" noChangeArrowheads="1"/>
          </p:cNvSpPr>
          <p:nvPr>
            <p:ph type="dt"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974725" y="698500"/>
            <a:ext cx="4913313" cy="34925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815" y="4424403"/>
            <a:ext cx="5028370" cy="4191876"/>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9" name="Rectangle 7"/>
          <p:cNvSpPr>
            <a:spLocks noGrp="1" noChangeArrowheads="1"/>
          </p:cNvSpPr>
          <p:nvPr>
            <p:ph type="sldNum" sz="quarter" idx="5"/>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4D5045DE-AA28-4D5D-86B3-E72637B7C23C}" type="slidenum">
              <a:rPr lang="en-US"/>
              <a:pPr>
                <a:defRPr/>
              </a:pPr>
              <a:t>‹#›</a:t>
            </a:fld>
            <a:endParaRPr lang="en-US" dirty="0"/>
          </a:p>
        </p:txBody>
      </p:sp>
    </p:spTree>
    <p:extLst>
      <p:ext uri="{BB962C8B-B14F-4D97-AF65-F5344CB8AC3E}">
        <p14:creationId xmlns:p14="http://schemas.microsoft.com/office/powerpoint/2010/main" val="467834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_HigherStandards ppt" pitchFamily="2" charset="0"/>
        <a:ea typeface="+mn-ea"/>
        <a:cs typeface="+mn-cs"/>
      </a:defRPr>
    </a:lvl1pPr>
    <a:lvl2pPr marL="457108" algn="l" rtl="0" eaLnBrk="0" fontAlgn="base" hangingPunct="0">
      <a:spcBef>
        <a:spcPct val="30000"/>
      </a:spcBef>
      <a:spcAft>
        <a:spcPct val="0"/>
      </a:spcAft>
      <a:defRPr sz="1200" kern="1200">
        <a:solidFill>
          <a:schemeClr val="tx1"/>
        </a:solidFill>
        <a:latin typeface="_HigherStandards ppt" pitchFamily="2" charset="0"/>
        <a:ea typeface="+mn-ea"/>
        <a:cs typeface="+mn-cs"/>
      </a:defRPr>
    </a:lvl2pPr>
    <a:lvl3pPr marL="914214" algn="l" rtl="0" eaLnBrk="0" fontAlgn="base" hangingPunct="0">
      <a:spcBef>
        <a:spcPct val="30000"/>
      </a:spcBef>
      <a:spcAft>
        <a:spcPct val="0"/>
      </a:spcAft>
      <a:defRPr sz="1200" kern="1200">
        <a:solidFill>
          <a:schemeClr val="tx1"/>
        </a:solidFill>
        <a:latin typeface="_HigherStandards ppt" pitchFamily="2" charset="0"/>
        <a:ea typeface="+mn-ea"/>
        <a:cs typeface="+mn-cs"/>
      </a:defRPr>
    </a:lvl3pPr>
    <a:lvl4pPr marL="1371322" algn="l" rtl="0" eaLnBrk="0" fontAlgn="base" hangingPunct="0">
      <a:spcBef>
        <a:spcPct val="30000"/>
      </a:spcBef>
      <a:spcAft>
        <a:spcPct val="0"/>
      </a:spcAft>
      <a:defRPr sz="1200" kern="1200">
        <a:solidFill>
          <a:schemeClr val="tx1"/>
        </a:solidFill>
        <a:latin typeface="_HigherStandards ppt" pitchFamily="2" charset="0"/>
        <a:ea typeface="+mn-ea"/>
        <a:cs typeface="+mn-cs"/>
      </a:defRPr>
    </a:lvl4pPr>
    <a:lvl5pPr marL="1828429" algn="l" rtl="0" eaLnBrk="0" fontAlgn="base" hangingPunct="0">
      <a:spcBef>
        <a:spcPct val="30000"/>
      </a:spcBef>
      <a:spcAft>
        <a:spcPct val="0"/>
      </a:spcAft>
      <a:defRPr sz="1200" kern="1200">
        <a:solidFill>
          <a:schemeClr val="tx1"/>
        </a:solidFill>
        <a:latin typeface="_HigherStandards ppt" pitchFamily="2" charset="0"/>
        <a:ea typeface="+mn-ea"/>
        <a:cs typeface="+mn-cs"/>
      </a:defRPr>
    </a:lvl5pPr>
    <a:lvl6pPr marL="2285534" algn="l" defTabSz="914214" rtl="0" eaLnBrk="1" latinLnBrk="0" hangingPunct="1">
      <a:defRPr sz="1200" kern="1200">
        <a:solidFill>
          <a:schemeClr val="tx1"/>
        </a:solidFill>
        <a:latin typeface="+mn-lt"/>
        <a:ea typeface="+mn-ea"/>
        <a:cs typeface="+mn-cs"/>
      </a:defRPr>
    </a:lvl6pPr>
    <a:lvl7pPr marL="2742642" algn="l" defTabSz="914214" rtl="0" eaLnBrk="1" latinLnBrk="0" hangingPunct="1">
      <a:defRPr sz="1200" kern="1200">
        <a:solidFill>
          <a:schemeClr val="tx1"/>
        </a:solidFill>
        <a:latin typeface="+mn-lt"/>
        <a:ea typeface="+mn-ea"/>
        <a:cs typeface="+mn-cs"/>
      </a:defRPr>
    </a:lvl7pPr>
    <a:lvl8pPr marL="3199749" algn="l" defTabSz="914214" rtl="0" eaLnBrk="1" latinLnBrk="0" hangingPunct="1">
      <a:defRPr sz="1200" kern="1200">
        <a:solidFill>
          <a:schemeClr val="tx1"/>
        </a:solidFill>
        <a:latin typeface="+mn-lt"/>
        <a:ea typeface="+mn-ea"/>
        <a:cs typeface="+mn-cs"/>
      </a:defRPr>
    </a:lvl8pPr>
    <a:lvl9pPr marL="3656856" algn="l" defTabSz="9142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1</a:t>
            </a:fld>
            <a:endParaRPr lang="en-US" altLang="en-US" dirty="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DAD75-A7FD-2CD1-1718-6C5666BA332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415BA20D-B3C4-05D1-4960-877A1ACDDC40}"/>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6D97F95E-00AF-4991-77BC-AF725BE9F114}"/>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4A3F503B-799D-3680-B706-08FF4580AEA3}"/>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B71E0845-E184-BB7F-6108-F9FE95C682B2}"/>
              </a:ext>
            </a:extLst>
          </p:cNvPr>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a:extLst>
              <a:ext uri="{FF2B5EF4-FFF2-40B4-BE49-F238E27FC236}">
                <a16:creationId xmlns:a16="http://schemas.microsoft.com/office/drawing/2014/main" id="{9D235647-93CB-198A-18D2-BC15A1F2456F}"/>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180F4E1D-439D-CC80-55E5-AF1F1F427853}"/>
              </a:ext>
            </a:extLst>
          </p:cNvPr>
          <p:cNvSpPr>
            <a:spLocks noGrp="1"/>
          </p:cNvSpPr>
          <p:nvPr>
            <p:ph type="sldNum" sz="quarter" idx="5"/>
          </p:nvPr>
        </p:nvSpPr>
        <p:spPr>
          <a:noFill/>
        </p:spPr>
        <p:txBody>
          <a:bodyPr/>
          <a:lstStyle/>
          <a:p>
            <a:fld id="{D401E4AC-4BE4-4880-9F5A-079F19C9310D}" type="slidenum">
              <a:rPr lang="en-US" altLang="en-US" smtClean="0">
                <a:latin typeface="Times"/>
              </a:rPr>
              <a:pPr/>
              <a:t>2</a:t>
            </a:fld>
            <a:endParaRPr lang="en-US" altLang="en-US" dirty="0">
              <a:latin typeface="Times"/>
            </a:endParaRPr>
          </a:p>
        </p:txBody>
      </p:sp>
    </p:spTree>
    <p:extLst>
      <p:ext uri="{BB962C8B-B14F-4D97-AF65-F5344CB8AC3E}">
        <p14:creationId xmlns:p14="http://schemas.microsoft.com/office/powerpoint/2010/main" val="114342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3</a:t>
            </a:fld>
            <a:endParaRPr lang="en-US" altLang="en-US" dirty="0">
              <a:latin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4</a:t>
            </a:fld>
            <a:endParaRPr lang="en-US" altLang="en-US" dirty="0">
              <a:latin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5</a:t>
            </a:fld>
            <a:endParaRPr lang="en-US" altLang="en-US" dirty="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6</a:t>
            </a:fld>
            <a:endParaRPr lang="en-US" altLang="en-US" dirty="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4439-B015-7619-BD1B-3052340B1541}"/>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545B6C3-64CF-87CB-5DAD-6A543139C815}"/>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0285F40F-EDDA-70AC-928C-BF4CE6E37D10}"/>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3B7C1F21-3164-227B-B5C0-114D31012400}"/>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0E23D8A4-793F-6457-FB39-ECC602B031EC}"/>
              </a:ext>
            </a:extLst>
          </p:cNvPr>
          <p:cNvSpPr>
            <a:spLocks noGrp="1"/>
          </p:cNvSpPr>
          <p:nvPr>
            <p:ph type="dt" sz="quarter" idx="1"/>
          </p:nvPr>
        </p:nvSpPr>
        <p:spPr>
          <a:noFill/>
        </p:spPr>
        <p:txBody>
          <a:bodyPr/>
          <a:lstStyle/>
          <a:p>
            <a:fld id="{CC615467-D095-4750-81D6-612413FD0794}" type="datetime1">
              <a:rPr lang="en-US" altLang="en-US" smtClean="0">
                <a:latin typeface="Times"/>
              </a:rPr>
              <a:pPr/>
              <a:t>2/9/2025</a:t>
            </a:fld>
            <a:endParaRPr lang="en-US" altLang="en-US" dirty="0">
              <a:latin typeface="Times"/>
            </a:endParaRPr>
          </a:p>
        </p:txBody>
      </p:sp>
      <p:sp>
        <p:nvSpPr>
          <p:cNvPr id="6150" name="Footer Placeholder 5">
            <a:extLst>
              <a:ext uri="{FF2B5EF4-FFF2-40B4-BE49-F238E27FC236}">
                <a16:creationId xmlns:a16="http://schemas.microsoft.com/office/drawing/2014/main" id="{70A96DD3-E218-358F-988A-A0CFC87E5C4B}"/>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086CDB4D-27E0-074B-7366-BBB147E68237}"/>
              </a:ext>
            </a:extLst>
          </p:cNvPr>
          <p:cNvSpPr>
            <a:spLocks noGrp="1"/>
          </p:cNvSpPr>
          <p:nvPr>
            <p:ph type="sldNum" sz="quarter" idx="5"/>
          </p:nvPr>
        </p:nvSpPr>
        <p:spPr>
          <a:noFill/>
        </p:spPr>
        <p:txBody>
          <a:bodyPr/>
          <a:lstStyle/>
          <a:p>
            <a:fld id="{D401E4AC-4BE4-4880-9F5A-079F19C9310D}" type="slidenum">
              <a:rPr lang="en-US" altLang="en-US" smtClean="0">
                <a:latin typeface="Times"/>
              </a:rPr>
              <a:pPr/>
              <a:t>7</a:t>
            </a:fld>
            <a:endParaRPr lang="en-US" altLang="en-US" dirty="0">
              <a:latin typeface="Times"/>
            </a:endParaRPr>
          </a:p>
        </p:txBody>
      </p:sp>
    </p:spTree>
    <p:extLst>
      <p:ext uri="{BB962C8B-B14F-4D97-AF65-F5344CB8AC3E}">
        <p14:creationId xmlns:p14="http://schemas.microsoft.com/office/powerpoint/2010/main" val="290853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954" y="122239"/>
            <a:ext cx="500373"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7988" y="122239"/>
            <a:ext cx="66357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7990" y="122238"/>
            <a:ext cx="9050337" cy="404084"/>
          </a:xfrm>
        </p:spPr>
        <p:txBody>
          <a:bodyPr/>
          <a:lstStyle/>
          <a:p>
            <a:r>
              <a:rPr lang="en-US"/>
              <a:t>Click to edit Master title style</a:t>
            </a:r>
          </a:p>
        </p:txBody>
      </p:sp>
      <p:sp>
        <p:nvSpPr>
          <p:cNvPr id="3" name="Table Placeholder 2"/>
          <p:cNvSpPr>
            <a:spLocks noGrp="1"/>
          </p:cNvSpPr>
          <p:nvPr>
            <p:ph type="tbl" idx="1"/>
          </p:nvPr>
        </p:nvSpPr>
        <p:spPr>
          <a:xfrm>
            <a:off x="407988" y="655638"/>
            <a:ext cx="8983662" cy="5562600"/>
          </a:xfrm>
        </p:spPr>
        <p:txBody>
          <a:bodyPr/>
          <a:lstStyle/>
          <a:p>
            <a:pPr lvl="0"/>
            <a:endParaRPr lang="en-US" noProof="0" dirty="0"/>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3425" y="2159001"/>
            <a:ext cx="8316913" cy="404084"/>
          </a:xfrm>
        </p:spPr>
        <p:txBody>
          <a:bodyPr/>
          <a:lstStyle/>
          <a:p>
            <a:r>
              <a:rPr lang="en-US"/>
              <a:t>Click to edit Master title style</a:t>
            </a:r>
          </a:p>
        </p:txBody>
      </p:sp>
      <p:sp>
        <p:nvSpPr>
          <p:cNvPr id="3" name="Subtitle 2"/>
          <p:cNvSpPr>
            <a:spLocks noGrp="1"/>
          </p:cNvSpPr>
          <p:nvPr>
            <p:ph type="subTitle" idx="1"/>
          </p:nvPr>
        </p:nvSpPr>
        <p:spPr>
          <a:xfrm>
            <a:off x="1466852" y="3938588"/>
            <a:ext cx="6850063" cy="1776412"/>
          </a:xfrm>
        </p:spPr>
        <p:txBody>
          <a:bodyPr/>
          <a:lstStyle>
            <a:lvl1pPr marL="0" indent="0" algn="ctr">
              <a:buNone/>
              <a:defRPr/>
            </a:lvl1pPr>
            <a:lvl2pPr marL="457108" indent="0" algn="ctr">
              <a:buNone/>
              <a:defRPr/>
            </a:lvl2pPr>
            <a:lvl3pPr marL="914214" indent="0" algn="ctr">
              <a:buNone/>
              <a:defRPr/>
            </a:lvl3pPr>
            <a:lvl4pPr marL="1371322" indent="0" algn="ctr">
              <a:buNone/>
              <a:defRPr/>
            </a:lvl4pPr>
            <a:lvl5pPr marL="1828429" indent="0" algn="ctr">
              <a:buNone/>
              <a:defRPr/>
            </a:lvl5pPr>
            <a:lvl6pPr marL="2285534" indent="0" algn="ctr">
              <a:buNone/>
              <a:defRPr/>
            </a:lvl6pPr>
            <a:lvl7pPr marL="2742642" indent="0" algn="ctr">
              <a:buNone/>
              <a:defRPr/>
            </a:lvl7pPr>
            <a:lvl8pPr marL="3199749" indent="0" algn="ctr">
              <a:buNone/>
              <a:defRPr/>
            </a:lvl8pPr>
            <a:lvl9pPr marL="3656856"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89188" y="278325"/>
            <a:ext cx="8805387" cy="404074"/>
          </a:xfrm>
        </p:spPr>
        <p:txBody>
          <a:bodyPr/>
          <a:lstStyle/>
          <a:p>
            <a:r>
              <a:rPr lang="en-US"/>
              <a:t>Click to edit Master title style</a:t>
            </a:r>
          </a:p>
        </p:txBody>
      </p:sp>
      <p:sp>
        <p:nvSpPr>
          <p:cNvPr id="3" name="Content Placeholder 2"/>
          <p:cNvSpPr>
            <a:spLocks noGrp="1"/>
          </p:cNvSpPr>
          <p:nvPr>
            <p:ph sz="quarter" idx="1"/>
          </p:nvPr>
        </p:nvSpPr>
        <p:spPr>
          <a:xfrm>
            <a:off x="489188"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73413"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9188"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973413"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89188" y="6329073"/>
            <a:ext cx="2282878" cy="482644"/>
          </a:xfrm>
          <a:prstGeom prst="rect">
            <a:avLst/>
          </a:prstGeom>
        </p:spPr>
        <p:txBody>
          <a:bodyPr lIns="95619" tIns="47809" rIns="95619" bIns="47809"/>
          <a:lstStyle>
            <a:lvl1pPr>
              <a:defRPr/>
            </a:lvl1pPr>
          </a:lstStyle>
          <a:p>
            <a:pPr>
              <a:defRPr/>
            </a:pPr>
            <a:endParaRPr lang="en-US" dirty="0"/>
          </a:p>
        </p:txBody>
      </p:sp>
      <p:sp>
        <p:nvSpPr>
          <p:cNvPr id="8" name="Footer Placeholder 7"/>
          <p:cNvSpPr>
            <a:spLocks noGrp="1"/>
          </p:cNvSpPr>
          <p:nvPr>
            <p:ph type="ftr" sz="quarter" idx="11"/>
          </p:nvPr>
        </p:nvSpPr>
        <p:spPr>
          <a:xfrm>
            <a:off x="3679899" y="5464806"/>
            <a:ext cx="3454095" cy="844626"/>
          </a:xfrm>
          <a:prstGeom prst="rect">
            <a:avLst/>
          </a:prstGeom>
        </p:spPr>
        <p:txBody>
          <a:bodyPr lIns="95619" tIns="47809" rIns="95619" bIns="47809"/>
          <a:lstStyle>
            <a:lvl1pPr>
              <a:defRPr/>
            </a:lvl1pPr>
          </a:lstStyle>
          <a:p>
            <a:pPr>
              <a:defRPr/>
            </a:pPr>
            <a:r>
              <a:rPr lang="en-US" dirty="0"/>
              <a:t>This is the Footer for the presentation</a:t>
            </a:r>
          </a:p>
        </p:txBody>
      </p:sp>
      <p:sp>
        <p:nvSpPr>
          <p:cNvPr id="9" name="Slide Number Placeholder 8"/>
          <p:cNvSpPr>
            <a:spLocks noGrp="1"/>
          </p:cNvSpPr>
          <p:nvPr>
            <p:ph type="sldNum" sz="quarter" idx="12"/>
          </p:nvPr>
        </p:nvSpPr>
        <p:spPr>
          <a:xfrm>
            <a:off x="7006650" y="5725769"/>
            <a:ext cx="2282878" cy="482644"/>
          </a:xfrm>
          <a:prstGeom prst="rect">
            <a:avLst/>
          </a:prstGeom>
        </p:spPr>
        <p:txBody>
          <a:bodyPr lIns="95619" tIns="47809" rIns="95619" bIns="47809"/>
          <a:lstStyle>
            <a:lvl1pPr>
              <a:defRPr/>
            </a:lvl1pPr>
          </a:lstStyle>
          <a:p>
            <a:pPr>
              <a:defRPr/>
            </a:pPr>
            <a:fld id="{F153761D-88D2-41F4-A588-7E2EE208B82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465638"/>
            <a:ext cx="8315325" cy="1327414"/>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46402"/>
            <a:ext cx="8315325" cy="1519238"/>
          </a:xfrm>
        </p:spPr>
        <p:txBody>
          <a:bodyPr anchor="b"/>
          <a:lstStyle>
            <a:lvl1pPr marL="0" indent="0">
              <a:buNone/>
              <a:defRPr sz="2000"/>
            </a:lvl1pPr>
            <a:lvl2pPr marL="457108" indent="0">
              <a:buNone/>
              <a:defRPr sz="1800"/>
            </a:lvl2pPr>
            <a:lvl3pPr marL="914214" indent="0">
              <a:buNone/>
              <a:defRPr sz="1600"/>
            </a:lvl3pPr>
            <a:lvl4pPr marL="1371322" indent="0">
              <a:buNone/>
              <a:defRPr sz="1400"/>
            </a:lvl4pPr>
            <a:lvl5pPr marL="1828429" indent="0">
              <a:buNone/>
              <a:defRPr sz="1400"/>
            </a:lvl5pPr>
            <a:lvl6pPr marL="2285534" indent="0">
              <a:buNone/>
              <a:defRPr sz="1400"/>
            </a:lvl6pPr>
            <a:lvl7pPr marL="2742642" indent="0">
              <a:buNone/>
              <a:defRPr sz="1400"/>
            </a:lvl7pPr>
            <a:lvl8pPr marL="3199749" indent="0">
              <a:buNone/>
              <a:defRPr sz="1400"/>
            </a:lvl8pPr>
            <a:lvl9pPr marL="3656856" indent="0">
              <a:buNone/>
              <a:defRPr sz="1400"/>
            </a:lvl9pPr>
          </a:lstStyle>
          <a:p>
            <a:pPr lvl="0"/>
            <a:r>
              <a:rPr lang="en-US"/>
              <a:t>Click to edit Master text styles</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90" y="655638"/>
            <a:ext cx="4414837"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7" y="655638"/>
            <a:ext cx="4416425"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2" y="277814"/>
            <a:ext cx="8805863" cy="4040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55750"/>
            <a:ext cx="4322763"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03452"/>
            <a:ext cx="4322763"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55750"/>
            <a:ext cx="4324350"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03452"/>
            <a:ext cx="4324350"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1" y="742291"/>
            <a:ext cx="3219450" cy="7118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7" y="276225"/>
            <a:ext cx="5468938" cy="5932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1" y="1454152"/>
            <a:ext cx="3219450" cy="4754563"/>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2" y="5034692"/>
            <a:ext cx="5870575" cy="40408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2" y="620715"/>
            <a:ext cx="5870575" cy="4170362"/>
          </a:xfrm>
        </p:spPr>
        <p:txBody>
          <a:bodyPr/>
          <a:lstStyle>
            <a:lvl1pPr marL="0" indent="0">
              <a:buNone/>
              <a:defRPr sz="3200"/>
            </a:lvl1pPr>
            <a:lvl2pPr marL="457108" indent="0">
              <a:buNone/>
              <a:defRPr sz="2800"/>
            </a:lvl2pPr>
            <a:lvl3pPr marL="914214" indent="0">
              <a:buNone/>
              <a:defRPr sz="2400"/>
            </a:lvl3pPr>
            <a:lvl4pPr marL="1371322" indent="0">
              <a:buNone/>
              <a:defRPr sz="2000"/>
            </a:lvl4pPr>
            <a:lvl5pPr marL="1828429" indent="0">
              <a:buNone/>
              <a:defRPr sz="2000"/>
            </a:lvl5pPr>
            <a:lvl6pPr marL="2285534" indent="0">
              <a:buNone/>
              <a:defRPr sz="2000"/>
            </a:lvl6pPr>
            <a:lvl7pPr marL="2742642" indent="0">
              <a:buNone/>
              <a:defRPr sz="2000"/>
            </a:lvl7pPr>
            <a:lvl8pPr marL="3199749" indent="0">
              <a:buNone/>
              <a:defRPr sz="2000"/>
            </a:lvl8pPr>
            <a:lvl9pPr marL="3656856" indent="0">
              <a:buNone/>
              <a:defRPr sz="2000"/>
            </a:lvl9pPr>
          </a:lstStyle>
          <a:p>
            <a:pPr lvl="0"/>
            <a:endParaRPr lang="en-US" noProof="0" dirty="0"/>
          </a:p>
        </p:txBody>
      </p:sp>
      <p:sp>
        <p:nvSpPr>
          <p:cNvPr id="4" name="Text Placeholder 3"/>
          <p:cNvSpPr>
            <a:spLocks noGrp="1"/>
          </p:cNvSpPr>
          <p:nvPr>
            <p:ph type="body" sz="half" idx="2"/>
          </p:nvPr>
        </p:nvSpPr>
        <p:spPr>
          <a:xfrm>
            <a:off x="1917702" y="5438777"/>
            <a:ext cx="5870575" cy="815975"/>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407990" y="122238"/>
            <a:ext cx="9050337" cy="404084"/>
          </a:xfrm>
          <a:prstGeom prst="rect">
            <a:avLst/>
          </a:prstGeom>
          <a:noFill/>
          <a:ln w="9525" algn="ctr">
            <a:noFill/>
            <a:miter lim="800000"/>
            <a:headEnd/>
            <a:tailEnd/>
          </a:ln>
          <a:effectLst/>
        </p:spPr>
        <p:txBody>
          <a:bodyPr vert="horz" wrap="square" lIns="95367" tIns="47683" rIns="95367" bIns="47683" numCol="1" anchor="t" anchorCtr="0" compatLnSpc="1">
            <a:prstTxWarp prst="textNoShape">
              <a:avLst/>
            </a:prstTxWarp>
            <a:spAutoFit/>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07988" y="655638"/>
            <a:ext cx="8983662" cy="5562600"/>
          </a:xfrm>
          <a:prstGeom prst="rect">
            <a:avLst/>
          </a:prstGeom>
          <a:noFill/>
          <a:ln w="9525">
            <a:noFill/>
            <a:miter lim="800000"/>
            <a:headEnd/>
            <a:tailEnd/>
          </a:ln>
        </p:spPr>
        <p:txBody>
          <a:bodyPr vert="horz" wrap="square" lIns="95367" tIns="47683" rIns="95367" bIns="47683"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473093" name="Text Box 5"/>
          <p:cNvSpPr txBox="1">
            <a:spLocks noChangeArrowheads="1"/>
          </p:cNvSpPr>
          <p:nvPr/>
        </p:nvSpPr>
        <p:spPr bwMode="auto">
          <a:xfrm>
            <a:off x="4771382" y="6294437"/>
            <a:ext cx="4700588" cy="404074"/>
          </a:xfrm>
          <a:prstGeom prst="rect">
            <a:avLst/>
          </a:prstGeom>
          <a:noFill/>
          <a:ln w="9525">
            <a:noFill/>
            <a:miter lim="800000"/>
            <a:headEnd/>
            <a:tailEnd/>
          </a:ln>
          <a:effectLst/>
        </p:spPr>
        <p:txBody>
          <a:bodyPr wrap="square" lIns="95367" tIns="47683" rIns="95367" bIns="47683">
            <a:spAutoFit/>
          </a:bodyPr>
          <a:lstStyle/>
          <a:p>
            <a:pPr algn="r" defTabSz="955480" eaLnBrk="0" hangingPunct="0">
              <a:spcBef>
                <a:spcPct val="50000"/>
              </a:spcBef>
              <a:defRPr/>
            </a:pPr>
            <a:r>
              <a:rPr lang="en-US" sz="1000" b="1" i="0" dirty="0">
                <a:cs typeface="Times New Roman" pitchFamily="18" charset="0"/>
              </a:rPr>
              <a:t>Proprietary and Confidential –  Do Not Copy or Distribute without permission from Kenton A. Fong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advClick="0"/>
  <p:hf hdr="0" ftr="0" dt="0"/>
  <p:txStyles>
    <p:titleStyle>
      <a:lvl1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mj-lt"/>
          <a:ea typeface="+mj-ea"/>
          <a:cs typeface="+mj-cs"/>
        </a:defRPr>
      </a:lvl1pPr>
      <a:lvl2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2pPr>
      <a:lvl3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3pPr>
      <a:lvl4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4pPr>
      <a:lvl5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5pPr>
      <a:lvl6pPr marL="457108"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6pPr>
      <a:lvl7pPr marL="914214"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7pPr>
      <a:lvl8pPr marL="1371322"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8pPr>
      <a:lvl9pPr marL="1828429"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9pPr>
    </p:titleStyle>
    <p:bodyStyle>
      <a:lvl1pPr marL="166654"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ea typeface="+mn-ea"/>
          <a:cs typeface="+mn-cs"/>
        </a:defRPr>
      </a:lvl1pPr>
      <a:lvl2pPr marL="512659"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defRPr>
      </a:lvl2pPr>
      <a:lvl3pPr marL="858664" indent="-166654" algn="l" defTabSz="955480" rtl="0" eaLnBrk="0" fontAlgn="base" hangingPunct="0">
        <a:lnSpc>
          <a:spcPct val="85000"/>
        </a:lnSpc>
        <a:spcBef>
          <a:spcPct val="25000"/>
        </a:spcBef>
        <a:spcAft>
          <a:spcPct val="15000"/>
        </a:spcAft>
        <a:buClr>
          <a:schemeClr val="tx1"/>
        </a:buClr>
        <a:buFont typeface="Arial" charset="0"/>
        <a:buChar char="-"/>
        <a:defRPr sz="1700">
          <a:solidFill>
            <a:schemeClr val="tx1"/>
          </a:solidFill>
          <a:latin typeface="+mn-lt"/>
        </a:defRPr>
      </a:lvl3pPr>
      <a:lvl4pPr marL="3229906" indent="-241250" algn="l" defTabSz="955480" rtl="0" eaLnBrk="0" fontAlgn="base" hangingPunct="0">
        <a:lnSpc>
          <a:spcPct val="90000"/>
        </a:lnSpc>
        <a:spcBef>
          <a:spcPct val="30000"/>
        </a:spcBef>
        <a:spcAft>
          <a:spcPct val="0"/>
        </a:spcAft>
        <a:buClr>
          <a:schemeClr val="tx1"/>
        </a:buClr>
        <a:buChar char="–"/>
        <a:defRPr sz="1300">
          <a:solidFill>
            <a:schemeClr val="tx1"/>
          </a:solidFill>
          <a:latin typeface="+mn-lt"/>
        </a:defRPr>
      </a:lvl4pPr>
      <a:lvl5pPr marL="3590194" indent="-241250" algn="l" defTabSz="955480" rtl="0" eaLnBrk="0" fontAlgn="base" hangingPunct="0">
        <a:lnSpc>
          <a:spcPct val="90000"/>
        </a:lnSpc>
        <a:spcBef>
          <a:spcPct val="30000"/>
        </a:spcBef>
        <a:spcAft>
          <a:spcPct val="0"/>
        </a:spcAft>
        <a:buClr>
          <a:schemeClr val="tx1"/>
        </a:buClr>
        <a:buChar char="»"/>
        <a:defRPr sz="1000">
          <a:solidFill>
            <a:schemeClr val="tx1"/>
          </a:solidFill>
          <a:latin typeface="+mn-lt"/>
        </a:defRPr>
      </a:lvl5pPr>
      <a:lvl6pPr marL="4047301" indent="-241250" algn="l" defTabSz="955480" rtl="0" fontAlgn="base">
        <a:lnSpc>
          <a:spcPct val="90000"/>
        </a:lnSpc>
        <a:spcBef>
          <a:spcPct val="30000"/>
        </a:spcBef>
        <a:spcAft>
          <a:spcPct val="0"/>
        </a:spcAft>
        <a:buClr>
          <a:schemeClr val="tx1"/>
        </a:buClr>
        <a:defRPr sz="1000">
          <a:solidFill>
            <a:schemeClr val="tx1"/>
          </a:solidFill>
          <a:latin typeface="+mn-lt"/>
        </a:defRPr>
      </a:lvl6pPr>
      <a:lvl7pPr marL="4504409" indent="-241250" algn="l" defTabSz="955480" rtl="0" fontAlgn="base">
        <a:lnSpc>
          <a:spcPct val="90000"/>
        </a:lnSpc>
        <a:spcBef>
          <a:spcPct val="30000"/>
        </a:spcBef>
        <a:spcAft>
          <a:spcPct val="0"/>
        </a:spcAft>
        <a:buClr>
          <a:schemeClr val="tx1"/>
        </a:buClr>
        <a:defRPr sz="1000">
          <a:solidFill>
            <a:schemeClr val="tx1"/>
          </a:solidFill>
          <a:latin typeface="+mn-lt"/>
        </a:defRPr>
      </a:lvl7pPr>
      <a:lvl8pPr marL="4961516" indent="-241250" algn="l" defTabSz="955480" rtl="0" fontAlgn="base">
        <a:lnSpc>
          <a:spcPct val="90000"/>
        </a:lnSpc>
        <a:spcBef>
          <a:spcPct val="30000"/>
        </a:spcBef>
        <a:spcAft>
          <a:spcPct val="0"/>
        </a:spcAft>
        <a:buClr>
          <a:schemeClr val="tx1"/>
        </a:buClr>
        <a:defRPr sz="1000">
          <a:solidFill>
            <a:schemeClr val="tx1"/>
          </a:solidFill>
          <a:latin typeface="+mn-lt"/>
        </a:defRPr>
      </a:lvl8pPr>
      <a:lvl9pPr marL="5418623" indent="-241250" algn="l" defTabSz="955480" rtl="0" fontAlgn="base">
        <a:lnSpc>
          <a:spcPct val="90000"/>
        </a:lnSpc>
        <a:spcBef>
          <a:spcPct val="30000"/>
        </a:spcBef>
        <a:spcAft>
          <a:spcPct val="0"/>
        </a:spcAft>
        <a:buClr>
          <a:schemeClr val="tx1"/>
        </a:buClr>
        <a:defRPr sz="1000">
          <a:solidFill>
            <a:schemeClr val="tx1"/>
          </a:solidFill>
          <a:latin typeface="+mn-lt"/>
        </a:defRPr>
      </a:lvl9pPr>
    </p:bodyStyle>
    <p:otherStyle>
      <a:defPPr>
        <a:defRPr lang="en-US"/>
      </a:defPPr>
      <a:lvl1pPr marL="0" algn="l" defTabSz="914214" rtl="0" eaLnBrk="1" latinLnBrk="0" hangingPunct="1">
        <a:defRPr sz="1800" kern="1200">
          <a:solidFill>
            <a:schemeClr val="tx1"/>
          </a:solidFill>
          <a:latin typeface="+mn-lt"/>
          <a:ea typeface="+mn-ea"/>
          <a:cs typeface="+mn-cs"/>
        </a:defRPr>
      </a:lvl1pPr>
      <a:lvl2pPr marL="457108" algn="l" defTabSz="914214" rtl="0" eaLnBrk="1" latinLnBrk="0" hangingPunct="1">
        <a:defRPr sz="1800" kern="1200">
          <a:solidFill>
            <a:schemeClr val="tx1"/>
          </a:solidFill>
          <a:latin typeface="+mn-lt"/>
          <a:ea typeface="+mn-ea"/>
          <a:cs typeface="+mn-cs"/>
        </a:defRPr>
      </a:lvl2pPr>
      <a:lvl3pPr marL="914214" algn="l" defTabSz="914214" rtl="0" eaLnBrk="1" latinLnBrk="0" hangingPunct="1">
        <a:defRPr sz="1800" kern="1200">
          <a:solidFill>
            <a:schemeClr val="tx1"/>
          </a:solidFill>
          <a:latin typeface="+mn-lt"/>
          <a:ea typeface="+mn-ea"/>
          <a:cs typeface="+mn-cs"/>
        </a:defRPr>
      </a:lvl3pPr>
      <a:lvl4pPr marL="1371322" algn="l" defTabSz="914214" rtl="0" eaLnBrk="1" latinLnBrk="0" hangingPunct="1">
        <a:defRPr sz="1800" kern="1200">
          <a:solidFill>
            <a:schemeClr val="tx1"/>
          </a:solidFill>
          <a:latin typeface="+mn-lt"/>
          <a:ea typeface="+mn-ea"/>
          <a:cs typeface="+mn-cs"/>
        </a:defRPr>
      </a:lvl4pPr>
      <a:lvl5pPr marL="1828429" algn="l" defTabSz="914214" rtl="0" eaLnBrk="1" latinLnBrk="0" hangingPunct="1">
        <a:defRPr sz="1800" kern="1200">
          <a:solidFill>
            <a:schemeClr val="tx1"/>
          </a:solidFill>
          <a:latin typeface="+mn-lt"/>
          <a:ea typeface="+mn-ea"/>
          <a:cs typeface="+mn-cs"/>
        </a:defRPr>
      </a:lvl5pPr>
      <a:lvl6pPr marL="2285534" algn="l" defTabSz="914214" rtl="0" eaLnBrk="1" latinLnBrk="0" hangingPunct="1">
        <a:defRPr sz="1800" kern="1200">
          <a:solidFill>
            <a:schemeClr val="tx1"/>
          </a:solidFill>
          <a:latin typeface="+mn-lt"/>
          <a:ea typeface="+mn-ea"/>
          <a:cs typeface="+mn-cs"/>
        </a:defRPr>
      </a:lvl6pPr>
      <a:lvl7pPr marL="2742642" algn="l" defTabSz="914214" rtl="0" eaLnBrk="1" latinLnBrk="0" hangingPunct="1">
        <a:defRPr sz="1800" kern="1200">
          <a:solidFill>
            <a:schemeClr val="tx1"/>
          </a:solidFill>
          <a:latin typeface="+mn-lt"/>
          <a:ea typeface="+mn-ea"/>
          <a:cs typeface="+mn-cs"/>
        </a:defRPr>
      </a:lvl7pPr>
      <a:lvl8pPr marL="3199749" algn="l" defTabSz="914214" rtl="0" eaLnBrk="1" latinLnBrk="0" hangingPunct="1">
        <a:defRPr sz="1800" kern="1200">
          <a:solidFill>
            <a:schemeClr val="tx1"/>
          </a:solidFill>
          <a:latin typeface="+mn-lt"/>
          <a:ea typeface="+mn-ea"/>
          <a:cs typeface="+mn-cs"/>
        </a:defRPr>
      </a:lvl8pPr>
      <a:lvl9pPr marL="3656856" algn="l" defTabSz="9142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281" y="198911"/>
            <a:ext cx="9341386" cy="1942957"/>
          </a:xfrm>
          <a:solidFill>
            <a:schemeClr val="bg1">
              <a:lumMod val="40000"/>
              <a:lumOff val="60000"/>
            </a:schemeClr>
          </a:solidFill>
          <a:ln>
            <a:solidFill>
              <a:schemeClr val="tx1"/>
            </a:solidFill>
          </a:ln>
        </p:spPr>
        <p:txBody>
          <a:bodyPr/>
          <a:lstStyle/>
          <a:p>
            <a:pPr algn="ctr">
              <a:defRPr/>
            </a:pPr>
            <a:r>
              <a:rPr lang="en-US" dirty="0">
                <a:effectLst/>
              </a:rPr>
              <a:t>Kenton A. Fong</a:t>
            </a:r>
            <a:br>
              <a:rPr lang="en-US" dirty="0">
                <a:effectLst/>
              </a:rPr>
            </a:br>
            <a:br>
              <a:rPr lang="en-US" dirty="0">
                <a:effectLst/>
              </a:rPr>
            </a:br>
            <a:r>
              <a:rPr lang="en-US" dirty="0">
                <a:effectLst/>
              </a:rPr>
              <a:t>Financial Analysis-  Key Insights &amp; Recommendations</a:t>
            </a:r>
            <a:br>
              <a:rPr lang="en-US" dirty="0">
                <a:effectLst/>
              </a:rPr>
            </a:br>
            <a:br>
              <a:rPr lang="en-US" dirty="0">
                <a:effectLst/>
              </a:rPr>
            </a:br>
            <a:r>
              <a:rPr lang="en-US" dirty="0">
                <a:effectLst/>
              </a:rPr>
              <a:t>Portfolio Project:</a:t>
            </a:r>
            <a:br>
              <a:rPr lang="en-US" dirty="0">
                <a:effectLst/>
              </a:rPr>
            </a:br>
            <a:r>
              <a:rPr lang="en-US" dirty="0">
                <a:effectLst/>
              </a:rPr>
              <a:t>    New Saas (Software-as-a-Service) Inc.</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1</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38548" y="3856037"/>
            <a:ext cx="9376106" cy="2312543"/>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pPr>
              <a:spcBef>
                <a:spcPts val="0"/>
              </a:spcBef>
            </a:pPr>
            <a:r>
              <a:rPr lang="en-US" sz="1200" b="1" i="0" dirty="0">
                <a:latin typeface="Arial" panose="020B0604020202090204" pitchFamily="34" charset="0"/>
                <a:cs typeface="Arial" panose="020B0604020202090204" pitchFamily="34" charset="0"/>
              </a:rPr>
              <a:t>Purpose-	</a:t>
            </a:r>
            <a:r>
              <a:rPr lang="en-US" sz="1200" i="0" dirty="0">
                <a:latin typeface="Arial" panose="020B0604020202090204" pitchFamily="34" charset="0"/>
                <a:cs typeface="Arial" panose="020B0604020202090204" pitchFamily="34" charset="0"/>
              </a:rPr>
              <a:t>The purpose of this project is to identify key business insights and recommendations for a hypothetical </a:t>
            </a:r>
            <a:r>
              <a:rPr lang="en-US" sz="1200" i="0" dirty="0" err="1">
                <a:latin typeface="Arial" panose="020B0604020202090204" pitchFamily="34" charset="0"/>
                <a:cs typeface="Arial" panose="020B0604020202090204" pitchFamily="34" charset="0"/>
              </a:rPr>
              <a:t>Saas</a:t>
            </a:r>
            <a:r>
              <a:rPr lang="en-US" sz="1200" i="0" dirty="0">
                <a:latin typeface="Arial" panose="020B0604020202090204" pitchFamily="34" charset="0"/>
                <a:cs typeface="Arial" panose="020B0604020202090204" pitchFamily="34" charset="0"/>
              </a:rPr>
              <a:t> (Software-as-a-service) company that can be presented to either the Sales, Marketing, and/or Product teams.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Resources-	</a:t>
            </a:r>
            <a:r>
              <a:rPr lang="en-US" sz="1200" i="0" dirty="0">
                <a:latin typeface="Arial" panose="020B0604020202090204" pitchFamily="34" charset="0"/>
                <a:cs typeface="Arial" panose="020B0604020202090204" pitchFamily="34" charset="0"/>
              </a:rPr>
              <a:t>Several technological resources were used:  SQL, Tableau software, Excel, Microsoft Word and PowerPoint.</a:t>
            </a:r>
          </a:p>
          <a:p>
            <a:pPr>
              <a:spcBef>
                <a:spcPts val="0"/>
              </a:spcBef>
            </a:pPr>
            <a:endParaRPr lang="en-US" sz="1200" b="1"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Methodology-</a:t>
            </a:r>
            <a:r>
              <a:rPr lang="en-US" sz="1200" i="0" dirty="0">
                <a:latin typeface="Arial" panose="020B0604020202090204" pitchFamily="34" charset="0"/>
                <a:cs typeface="Arial" panose="020B0604020202090204" pitchFamily="34" charset="0"/>
              </a:rPr>
              <a:t>    1)  Identified key financial data that is relevant to Sales and Marketing Teams, 2) designed initial layout and content of a sales database in Excel,  3) performed preliminary financial analysis, 4) uploaded data into SQL to obtain additional insights, 5) drafted key insights and recommendations, and 6) loaded data into Tableau to create various dashboard charts and graphs.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Date-	</a:t>
            </a:r>
            <a:r>
              <a:rPr lang="en-US" sz="1200" i="0" dirty="0">
                <a:latin typeface="Arial" panose="020B0604020202090204" pitchFamily="34" charset="0"/>
                <a:cs typeface="Arial" panose="020B0604020202090204" pitchFamily="34" charset="0"/>
              </a:rPr>
              <a:t>February 7</a:t>
            </a:r>
            <a:r>
              <a:rPr lang="en-US" sz="1200" i="0" baseline="30000" dirty="0">
                <a:latin typeface="Arial" panose="020B0604020202090204" pitchFamily="34" charset="0"/>
                <a:cs typeface="Arial" panose="020B0604020202090204" pitchFamily="34" charset="0"/>
              </a:rPr>
              <a:t>th</a:t>
            </a:r>
            <a:r>
              <a:rPr lang="en-US" sz="1200" i="0" dirty="0">
                <a:latin typeface="Arial" panose="020B0604020202090204" pitchFamily="34" charset="0"/>
                <a:cs typeface="Arial" panose="020B0604020202090204" pitchFamily="34" charset="0"/>
              </a:rPr>
              <a:t>, 2025 </a:t>
            </a:r>
          </a:p>
          <a:p>
            <a:pPr marL="358571" indent="-358571">
              <a:spcBef>
                <a:spcPts val="0"/>
              </a:spcBef>
              <a:buFont typeface="+mj-lt"/>
              <a:buAutoNum type="arabicPeriod"/>
            </a:pPr>
            <a:endParaRPr lang="en-US" sz="1200" b="1" i="0" dirty="0">
              <a:latin typeface="Arial" panose="020B0604020202090204" pitchFamily="34" charset="0"/>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31E4-B547-D617-192D-DE42FC92A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143F4-6A64-71ED-B3BB-2E83DE3A0D2E}"/>
              </a:ext>
            </a:extLst>
          </p:cNvPr>
          <p:cNvSpPr>
            <a:spLocks noGrp="1"/>
          </p:cNvSpPr>
          <p:nvPr>
            <p:ph type="title" sz="quarter"/>
          </p:nvPr>
        </p:nvSpPr>
        <p:spPr>
          <a:xfrm>
            <a:off x="392886" y="198437"/>
            <a:ext cx="8843169" cy="404074"/>
          </a:xfrm>
          <a:solidFill>
            <a:schemeClr val="bg1">
              <a:lumMod val="40000"/>
              <a:lumOff val="60000"/>
            </a:schemeClr>
          </a:solidFill>
          <a:ln>
            <a:solidFill>
              <a:schemeClr val="tx1"/>
            </a:solidFill>
          </a:ln>
        </p:spPr>
        <p:txBody>
          <a:bodyPr/>
          <a:lstStyle/>
          <a:p>
            <a:pPr>
              <a:defRPr/>
            </a:pPr>
            <a:r>
              <a:rPr lang="en-US" dirty="0">
                <a:effectLst/>
              </a:rPr>
              <a:t>New Saas Co., Inc.    - Dashboard Metrics</a:t>
            </a:r>
          </a:p>
        </p:txBody>
      </p:sp>
      <p:sp>
        <p:nvSpPr>
          <p:cNvPr id="8" name="Slide Number Placeholder 3">
            <a:extLst>
              <a:ext uri="{FF2B5EF4-FFF2-40B4-BE49-F238E27FC236}">
                <a16:creationId xmlns:a16="http://schemas.microsoft.com/office/drawing/2014/main" id="{D667DA2F-649A-71A1-5E5F-DB3E7F4921F9}"/>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2</a:t>
            </a:fld>
            <a:endParaRPr lang="en-US" sz="1500" i="0" dirty="0">
              <a:latin typeface="_Higher Standards ppt"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86" y="693678"/>
            <a:ext cx="8843169" cy="55644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6307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dirty="0">
                <a:effectLst/>
              </a:rPr>
              <a:t> (Software-as-a-Service) Inc.</a:t>
            </a:r>
            <a:br>
              <a:rPr lang="en-US" dirty="0">
                <a:effectLst/>
              </a:rPr>
            </a:br>
            <a:br>
              <a:rPr lang="en-US" dirty="0">
                <a:effectLst/>
              </a:rPr>
            </a:br>
            <a:r>
              <a:rPr lang="en-US" dirty="0">
                <a:effectLst/>
              </a:rPr>
              <a:t>Key Insights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3</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5267198"/>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b="1" i="0" dirty="0"/>
              <a:t>Business Profile and Financial Highlights for the year 2024:</a:t>
            </a:r>
          </a:p>
          <a:p>
            <a:endParaRPr lang="en-US" sz="1200" i="0" dirty="0"/>
          </a:p>
          <a:p>
            <a:pPr marL="628558" lvl="1" indent="-171450">
              <a:buFont typeface="Wingdings" panose="05000000000000000000" pitchFamily="2" charset="2"/>
              <a:buChar char="q"/>
            </a:pPr>
            <a:r>
              <a:rPr lang="en-US" sz="1200" i="0" dirty="0"/>
              <a:t>New </a:t>
            </a:r>
            <a:r>
              <a:rPr lang="en-US" sz="1200" i="0" dirty="0" err="1"/>
              <a:t>Saas</a:t>
            </a:r>
            <a:r>
              <a:rPr lang="en-US" sz="1200" i="0" dirty="0"/>
              <a:t> Inc. serves ninety-nine major corporate customers across the globe.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The top five customers in 2024 were: Prudential Services, Johnson &amp; Johnson, Bank of America, Ford Motor Co., and Wal-Mart.</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The top five customer service industries in 2024 were: Healthcare (19%), Finance (14%), Retail (12%), Transportation (9%), and Insurance Services (8%).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New </a:t>
            </a:r>
            <a:r>
              <a:rPr lang="en-US" sz="1200" i="0" dirty="0" err="1"/>
              <a:t>Saas</a:t>
            </a:r>
            <a:r>
              <a:rPr lang="en-US" sz="1200" i="0" dirty="0"/>
              <a:t> Inc. ended the year 2024 with a record $56 million in net subscription revenue, an 18% increase over the previous year.</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endParaRPr lang="en-US" sz="1200" i="0" dirty="0"/>
          </a:p>
          <a:p>
            <a:r>
              <a:rPr lang="en-US" sz="1200" b="1" i="0" dirty="0"/>
              <a:t>Key Insights</a:t>
            </a:r>
          </a:p>
          <a:p>
            <a:endParaRPr lang="en-US" sz="1200" i="0" dirty="0"/>
          </a:p>
          <a:p>
            <a:pPr marL="628558" lvl="1" indent="-171450">
              <a:buFont typeface="Wingdings" panose="05000000000000000000" pitchFamily="2" charset="2"/>
              <a:buChar char="q"/>
            </a:pPr>
            <a:r>
              <a:rPr lang="en-US" sz="1200" i="0" dirty="0"/>
              <a:t>New </a:t>
            </a:r>
            <a:r>
              <a:rPr lang="en-US" sz="1200" i="0" dirty="0" err="1"/>
              <a:t>Saas</a:t>
            </a:r>
            <a:r>
              <a:rPr lang="en-US" sz="1200" i="0" dirty="0"/>
              <a:t> Inc. provides seven major product solutions and two service subscription levels (Standard and Premium). </a:t>
            </a:r>
          </a:p>
          <a:p>
            <a:r>
              <a:rPr lang="en-US" sz="1200" i="0" dirty="0"/>
              <a:t>	Artificial Intelligence platform, Business Intelligence software, Core Platform Suite, Customer Service Cloud, Marketing 	Cloud, Sales Cloud, and Teams Productivity.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New </a:t>
            </a:r>
            <a:r>
              <a:rPr lang="en-US" sz="1200" i="0" dirty="0" err="1"/>
              <a:t>Saas</a:t>
            </a:r>
            <a:r>
              <a:rPr lang="en-US" sz="1200" i="0" dirty="0"/>
              <a:t> Inc. offers three different customer support plans:   Standard (level 1), Premier (level 2), and Signature (level 3).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In 2024, the average customer subscribed to six out of the seven product offerings, subscribed to the Standard level customer support plan, and had twenty-two individual user licenses.</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In 2024, the Core Platform Suite generated the largest source of net subscription revenue at $11.8 million (or 21% of total company revenue). Business Intelligence software came in second place with $11.4 million (or 20%) of total company revenue. </a:t>
            </a: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17751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dirty="0">
                <a:effectLst/>
              </a:rPr>
              <a:t> (Software-as-a-Service) Inc.</a:t>
            </a:r>
            <a:br>
              <a:rPr lang="en-US" dirty="0">
                <a:effectLst/>
              </a:rPr>
            </a:br>
            <a:br>
              <a:rPr lang="en-US" dirty="0">
                <a:effectLst/>
              </a:rPr>
            </a:br>
            <a:r>
              <a:rPr lang="en-US" dirty="0">
                <a:effectLst/>
              </a:rPr>
              <a:t>Key Insights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4</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265237"/>
            <a:ext cx="9376106" cy="489786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A detailed analysis of 2024 subscription revenue transactions revealed two additional revenue growth opportunities for the year 2025.</a:t>
            </a:r>
          </a:p>
          <a:p>
            <a:r>
              <a:rPr lang="en-US" sz="1200" i="0" dirty="0"/>
              <a:t> </a:t>
            </a:r>
          </a:p>
          <a:p>
            <a:r>
              <a:rPr lang="en-US" sz="1200" b="1" i="0" dirty="0"/>
              <a:t>Opportunity # 1:</a:t>
            </a:r>
            <a:r>
              <a:rPr lang="en-US" sz="1200" i="0" dirty="0"/>
              <a:t>    Four specific products have the potential to generate additional revenue in the year 2025.</a:t>
            </a:r>
          </a:p>
          <a:p>
            <a:endParaRPr lang="en-US" sz="1200" i="0" dirty="0"/>
          </a:p>
          <a:p>
            <a:endParaRPr lang="en-US" sz="1200" i="0" dirty="0"/>
          </a:p>
          <a:p>
            <a:pPr marL="628558" lvl="1" indent="-171450">
              <a:buFont typeface="Wingdings" panose="05000000000000000000" pitchFamily="2" charset="2"/>
              <a:buChar char="q"/>
            </a:pPr>
            <a:r>
              <a:rPr lang="en-US" sz="1200" i="0" dirty="0"/>
              <a:t>Forty-four customers could benefit from the A.I. Platform and may lead to $1.2 million in incremental revenue in 2025. </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Fourteen customers could benefit from the Teams Productivity platform and may lead to $896 thousand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Two customers could benefit from the Sales Cloud platform and may lead to $124 thousand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Two customers could benefit from the Marketing Cloud platform and may lead to $138 thousand in additional revenue in 2025.</a:t>
            </a:r>
          </a:p>
          <a:p>
            <a:endParaRPr lang="en-US" sz="1200" b="1" i="0" dirty="0"/>
          </a:p>
          <a:p>
            <a:endParaRPr lang="en-US" sz="1200" b="1" i="0" dirty="0"/>
          </a:p>
          <a:p>
            <a:endParaRPr lang="en-US" sz="1200" b="1" i="0" dirty="0"/>
          </a:p>
          <a:p>
            <a:r>
              <a:rPr lang="en-US" sz="1200" b="1" i="0" dirty="0"/>
              <a:t>Opportunity # 2:</a:t>
            </a:r>
            <a:r>
              <a:rPr lang="en-US" sz="1200" i="0" dirty="0"/>
              <a:t>   Some customers could benefit by upgrading their customer support level from Standard to Premier. The majority of New </a:t>
            </a:r>
            <a:r>
              <a:rPr lang="en-US" sz="1200" i="0" dirty="0" err="1"/>
              <a:t>Saas</a:t>
            </a:r>
            <a:r>
              <a:rPr lang="en-US" sz="1200" i="0" dirty="0"/>
              <a:t> Inc. customers have a subscription to a Premium (level 2) product but only have a Standard (Level 1) customer support plan subscription. </a:t>
            </a:r>
          </a:p>
          <a:p>
            <a:endParaRPr lang="en-US" sz="1200" i="0" dirty="0"/>
          </a:p>
          <a:p>
            <a:pPr marL="628558" lvl="1" indent="-171450">
              <a:buFont typeface="Wingdings" panose="05000000000000000000" pitchFamily="2" charset="2"/>
              <a:buChar char="q"/>
            </a:pPr>
            <a:r>
              <a:rPr lang="en-US" sz="1200" i="0" dirty="0"/>
              <a:t>Incremental customer support revenue in between the range of $399 thousand and $799 thousand could be realized in 2025 if these customers upgrade their customer support plan from Standard (Level 1) to Premier (Level 2).</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If customers upgrade their support level to Signature (Level 3), then somewhere between $878 thousand and $1.8 million in additional revenue could be generated in 2025. </a:t>
            </a: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391786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dirty="0">
                <a:effectLst/>
              </a:rPr>
              <a:t> (Software-as-a-Service) Inc.</a:t>
            </a:r>
            <a:br>
              <a:rPr lang="en-US" dirty="0">
                <a:effectLst/>
              </a:rPr>
            </a:br>
            <a:br>
              <a:rPr lang="en-US" dirty="0">
                <a:effectLst/>
              </a:rPr>
            </a:br>
            <a:r>
              <a:rPr lang="en-US" dirty="0">
                <a:effectLst/>
              </a:rPr>
              <a:t>Recommendations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5</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2312543"/>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Two recommendations should be considered for year 2025, as follows:</a:t>
            </a:r>
          </a:p>
          <a:p>
            <a:endParaRPr lang="en-US" sz="1200" i="0" dirty="0"/>
          </a:p>
          <a:p>
            <a:pPr marL="685708" lvl="1" indent="-228600">
              <a:buAutoNum type="arabicPeriod"/>
            </a:pPr>
            <a:r>
              <a:rPr lang="en-US" sz="1200" i="0" dirty="0"/>
              <a:t>The Sales and Marketing Team should review the detailed report of customers appearing under Opportunity # 1. If a 	successful campaign to cross-sell these products to the current customer base is launched, these product cross-sells could 	lead to $2.4 million in incremental revenue in 2025.</a:t>
            </a:r>
          </a:p>
          <a:p>
            <a:pPr marL="228600" indent="-228600">
              <a:buAutoNum type="arabicPeriod"/>
            </a:pPr>
            <a:endParaRPr lang="en-US" sz="1200" i="0" dirty="0"/>
          </a:p>
          <a:p>
            <a:pPr lvl="1"/>
            <a:r>
              <a:rPr lang="en-US" sz="1200" i="0" dirty="0"/>
              <a:t>2.   For opportunity # 2, the Sales and Marketing Team should review the list of customers who have a Premium level subscription 	product but only have a Standard (Level 1) customer support plan. If these customers elect to upgrade their support plan 	levels, an estimated range between $399 thousand (conservative estimate) and $1.8 million (aggressive estimate) in 	additional revenue could be achieved in 2025.</a:t>
            </a:r>
          </a:p>
          <a:p>
            <a:endParaRPr lang="en-US" sz="1200" i="0" dirty="0"/>
          </a:p>
        </p:txBody>
      </p:sp>
    </p:spTree>
    <p:extLst>
      <p:ext uri="{BB962C8B-B14F-4D97-AF65-F5344CB8AC3E}">
        <p14:creationId xmlns:p14="http://schemas.microsoft.com/office/powerpoint/2010/main" val="371251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404074"/>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dirty="0">
                <a:effectLst/>
              </a:rPr>
              <a:t> Inc.    (SQL Database-  Overview and Major Analysis Steps)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6</a:t>
            </a:fld>
            <a:endParaRPr lang="en-US" sz="1500" i="0" dirty="0">
              <a:latin typeface="_Higher Standards ppt" charset="0"/>
            </a:endParaRPr>
          </a:p>
        </p:txBody>
      </p:sp>
      <p:sp>
        <p:nvSpPr>
          <p:cNvPr id="4" name="Text Box 3">
            <a:extLst>
              <a:ext uri="{FF2B5EF4-FFF2-40B4-BE49-F238E27FC236}">
                <a16:creationId xmlns:a16="http://schemas.microsoft.com/office/drawing/2014/main" id="{B5038F16-A743-8B9B-B6F8-271B0F4E565C}"/>
              </a:ext>
            </a:extLst>
          </p:cNvPr>
          <p:cNvSpPr txBox="1">
            <a:spLocks noChangeArrowheads="1"/>
          </p:cNvSpPr>
          <p:nvPr/>
        </p:nvSpPr>
        <p:spPr bwMode="auto">
          <a:xfrm>
            <a:off x="238548" y="2463728"/>
            <a:ext cx="9341386" cy="385142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Major Data Analysis Process Steps:</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  Review business &amp; industry:      </a:t>
            </a:r>
            <a:r>
              <a:rPr lang="en-US" sz="1200" i="0" dirty="0">
                <a:latin typeface="Arial" panose="020B0604020202090204" pitchFamily="34" charset="0"/>
                <a:cs typeface="Arial" panose="020B0604020202090204" pitchFamily="34" charset="0"/>
              </a:rPr>
              <a:t>Studied major Saas products on </a:t>
            </a:r>
            <a:r>
              <a:rPr lang="en-US" sz="1200" i="0" dirty="0" err="1">
                <a:latin typeface="Arial" panose="020B0604020202090204" pitchFamily="34" charset="0"/>
                <a:cs typeface="Arial" panose="020B0604020202090204" pitchFamily="34" charset="0"/>
              </a:rPr>
              <a:t>SalesForce</a:t>
            </a:r>
            <a:r>
              <a:rPr lang="en-US" sz="1200" i="0" dirty="0">
                <a:latin typeface="Arial" panose="020B0604020202090204" pitchFamily="34" charset="0"/>
                <a:cs typeface="Arial" panose="020B0604020202090204" pitchFamily="34" charset="0"/>
              </a:rPr>
              <a:t> CRM website; searched for industry average</a:t>
            </a:r>
          </a:p>
          <a:p>
            <a:pPr>
              <a:spcBef>
                <a:spcPts val="0"/>
              </a:spcBef>
            </a:pPr>
            <a:r>
              <a:rPr lang="en-US" sz="1200" i="0" dirty="0">
                <a:latin typeface="Arial" panose="020B0604020202090204" pitchFamily="34" charset="0"/>
                <a:cs typeface="Arial" panose="020B0604020202090204" pitchFamily="34" charset="0"/>
              </a:rPr>
              <a:t>			 gross margins for Saas companies.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  Identify key business metrics: </a:t>
            </a:r>
            <a:r>
              <a:rPr lang="en-US" sz="1200" i="0" dirty="0">
                <a:latin typeface="Arial" panose="020B0604020202090204" pitchFamily="34" charset="0"/>
                <a:cs typeface="Arial" panose="020B0604020202090204" pitchFamily="34" charset="0"/>
              </a:rPr>
              <a:t>   Sales by Product, Customer Support Plan levels, Top 10 Customers &amp; Industries.</a:t>
            </a:r>
          </a:p>
          <a:p>
            <a:pPr marL="358571" indent="-358571">
              <a:spcBef>
                <a:spcPts val="0"/>
              </a:spcBef>
              <a:buFont typeface="+mj-lt"/>
              <a:buAutoNum type="arabicPeriod" startAt="2"/>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3"/>
            </a:pPr>
            <a:r>
              <a:rPr lang="en-US" sz="1200" b="1" i="0" dirty="0">
                <a:latin typeface="Arial" panose="020B0604020202090204" pitchFamily="34" charset="0"/>
                <a:cs typeface="Arial" panose="020B0604020202090204" pitchFamily="34" charset="0"/>
              </a:rPr>
              <a:t>  Create sample dataset:</a:t>
            </a:r>
            <a:r>
              <a:rPr lang="en-US" sz="1200" i="0" dirty="0">
                <a:latin typeface="Arial" panose="020B0604020202090204" pitchFamily="34" charset="0"/>
                <a:cs typeface="Arial" panose="020B0604020202090204" pitchFamily="34" charset="0"/>
              </a:rPr>
              <a:t>               Retail sales data obtained from Kaggle website.  Added missing data columns tied to metrics.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4"/>
            </a:pPr>
            <a:r>
              <a:rPr lang="en-US" sz="1200" b="1" i="0" dirty="0">
                <a:latin typeface="Arial" panose="020B0604020202090204" pitchFamily="34" charset="0"/>
                <a:cs typeface="Arial" panose="020B0604020202090204" pitchFamily="34" charset="0"/>
              </a:rPr>
              <a:t>  Data Cleaning:                             </a:t>
            </a:r>
            <a:r>
              <a:rPr lang="en-US" sz="1200" i="0" dirty="0">
                <a:latin typeface="Arial" panose="020B0604020202090204" pitchFamily="34" charset="0"/>
                <a:cs typeface="Arial" panose="020B0604020202090204" pitchFamily="34" charset="0"/>
              </a:rPr>
              <a:t>Designed data tables, identified primary keys and data types, clean and standardize data.</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5"/>
            </a:pPr>
            <a:r>
              <a:rPr lang="en-US" sz="1200" b="1" i="0" dirty="0">
                <a:latin typeface="Arial" panose="020B0604020202090204" pitchFamily="34" charset="0"/>
                <a:cs typeface="Arial" panose="020B0604020202090204" pitchFamily="34" charset="0"/>
              </a:rPr>
              <a:t>  Upload data into database:         </a:t>
            </a:r>
            <a:r>
              <a:rPr lang="en-US" sz="1200" i="0" dirty="0">
                <a:latin typeface="Arial" panose="020B0604020202090204" pitchFamily="34" charset="0"/>
                <a:cs typeface="Arial" panose="020B0604020202090204" pitchFamily="34" charset="0"/>
              </a:rPr>
              <a:t>Imported the .csv load files into each database table.</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6"/>
            </a:pPr>
            <a:r>
              <a:rPr lang="en-US" sz="1200" b="1" i="0" dirty="0">
                <a:latin typeface="Arial" panose="020B0604020202090204" pitchFamily="34" charset="0"/>
                <a:cs typeface="Arial" panose="020B0604020202090204" pitchFamily="34" charset="0"/>
              </a:rPr>
              <a:t>  Build SQL queries:                     </a:t>
            </a:r>
            <a:r>
              <a:rPr lang="en-US" sz="1200" i="0" dirty="0">
                <a:latin typeface="Arial" panose="020B0604020202090204" pitchFamily="34" charset="0"/>
                <a:cs typeface="Arial" panose="020B0604020202090204" pitchFamily="34" charset="0"/>
              </a:rPr>
              <a:t> Used Primary Key fields to join each table.  Summarized financial data by years. </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7"/>
            </a:pPr>
            <a:r>
              <a:rPr lang="en-US" sz="1200" b="1" i="0" dirty="0">
                <a:latin typeface="Arial" panose="020B0604020202090204" pitchFamily="34" charset="0"/>
                <a:cs typeface="Arial" panose="020B0604020202090204" pitchFamily="34" charset="0"/>
              </a:rPr>
              <a:t>  Design Tableau dashboards</a:t>
            </a:r>
            <a:endParaRPr lang="en-US" sz="1200" i="0" dirty="0">
              <a:latin typeface="Arial" panose="020B0604020202090204" pitchFamily="34" charset="0"/>
              <a:cs typeface="Arial" panose="020B0604020202090204" pitchFamily="34" charset="0"/>
            </a:endParaRP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8"/>
            </a:pPr>
            <a:r>
              <a:rPr lang="en-US" sz="1200" b="1" i="0" dirty="0">
                <a:latin typeface="Arial" panose="020B0604020202090204" pitchFamily="34" charset="0"/>
                <a:cs typeface="Arial" panose="020B0604020202090204" pitchFamily="34" charset="0"/>
              </a:rPr>
              <a:t>  Insights &amp; Recommendations</a:t>
            </a:r>
          </a:p>
          <a:p>
            <a:pPr marL="358571" indent="-358571">
              <a:spcBef>
                <a:spcPts val="0"/>
              </a:spcBef>
              <a:buFont typeface="+mj-lt"/>
              <a:buAutoNum type="arabicPeriod" startAt="8"/>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9"/>
            </a:pPr>
            <a:r>
              <a:rPr lang="en-US" sz="1200" b="1" i="0" dirty="0">
                <a:latin typeface="Arial" panose="020B0604020202090204" pitchFamily="34" charset="0"/>
                <a:cs typeface="Arial" panose="020B0604020202090204" pitchFamily="34" charset="0"/>
              </a:rPr>
              <a:t>  Upload to GitHub website:         </a:t>
            </a:r>
            <a:r>
              <a:rPr lang="en-US" sz="1200" i="0" dirty="0">
                <a:latin typeface="Arial" panose="020B0604020202090204" pitchFamily="34" charset="0"/>
                <a:cs typeface="Arial" panose="020B0604020202090204" pitchFamily="34" charset="0"/>
              </a:rPr>
              <a:t>Drafted commentary for ReadMe sections;  obtained https: internet hyper-links. </a:t>
            </a:r>
          </a:p>
          <a:p>
            <a:pPr>
              <a:spcBef>
                <a:spcPts val="0"/>
              </a:spcBef>
            </a:pPr>
            <a:endParaRPr lang="en-US" sz="400" dirty="0">
              <a:latin typeface="HigherStandards-Light" pitchFamily="2"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21188" y="878800"/>
            <a:ext cx="9376106" cy="1081437"/>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Overview:</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Purpose:                                         </a:t>
            </a:r>
            <a:r>
              <a:rPr lang="en-US" sz="1200" i="0" dirty="0">
                <a:latin typeface="Arial" panose="020B0604020202090204" pitchFamily="34" charset="0"/>
                <a:cs typeface="Arial" panose="020B0604020202090204" pitchFamily="34" charset="0"/>
              </a:rPr>
              <a:t>Database used in reporting and analysis for a major Saas (Software as a Service) company.</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Key Business Partners:  </a:t>
            </a:r>
            <a:r>
              <a:rPr lang="en-US" sz="1200" i="0" dirty="0">
                <a:latin typeface="Arial" panose="020B0604020202090204" pitchFamily="34" charset="0"/>
                <a:cs typeface="Arial" panose="020B0604020202090204" pitchFamily="34" charset="0"/>
              </a:rPr>
              <a:t>              Finance, Sales, Marketing, and Product teams.</a:t>
            </a:r>
          </a:p>
          <a:p>
            <a:pPr marL="358571" indent="-358571">
              <a:spcBef>
                <a:spcPts val="0"/>
              </a:spcBef>
              <a:buFont typeface="+mj-lt"/>
              <a:buAutoNum type="arabicPeriod" startAt="3"/>
            </a:pPr>
            <a:endParaRPr lang="en-US" sz="400" dirty="0">
              <a:latin typeface="HigherStandards-Light" pitchFamily="2" charset="0"/>
            </a:endParaRPr>
          </a:p>
        </p:txBody>
      </p:sp>
    </p:spTree>
    <p:extLst>
      <p:ext uri="{BB962C8B-B14F-4D97-AF65-F5344CB8AC3E}">
        <p14:creationId xmlns:p14="http://schemas.microsoft.com/office/powerpoint/2010/main" val="286913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467B-ECC1-7A6D-E92C-24698ED8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4955C-345D-F10F-ED87-882F83FB8953}"/>
              </a:ext>
            </a:extLst>
          </p:cNvPr>
          <p:cNvSpPr>
            <a:spLocks noGrp="1"/>
          </p:cNvSpPr>
          <p:nvPr>
            <p:ph type="title" sz="quarter"/>
          </p:nvPr>
        </p:nvSpPr>
        <p:spPr>
          <a:xfrm>
            <a:off x="319881" y="198437"/>
            <a:ext cx="9220199" cy="404074"/>
          </a:xfrm>
          <a:solidFill>
            <a:schemeClr val="bg1">
              <a:lumMod val="40000"/>
              <a:lumOff val="60000"/>
            </a:schemeClr>
          </a:solidFill>
          <a:ln>
            <a:solidFill>
              <a:schemeClr val="tx1"/>
            </a:solidFill>
          </a:ln>
        </p:spPr>
        <p:txBody>
          <a:bodyPr/>
          <a:lstStyle/>
          <a:p>
            <a:pPr>
              <a:defRPr/>
            </a:pPr>
            <a:r>
              <a:rPr lang="en-US" dirty="0">
                <a:effectLst/>
              </a:rPr>
              <a:t>New Saas Inc. - SQL Database Design Overview  (Table relationships)</a:t>
            </a:r>
          </a:p>
        </p:txBody>
      </p:sp>
      <p:sp>
        <p:nvSpPr>
          <p:cNvPr id="8" name="Slide Number Placeholder 3">
            <a:extLst>
              <a:ext uri="{FF2B5EF4-FFF2-40B4-BE49-F238E27FC236}">
                <a16:creationId xmlns:a16="http://schemas.microsoft.com/office/drawing/2014/main" id="{5D0138BA-1EF9-EDAB-F63B-FC1A53E6753E}"/>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7</a:t>
            </a:fld>
            <a:endParaRPr lang="en-US" sz="1500" i="0" dirty="0">
              <a:latin typeface="_Higher Standards ppt" charset="0"/>
            </a:endParaRPr>
          </a:p>
        </p:txBody>
      </p:sp>
      <p:pic>
        <p:nvPicPr>
          <p:cNvPr id="5" name="Picture 4">
            <a:extLst>
              <a:ext uri="{FF2B5EF4-FFF2-40B4-BE49-F238E27FC236}">
                <a16:creationId xmlns:a16="http://schemas.microsoft.com/office/drawing/2014/main" id="{ADC6BE6E-2067-8CCD-ADC8-F167B81BAFB7}"/>
              </a:ext>
            </a:extLst>
          </p:cNvPr>
          <p:cNvPicPr>
            <a:picLocks noChangeAspect="1"/>
          </p:cNvPicPr>
          <p:nvPr/>
        </p:nvPicPr>
        <p:blipFill>
          <a:blip r:embed="rId3"/>
          <a:stretch>
            <a:fillRect/>
          </a:stretch>
        </p:blipFill>
        <p:spPr>
          <a:xfrm>
            <a:off x="700882" y="1027840"/>
            <a:ext cx="6705600" cy="5104672"/>
          </a:xfrm>
          <a:prstGeom prst="rect">
            <a:avLst/>
          </a:prstGeom>
          <a:ln>
            <a:solidFill>
              <a:schemeClr val="tx1"/>
            </a:solidFill>
          </a:ln>
        </p:spPr>
      </p:pic>
    </p:spTree>
    <p:extLst>
      <p:ext uri="{BB962C8B-B14F-4D97-AF65-F5344CB8AC3E}">
        <p14:creationId xmlns:p14="http://schemas.microsoft.com/office/powerpoint/2010/main" val="1053835356"/>
      </p:ext>
    </p:extLst>
  </p:cSld>
  <p:clrMapOvr>
    <a:masterClrMapping/>
  </p:clrMapOvr>
</p:sld>
</file>

<file path=ppt/theme/theme1.xml><?xml version="1.0" encoding="utf-8"?>
<a:theme xmlns:a="http://schemas.openxmlformats.org/drawingml/2006/main" name="BAC T&amp;O Template">
  <a:themeElements>
    <a:clrScheme name="">
      <a:dk1>
        <a:srgbClr val="000000"/>
      </a:dk1>
      <a:lt1>
        <a:srgbClr val="AAAAAA"/>
      </a:lt1>
      <a:dk2>
        <a:srgbClr val="2261B4"/>
      </a:dk2>
      <a:lt2>
        <a:srgbClr val="000000"/>
      </a:lt2>
      <a:accent1>
        <a:srgbClr val="2261B4"/>
      </a:accent1>
      <a:accent2>
        <a:srgbClr val="E41E23"/>
      </a:accent2>
      <a:accent3>
        <a:srgbClr val="D2D2D2"/>
      </a:accent3>
      <a:accent4>
        <a:srgbClr val="000000"/>
      </a:accent4>
      <a:accent5>
        <a:srgbClr val="ABB7D6"/>
      </a:accent5>
      <a:accent6>
        <a:srgbClr val="CF1A1F"/>
      </a:accent6>
      <a:hlink>
        <a:srgbClr val="080808"/>
      </a:hlink>
      <a:folHlink>
        <a:srgbClr val="4D4D4D"/>
      </a:folHlink>
    </a:clrScheme>
    <a:fontScheme name="BAC T&amp;O Template">
      <a:majorFont>
        <a:latin typeface="Arial"/>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BAC T&amp;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C T&amp;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C T&amp;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C T&amp;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C T&amp;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C T&amp;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C T&amp;O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C T&amp;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C T&amp;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C T&amp;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C T&amp;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C T&amp;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40741</TotalTime>
  <Words>1151</Words>
  <Application>Microsoft Office PowerPoint</Application>
  <PresentationFormat>Custom</PresentationFormat>
  <Paragraphs>124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_Higher Standards ppt</vt:lpstr>
      <vt:lpstr>_HigherStandards ppt</vt:lpstr>
      <vt:lpstr>Arial</vt:lpstr>
      <vt:lpstr>HigherStandards-Light</vt:lpstr>
      <vt:lpstr>Times</vt:lpstr>
      <vt:lpstr>Wingdings</vt:lpstr>
      <vt:lpstr>BAC T&amp;O Template</vt:lpstr>
      <vt:lpstr>Kenton A. Fong  Financial Analysis-  Key Insights &amp; Recommendations  Portfolio Project:     New Saas (Software-as-a-Service) Inc.</vt:lpstr>
      <vt:lpstr>New Saas Co., Inc.    - Dashboard Metrics</vt:lpstr>
      <vt:lpstr>New Saas (Software-as-a-Service) Inc.  Key Insights</vt:lpstr>
      <vt:lpstr>New Saas (Software-as-a-Service) Inc.  Key Insights</vt:lpstr>
      <vt:lpstr>New Saas (Software-as-a-Service) Inc.  Recommendations</vt:lpstr>
      <vt:lpstr>New Saas Inc.    (SQL Database-  Overview and Major Analysis Steps)</vt:lpstr>
      <vt:lpstr>New Saas Inc. - SQL Database Design Overview  (Table relationships)</vt:lpstr>
    </vt:vector>
  </TitlesOfParts>
  <Company>Bank of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Bank of America</dc:creator>
  <cp:lastModifiedBy>Ken Fong</cp:lastModifiedBy>
  <cp:revision>2038</cp:revision>
  <cp:lastPrinted>2025-01-30T20:33:42Z</cp:lastPrinted>
  <dcterms:created xsi:type="dcterms:W3CDTF">2004-12-10T12:55:57Z</dcterms:created>
  <dcterms:modified xsi:type="dcterms:W3CDTF">2025-02-09T19:45:11Z</dcterms:modified>
</cp:coreProperties>
</file>