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0"/>
  </p:notesMasterIdLst>
  <p:handoutMasterIdLst>
    <p:handoutMasterId r:id="rId11"/>
  </p:handoutMasterIdLst>
  <p:sldIdLst>
    <p:sldId id="960" r:id="rId2"/>
    <p:sldId id="962" r:id="rId3"/>
    <p:sldId id="964" r:id="rId4"/>
    <p:sldId id="968" r:id="rId5"/>
    <p:sldId id="965" r:id="rId6"/>
    <p:sldId id="966" r:id="rId7"/>
    <p:sldId id="963" r:id="rId8"/>
    <p:sldId id="961" r:id="rId9"/>
  </p:sldIdLst>
  <p:sldSz cx="9783763" cy="6950075"/>
  <p:notesSz cx="6858000" cy="9313863"/>
  <p:defaultTextStyle>
    <a:defPPr>
      <a:defRPr lang="en-US"/>
    </a:defPPr>
    <a:lvl1pPr algn="l" rtl="0" fontAlgn="base">
      <a:spcBef>
        <a:spcPct val="0"/>
      </a:spcBef>
      <a:spcAft>
        <a:spcPct val="0"/>
      </a:spcAft>
      <a:defRPr i="1" kern="1200">
        <a:solidFill>
          <a:schemeClr val="tx1"/>
        </a:solidFill>
        <a:latin typeface="Arial" charset="0"/>
        <a:ea typeface="+mn-ea"/>
        <a:cs typeface="+mn-cs"/>
      </a:defRPr>
    </a:lvl1pPr>
    <a:lvl2pPr marL="457108" algn="l" rtl="0" fontAlgn="base">
      <a:spcBef>
        <a:spcPct val="0"/>
      </a:spcBef>
      <a:spcAft>
        <a:spcPct val="0"/>
      </a:spcAft>
      <a:defRPr i="1" kern="1200">
        <a:solidFill>
          <a:schemeClr val="tx1"/>
        </a:solidFill>
        <a:latin typeface="Arial" charset="0"/>
        <a:ea typeface="+mn-ea"/>
        <a:cs typeface="+mn-cs"/>
      </a:defRPr>
    </a:lvl2pPr>
    <a:lvl3pPr marL="914214" algn="l" rtl="0" fontAlgn="base">
      <a:spcBef>
        <a:spcPct val="0"/>
      </a:spcBef>
      <a:spcAft>
        <a:spcPct val="0"/>
      </a:spcAft>
      <a:defRPr i="1" kern="1200">
        <a:solidFill>
          <a:schemeClr val="tx1"/>
        </a:solidFill>
        <a:latin typeface="Arial" charset="0"/>
        <a:ea typeface="+mn-ea"/>
        <a:cs typeface="+mn-cs"/>
      </a:defRPr>
    </a:lvl3pPr>
    <a:lvl4pPr marL="1371322" algn="l" rtl="0" fontAlgn="base">
      <a:spcBef>
        <a:spcPct val="0"/>
      </a:spcBef>
      <a:spcAft>
        <a:spcPct val="0"/>
      </a:spcAft>
      <a:defRPr i="1" kern="1200">
        <a:solidFill>
          <a:schemeClr val="tx1"/>
        </a:solidFill>
        <a:latin typeface="Arial" charset="0"/>
        <a:ea typeface="+mn-ea"/>
        <a:cs typeface="+mn-cs"/>
      </a:defRPr>
    </a:lvl4pPr>
    <a:lvl5pPr marL="1828429" algn="l" rtl="0" fontAlgn="base">
      <a:spcBef>
        <a:spcPct val="0"/>
      </a:spcBef>
      <a:spcAft>
        <a:spcPct val="0"/>
      </a:spcAft>
      <a:defRPr i="1" kern="1200">
        <a:solidFill>
          <a:schemeClr val="tx1"/>
        </a:solidFill>
        <a:latin typeface="Arial" charset="0"/>
        <a:ea typeface="+mn-ea"/>
        <a:cs typeface="+mn-cs"/>
      </a:defRPr>
    </a:lvl5pPr>
    <a:lvl6pPr marL="2285534" algn="l" defTabSz="914214" rtl="0" eaLnBrk="1" latinLnBrk="0" hangingPunct="1">
      <a:defRPr i="1" kern="1200">
        <a:solidFill>
          <a:schemeClr val="tx1"/>
        </a:solidFill>
        <a:latin typeface="Arial" charset="0"/>
        <a:ea typeface="+mn-ea"/>
        <a:cs typeface="+mn-cs"/>
      </a:defRPr>
    </a:lvl6pPr>
    <a:lvl7pPr marL="2742642" algn="l" defTabSz="914214" rtl="0" eaLnBrk="1" latinLnBrk="0" hangingPunct="1">
      <a:defRPr i="1" kern="1200">
        <a:solidFill>
          <a:schemeClr val="tx1"/>
        </a:solidFill>
        <a:latin typeface="Arial" charset="0"/>
        <a:ea typeface="+mn-ea"/>
        <a:cs typeface="+mn-cs"/>
      </a:defRPr>
    </a:lvl7pPr>
    <a:lvl8pPr marL="3199749" algn="l" defTabSz="914214" rtl="0" eaLnBrk="1" latinLnBrk="0" hangingPunct="1">
      <a:defRPr i="1" kern="1200">
        <a:solidFill>
          <a:schemeClr val="tx1"/>
        </a:solidFill>
        <a:latin typeface="Arial" charset="0"/>
        <a:ea typeface="+mn-ea"/>
        <a:cs typeface="+mn-cs"/>
      </a:defRPr>
    </a:lvl8pPr>
    <a:lvl9pPr marL="3656856" algn="l" defTabSz="914214" rtl="0" eaLnBrk="1" latinLnBrk="0" hangingPunct="1">
      <a:defRPr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9">
          <p15:clr>
            <a:srgbClr val="A4A3A4"/>
          </p15:clr>
        </p15:guide>
        <p15:guide id="2" pos="61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000"/>
    <a:srgbClr val="C0C0C0"/>
    <a:srgbClr val="341AA2"/>
    <a:srgbClr val="3A1DB3"/>
    <a:srgbClr val="606060"/>
    <a:srgbClr val="B2B2B2"/>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5" autoAdjust="0"/>
    <p:restoredTop sz="99464" autoAdjust="0"/>
  </p:normalViewPr>
  <p:slideViewPr>
    <p:cSldViewPr snapToObjects="1">
      <p:cViewPr varScale="1">
        <p:scale>
          <a:sx n="102" d="100"/>
          <a:sy n="102" d="100"/>
        </p:scale>
        <p:origin x="2196" y="318"/>
      </p:cViewPr>
      <p:guideLst>
        <p:guide orient="horz" pos="2189"/>
        <p:guide pos="616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4" d="100"/>
          <a:sy n="84" d="100"/>
        </p:scale>
        <p:origin x="39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7" name="Rectangle 3"/>
          <p:cNvSpPr>
            <a:spLocks noGrp="1" noChangeArrowheads="1"/>
          </p:cNvSpPr>
          <p:nvPr>
            <p:ph type="dt" sz="quarter"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16388" name="Rectangle 4"/>
          <p:cNvSpPr>
            <a:spLocks noGrp="1" noChangeArrowheads="1"/>
          </p:cNvSpPr>
          <p:nvPr>
            <p:ph type="ftr" sz="quarter" idx="2"/>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9" name="Rectangle 5"/>
          <p:cNvSpPr>
            <a:spLocks noGrp="1" noChangeArrowheads="1"/>
          </p:cNvSpPr>
          <p:nvPr>
            <p:ph type="sldNum" sz="quarter" idx="3"/>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6491DF60-3605-4DFD-A9DB-2E65952EFE54}" type="slidenum">
              <a:rPr lang="en-US"/>
              <a:pPr>
                <a:defRPr/>
              </a:pPr>
              <a:t>‹#›</a:t>
            </a:fld>
            <a:endParaRPr lang="en-US" dirty="0"/>
          </a:p>
        </p:txBody>
      </p:sp>
    </p:spTree>
    <p:extLst>
      <p:ext uri="{BB962C8B-B14F-4D97-AF65-F5344CB8AC3E}">
        <p14:creationId xmlns:p14="http://schemas.microsoft.com/office/powerpoint/2010/main" val="30170634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8T02:41:33.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0,'2017'52'0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8T02:41: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0,'1153'0'0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8T02:41:40.8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 0,'1127'-25'0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5" name="Rectangle 3"/>
          <p:cNvSpPr>
            <a:spLocks noGrp="1" noChangeArrowheads="1"/>
          </p:cNvSpPr>
          <p:nvPr>
            <p:ph type="dt"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974725" y="698500"/>
            <a:ext cx="4913313" cy="34925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815" y="4424403"/>
            <a:ext cx="5028370" cy="4191876"/>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9" name="Rectangle 7"/>
          <p:cNvSpPr>
            <a:spLocks noGrp="1" noChangeArrowheads="1"/>
          </p:cNvSpPr>
          <p:nvPr>
            <p:ph type="sldNum" sz="quarter" idx="5"/>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4D5045DE-AA28-4D5D-86B3-E72637B7C23C}" type="slidenum">
              <a:rPr lang="en-US"/>
              <a:pPr>
                <a:defRPr/>
              </a:pPr>
              <a:t>‹#›</a:t>
            </a:fld>
            <a:endParaRPr lang="en-US" dirty="0"/>
          </a:p>
        </p:txBody>
      </p:sp>
    </p:spTree>
    <p:extLst>
      <p:ext uri="{BB962C8B-B14F-4D97-AF65-F5344CB8AC3E}">
        <p14:creationId xmlns:p14="http://schemas.microsoft.com/office/powerpoint/2010/main" val="467834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_HigherStandards ppt" pitchFamily="2" charset="0"/>
        <a:ea typeface="+mn-ea"/>
        <a:cs typeface="+mn-cs"/>
      </a:defRPr>
    </a:lvl1pPr>
    <a:lvl2pPr marL="457108" algn="l" rtl="0" eaLnBrk="0" fontAlgn="base" hangingPunct="0">
      <a:spcBef>
        <a:spcPct val="30000"/>
      </a:spcBef>
      <a:spcAft>
        <a:spcPct val="0"/>
      </a:spcAft>
      <a:defRPr sz="1200" kern="1200">
        <a:solidFill>
          <a:schemeClr val="tx1"/>
        </a:solidFill>
        <a:latin typeface="_HigherStandards ppt" pitchFamily="2" charset="0"/>
        <a:ea typeface="+mn-ea"/>
        <a:cs typeface="+mn-cs"/>
      </a:defRPr>
    </a:lvl2pPr>
    <a:lvl3pPr marL="914214" algn="l" rtl="0" eaLnBrk="0" fontAlgn="base" hangingPunct="0">
      <a:spcBef>
        <a:spcPct val="30000"/>
      </a:spcBef>
      <a:spcAft>
        <a:spcPct val="0"/>
      </a:spcAft>
      <a:defRPr sz="1200" kern="1200">
        <a:solidFill>
          <a:schemeClr val="tx1"/>
        </a:solidFill>
        <a:latin typeface="_HigherStandards ppt" pitchFamily="2" charset="0"/>
        <a:ea typeface="+mn-ea"/>
        <a:cs typeface="+mn-cs"/>
      </a:defRPr>
    </a:lvl3pPr>
    <a:lvl4pPr marL="1371322" algn="l" rtl="0" eaLnBrk="0" fontAlgn="base" hangingPunct="0">
      <a:spcBef>
        <a:spcPct val="30000"/>
      </a:spcBef>
      <a:spcAft>
        <a:spcPct val="0"/>
      </a:spcAft>
      <a:defRPr sz="1200" kern="1200">
        <a:solidFill>
          <a:schemeClr val="tx1"/>
        </a:solidFill>
        <a:latin typeface="_HigherStandards ppt" pitchFamily="2" charset="0"/>
        <a:ea typeface="+mn-ea"/>
        <a:cs typeface="+mn-cs"/>
      </a:defRPr>
    </a:lvl4pPr>
    <a:lvl5pPr marL="1828429" algn="l" rtl="0" eaLnBrk="0" fontAlgn="base" hangingPunct="0">
      <a:spcBef>
        <a:spcPct val="30000"/>
      </a:spcBef>
      <a:spcAft>
        <a:spcPct val="0"/>
      </a:spcAft>
      <a:defRPr sz="1200" kern="1200">
        <a:solidFill>
          <a:schemeClr val="tx1"/>
        </a:solidFill>
        <a:latin typeface="_HigherStandards ppt" pitchFamily="2" charset="0"/>
        <a:ea typeface="+mn-ea"/>
        <a:cs typeface="+mn-cs"/>
      </a:defRPr>
    </a:lvl5pPr>
    <a:lvl6pPr marL="2285534" algn="l" defTabSz="914214" rtl="0" eaLnBrk="1" latinLnBrk="0" hangingPunct="1">
      <a:defRPr sz="1200" kern="1200">
        <a:solidFill>
          <a:schemeClr val="tx1"/>
        </a:solidFill>
        <a:latin typeface="+mn-lt"/>
        <a:ea typeface="+mn-ea"/>
        <a:cs typeface="+mn-cs"/>
      </a:defRPr>
    </a:lvl6pPr>
    <a:lvl7pPr marL="2742642" algn="l" defTabSz="914214" rtl="0" eaLnBrk="1" latinLnBrk="0" hangingPunct="1">
      <a:defRPr sz="1200" kern="1200">
        <a:solidFill>
          <a:schemeClr val="tx1"/>
        </a:solidFill>
        <a:latin typeface="+mn-lt"/>
        <a:ea typeface="+mn-ea"/>
        <a:cs typeface="+mn-cs"/>
      </a:defRPr>
    </a:lvl7pPr>
    <a:lvl8pPr marL="3199749" algn="l" defTabSz="914214" rtl="0" eaLnBrk="1" latinLnBrk="0" hangingPunct="1">
      <a:defRPr sz="1200" kern="1200">
        <a:solidFill>
          <a:schemeClr val="tx1"/>
        </a:solidFill>
        <a:latin typeface="+mn-lt"/>
        <a:ea typeface="+mn-ea"/>
        <a:cs typeface="+mn-cs"/>
      </a:defRPr>
    </a:lvl8pPr>
    <a:lvl9pPr marL="3656856" algn="l" defTabSz="9142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1</a:t>
            </a:fld>
            <a:endParaRPr lang="en-US" altLang="en-US" dirty="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DAD75-A7FD-2CD1-1718-6C5666BA332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415BA20D-B3C4-05D1-4960-877A1ACDDC40}"/>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6D97F95E-00AF-4991-77BC-AF725BE9F114}"/>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4A3F503B-799D-3680-B706-08FF4580AEA3}"/>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B71E0845-E184-BB7F-6108-F9FE95C682B2}"/>
              </a:ext>
            </a:extLst>
          </p:cNvPr>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a:extLst>
              <a:ext uri="{FF2B5EF4-FFF2-40B4-BE49-F238E27FC236}">
                <a16:creationId xmlns:a16="http://schemas.microsoft.com/office/drawing/2014/main" id="{9D235647-93CB-198A-18D2-BC15A1F2456F}"/>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180F4E1D-439D-CC80-55E5-AF1F1F427853}"/>
              </a:ext>
            </a:extLst>
          </p:cNvPr>
          <p:cNvSpPr>
            <a:spLocks noGrp="1"/>
          </p:cNvSpPr>
          <p:nvPr>
            <p:ph type="sldNum" sz="quarter" idx="5"/>
          </p:nvPr>
        </p:nvSpPr>
        <p:spPr>
          <a:noFill/>
        </p:spPr>
        <p:txBody>
          <a:bodyPr/>
          <a:lstStyle/>
          <a:p>
            <a:fld id="{D401E4AC-4BE4-4880-9F5A-079F19C9310D}" type="slidenum">
              <a:rPr lang="en-US" altLang="en-US" smtClean="0">
                <a:latin typeface="Times"/>
              </a:rPr>
              <a:pPr/>
              <a:t>2</a:t>
            </a:fld>
            <a:endParaRPr lang="en-US" altLang="en-US" dirty="0">
              <a:latin typeface="Times"/>
            </a:endParaRPr>
          </a:p>
        </p:txBody>
      </p:sp>
    </p:spTree>
    <p:extLst>
      <p:ext uri="{BB962C8B-B14F-4D97-AF65-F5344CB8AC3E}">
        <p14:creationId xmlns:p14="http://schemas.microsoft.com/office/powerpoint/2010/main" val="114342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3</a:t>
            </a:fld>
            <a:endParaRPr lang="en-US" altLang="en-US" dirty="0">
              <a:latin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7F13E-6BBD-0E0C-431F-5A4C7281C560}"/>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1C79B34-6E5B-E5D2-FB07-4A855E396666}"/>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31037A0C-3FB8-82E5-BD20-359143051A87}"/>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9ECB76FC-7505-BC49-C7F2-4EB65BD8AC39}"/>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1C885426-11C1-26AA-B77C-AE6DFE054932}"/>
              </a:ext>
            </a:extLst>
          </p:cNvPr>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a:extLst>
              <a:ext uri="{FF2B5EF4-FFF2-40B4-BE49-F238E27FC236}">
                <a16:creationId xmlns:a16="http://schemas.microsoft.com/office/drawing/2014/main" id="{9A7747FD-6701-9F38-2482-CE354D28A6ED}"/>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5921782C-93DE-A106-428E-94515D2C9CE9}"/>
              </a:ext>
            </a:extLst>
          </p:cNvPr>
          <p:cNvSpPr>
            <a:spLocks noGrp="1"/>
          </p:cNvSpPr>
          <p:nvPr>
            <p:ph type="sldNum" sz="quarter" idx="5"/>
          </p:nvPr>
        </p:nvSpPr>
        <p:spPr>
          <a:noFill/>
        </p:spPr>
        <p:txBody>
          <a:bodyPr/>
          <a:lstStyle/>
          <a:p>
            <a:fld id="{D401E4AC-4BE4-4880-9F5A-079F19C9310D}" type="slidenum">
              <a:rPr lang="en-US" altLang="en-US" smtClean="0">
                <a:latin typeface="Times"/>
              </a:rPr>
              <a:pPr/>
              <a:t>4</a:t>
            </a:fld>
            <a:endParaRPr lang="en-US" altLang="en-US" dirty="0">
              <a:latin typeface="Times"/>
            </a:endParaRPr>
          </a:p>
        </p:txBody>
      </p:sp>
    </p:spTree>
    <p:extLst>
      <p:ext uri="{BB962C8B-B14F-4D97-AF65-F5344CB8AC3E}">
        <p14:creationId xmlns:p14="http://schemas.microsoft.com/office/powerpoint/2010/main" val="44049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5</a:t>
            </a:fld>
            <a:endParaRPr lang="en-US" altLang="en-US" dirty="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6</a:t>
            </a:fld>
            <a:endParaRPr lang="en-US" altLang="en-US" dirty="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7</a:t>
            </a:fld>
            <a:endParaRPr lang="en-US" altLang="en-US" dirty="0">
              <a:latin typeface="Time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4439-B015-7619-BD1B-3052340B1541}"/>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545B6C3-64CF-87CB-5DAD-6A543139C815}"/>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0285F40F-EDDA-70AC-928C-BF4CE6E37D10}"/>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3B7C1F21-3164-227B-B5C0-114D31012400}"/>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0E23D8A4-793F-6457-FB39-ECC602B031EC}"/>
              </a:ext>
            </a:extLst>
          </p:cNvPr>
          <p:cNvSpPr>
            <a:spLocks noGrp="1"/>
          </p:cNvSpPr>
          <p:nvPr>
            <p:ph type="dt" sz="quarter" idx="1"/>
          </p:nvPr>
        </p:nvSpPr>
        <p:spPr>
          <a:noFill/>
        </p:spPr>
        <p:txBody>
          <a:bodyPr/>
          <a:lstStyle/>
          <a:p>
            <a:fld id="{CC615467-D095-4750-81D6-612413FD0794}" type="datetime1">
              <a:rPr lang="en-US" altLang="en-US" smtClean="0">
                <a:latin typeface="Times"/>
              </a:rPr>
              <a:pPr/>
              <a:t>3/4/2025</a:t>
            </a:fld>
            <a:endParaRPr lang="en-US" altLang="en-US" dirty="0">
              <a:latin typeface="Times"/>
            </a:endParaRPr>
          </a:p>
        </p:txBody>
      </p:sp>
      <p:sp>
        <p:nvSpPr>
          <p:cNvPr id="6150" name="Footer Placeholder 5">
            <a:extLst>
              <a:ext uri="{FF2B5EF4-FFF2-40B4-BE49-F238E27FC236}">
                <a16:creationId xmlns:a16="http://schemas.microsoft.com/office/drawing/2014/main" id="{70A96DD3-E218-358F-988A-A0CFC87E5C4B}"/>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086CDB4D-27E0-074B-7366-BBB147E68237}"/>
              </a:ext>
            </a:extLst>
          </p:cNvPr>
          <p:cNvSpPr>
            <a:spLocks noGrp="1"/>
          </p:cNvSpPr>
          <p:nvPr>
            <p:ph type="sldNum" sz="quarter" idx="5"/>
          </p:nvPr>
        </p:nvSpPr>
        <p:spPr>
          <a:noFill/>
        </p:spPr>
        <p:txBody>
          <a:bodyPr/>
          <a:lstStyle/>
          <a:p>
            <a:fld id="{D401E4AC-4BE4-4880-9F5A-079F19C9310D}" type="slidenum">
              <a:rPr lang="en-US" altLang="en-US" smtClean="0">
                <a:latin typeface="Times"/>
              </a:rPr>
              <a:pPr/>
              <a:t>8</a:t>
            </a:fld>
            <a:endParaRPr lang="en-US" altLang="en-US" dirty="0">
              <a:latin typeface="Times"/>
            </a:endParaRPr>
          </a:p>
        </p:txBody>
      </p:sp>
    </p:spTree>
    <p:extLst>
      <p:ext uri="{BB962C8B-B14F-4D97-AF65-F5344CB8AC3E}">
        <p14:creationId xmlns:p14="http://schemas.microsoft.com/office/powerpoint/2010/main" val="290853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954" y="122239"/>
            <a:ext cx="500373"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7988" y="122239"/>
            <a:ext cx="66357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7990" y="122238"/>
            <a:ext cx="9050337" cy="404084"/>
          </a:xfrm>
        </p:spPr>
        <p:txBody>
          <a:bodyPr/>
          <a:lstStyle/>
          <a:p>
            <a:r>
              <a:rPr lang="en-US"/>
              <a:t>Click to edit Master title style</a:t>
            </a:r>
          </a:p>
        </p:txBody>
      </p:sp>
      <p:sp>
        <p:nvSpPr>
          <p:cNvPr id="3" name="Table Placeholder 2"/>
          <p:cNvSpPr>
            <a:spLocks noGrp="1"/>
          </p:cNvSpPr>
          <p:nvPr>
            <p:ph type="tbl" idx="1"/>
          </p:nvPr>
        </p:nvSpPr>
        <p:spPr>
          <a:xfrm>
            <a:off x="407988" y="655638"/>
            <a:ext cx="8983662" cy="5562600"/>
          </a:xfrm>
        </p:spPr>
        <p:txBody>
          <a:bodyPr/>
          <a:lstStyle/>
          <a:p>
            <a:pPr lvl="0"/>
            <a:endParaRPr lang="en-US" noProof="0" dirty="0"/>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3425" y="2159001"/>
            <a:ext cx="8316913" cy="404084"/>
          </a:xfrm>
        </p:spPr>
        <p:txBody>
          <a:bodyPr/>
          <a:lstStyle/>
          <a:p>
            <a:r>
              <a:rPr lang="en-US"/>
              <a:t>Click to edit Master title style</a:t>
            </a:r>
          </a:p>
        </p:txBody>
      </p:sp>
      <p:sp>
        <p:nvSpPr>
          <p:cNvPr id="3" name="Subtitle 2"/>
          <p:cNvSpPr>
            <a:spLocks noGrp="1"/>
          </p:cNvSpPr>
          <p:nvPr>
            <p:ph type="subTitle" idx="1"/>
          </p:nvPr>
        </p:nvSpPr>
        <p:spPr>
          <a:xfrm>
            <a:off x="1466852" y="3938588"/>
            <a:ext cx="6850063" cy="1776412"/>
          </a:xfrm>
        </p:spPr>
        <p:txBody>
          <a:bodyPr/>
          <a:lstStyle>
            <a:lvl1pPr marL="0" indent="0" algn="ctr">
              <a:buNone/>
              <a:defRPr/>
            </a:lvl1pPr>
            <a:lvl2pPr marL="457108" indent="0" algn="ctr">
              <a:buNone/>
              <a:defRPr/>
            </a:lvl2pPr>
            <a:lvl3pPr marL="914214" indent="0" algn="ctr">
              <a:buNone/>
              <a:defRPr/>
            </a:lvl3pPr>
            <a:lvl4pPr marL="1371322" indent="0" algn="ctr">
              <a:buNone/>
              <a:defRPr/>
            </a:lvl4pPr>
            <a:lvl5pPr marL="1828429" indent="0" algn="ctr">
              <a:buNone/>
              <a:defRPr/>
            </a:lvl5pPr>
            <a:lvl6pPr marL="2285534" indent="0" algn="ctr">
              <a:buNone/>
              <a:defRPr/>
            </a:lvl6pPr>
            <a:lvl7pPr marL="2742642" indent="0" algn="ctr">
              <a:buNone/>
              <a:defRPr/>
            </a:lvl7pPr>
            <a:lvl8pPr marL="3199749" indent="0" algn="ctr">
              <a:buNone/>
              <a:defRPr/>
            </a:lvl8pPr>
            <a:lvl9pPr marL="3656856"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89188" y="278325"/>
            <a:ext cx="8805387" cy="404074"/>
          </a:xfrm>
        </p:spPr>
        <p:txBody>
          <a:bodyPr/>
          <a:lstStyle/>
          <a:p>
            <a:r>
              <a:rPr lang="en-US"/>
              <a:t>Click to edit Master title style</a:t>
            </a:r>
          </a:p>
        </p:txBody>
      </p:sp>
      <p:sp>
        <p:nvSpPr>
          <p:cNvPr id="3" name="Content Placeholder 2"/>
          <p:cNvSpPr>
            <a:spLocks noGrp="1"/>
          </p:cNvSpPr>
          <p:nvPr>
            <p:ph sz="quarter" idx="1"/>
          </p:nvPr>
        </p:nvSpPr>
        <p:spPr>
          <a:xfrm>
            <a:off x="489188"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73413"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9188"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973413"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89188" y="6329073"/>
            <a:ext cx="2282878" cy="482644"/>
          </a:xfrm>
          <a:prstGeom prst="rect">
            <a:avLst/>
          </a:prstGeom>
        </p:spPr>
        <p:txBody>
          <a:bodyPr lIns="95619" tIns="47809" rIns="95619" bIns="47809"/>
          <a:lstStyle>
            <a:lvl1pPr>
              <a:defRPr/>
            </a:lvl1pPr>
          </a:lstStyle>
          <a:p>
            <a:pPr>
              <a:defRPr/>
            </a:pPr>
            <a:endParaRPr lang="en-US" dirty="0"/>
          </a:p>
        </p:txBody>
      </p:sp>
      <p:sp>
        <p:nvSpPr>
          <p:cNvPr id="8" name="Footer Placeholder 7"/>
          <p:cNvSpPr>
            <a:spLocks noGrp="1"/>
          </p:cNvSpPr>
          <p:nvPr>
            <p:ph type="ftr" sz="quarter" idx="11"/>
          </p:nvPr>
        </p:nvSpPr>
        <p:spPr>
          <a:xfrm>
            <a:off x="3679899" y="5464806"/>
            <a:ext cx="3454095" cy="844626"/>
          </a:xfrm>
          <a:prstGeom prst="rect">
            <a:avLst/>
          </a:prstGeom>
        </p:spPr>
        <p:txBody>
          <a:bodyPr lIns="95619" tIns="47809" rIns="95619" bIns="47809"/>
          <a:lstStyle>
            <a:lvl1pPr>
              <a:defRPr/>
            </a:lvl1pPr>
          </a:lstStyle>
          <a:p>
            <a:pPr>
              <a:defRPr/>
            </a:pPr>
            <a:r>
              <a:rPr lang="en-US" dirty="0"/>
              <a:t>This is the Footer for the presentation</a:t>
            </a:r>
          </a:p>
        </p:txBody>
      </p:sp>
      <p:sp>
        <p:nvSpPr>
          <p:cNvPr id="9" name="Slide Number Placeholder 8"/>
          <p:cNvSpPr>
            <a:spLocks noGrp="1"/>
          </p:cNvSpPr>
          <p:nvPr>
            <p:ph type="sldNum" sz="quarter" idx="12"/>
          </p:nvPr>
        </p:nvSpPr>
        <p:spPr>
          <a:xfrm>
            <a:off x="7006650" y="5725769"/>
            <a:ext cx="2282878" cy="482644"/>
          </a:xfrm>
          <a:prstGeom prst="rect">
            <a:avLst/>
          </a:prstGeom>
        </p:spPr>
        <p:txBody>
          <a:bodyPr lIns="95619" tIns="47809" rIns="95619" bIns="47809"/>
          <a:lstStyle>
            <a:lvl1pPr>
              <a:defRPr/>
            </a:lvl1pPr>
          </a:lstStyle>
          <a:p>
            <a:pPr>
              <a:defRPr/>
            </a:pPr>
            <a:fld id="{F153761D-88D2-41F4-A588-7E2EE208B82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465638"/>
            <a:ext cx="8315325" cy="1327414"/>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73113" y="2946402"/>
            <a:ext cx="8315325" cy="1519238"/>
          </a:xfrm>
        </p:spPr>
        <p:txBody>
          <a:bodyPr anchor="b"/>
          <a:lstStyle>
            <a:lvl1pPr marL="0" indent="0">
              <a:buNone/>
              <a:defRPr sz="2000"/>
            </a:lvl1pPr>
            <a:lvl2pPr marL="457108" indent="0">
              <a:buNone/>
              <a:defRPr sz="1800"/>
            </a:lvl2pPr>
            <a:lvl3pPr marL="914214" indent="0">
              <a:buNone/>
              <a:defRPr sz="1600"/>
            </a:lvl3pPr>
            <a:lvl4pPr marL="1371322" indent="0">
              <a:buNone/>
              <a:defRPr sz="1400"/>
            </a:lvl4pPr>
            <a:lvl5pPr marL="1828429" indent="0">
              <a:buNone/>
              <a:defRPr sz="1400"/>
            </a:lvl5pPr>
            <a:lvl6pPr marL="2285534" indent="0">
              <a:buNone/>
              <a:defRPr sz="1400"/>
            </a:lvl6pPr>
            <a:lvl7pPr marL="2742642" indent="0">
              <a:buNone/>
              <a:defRPr sz="1400"/>
            </a:lvl7pPr>
            <a:lvl8pPr marL="3199749" indent="0">
              <a:buNone/>
              <a:defRPr sz="1400"/>
            </a:lvl8pPr>
            <a:lvl9pPr marL="3656856" indent="0">
              <a:buNone/>
              <a:defRPr sz="1400"/>
            </a:lvl9pPr>
          </a:lstStyle>
          <a:p>
            <a:pPr lvl="0"/>
            <a:r>
              <a:rPr lang="en-US"/>
              <a:t>Click to edit Master text styles</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90" y="655638"/>
            <a:ext cx="4414837"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7" y="655638"/>
            <a:ext cx="4416425"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2" y="277814"/>
            <a:ext cx="8805863" cy="4040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8950" y="1555750"/>
            <a:ext cx="4322763"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03452"/>
            <a:ext cx="4322763"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55750"/>
            <a:ext cx="4324350"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03452"/>
            <a:ext cx="4324350"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1" y="742291"/>
            <a:ext cx="3219450" cy="7118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25877" y="276225"/>
            <a:ext cx="5468938" cy="5932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1" y="1454152"/>
            <a:ext cx="3219450" cy="4754563"/>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2" y="5034692"/>
            <a:ext cx="5870575" cy="40408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17702" y="620715"/>
            <a:ext cx="5870575" cy="4170362"/>
          </a:xfrm>
        </p:spPr>
        <p:txBody>
          <a:bodyPr/>
          <a:lstStyle>
            <a:lvl1pPr marL="0" indent="0">
              <a:buNone/>
              <a:defRPr sz="3200"/>
            </a:lvl1pPr>
            <a:lvl2pPr marL="457108" indent="0">
              <a:buNone/>
              <a:defRPr sz="2800"/>
            </a:lvl2pPr>
            <a:lvl3pPr marL="914214" indent="0">
              <a:buNone/>
              <a:defRPr sz="2400"/>
            </a:lvl3pPr>
            <a:lvl4pPr marL="1371322" indent="0">
              <a:buNone/>
              <a:defRPr sz="2000"/>
            </a:lvl4pPr>
            <a:lvl5pPr marL="1828429" indent="0">
              <a:buNone/>
              <a:defRPr sz="2000"/>
            </a:lvl5pPr>
            <a:lvl6pPr marL="2285534" indent="0">
              <a:buNone/>
              <a:defRPr sz="2000"/>
            </a:lvl6pPr>
            <a:lvl7pPr marL="2742642" indent="0">
              <a:buNone/>
              <a:defRPr sz="2000"/>
            </a:lvl7pPr>
            <a:lvl8pPr marL="3199749" indent="0">
              <a:buNone/>
              <a:defRPr sz="2000"/>
            </a:lvl8pPr>
            <a:lvl9pPr marL="3656856" indent="0">
              <a:buNone/>
              <a:defRPr sz="2000"/>
            </a:lvl9pPr>
          </a:lstStyle>
          <a:p>
            <a:pPr lvl="0"/>
            <a:endParaRPr lang="en-US" noProof="0" dirty="0"/>
          </a:p>
        </p:txBody>
      </p:sp>
      <p:sp>
        <p:nvSpPr>
          <p:cNvPr id="4" name="Text Placeholder 3"/>
          <p:cNvSpPr>
            <a:spLocks noGrp="1"/>
          </p:cNvSpPr>
          <p:nvPr>
            <p:ph type="body" sz="half" idx="2"/>
          </p:nvPr>
        </p:nvSpPr>
        <p:spPr>
          <a:xfrm>
            <a:off x="1917702" y="5438777"/>
            <a:ext cx="5870575" cy="815975"/>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407990" y="122238"/>
            <a:ext cx="9050337" cy="404084"/>
          </a:xfrm>
          <a:prstGeom prst="rect">
            <a:avLst/>
          </a:prstGeom>
          <a:noFill/>
          <a:ln w="9525" algn="ctr">
            <a:noFill/>
            <a:miter lim="800000"/>
            <a:headEnd/>
            <a:tailEnd/>
          </a:ln>
          <a:effectLst/>
        </p:spPr>
        <p:txBody>
          <a:bodyPr vert="horz" wrap="square" lIns="95367" tIns="47683" rIns="95367" bIns="47683" numCol="1" anchor="t" anchorCtr="0" compatLnSpc="1">
            <a:prstTxWarp prst="textNoShape">
              <a:avLst/>
            </a:prstTxWarp>
            <a:spAutoFit/>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07988" y="655638"/>
            <a:ext cx="8983662" cy="5562600"/>
          </a:xfrm>
          <a:prstGeom prst="rect">
            <a:avLst/>
          </a:prstGeom>
          <a:noFill/>
          <a:ln w="9525">
            <a:noFill/>
            <a:miter lim="800000"/>
            <a:headEnd/>
            <a:tailEnd/>
          </a:ln>
        </p:spPr>
        <p:txBody>
          <a:bodyPr vert="horz" wrap="square" lIns="95367" tIns="47683" rIns="95367" bIns="47683"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473093" name="Text Box 5"/>
          <p:cNvSpPr txBox="1">
            <a:spLocks noChangeArrowheads="1"/>
          </p:cNvSpPr>
          <p:nvPr/>
        </p:nvSpPr>
        <p:spPr bwMode="auto">
          <a:xfrm>
            <a:off x="4771382" y="6294437"/>
            <a:ext cx="4700588" cy="404074"/>
          </a:xfrm>
          <a:prstGeom prst="rect">
            <a:avLst/>
          </a:prstGeom>
          <a:noFill/>
          <a:ln w="9525">
            <a:noFill/>
            <a:miter lim="800000"/>
            <a:headEnd/>
            <a:tailEnd/>
          </a:ln>
          <a:effectLst/>
        </p:spPr>
        <p:txBody>
          <a:bodyPr wrap="square" lIns="95367" tIns="47683" rIns="95367" bIns="47683">
            <a:spAutoFit/>
          </a:bodyPr>
          <a:lstStyle/>
          <a:p>
            <a:pPr algn="r" defTabSz="955480" eaLnBrk="0" hangingPunct="0">
              <a:spcBef>
                <a:spcPct val="50000"/>
              </a:spcBef>
              <a:defRPr/>
            </a:pPr>
            <a:r>
              <a:rPr lang="en-US" sz="1000" b="1" i="0" dirty="0">
                <a:cs typeface="Times New Roman" pitchFamily="18" charset="0"/>
              </a:rPr>
              <a:t>Proprietary and Confidential –  Do Not Copy or Distribute without permission from Kenton A. Fong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advClick="0"/>
  <p:hf hdr="0" ftr="0" dt="0"/>
  <p:txStyles>
    <p:titleStyle>
      <a:lvl1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mj-lt"/>
          <a:ea typeface="+mj-ea"/>
          <a:cs typeface="+mj-cs"/>
        </a:defRPr>
      </a:lvl1pPr>
      <a:lvl2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2pPr>
      <a:lvl3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3pPr>
      <a:lvl4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4pPr>
      <a:lvl5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5pPr>
      <a:lvl6pPr marL="457108"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6pPr>
      <a:lvl7pPr marL="914214"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7pPr>
      <a:lvl8pPr marL="1371322"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8pPr>
      <a:lvl9pPr marL="1828429"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9pPr>
    </p:titleStyle>
    <p:bodyStyle>
      <a:lvl1pPr marL="166654"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ea typeface="+mn-ea"/>
          <a:cs typeface="+mn-cs"/>
        </a:defRPr>
      </a:lvl1pPr>
      <a:lvl2pPr marL="512659"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defRPr>
      </a:lvl2pPr>
      <a:lvl3pPr marL="858664" indent="-166654" algn="l" defTabSz="955480" rtl="0" eaLnBrk="0" fontAlgn="base" hangingPunct="0">
        <a:lnSpc>
          <a:spcPct val="85000"/>
        </a:lnSpc>
        <a:spcBef>
          <a:spcPct val="25000"/>
        </a:spcBef>
        <a:spcAft>
          <a:spcPct val="15000"/>
        </a:spcAft>
        <a:buClr>
          <a:schemeClr val="tx1"/>
        </a:buClr>
        <a:buFont typeface="Arial" charset="0"/>
        <a:buChar char="-"/>
        <a:defRPr sz="1700">
          <a:solidFill>
            <a:schemeClr val="tx1"/>
          </a:solidFill>
          <a:latin typeface="+mn-lt"/>
        </a:defRPr>
      </a:lvl3pPr>
      <a:lvl4pPr marL="3229906" indent="-241250" algn="l" defTabSz="955480" rtl="0" eaLnBrk="0" fontAlgn="base" hangingPunct="0">
        <a:lnSpc>
          <a:spcPct val="90000"/>
        </a:lnSpc>
        <a:spcBef>
          <a:spcPct val="30000"/>
        </a:spcBef>
        <a:spcAft>
          <a:spcPct val="0"/>
        </a:spcAft>
        <a:buClr>
          <a:schemeClr val="tx1"/>
        </a:buClr>
        <a:buChar char="–"/>
        <a:defRPr sz="1300">
          <a:solidFill>
            <a:schemeClr val="tx1"/>
          </a:solidFill>
          <a:latin typeface="+mn-lt"/>
        </a:defRPr>
      </a:lvl4pPr>
      <a:lvl5pPr marL="3590194" indent="-241250" algn="l" defTabSz="955480" rtl="0" eaLnBrk="0" fontAlgn="base" hangingPunct="0">
        <a:lnSpc>
          <a:spcPct val="90000"/>
        </a:lnSpc>
        <a:spcBef>
          <a:spcPct val="30000"/>
        </a:spcBef>
        <a:spcAft>
          <a:spcPct val="0"/>
        </a:spcAft>
        <a:buClr>
          <a:schemeClr val="tx1"/>
        </a:buClr>
        <a:buChar char="»"/>
        <a:defRPr sz="1000">
          <a:solidFill>
            <a:schemeClr val="tx1"/>
          </a:solidFill>
          <a:latin typeface="+mn-lt"/>
        </a:defRPr>
      </a:lvl5pPr>
      <a:lvl6pPr marL="4047301" indent="-241250" algn="l" defTabSz="955480" rtl="0" fontAlgn="base">
        <a:lnSpc>
          <a:spcPct val="90000"/>
        </a:lnSpc>
        <a:spcBef>
          <a:spcPct val="30000"/>
        </a:spcBef>
        <a:spcAft>
          <a:spcPct val="0"/>
        </a:spcAft>
        <a:buClr>
          <a:schemeClr val="tx1"/>
        </a:buClr>
        <a:defRPr sz="1000">
          <a:solidFill>
            <a:schemeClr val="tx1"/>
          </a:solidFill>
          <a:latin typeface="+mn-lt"/>
        </a:defRPr>
      </a:lvl6pPr>
      <a:lvl7pPr marL="4504409" indent="-241250" algn="l" defTabSz="955480" rtl="0" fontAlgn="base">
        <a:lnSpc>
          <a:spcPct val="90000"/>
        </a:lnSpc>
        <a:spcBef>
          <a:spcPct val="30000"/>
        </a:spcBef>
        <a:spcAft>
          <a:spcPct val="0"/>
        </a:spcAft>
        <a:buClr>
          <a:schemeClr val="tx1"/>
        </a:buClr>
        <a:defRPr sz="1000">
          <a:solidFill>
            <a:schemeClr val="tx1"/>
          </a:solidFill>
          <a:latin typeface="+mn-lt"/>
        </a:defRPr>
      </a:lvl7pPr>
      <a:lvl8pPr marL="4961516" indent="-241250" algn="l" defTabSz="955480" rtl="0" fontAlgn="base">
        <a:lnSpc>
          <a:spcPct val="90000"/>
        </a:lnSpc>
        <a:spcBef>
          <a:spcPct val="30000"/>
        </a:spcBef>
        <a:spcAft>
          <a:spcPct val="0"/>
        </a:spcAft>
        <a:buClr>
          <a:schemeClr val="tx1"/>
        </a:buClr>
        <a:defRPr sz="1000">
          <a:solidFill>
            <a:schemeClr val="tx1"/>
          </a:solidFill>
          <a:latin typeface="+mn-lt"/>
        </a:defRPr>
      </a:lvl8pPr>
      <a:lvl9pPr marL="5418623" indent="-241250" algn="l" defTabSz="955480" rtl="0" fontAlgn="base">
        <a:lnSpc>
          <a:spcPct val="90000"/>
        </a:lnSpc>
        <a:spcBef>
          <a:spcPct val="30000"/>
        </a:spcBef>
        <a:spcAft>
          <a:spcPct val="0"/>
        </a:spcAft>
        <a:buClr>
          <a:schemeClr val="tx1"/>
        </a:buClr>
        <a:defRPr sz="1000">
          <a:solidFill>
            <a:schemeClr val="tx1"/>
          </a:solidFill>
          <a:latin typeface="+mn-lt"/>
        </a:defRPr>
      </a:lvl9pPr>
    </p:bodyStyle>
    <p:otherStyle>
      <a:defPPr>
        <a:defRPr lang="en-US"/>
      </a:defPPr>
      <a:lvl1pPr marL="0" algn="l" defTabSz="914214" rtl="0" eaLnBrk="1" latinLnBrk="0" hangingPunct="1">
        <a:defRPr sz="1800" kern="1200">
          <a:solidFill>
            <a:schemeClr val="tx1"/>
          </a:solidFill>
          <a:latin typeface="+mn-lt"/>
          <a:ea typeface="+mn-ea"/>
          <a:cs typeface="+mn-cs"/>
        </a:defRPr>
      </a:lvl1pPr>
      <a:lvl2pPr marL="457108" algn="l" defTabSz="914214" rtl="0" eaLnBrk="1" latinLnBrk="0" hangingPunct="1">
        <a:defRPr sz="1800" kern="1200">
          <a:solidFill>
            <a:schemeClr val="tx1"/>
          </a:solidFill>
          <a:latin typeface="+mn-lt"/>
          <a:ea typeface="+mn-ea"/>
          <a:cs typeface="+mn-cs"/>
        </a:defRPr>
      </a:lvl2pPr>
      <a:lvl3pPr marL="914214" algn="l" defTabSz="914214" rtl="0" eaLnBrk="1" latinLnBrk="0" hangingPunct="1">
        <a:defRPr sz="1800" kern="1200">
          <a:solidFill>
            <a:schemeClr val="tx1"/>
          </a:solidFill>
          <a:latin typeface="+mn-lt"/>
          <a:ea typeface="+mn-ea"/>
          <a:cs typeface="+mn-cs"/>
        </a:defRPr>
      </a:lvl3pPr>
      <a:lvl4pPr marL="1371322" algn="l" defTabSz="914214" rtl="0" eaLnBrk="1" latinLnBrk="0" hangingPunct="1">
        <a:defRPr sz="1800" kern="1200">
          <a:solidFill>
            <a:schemeClr val="tx1"/>
          </a:solidFill>
          <a:latin typeface="+mn-lt"/>
          <a:ea typeface="+mn-ea"/>
          <a:cs typeface="+mn-cs"/>
        </a:defRPr>
      </a:lvl4pPr>
      <a:lvl5pPr marL="1828429" algn="l" defTabSz="914214" rtl="0" eaLnBrk="1" latinLnBrk="0" hangingPunct="1">
        <a:defRPr sz="1800" kern="1200">
          <a:solidFill>
            <a:schemeClr val="tx1"/>
          </a:solidFill>
          <a:latin typeface="+mn-lt"/>
          <a:ea typeface="+mn-ea"/>
          <a:cs typeface="+mn-cs"/>
        </a:defRPr>
      </a:lvl5pPr>
      <a:lvl6pPr marL="2285534" algn="l" defTabSz="914214" rtl="0" eaLnBrk="1" latinLnBrk="0" hangingPunct="1">
        <a:defRPr sz="1800" kern="1200">
          <a:solidFill>
            <a:schemeClr val="tx1"/>
          </a:solidFill>
          <a:latin typeface="+mn-lt"/>
          <a:ea typeface="+mn-ea"/>
          <a:cs typeface="+mn-cs"/>
        </a:defRPr>
      </a:lvl6pPr>
      <a:lvl7pPr marL="2742642" algn="l" defTabSz="914214" rtl="0" eaLnBrk="1" latinLnBrk="0" hangingPunct="1">
        <a:defRPr sz="1800" kern="1200">
          <a:solidFill>
            <a:schemeClr val="tx1"/>
          </a:solidFill>
          <a:latin typeface="+mn-lt"/>
          <a:ea typeface="+mn-ea"/>
          <a:cs typeface="+mn-cs"/>
        </a:defRPr>
      </a:lvl7pPr>
      <a:lvl8pPr marL="3199749" algn="l" defTabSz="914214" rtl="0" eaLnBrk="1" latinLnBrk="0" hangingPunct="1">
        <a:defRPr sz="1800" kern="1200">
          <a:solidFill>
            <a:schemeClr val="tx1"/>
          </a:solidFill>
          <a:latin typeface="+mn-lt"/>
          <a:ea typeface="+mn-ea"/>
          <a:cs typeface="+mn-cs"/>
        </a:defRPr>
      </a:lvl8pPr>
      <a:lvl9pPr marL="3656856" algn="l" defTabSz="9142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281" y="198911"/>
            <a:ext cx="9341386" cy="1942957"/>
          </a:xfrm>
          <a:solidFill>
            <a:schemeClr val="bg1">
              <a:lumMod val="40000"/>
              <a:lumOff val="60000"/>
            </a:schemeClr>
          </a:solidFill>
          <a:ln>
            <a:solidFill>
              <a:schemeClr val="tx1"/>
            </a:solidFill>
          </a:ln>
        </p:spPr>
        <p:txBody>
          <a:bodyPr/>
          <a:lstStyle/>
          <a:p>
            <a:pPr algn="ctr">
              <a:defRPr/>
            </a:pPr>
            <a:r>
              <a:rPr lang="en-US" dirty="0">
                <a:effectLst/>
              </a:rPr>
              <a:t>Kenton A. Fong, Senior Financial Analyst</a:t>
            </a:r>
            <a:br>
              <a:rPr lang="en-US" dirty="0">
                <a:effectLst/>
              </a:rPr>
            </a:br>
            <a:br>
              <a:rPr lang="en-US" dirty="0">
                <a:effectLst/>
              </a:rPr>
            </a:br>
            <a:r>
              <a:rPr lang="en-US" dirty="0">
                <a:effectLst/>
              </a:rPr>
              <a:t>Key Insights &amp; Recommendations</a:t>
            </a:r>
            <a:br>
              <a:rPr lang="en-US" dirty="0">
                <a:effectLst/>
              </a:rPr>
            </a:br>
            <a:br>
              <a:rPr lang="en-US" dirty="0">
                <a:effectLst/>
              </a:rPr>
            </a:br>
            <a:r>
              <a:rPr lang="en-US" dirty="0">
                <a:effectLst/>
              </a:rPr>
              <a:t>Portfolio Project:</a:t>
            </a:r>
            <a:br>
              <a:rPr lang="en-US" dirty="0">
                <a:effectLst/>
              </a:rPr>
            </a:br>
            <a:r>
              <a:rPr lang="en-US" dirty="0">
                <a:effectLst/>
              </a:rPr>
              <a:t>    New Saas (Software-as-a-Service) Tech Solutions Inc.</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1</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3559602"/>
            <a:ext cx="9376106" cy="2497209"/>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pPr>
              <a:spcBef>
                <a:spcPts val="0"/>
              </a:spcBef>
            </a:pPr>
            <a:r>
              <a:rPr lang="en-US" sz="1200" b="1" i="0" dirty="0">
                <a:latin typeface="Arial" panose="020B0604020202090204" pitchFamily="34" charset="0"/>
                <a:cs typeface="Arial" panose="020B0604020202090204" pitchFamily="34" charset="0"/>
              </a:rPr>
              <a:t>Purpose-	</a:t>
            </a:r>
            <a:r>
              <a:rPr lang="en-US" sz="1200" i="0" dirty="0">
                <a:latin typeface="Arial" panose="020B0604020202090204" pitchFamily="34" charset="0"/>
                <a:cs typeface="Arial" panose="020B0604020202090204" pitchFamily="34" charset="0"/>
              </a:rPr>
              <a:t>Project created to identify key business insights and recommendations for a hypothetical Saas (Software-as-a-service) technology company that can be presented to either the Sales, Marketing, and/or Product teams.   Analysis contains several recommendations to generate over $6 million in additional revenue from either cross-selling or upselling of various products.</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Resources-      </a:t>
            </a:r>
            <a:r>
              <a:rPr lang="en-US" sz="1200" i="0" dirty="0">
                <a:latin typeface="Arial" panose="020B0604020202090204" pitchFamily="34" charset="0"/>
                <a:cs typeface="Arial" panose="020B0604020202090204" pitchFamily="34" charset="0"/>
              </a:rPr>
              <a:t>SQL, Tableau visualization software, Excel, Microsoft Word and PowerPoint.</a:t>
            </a:r>
          </a:p>
          <a:p>
            <a:pPr>
              <a:spcBef>
                <a:spcPts val="0"/>
              </a:spcBef>
            </a:pPr>
            <a:endParaRPr lang="en-US" sz="1200" b="1"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Methodology-</a:t>
            </a:r>
            <a:r>
              <a:rPr lang="en-US" sz="1200" i="0" dirty="0">
                <a:latin typeface="Arial" panose="020B0604020202090204" pitchFamily="34" charset="0"/>
                <a:cs typeface="Arial" panose="020B0604020202090204" pitchFamily="34" charset="0"/>
              </a:rPr>
              <a:t>    1)  Identified key Saas financial data that is relevant to Sales and Marketing Teams, 2) designed initial layout and content of a sales database in Excel,  3) performed preliminary financial analysis, 4) uploaded data into SQL to obtain additional insights, 5) drafted key insights and recommendations, and 6) loaded data into Tableau to create various dashboard charts and graphs. </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Date-	</a:t>
            </a:r>
            <a:r>
              <a:rPr lang="en-US" sz="1200" i="0" dirty="0">
                <a:latin typeface="Arial" panose="020B0604020202090204" pitchFamily="34" charset="0"/>
                <a:cs typeface="Arial" panose="020B0604020202090204" pitchFamily="34" charset="0"/>
              </a:rPr>
              <a:t>February 27</a:t>
            </a:r>
            <a:r>
              <a:rPr lang="en-US" sz="1200" i="0" baseline="30000" dirty="0">
                <a:latin typeface="Arial" panose="020B0604020202090204" pitchFamily="34" charset="0"/>
                <a:cs typeface="Arial" panose="020B0604020202090204" pitchFamily="34" charset="0"/>
              </a:rPr>
              <a:t>th</a:t>
            </a:r>
            <a:r>
              <a:rPr lang="en-US" sz="1200" i="0" dirty="0">
                <a:latin typeface="Arial" panose="020B0604020202090204" pitchFamily="34" charset="0"/>
                <a:cs typeface="Arial" panose="020B0604020202090204" pitchFamily="34" charset="0"/>
              </a:rPr>
              <a:t>, 2025 </a:t>
            </a:r>
          </a:p>
          <a:p>
            <a:pPr marL="358571" indent="-358571">
              <a:spcBef>
                <a:spcPts val="0"/>
              </a:spcBef>
              <a:buFont typeface="+mj-lt"/>
              <a:buAutoNum type="arabicPeriod"/>
            </a:pPr>
            <a:endParaRPr lang="en-US" sz="1200" b="1" i="0" dirty="0">
              <a:latin typeface="Arial" panose="020B0604020202090204" pitchFamily="34" charset="0"/>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931E4-B547-D617-192D-DE42FC92A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143F4-6A64-71ED-B3BB-2E83DE3A0D2E}"/>
              </a:ext>
            </a:extLst>
          </p:cNvPr>
          <p:cNvSpPr>
            <a:spLocks noGrp="1"/>
          </p:cNvSpPr>
          <p:nvPr>
            <p:ph type="title" sz="quarter"/>
          </p:nvPr>
        </p:nvSpPr>
        <p:spPr>
          <a:xfrm>
            <a:off x="392886" y="198437"/>
            <a:ext cx="8843169" cy="404074"/>
          </a:xfrm>
          <a:solidFill>
            <a:schemeClr val="bg1">
              <a:lumMod val="40000"/>
              <a:lumOff val="60000"/>
            </a:schemeClr>
          </a:solidFill>
          <a:ln>
            <a:solidFill>
              <a:schemeClr val="tx1"/>
            </a:solidFill>
          </a:ln>
        </p:spPr>
        <p:txBody>
          <a:bodyPr/>
          <a:lstStyle/>
          <a:p>
            <a:pPr>
              <a:defRPr/>
            </a:pPr>
            <a:r>
              <a:rPr lang="en-US" dirty="0">
                <a:effectLst/>
              </a:rPr>
              <a:t>NSTS (New Saas Tech Solutions)-     Dashboard Metrics</a:t>
            </a:r>
          </a:p>
        </p:txBody>
      </p:sp>
      <p:sp>
        <p:nvSpPr>
          <p:cNvPr id="8" name="Slide Number Placeholder 3">
            <a:extLst>
              <a:ext uri="{FF2B5EF4-FFF2-40B4-BE49-F238E27FC236}">
                <a16:creationId xmlns:a16="http://schemas.microsoft.com/office/drawing/2014/main" id="{D667DA2F-649A-71A1-5E5F-DB3E7F4921F9}"/>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2</a:t>
            </a:fld>
            <a:endParaRPr lang="en-US" sz="1500" i="0" dirty="0">
              <a:latin typeface="_Higher Standards ppt" charset="0"/>
            </a:endParaRPr>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24"/>
          <a:stretch/>
        </p:blipFill>
        <p:spPr bwMode="auto">
          <a:xfrm>
            <a:off x="211982" y="1036637"/>
            <a:ext cx="9239502" cy="4940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07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NSTS (New Saas Tech Solutions)-</a:t>
            </a:r>
            <a:br>
              <a:rPr lang="en-US" dirty="0">
                <a:effectLst/>
              </a:rPr>
            </a:br>
            <a:br>
              <a:rPr lang="en-US" dirty="0">
                <a:effectLst/>
              </a:rPr>
            </a:br>
            <a:r>
              <a:rPr lang="en-US" dirty="0">
                <a:effectLst/>
              </a:rPr>
              <a:t>Key Insights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3</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388465"/>
            <a:ext cx="9376106" cy="4528534"/>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b="1" i="0" dirty="0"/>
              <a:t>Business Profile and Financial Highlights for the year 2024:</a:t>
            </a:r>
          </a:p>
          <a:p>
            <a:endParaRPr lang="en-US" sz="1200" i="0" dirty="0"/>
          </a:p>
          <a:p>
            <a:pPr marL="628558" lvl="1" indent="-171450">
              <a:buFont typeface="Wingdings" panose="05000000000000000000" pitchFamily="2" charset="2"/>
              <a:buChar char="q"/>
            </a:pPr>
            <a:r>
              <a:rPr lang="en-US" sz="1200" i="0" dirty="0"/>
              <a:t>NSTS serves 155 major corporate customers across the globe.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The top five customers in 2024 were: Prudential Services, Johnson &amp; Johnson, Bank of America, Ford Motor Co., and Wal-Mart.</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 NSTS ended the year 2024 with a record $72.9 million in net subscription revenue, a 46% increase over the previous year.</a:t>
            </a:r>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endParaRPr lang="en-US" sz="1200" i="0" dirty="0"/>
          </a:p>
          <a:p>
            <a:r>
              <a:rPr lang="en-US" sz="1200" b="1" i="0" dirty="0"/>
              <a:t>Key Insights:</a:t>
            </a:r>
          </a:p>
          <a:p>
            <a:endParaRPr lang="en-US" sz="1200" i="0" dirty="0"/>
          </a:p>
          <a:p>
            <a:pPr marL="628558" lvl="1" indent="-171450">
              <a:buFont typeface="Wingdings" panose="05000000000000000000" pitchFamily="2" charset="2"/>
              <a:buChar char="q"/>
            </a:pPr>
            <a:r>
              <a:rPr lang="en-US" sz="1200" i="0" dirty="0"/>
              <a:t>NSTS provides seven major product solutions and two service subscription levels (Standard and Premium):  The products include:  Artificial Intelligence platform, Business Intelligence software, Core Platform Suite, Customer Service Cloud, Marketing Cloud, Sales Cloud, and Teams Productivity.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NSTS offers three different customer support plans:   Standard (level 1), Premier (level 2), and Signature (level 3).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In 2024, the Core Platform Suite generated the largest source of net subscription revenue at $15.6 million (or 21% of total company revenue). Business Intelligence software came in second place with $14.9 million (or 20%) of total company revenue.</a:t>
            </a:r>
          </a:p>
          <a:p>
            <a:pPr marL="628558" lvl="1" indent="-171450">
              <a:buFont typeface="Wingdings" panose="05000000000000000000" pitchFamily="2" charset="2"/>
              <a:buChar char="q"/>
            </a:pPr>
            <a:endParaRPr lang="en-US" sz="1200" i="0" dirty="0"/>
          </a:p>
          <a:p>
            <a:pPr lvl="1"/>
            <a:r>
              <a:rPr lang="en-US" sz="1200" i="0" dirty="0"/>
              <a:t>Continued on next page….</a:t>
            </a:r>
          </a:p>
          <a:p>
            <a:pPr marL="628558" lvl="1" indent="-171450">
              <a:buFont typeface="Wingdings" panose="05000000000000000000" pitchFamily="2" charset="2"/>
              <a:buChar char="q"/>
            </a:pP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17751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33D76-6BBF-10FB-02C0-F51FAD01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9168A-2361-7398-78BD-BDAFDDCF684A}"/>
              </a:ext>
            </a:extLst>
          </p:cNvPr>
          <p:cNvSpPr>
            <a:spLocks noGrp="1"/>
          </p:cNvSpPr>
          <p:nvPr>
            <p:ph type="title" sz="quarter"/>
          </p:nvPr>
        </p:nvSpPr>
        <p:spPr>
          <a:xfrm>
            <a:off x="238548" y="198437"/>
            <a:ext cx="9341386" cy="711850"/>
          </a:xfrm>
          <a:solidFill>
            <a:schemeClr val="bg1">
              <a:lumMod val="40000"/>
              <a:lumOff val="60000"/>
            </a:schemeClr>
          </a:solidFill>
          <a:ln>
            <a:solidFill>
              <a:schemeClr val="tx1"/>
            </a:solidFill>
          </a:ln>
        </p:spPr>
        <p:txBody>
          <a:bodyPr/>
          <a:lstStyle/>
          <a:p>
            <a:pPr>
              <a:defRPr/>
            </a:pPr>
            <a:r>
              <a:rPr lang="en-US" dirty="0">
                <a:effectLst/>
              </a:rPr>
              <a:t>NSTS-  </a:t>
            </a:r>
            <a:br>
              <a:rPr lang="en-US" dirty="0">
                <a:effectLst/>
              </a:rPr>
            </a:br>
            <a:r>
              <a:rPr lang="en-US" dirty="0">
                <a:effectLst/>
              </a:rPr>
              <a:t>Key Insights (Review of 2024 Subscription revenue, Churn, and other stats)</a:t>
            </a:r>
          </a:p>
        </p:txBody>
      </p:sp>
      <p:sp>
        <p:nvSpPr>
          <p:cNvPr id="8" name="Slide Number Placeholder 3">
            <a:extLst>
              <a:ext uri="{FF2B5EF4-FFF2-40B4-BE49-F238E27FC236}">
                <a16:creationId xmlns:a16="http://schemas.microsoft.com/office/drawing/2014/main" id="{05AF94CD-5942-7009-F052-9D5C0AE51C14}"/>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4</a:t>
            </a:fld>
            <a:endParaRPr lang="en-US" sz="1500" i="0" dirty="0">
              <a:latin typeface="_Higher Standards ppt" charset="0"/>
            </a:endParaRPr>
          </a:p>
        </p:txBody>
      </p:sp>
      <p:sp>
        <p:nvSpPr>
          <p:cNvPr id="5" name="Text Box 3">
            <a:extLst>
              <a:ext uri="{FF2B5EF4-FFF2-40B4-BE49-F238E27FC236}">
                <a16:creationId xmlns:a16="http://schemas.microsoft.com/office/drawing/2014/main" id="{C081A77D-FC9B-6B64-E19E-54A838D57740}"/>
              </a:ext>
            </a:extLst>
          </p:cNvPr>
          <p:cNvSpPr txBox="1">
            <a:spLocks noChangeArrowheads="1"/>
          </p:cNvSpPr>
          <p:nvPr/>
        </p:nvSpPr>
        <p:spPr bwMode="auto">
          <a:xfrm>
            <a:off x="5806281" y="1372336"/>
            <a:ext cx="3545053" cy="4528534"/>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pPr lvl="1"/>
            <a:r>
              <a:rPr lang="en-US" sz="1200" b="1" i="0" dirty="0"/>
              <a:t>Key Findings:</a:t>
            </a:r>
          </a:p>
          <a:p>
            <a:pPr lvl="1"/>
            <a:endParaRPr lang="en-US" sz="1200" b="1" i="0" dirty="0"/>
          </a:p>
          <a:p>
            <a:pPr lvl="1"/>
            <a:r>
              <a:rPr lang="en-US" sz="1200" b="1" i="0" dirty="0"/>
              <a:t>Note A:   </a:t>
            </a:r>
            <a:r>
              <a:rPr lang="en-US" sz="1200" i="0" dirty="0"/>
              <a:t>An anomaly appears in the 3rd and 4th quarter whereby the net MRR (Monthly Recurring Revenues) had temporary decreases.  These net decreases are expected to disappear in 2025 as part of more expansions (Cross-Sells and Upsells).</a:t>
            </a:r>
          </a:p>
          <a:p>
            <a:pPr lvl="1"/>
            <a:r>
              <a:rPr lang="en-US" sz="1200" i="0" dirty="0"/>
              <a:t>. </a:t>
            </a:r>
          </a:p>
          <a:p>
            <a:pPr marL="171450" indent="-171450">
              <a:buFont typeface="Wingdings" panose="05000000000000000000" pitchFamily="2" charset="2"/>
              <a:buChar char="q"/>
            </a:pPr>
            <a:endParaRPr lang="en-US" sz="1200" i="0" dirty="0"/>
          </a:p>
          <a:p>
            <a:pPr lvl="1"/>
            <a:r>
              <a:rPr lang="en-US" sz="1200" b="1" i="0" dirty="0"/>
              <a:t>Note B:    </a:t>
            </a:r>
            <a:r>
              <a:rPr lang="en-US" sz="1200" i="0" dirty="0"/>
              <a:t>Customer churn rate for 2024 was 0.5%, which is best in industry.  Similarly sized Saas public companies tend to have 1-5% churn rates. </a:t>
            </a:r>
          </a:p>
          <a:p>
            <a:pPr lvl="1"/>
            <a:endParaRPr lang="en-US" sz="1200" i="0" dirty="0"/>
          </a:p>
          <a:p>
            <a:pPr lvl="1"/>
            <a:r>
              <a:rPr lang="en-US" sz="1200" b="1" i="0" dirty="0"/>
              <a:t>Note C:   </a:t>
            </a:r>
            <a:r>
              <a:rPr lang="en-US" sz="1200" i="0" dirty="0"/>
              <a:t>The ratio of Customer LTV (Lifetime Value) to CAC (Customer Acquisition Costs) is holding strong at 3.3 times, which signals a strong customer revenue base.</a:t>
            </a:r>
          </a:p>
          <a:p>
            <a:pPr lvl="1"/>
            <a:endParaRPr lang="en-US" sz="1200" i="0" dirty="0"/>
          </a:p>
          <a:p>
            <a:pPr marL="628558" lvl="1" indent="-171450">
              <a:buFont typeface="Wingdings" panose="05000000000000000000" pitchFamily="2" charset="2"/>
              <a:buChar char="q"/>
            </a:pPr>
            <a:endParaRPr lang="en-US" sz="1200" b="1" i="0" dirty="0">
              <a:latin typeface="Arial" panose="020B0604020202090204" pitchFamily="34" charset="0"/>
              <a:cs typeface="Arial" panose="020B0604020202090204" pitchFamily="34" charset="0"/>
            </a:endParaRPr>
          </a:p>
        </p:txBody>
      </p:sp>
      <p:pic>
        <p:nvPicPr>
          <p:cNvPr id="4" name="Picture 3">
            <a:extLst>
              <a:ext uri="{FF2B5EF4-FFF2-40B4-BE49-F238E27FC236}">
                <a16:creationId xmlns:a16="http://schemas.microsoft.com/office/drawing/2014/main" id="{530CBCC9-09D8-A0E9-9447-C4BDBF6E4302}"/>
              </a:ext>
            </a:extLst>
          </p:cNvPr>
          <p:cNvPicPr>
            <a:picLocks noChangeAspect="1"/>
          </p:cNvPicPr>
          <p:nvPr/>
        </p:nvPicPr>
        <p:blipFill>
          <a:blip r:embed="rId3"/>
          <a:srcRect t="5689"/>
          <a:stretch/>
        </p:blipFill>
        <p:spPr>
          <a:xfrm>
            <a:off x="319881" y="1388465"/>
            <a:ext cx="5214937" cy="4620830"/>
          </a:xfrm>
          <a:prstGeom prst="rect">
            <a:avLst/>
          </a:prstGeom>
          <a:ln>
            <a:solidFill>
              <a:schemeClr val="accent1"/>
            </a:solidFill>
          </a:ln>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00F047A8-F6C6-62E1-A8EE-0F4A66F5C940}"/>
                  </a:ext>
                </a:extLst>
              </p14:cNvPr>
              <p14:cNvContentPartPr/>
              <p14:nvPr/>
            </p14:nvContentPartPr>
            <p14:xfrm>
              <a:off x="3393390" y="2931539"/>
              <a:ext cx="726480" cy="19080"/>
            </p14:xfrm>
          </p:contentPart>
        </mc:Choice>
        <mc:Fallback xmlns="">
          <p:pic>
            <p:nvPicPr>
              <p:cNvPr id="7" name="Ink 6">
                <a:extLst>
                  <a:ext uri="{FF2B5EF4-FFF2-40B4-BE49-F238E27FC236}">
                    <a16:creationId xmlns:a16="http://schemas.microsoft.com/office/drawing/2014/main" id="{00F047A8-F6C6-62E1-A8EE-0F4A66F5C940}"/>
                  </a:ext>
                </a:extLst>
              </p:cNvPr>
              <p:cNvPicPr/>
              <p:nvPr/>
            </p:nvPicPr>
            <p:blipFill>
              <a:blip r:embed="rId5"/>
              <a:stretch>
                <a:fillRect/>
              </a:stretch>
            </p:blipFill>
            <p:spPr>
              <a:xfrm>
                <a:off x="3339390" y="2823539"/>
                <a:ext cx="8341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E712629-56F1-84D1-540A-93DD2C1F15B2}"/>
                  </a:ext>
                </a:extLst>
              </p14:cNvPr>
              <p14:cNvContentPartPr/>
              <p14:nvPr/>
            </p14:nvContentPartPr>
            <p14:xfrm>
              <a:off x="4590390" y="4449299"/>
              <a:ext cx="415440" cy="720"/>
            </p14:xfrm>
          </p:contentPart>
        </mc:Choice>
        <mc:Fallback xmlns="">
          <p:pic>
            <p:nvPicPr>
              <p:cNvPr id="10" name="Ink 9">
                <a:extLst>
                  <a:ext uri="{FF2B5EF4-FFF2-40B4-BE49-F238E27FC236}">
                    <a16:creationId xmlns:a16="http://schemas.microsoft.com/office/drawing/2014/main" id="{9E712629-56F1-84D1-540A-93DD2C1F15B2}"/>
                  </a:ext>
                </a:extLst>
              </p:cNvPr>
              <p:cNvPicPr/>
              <p:nvPr/>
            </p:nvPicPr>
            <p:blipFill>
              <a:blip r:embed="rId7"/>
              <a:stretch>
                <a:fillRect/>
              </a:stretch>
            </p:blipFill>
            <p:spPr>
              <a:xfrm>
                <a:off x="4536390" y="4233299"/>
                <a:ext cx="5230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A27D3B2A-80F6-F07D-C771-7B1C13DD11CD}"/>
                  </a:ext>
                </a:extLst>
              </p14:cNvPr>
              <p14:cNvContentPartPr/>
              <p14:nvPr/>
            </p14:nvContentPartPr>
            <p14:xfrm>
              <a:off x="4609110" y="5043299"/>
              <a:ext cx="406080" cy="9360"/>
            </p14:xfrm>
          </p:contentPart>
        </mc:Choice>
        <mc:Fallback xmlns="">
          <p:pic>
            <p:nvPicPr>
              <p:cNvPr id="12" name="Ink 11">
                <a:extLst>
                  <a:ext uri="{FF2B5EF4-FFF2-40B4-BE49-F238E27FC236}">
                    <a16:creationId xmlns:a16="http://schemas.microsoft.com/office/drawing/2014/main" id="{A27D3B2A-80F6-F07D-C771-7B1C13DD11CD}"/>
                  </a:ext>
                </a:extLst>
              </p:cNvPr>
              <p:cNvPicPr/>
              <p:nvPr/>
            </p:nvPicPr>
            <p:blipFill>
              <a:blip r:embed="rId9"/>
              <a:stretch>
                <a:fillRect/>
              </a:stretch>
            </p:blipFill>
            <p:spPr>
              <a:xfrm>
                <a:off x="4555110" y="4935299"/>
                <a:ext cx="513720" cy="225000"/>
              </a:xfrm>
              <a:prstGeom prst="rect">
                <a:avLst/>
              </a:prstGeom>
            </p:spPr>
          </p:pic>
        </mc:Fallback>
      </mc:AlternateContent>
    </p:spTree>
    <p:extLst>
      <p:ext uri="{BB962C8B-B14F-4D97-AF65-F5344CB8AC3E}">
        <p14:creationId xmlns:p14="http://schemas.microsoft.com/office/powerpoint/2010/main" val="147528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NSTS (New Saas Tech Solutions)-</a:t>
            </a:r>
            <a:br>
              <a:rPr lang="en-US" dirty="0">
                <a:effectLst/>
              </a:rPr>
            </a:br>
            <a:br>
              <a:rPr lang="en-US" dirty="0">
                <a:effectLst/>
              </a:rPr>
            </a:br>
            <a:r>
              <a:rPr lang="en-US" dirty="0">
                <a:effectLst/>
              </a:rPr>
              <a:t>Key Insights, continued</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5</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265237"/>
            <a:ext cx="9376106" cy="5082532"/>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i="0" dirty="0"/>
              <a:t>A detailed analysis of 2024 subscription revenue transactions revealed several revenue growth opportunities for the year 2025.</a:t>
            </a:r>
          </a:p>
          <a:p>
            <a:r>
              <a:rPr lang="en-US" sz="1200" i="0" dirty="0"/>
              <a:t> </a:t>
            </a:r>
          </a:p>
          <a:p>
            <a:r>
              <a:rPr lang="en-US" sz="1200" b="1" i="0" dirty="0"/>
              <a:t>Opportunity # 1:</a:t>
            </a:r>
            <a:r>
              <a:rPr lang="en-US" sz="1200" i="0" dirty="0"/>
              <a:t>    Four specific products have the potential to generate additional revenue in the year 2025.</a:t>
            </a:r>
          </a:p>
          <a:p>
            <a:endParaRPr lang="en-US" sz="1200" i="0" dirty="0"/>
          </a:p>
          <a:p>
            <a:endParaRPr lang="en-US" sz="1200" i="0" dirty="0"/>
          </a:p>
          <a:p>
            <a:pPr marL="628558" lvl="1" indent="-171450">
              <a:buFont typeface="Wingdings" panose="05000000000000000000" pitchFamily="2" charset="2"/>
              <a:buChar char="q"/>
            </a:pPr>
            <a:r>
              <a:rPr lang="en-US" sz="1200" i="0" dirty="0"/>
              <a:t>31 customers could benefit from the A.I. platform and may lead to $1.1 million in incremental revenue in 2025. </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25 customers could benefit from the Teams Productivity platform and may lead to $1.6 million in additional revenue in 2025.</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22 customers could benefit from the Sales Cloud platform and may lead to $1.8 million in additional revenue in 2025.</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16 customers could benefit from the Marketing Cloud platform and may lead to $1.3 million in additional revenue in 2025.</a:t>
            </a:r>
          </a:p>
          <a:p>
            <a:endParaRPr lang="en-US" sz="1200" b="1" i="0" dirty="0"/>
          </a:p>
          <a:p>
            <a:endParaRPr lang="en-US" sz="1200" b="1" i="0" dirty="0"/>
          </a:p>
          <a:p>
            <a:endParaRPr lang="en-US" sz="1200" b="1" i="0" dirty="0"/>
          </a:p>
          <a:p>
            <a:r>
              <a:rPr lang="en-US" sz="1200" b="1" i="0" dirty="0"/>
              <a:t>Opportunity # 2:</a:t>
            </a:r>
            <a:r>
              <a:rPr lang="en-US" sz="1200" i="0" dirty="0"/>
              <a:t>   Some customers could benefit by upgrading their customer support level from Standard to Premier. The majority of NSTS customers have a subscription to a Premium (level 2) product but only have a Standard (Level 1) customer support plan. </a:t>
            </a:r>
          </a:p>
          <a:p>
            <a:endParaRPr lang="en-US" sz="1200" i="0" dirty="0"/>
          </a:p>
          <a:p>
            <a:pPr marL="628558" lvl="1" indent="-171450">
              <a:buFont typeface="Wingdings" panose="05000000000000000000" pitchFamily="2" charset="2"/>
              <a:buChar char="q"/>
            </a:pPr>
            <a:r>
              <a:rPr lang="en-US" sz="1200" i="0" dirty="0"/>
              <a:t> If customers upgrade their customer support plan from Standard to Premier (Level 2), incremental customer support revenue in between the range of $391 thousand and $783 thousand could be realized in 2025</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 If customers upgrade their customer support plan from Standard to Signature (Level 3), then somewhere between $861 thousand and $1.7 million in additional revenue could be generated in 2025. </a:t>
            </a:r>
          </a:p>
          <a:p>
            <a:pPr lvl="1"/>
            <a:endParaRPr lang="en-US" sz="1200" i="0" dirty="0"/>
          </a:p>
          <a:p>
            <a:pPr lvl="1"/>
            <a:r>
              <a:rPr lang="en-US" sz="1200" i="0" dirty="0"/>
              <a:t>Continued on next page….</a:t>
            </a:r>
          </a:p>
          <a:p>
            <a:pPr marL="628558" lvl="1" indent="-171450">
              <a:buFont typeface="Wingdings" panose="05000000000000000000" pitchFamily="2" charset="2"/>
              <a:buChar char="q"/>
            </a:pP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39178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NSTS (New Saas Tech Solutions)-</a:t>
            </a:r>
            <a:br>
              <a:rPr lang="en-US" dirty="0">
                <a:effectLst/>
              </a:rPr>
            </a:br>
            <a:br>
              <a:rPr lang="en-US" dirty="0">
                <a:effectLst/>
              </a:rPr>
            </a:br>
            <a:r>
              <a:rPr lang="en-US" dirty="0">
                <a:effectLst/>
              </a:rPr>
              <a:t>Recommendations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6</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388465"/>
            <a:ext cx="9376106" cy="2681875"/>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i="0" dirty="0"/>
              <a:t>Below recommendations should be considered for year 2025, as follows:</a:t>
            </a:r>
          </a:p>
          <a:p>
            <a:endParaRPr lang="en-US" sz="1200" i="0" dirty="0"/>
          </a:p>
          <a:p>
            <a:pPr marL="685708" lvl="1" indent="-228600">
              <a:buFont typeface="Wingdings" panose="05000000000000000000" pitchFamily="2" charset="2"/>
              <a:buChar char="Ø"/>
            </a:pPr>
            <a:r>
              <a:rPr lang="en-US" sz="1200" i="0" dirty="0"/>
              <a:t>For </a:t>
            </a:r>
            <a:r>
              <a:rPr lang="en-US" sz="1200" i="0" u="sng" dirty="0"/>
              <a:t>opportunity # 1</a:t>
            </a:r>
            <a:r>
              <a:rPr lang="en-US" sz="1200" i="0" dirty="0"/>
              <a:t>, the Sales and Marketing Team should review the detailed report of customers. If a successful campaign to cross-sell these products to the current customer base is launched, these product cross-sells could lead to $5.8 million in incremental revenue in 2025.</a:t>
            </a:r>
          </a:p>
          <a:p>
            <a:pPr marL="228600" indent="-228600">
              <a:buFont typeface="Wingdings" panose="05000000000000000000" pitchFamily="2" charset="2"/>
              <a:buChar char="Ø"/>
            </a:pPr>
            <a:endParaRPr lang="en-US" sz="1200" i="0" dirty="0"/>
          </a:p>
          <a:p>
            <a:pPr marL="685708" lvl="1" indent="-228600">
              <a:buFont typeface="Wingdings" panose="05000000000000000000" pitchFamily="2" charset="2"/>
              <a:buChar char="Ø"/>
            </a:pPr>
            <a:r>
              <a:rPr lang="en-US" sz="1200" i="0" dirty="0"/>
              <a:t>For </a:t>
            </a:r>
            <a:r>
              <a:rPr lang="en-US" sz="1200" i="0" u="sng" dirty="0"/>
              <a:t>opportunity # 2</a:t>
            </a:r>
            <a:r>
              <a:rPr lang="en-US" sz="1200" i="0" dirty="0"/>
              <a:t>, the Sales and Marketing Team should review the list of customers who have a Premium level subscription 	product but only have a Standard (Level 1) customer support plan. If these customers elect to upgrade their support plan 	levels, an estimated range between $391 thousand (conservative estimate) and $1.7 million (aggressive estimate) in 	additional revenue could be achieved in 2025.</a:t>
            </a:r>
          </a:p>
          <a:p>
            <a:pPr marL="685708" lvl="1" indent="-228600">
              <a:buFont typeface="Wingdings" panose="05000000000000000000" pitchFamily="2" charset="2"/>
              <a:buChar char="Ø"/>
            </a:pPr>
            <a:endParaRPr lang="en-US" sz="1200" i="0" dirty="0"/>
          </a:p>
          <a:p>
            <a:pPr marL="685708" lvl="1" indent="-228600">
              <a:buFont typeface="Wingdings" panose="05000000000000000000" pitchFamily="2" charset="2"/>
              <a:buChar char="Ø"/>
            </a:pPr>
            <a:endParaRPr lang="en-US" sz="1200" i="0" dirty="0"/>
          </a:p>
          <a:p>
            <a:endParaRPr lang="en-US" sz="1200" i="0" dirty="0"/>
          </a:p>
        </p:txBody>
      </p:sp>
    </p:spTree>
    <p:extLst>
      <p:ext uri="{BB962C8B-B14F-4D97-AF65-F5344CB8AC3E}">
        <p14:creationId xmlns:p14="http://schemas.microsoft.com/office/powerpoint/2010/main" val="371251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404074"/>
          </a:xfrm>
          <a:solidFill>
            <a:schemeClr val="bg1">
              <a:lumMod val="40000"/>
              <a:lumOff val="60000"/>
            </a:schemeClr>
          </a:solidFill>
          <a:ln>
            <a:solidFill>
              <a:schemeClr val="tx1"/>
            </a:solidFill>
          </a:ln>
        </p:spPr>
        <p:txBody>
          <a:bodyPr/>
          <a:lstStyle/>
          <a:p>
            <a:pPr>
              <a:defRPr/>
            </a:pPr>
            <a:r>
              <a:rPr lang="en-US" dirty="0">
                <a:effectLst/>
              </a:rPr>
              <a:t>NSTS (New Saas Tech)  -   SQL Database Overview &amp; Analysis Steps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7</a:t>
            </a:fld>
            <a:endParaRPr lang="en-US" sz="1500" i="0" dirty="0">
              <a:latin typeface="_Higher Standards ppt" charset="0"/>
            </a:endParaRPr>
          </a:p>
        </p:txBody>
      </p:sp>
      <p:sp>
        <p:nvSpPr>
          <p:cNvPr id="4" name="Text Box 3">
            <a:extLst>
              <a:ext uri="{FF2B5EF4-FFF2-40B4-BE49-F238E27FC236}">
                <a16:creationId xmlns:a16="http://schemas.microsoft.com/office/drawing/2014/main" id="{B5038F16-A743-8B9B-B6F8-271B0F4E565C}"/>
              </a:ext>
            </a:extLst>
          </p:cNvPr>
          <p:cNvSpPr txBox="1">
            <a:spLocks noChangeArrowheads="1"/>
          </p:cNvSpPr>
          <p:nvPr/>
        </p:nvSpPr>
        <p:spPr bwMode="auto">
          <a:xfrm>
            <a:off x="238548" y="2463728"/>
            <a:ext cx="9341386" cy="3851426"/>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Major Data Analysis Process Steps:</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Review business &amp; industry</a:t>
            </a: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Studied major Saas products on SalesForce CRM website; searched for industry average</a:t>
            </a:r>
          </a:p>
          <a:p>
            <a:pPr>
              <a:spcBef>
                <a:spcPts val="0"/>
              </a:spcBef>
            </a:pPr>
            <a:r>
              <a:rPr lang="en-US" sz="1200" i="0" dirty="0">
                <a:latin typeface="Arial" panose="020B0604020202090204" pitchFamily="34" charset="0"/>
                <a:cs typeface="Arial" panose="020B0604020202090204" pitchFamily="34" charset="0"/>
              </a:rPr>
              <a:t>			 gross margins for Saas companies.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Identify key business metrics</a:t>
            </a: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   Sales by Product, Customer Support Plan levels, Top 10 Customers &amp; Industries.</a:t>
            </a:r>
          </a:p>
          <a:p>
            <a:pPr marL="358571" indent="-358571">
              <a:spcBef>
                <a:spcPts val="0"/>
              </a:spcBef>
              <a:buFont typeface="+mj-lt"/>
              <a:buAutoNum type="arabicPeriod" startAt="2"/>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3"/>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Create sample dataset:               Retail sales data obtained from Kaggle website.  Added missing data columns tied to metrics.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4"/>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Perform</a:t>
            </a: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Data Cleaning:              Designed data tables, identified primary keys and data types, clean and standardize data.</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5"/>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Upload data into database:         Imported the .csv load files into each database table.</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6"/>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Build SQL queries:                      Used Primary Key fields to join each table.  Summarized financial data by years. </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7"/>
            </a:pPr>
            <a:r>
              <a:rPr lang="en-US" sz="1200" i="0" dirty="0">
                <a:latin typeface="Arial" panose="020B0604020202090204" pitchFamily="34" charset="0"/>
                <a:cs typeface="Arial" panose="020B0604020202090204" pitchFamily="34" charset="0"/>
              </a:rPr>
              <a:t>  Design Tableau dashboards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8"/>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Draft Insights &amp; Recommendations</a:t>
            </a:r>
          </a:p>
          <a:p>
            <a:pPr marL="358571" indent="-358571">
              <a:spcBef>
                <a:spcPts val="0"/>
              </a:spcBef>
              <a:buFont typeface="+mj-lt"/>
              <a:buAutoNum type="arabicPeriod" startAt="8"/>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9"/>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Upload to GitHub website:         Drafted commentary for ReadMe sections;  obtained https: internet hyper-links. </a:t>
            </a:r>
          </a:p>
          <a:p>
            <a:pPr>
              <a:spcBef>
                <a:spcPts val="0"/>
              </a:spcBef>
            </a:pPr>
            <a:endParaRPr lang="en-US" sz="400" dirty="0">
              <a:latin typeface="HigherStandards-Light" pitchFamily="2"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21188" y="878800"/>
            <a:ext cx="9376106" cy="1081437"/>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Overview:</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i="0" dirty="0">
                <a:latin typeface="Arial" panose="020B0604020202090204" pitchFamily="34" charset="0"/>
                <a:cs typeface="Arial" panose="020B0604020202090204" pitchFamily="34" charset="0"/>
              </a:rPr>
              <a:t>Purpose:                                      Create reporting and analysis for a major Saas (Software as a Service) technology company.</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i="0" dirty="0">
                <a:latin typeface="Arial" panose="020B0604020202090204" pitchFamily="34" charset="0"/>
                <a:cs typeface="Arial" panose="020B0604020202090204" pitchFamily="34" charset="0"/>
              </a:rPr>
              <a:t>Key Business Partners:                Finance, Sales, Marketing, and Product teams.</a:t>
            </a:r>
          </a:p>
          <a:p>
            <a:pPr marL="358571" indent="-358571">
              <a:spcBef>
                <a:spcPts val="0"/>
              </a:spcBef>
              <a:buFont typeface="+mj-lt"/>
              <a:buAutoNum type="arabicPeriod" startAt="3"/>
            </a:pPr>
            <a:endParaRPr lang="en-US" sz="400" dirty="0">
              <a:latin typeface="HigherStandards-Light" pitchFamily="2" charset="0"/>
            </a:endParaRPr>
          </a:p>
        </p:txBody>
      </p:sp>
    </p:spTree>
    <p:extLst>
      <p:ext uri="{BB962C8B-B14F-4D97-AF65-F5344CB8AC3E}">
        <p14:creationId xmlns:p14="http://schemas.microsoft.com/office/powerpoint/2010/main" val="286913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467B-ECC1-7A6D-E92C-24698ED8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4955C-345D-F10F-ED87-882F83FB8953}"/>
              </a:ext>
            </a:extLst>
          </p:cNvPr>
          <p:cNvSpPr>
            <a:spLocks noGrp="1"/>
          </p:cNvSpPr>
          <p:nvPr>
            <p:ph type="title" sz="quarter"/>
          </p:nvPr>
        </p:nvSpPr>
        <p:spPr>
          <a:xfrm>
            <a:off x="319881" y="198437"/>
            <a:ext cx="9220199" cy="404074"/>
          </a:xfrm>
          <a:solidFill>
            <a:schemeClr val="bg1">
              <a:lumMod val="40000"/>
              <a:lumOff val="60000"/>
            </a:schemeClr>
          </a:solidFill>
          <a:ln>
            <a:solidFill>
              <a:schemeClr val="tx1"/>
            </a:solidFill>
          </a:ln>
        </p:spPr>
        <p:txBody>
          <a:bodyPr/>
          <a:lstStyle/>
          <a:p>
            <a:pPr>
              <a:defRPr/>
            </a:pPr>
            <a:r>
              <a:rPr lang="en-US" dirty="0">
                <a:effectLst/>
              </a:rPr>
              <a:t>NSTS-      SQL Database Design Overview  (Table relationships)</a:t>
            </a:r>
          </a:p>
        </p:txBody>
      </p:sp>
      <p:sp>
        <p:nvSpPr>
          <p:cNvPr id="8" name="Slide Number Placeholder 3">
            <a:extLst>
              <a:ext uri="{FF2B5EF4-FFF2-40B4-BE49-F238E27FC236}">
                <a16:creationId xmlns:a16="http://schemas.microsoft.com/office/drawing/2014/main" id="{5D0138BA-1EF9-EDAB-F63B-FC1A53E6753E}"/>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8</a:t>
            </a:fld>
            <a:endParaRPr lang="en-US" sz="1500" i="0" dirty="0">
              <a:latin typeface="_Higher Standards ppt" charset="0"/>
            </a:endParaRPr>
          </a:p>
        </p:txBody>
      </p:sp>
      <p:pic>
        <p:nvPicPr>
          <p:cNvPr id="3" name="Picture 2" descr="A diagram of a data flow&#10;&#10;AI-generated content may be incorrect.">
            <a:extLst>
              <a:ext uri="{FF2B5EF4-FFF2-40B4-BE49-F238E27FC236}">
                <a16:creationId xmlns:a16="http://schemas.microsoft.com/office/drawing/2014/main" id="{BD12315D-2D00-4796-072C-BBF5A74EA155}"/>
              </a:ext>
            </a:extLst>
          </p:cNvPr>
          <p:cNvPicPr>
            <a:picLocks noChangeAspect="1"/>
          </p:cNvPicPr>
          <p:nvPr/>
        </p:nvPicPr>
        <p:blipFill>
          <a:blip r:embed="rId3"/>
          <a:stretch>
            <a:fillRect/>
          </a:stretch>
        </p:blipFill>
        <p:spPr>
          <a:xfrm>
            <a:off x="929481" y="1112837"/>
            <a:ext cx="6659562" cy="3976016"/>
          </a:xfrm>
          <a:prstGeom prst="rect">
            <a:avLst/>
          </a:prstGeom>
          <a:ln>
            <a:solidFill>
              <a:schemeClr val="tx1"/>
            </a:solidFill>
          </a:ln>
        </p:spPr>
      </p:pic>
    </p:spTree>
    <p:extLst>
      <p:ext uri="{BB962C8B-B14F-4D97-AF65-F5344CB8AC3E}">
        <p14:creationId xmlns:p14="http://schemas.microsoft.com/office/powerpoint/2010/main" val="1053835356"/>
      </p:ext>
    </p:extLst>
  </p:cSld>
  <p:clrMapOvr>
    <a:masterClrMapping/>
  </p:clrMapOvr>
</p:sld>
</file>

<file path=ppt/theme/theme1.xml><?xml version="1.0" encoding="utf-8"?>
<a:theme xmlns:a="http://schemas.openxmlformats.org/drawingml/2006/main" name="BAC T&amp;O Template">
  <a:themeElements>
    <a:clrScheme name="">
      <a:dk1>
        <a:srgbClr val="000000"/>
      </a:dk1>
      <a:lt1>
        <a:srgbClr val="AAAAAA"/>
      </a:lt1>
      <a:dk2>
        <a:srgbClr val="2261B4"/>
      </a:dk2>
      <a:lt2>
        <a:srgbClr val="000000"/>
      </a:lt2>
      <a:accent1>
        <a:srgbClr val="2261B4"/>
      </a:accent1>
      <a:accent2>
        <a:srgbClr val="E41E23"/>
      </a:accent2>
      <a:accent3>
        <a:srgbClr val="D2D2D2"/>
      </a:accent3>
      <a:accent4>
        <a:srgbClr val="000000"/>
      </a:accent4>
      <a:accent5>
        <a:srgbClr val="ABB7D6"/>
      </a:accent5>
      <a:accent6>
        <a:srgbClr val="CF1A1F"/>
      </a:accent6>
      <a:hlink>
        <a:srgbClr val="080808"/>
      </a:hlink>
      <a:folHlink>
        <a:srgbClr val="4D4D4D"/>
      </a:folHlink>
    </a:clrScheme>
    <a:fontScheme name="BAC T&amp;O Template">
      <a:majorFont>
        <a:latin typeface="Arial"/>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BAC T&amp;O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C T&amp;O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C T&amp;O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C T&amp;O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C T&amp;O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C T&amp;O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C T&amp;O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C T&amp;O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C T&amp;O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C T&amp;O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C T&amp;O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C T&amp;O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41009</TotalTime>
  <Words>1233</Words>
  <Application>Microsoft Office PowerPoint</Application>
  <PresentationFormat>Custom</PresentationFormat>
  <Paragraphs>139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_Higher Standards ppt</vt:lpstr>
      <vt:lpstr>_HigherStandards ppt</vt:lpstr>
      <vt:lpstr>Arial</vt:lpstr>
      <vt:lpstr>HigherStandards-Light</vt:lpstr>
      <vt:lpstr>Times</vt:lpstr>
      <vt:lpstr>Wingdings</vt:lpstr>
      <vt:lpstr>BAC T&amp;O Template</vt:lpstr>
      <vt:lpstr>Kenton A. Fong, Senior Financial Analyst  Key Insights &amp; Recommendations  Portfolio Project:     New Saas (Software-as-a-Service) Tech Solutions Inc.</vt:lpstr>
      <vt:lpstr>NSTS (New Saas Tech Solutions)-     Dashboard Metrics</vt:lpstr>
      <vt:lpstr>NSTS (New Saas Tech Solutions)-  Key Insights</vt:lpstr>
      <vt:lpstr>NSTS-   Key Insights (Review of 2024 Subscription revenue, Churn, and other stats)</vt:lpstr>
      <vt:lpstr>NSTS (New Saas Tech Solutions)-  Key Insights, continued</vt:lpstr>
      <vt:lpstr>NSTS (New Saas Tech Solutions)-  Recommendations</vt:lpstr>
      <vt:lpstr>NSTS (New Saas Tech)  -   SQL Database Overview &amp; Analysis Steps</vt:lpstr>
      <vt:lpstr>NSTS-      SQL Database Design Overview  (Table relationships)</vt:lpstr>
    </vt:vector>
  </TitlesOfParts>
  <Company>Bank of America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Bank of America</dc:creator>
  <cp:lastModifiedBy>Ken Fong</cp:lastModifiedBy>
  <cp:revision>2104</cp:revision>
  <cp:lastPrinted>2025-01-30T20:33:42Z</cp:lastPrinted>
  <dcterms:created xsi:type="dcterms:W3CDTF">2004-12-10T12:55:57Z</dcterms:created>
  <dcterms:modified xsi:type="dcterms:W3CDTF">2025-03-05T00:55:08Z</dcterms:modified>
</cp:coreProperties>
</file>