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 id="2147483661" r:id="rId2"/>
  </p:sldMasterIdLst>
  <p:notesMasterIdLst>
    <p:notesMasterId r:id="rId4"/>
  </p:notesMasterIdLst>
  <p:sldIdLst>
    <p:sldId id="256" r:id="rId3"/>
  </p:sldIdLst>
  <p:sldSz cx="36576000" cy="36576000"/>
  <p:notesSz cx="6858000" cy="9144000"/>
  <p:defaultTextStyle>
    <a:defPPr>
      <a:defRPr lang="en-US"/>
    </a:defPPr>
    <a:lvl1pPr marL="0" algn="l" defTabSz="2089879" rtl="0" eaLnBrk="1" latinLnBrk="0" hangingPunct="1">
      <a:defRPr sz="8200" kern="1200">
        <a:solidFill>
          <a:schemeClr val="tx1"/>
        </a:solidFill>
        <a:latin typeface="+mn-lt"/>
        <a:ea typeface="+mn-ea"/>
        <a:cs typeface="+mn-cs"/>
      </a:defRPr>
    </a:lvl1pPr>
    <a:lvl2pPr marL="2089879" algn="l" defTabSz="2089879" rtl="0" eaLnBrk="1" latinLnBrk="0" hangingPunct="1">
      <a:defRPr sz="8200" kern="1200">
        <a:solidFill>
          <a:schemeClr val="tx1"/>
        </a:solidFill>
        <a:latin typeface="+mn-lt"/>
        <a:ea typeface="+mn-ea"/>
        <a:cs typeface="+mn-cs"/>
      </a:defRPr>
    </a:lvl2pPr>
    <a:lvl3pPr marL="4179759" algn="l" defTabSz="2089879" rtl="0" eaLnBrk="1" latinLnBrk="0" hangingPunct="1">
      <a:defRPr sz="8200" kern="1200">
        <a:solidFill>
          <a:schemeClr val="tx1"/>
        </a:solidFill>
        <a:latin typeface="+mn-lt"/>
        <a:ea typeface="+mn-ea"/>
        <a:cs typeface="+mn-cs"/>
      </a:defRPr>
    </a:lvl3pPr>
    <a:lvl4pPr marL="6269638" algn="l" defTabSz="2089879" rtl="0" eaLnBrk="1" latinLnBrk="0" hangingPunct="1">
      <a:defRPr sz="8200" kern="1200">
        <a:solidFill>
          <a:schemeClr val="tx1"/>
        </a:solidFill>
        <a:latin typeface="+mn-lt"/>
        <a:ea typeface="+mn-ea"/>
        <a:cs typeface="+mn-cs"/>
      </a:defRPr>
    </a:lvl4pPr>
    <a:lvl5pPr marL="8359518" algn="l" defTabSz="2089879" rtl="0" eaLnBrk="1" latinLnBrk="0" hangingPunct="1">
      <a:defRPr sz="8200" kern="1200">
        <a:solidFill>
          <a:schemeClr val="tx1"/>
        </a:solidFill>
        <a:latin typeface="+mn-lt"/>
        <a:ea typeface="+mn-ea"/>
        <a:cs typeface="+mn-cs"/>
      </a:defRPr>
    </a:lvl5pPr>
    <a:lvl6pPr marL="10449397" algn="l" defTabSz="2089879" rtl="0" eaLnBrk="1" latinLnBrk="0" hangingPunct="1">
      <a:defRPr sz="8200" kern="1200">
        <a:solidFill>
          <a:schemeClr val="tx1"/>
        </a:solidFill>
        <a:latin typeface="+mn-lt"/>
        <a:ea typeface="+mn-ea"/>
        <a:cs typeface="+mn-cs"/>
      </a:defRPr>
    </a:lvl6pPr>
    <a:lvl7pPr marL="12539277" algn="l" defTabSz="2089879" rtl="0" eaLnBrk="1" latinLnBrk="0" hangingPunct="1">
      <a:defRPr sz="8200" kern="1200">
        <a:solidFill>
          <a:schemeClr val="tx1"/>
        </a:solidFill>
        <a:latin typeface="+mn-lt"/>
        <a:ea typeface="+mn-ea"/>
        <a:cs typeface="+mn-cs"/>
      </a:defRPr>
    </a:lvl7pPr>
    <a:lvl8pPr marL="14629156" algn="l" defTabSz="2089879" rtl="0" eaLnBrk="1" latinLnBrk="0" hangingPunct="1">
      <a:defRPr sz="8200" kern="1200">
        <a:solidFill>
          <a:schemeClr val="tx1"/>
        </a:solidFill>
        <a:latin typeface="+mn-lt"/>
        <a:ea typeface="+mn-ea"/>
        <a:cs typeface="+mn-cs"/>
      </a:defRPr>
    </a:lvl8pPr>
    <a:lvl9pPr marL="16719036" algn="l" defTabSz="2089879" rtl="0" eaLnBrk="1" latinLnBrk="0" hangingPunct="1">
      <a:defRPr sz="82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9D965BD-E993-744D-B3CA-769F06346793}">
          <p14:sldIdLst>
            <p14:sldId id="256"/>
          </p14:sldIdLst>
        </p14:section>
      </p14:sectionLst>
    </p:ext>
    <p:ext uri="{EFAFB233-063F-42B5-8137-9DF3F51BA10A}">
      <p15:sldGuideLst xmlns:p15="http://schemas.microsoft.com/office/powerpoint/2012/main" xmlns="">
        <p15:guide id="1" orient="horz" pos="11520">
          <p15:clr>
            <a:srgbClr val="A4A3A4"/>
          </p15:clr>
        </p15:guide>
        <p15:guide id="2" pos="113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4495E"/>
    <a:srgbClr val="18BC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3" autoAdjust="0"/>
    <p:restoredTop sz="96601" autoAdjust="0"/>
  </p:normalViewPr>
  <p:slideViewPr>
    <p:cSldViewPr snapToGrid="0" snapToObjects="1">
      <p:cViewPr>
        <p:scale>
          <a:sx n="25" d="100"/>
          <a:sy n="25" d="100"/>
        </p:scale>
        <p:origin x="-272" y="-88"/>
      </p:cViewPr>
      <p:guideLst>
        <p:guide orient="horz" pos="11520"/>
        <p:guide pos="1139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04" d="100"/>
          <a:sy n="104" d="100"/>
        </p:scale>
        <p:origin x="-323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E02749-653E-3640-B7D7-B2302858BD00}" type="doc">
      <dgm:prSet loTypeId="urn:microsoft.com/office/officeart/2005/8/layout/process4" loCatId="" qsTypeId="urn:microsoft.com/office/officeart/2005/8/quickstyle/simple4" qsCatId="simple" csTypeId="urn:microsoft.com/office/officeart/2005/8/colors/accent1_2" csCatId="accent1" phldr="1"/>
      <dgm:spPr/>
    </dgm:pt>
    <dgm:pt modelId="{92D312F2-10A0-6E4C-90FA-AAA4BDBDB1EE}">
      <dgm:prSet phldrT="[Text]" custT="1"/>
      <dgm:spPr/>
      <dgm:t>
        <a:bodyPr/>
        <a:lstStyle/>
        <a:p>
          <a:r>
            <a:rPr lang="en-US" sz="4800" dirty="0" smtClean="0">
              <a:latin typeface="Lato Regular"/>
              <a:cs typeface="Lato Regular"/>
            </a:rPr>
            <a:t>1. </a:t>
          </a:r>
          <a:r>
            <a:rPr lang="en-US" sz="4800" b="1" dirty="0" smtClean="0">
              <a:latin typeface="Lato Regular"/>
              <a:cs typeface="Lato Regular"/>
            </a:rPr>
            <a:t>Classify</a:t>
          </a:r>
          <a:r>
            <a:rPr lang="en-US" sz="4800" dirty="0" smtClean="0">
              <a:latin typeface="Lato Regular"/>
              <a:cs typeface="Lato Regular"/>
            </a:rPr>
            <a:t> &amp; Filter</a:t>
          </a:r>
          <a:endParaRPr lang="en-US" sz="4800" dirty="0">
            <a:latin typeface="Lato Regular"/>
            <a:cs typeface="Lato Regular"/>
          </a:endParaRPr>
        </a:p>
      </dgm:t>
    </dgm:pt>
    <dgm:pt modelId="{2B071ADF-9D9A-2A46-893B-C0A7B4EDAA4B}" type="parTrans" cxnId="{10316A11-D68C-1142-B3A9-83B6D1765223}">
      <dgm:prSet/>
      <dgm:spPr/>
      <dgm:t>
        <a:bodyPr/>
        <a:lstStyle/>
        <a:p>
          <a:endParaRPr lang="en-US"/>
        </a:p>
      </dgm:t>
    </dgm:pt>
    <dgm:pt modelId="{88A2819C-FE0E-8948-BBE7-C699CD81D574}" type="sibTrans" cxnId="{10316A11-D68C-1142-B3A9-83B6D1765223}">
      <dgm:prSet/>
      <dgm:spPr/>
      <dgm:t>
        <a:bodyPr/>
        <a:lstStyle/>
        <a:p>
          <a:endParaRPr lang="en-US"/>
        </a:p>
      </dgm:t>
    </dgm:pt>
    <dgm:pt modelId="{0B77F392-BCD2-AF44-BF0D-0F1518728A45}">
      <dgm:prSet phldrT="[Text]" custT="1"/>
      <dgm:spPr/>
      <dgm:t>
        <a:bodyPr/>
        <a:lstStyle/>
        <a:p>
          <a:r>
            <a:rPr lang="en-US" sz="4800" dirty="0" smtClean="0">
              <a:latin typeface="Lato Regular"/>
              <a:cs typeface="Lato Regular"/>
            </a:rPr>
            <a:t>2. </a:t>
          </a:r>
          <a:r>
            <a:rPr lang="en-US" sz="4800" b="1" dirty="0" smtClean="0">
              <a:latin typeface="Lato Regular"/>
              <a:cs typeface="Lato Regular"/>
            </a:rPr>
            <a:t>Cluster</a:t>
          </a:r>
          <a:r>
            <a:rPr lang="en-US" sz="4800" dirty="0" smtClean="0">
              <a:latin typeface="Lato Regular"/>
              <a:cs typeface="Lato Regular"/>
            </a:rPr>
            <a:t> &amp; Merge</a:t>
          </a:r>
          <a:endParaRPr lang="en-US" sz="4800" dirty="0">
            <a:latin typeface="Lato Regular"/>
            <a:cs typeface="Lato Regular"/>
          </a:endParaRPr>
        </a:p>
      </dgm:t>
    </dgm:pt>
    <dgm:pt modelId="{CFD08E35-A4CD-A14B-90E9-ED966E7DFA7E}" type="parTrans" cxnId="{0B3184BB-5E85-D04F-A221-4A4929A0297B}">
      <dgm:prSet/>
      <dgm:spPr/>
      <dgm:t>
        <a:bodyPr/>
        <a:lstStyle/>
        <a:p>
          <a:endParaRPr lang="en-US"/>
        </a:p>
      </dgm:t>
    </dgm:pt>
    <dgm:pt modelId="{EDAD4B61-B0A3-684F-9761-9AEED17A81F4}" type="sibTrans" cxnId="{0B3184BB-5E85-D04F-A221-4A4929A0297B}">
      <dgm:prSet/>
      <dgm:spPr/>
      <dgm:t>
        <a:bodyPr/>
        <a:lstStyle/>
        <a:p>
          <a:endParaRPr lang="en-US"/>
        </a:p>
      </dgm:t>
    </dgm:pt>
    <dgm:pt modelId="{848FD314-BFE5-CA40-BA4F-579EA62DADCB}">
      <dgm:prSet phldrT="[Text]" custT="1"/>
      <dgm:spPr/>
      <dgm:t>
        <a:bodyPr/>
        <a:lstStyle/>
        <a:p>
          <a:r>
            <a:rPr lang="en-US" sz="4800" dirty="0" smtClean="0">
              <a:latin typeface="Lato Regular"/>
              <a:cs typeface="Lato Regular"/>
            </a:rPr>
            <a:t>3. </a:t>
          </a:r>
          <a:r>
            <a:rPr lang="en-US" sz="4800" b="1" dirty="0" smtClean="0">
              <a:latin typeface="Lato Regular"/>
              <a:cs typeface="Lato Regular"/>
            </a:rPr>
            <a:t>Extract</a:t>
          </a:r>
          <a:r>
            <a:rPr lang="en-US" sz="4800" dirty="0" smtClean="0">
              <a:latin typeface="Lato Regular"/>
              <a:cs typeface="Lato Regular"/>
            </a:rPr>
            <a:t> &amp; </a:t>
          </a:r>
          <a:r>
            <a:rPr lang="en-US" sz="4800" dirty="0" err="1" smtClean="0">
              <a:latin typeface="Lato Regular"/>
              <a:cs typeface="Lato Regular"/>
            </a:rPr>
            <a:t>Geolocate</a:t>
          </a:r>
          <a:endParaRPr lang="en-US" sz="4800" dirty="0">
            <a:latin typeface="Lato Regular"/>
            <a:cs typeface="Lato Regular"/>
          </a:endParaRPr>
        </a:p>
      </dgm:t>
    </dgm:pt>
    <dgm:pt modelId="{2F82F166-8F36-FE47-8DC6-1AE2DEC14A47}" type="parTrans" cxnId="{C4728821-41F4-C245-9CA0-8EA961F2F805}">
      <dgm:prSet/>
      <dgm:spPr/>
      <dgm:t>
        <a:bodyPr/>
        <a:lstStyle/>
        <a:p>
          <a:endParaRPr lang="en-US"/>
        </a:p>
      </dgm:t>
    </dgm:pt>
    <dgm:pt modelId="{15620621-05ED-1446-B471-5768427F6424}" type="sibTrans" cxnId="{C4728821-41F4-C245-9CA0-8EA961F2F805}">
      <dgm:prSet/>
      <dgm:spPr/>
      <dgm:t>
        <a:bodyPr/>
        <a:lstStyle/>
        <a:p>
          <a:endParaRPr lang="en-US"/>
        </a:p>
      </dgm:t>
    </dgm:pt>
    <dgm:pt modelId="{39EF898F-DAE8-4B49-8A29-EAB5C73A6C9F}">
      <dgm:prSet phldrT="[Text]" custT="1"/>
      <dgm:spPr/>
      <dgm:t>
        <a:bodyPr/>
        <a:lstStyle/>
        <a:p>
          <a:r>
            <a:rPr lang="en-US" sz="5200" b="1" dirty="0" smtClean="0">
              <a:latin typeface="Lato Regular"/>
              <a:cs typeface="Lato Regular"/>
            </a:rPr>
            <a:t>User Interface and Map</a:t>
          </a:r>
          <a:endParaRPr lang="en-US" sz="5200" b="1" dirty="0">
            <a:latin typeface="Lato Regular"/>
            <a:cs typeface="Lato Regular"/>
          </a:endParaRPr>
        </a:p>
      </dgm:t>
    </dgm:pt>
    <dgm:pt modelId="{25EC884D-8FBE-A942-81E3-27870AAC4927}" type="parTrans" cxnId="{DEA8DB10-75E2-4E4F-BB66-E7968B339586}">
      <dgm:prSet/>
      <dgm:spPr/>
      <dgm:t>
        <a:bodyPr/>
        <a:lstStyle/>
        <a:p>
          <a:endParaRPr lang="en-US"/>
        </a:p>
      </dgm:t>
    </dgm:pt>
    <dgm:pt modelId="{A3E25A81-1CCD-244C-B6A6-FC0B52F686BC}" type="sibTrans" cxnId="{DEA8DB10-75E2-4E4F-BB66-E7968B339586}">
      <dgm:prSet/>
      <dgm:spPr/>
      <dgm:t>
        <a:bodyPr/>
        <a:lstStyle/>
        <a:p>
          <a:endParaRPr lang="en-US"/>
        </a:p>
      </dgm:t>
    </dgm:pt>
    <dgm:pt modelId="{EDCCDB65-C740-7A4A-AEBD-BAFA36D76BB5}" type="pres">
      <dgm:prSet presAssocID="{7EE02749-653E-3640-B7D7-B2302858BD00}" presName="Name0" presStyleCnt="0">
        <dgm:presLayoutVars>
          <dgm:dir/>
          <dgm:animLvl val="lvl"/>
          <dgm:resizeHandles val="exact"/>
        </dgm:presLayoutVars>
      </dgm:prSet>
      <dgm:spPr/>
    </dgm:pt>
    <dgm:pt modelId="{FC02733E-398A-4040-BECF-E26318F8F43D}" type="pres">
      <dgm:prSet presAssocID="{39EF898F-DAE8-4B49-8A29-EAB5C73A6C9F}" presName="boxAndChildren" presStyleCnt="0"/>
      <dgm:spPr/>
    </dgm:pt>
    <dgm:pt modelId="{5B4CFD30-326A-E34B-9FFD-4691D3948657}" type="pres">
      <dgm:prSet presAssocID="{39EF898F-DAE8-4B49-8A29-EAB5C73A6C9F}" presName="parentTextBox" presStyleLbl="node1" presStyleIdx="0" presStyleCnt="4" custLinFactNeighborY="3639"/>
      <dgm:spPr/>
      <dgm:t>
        <a:bodyPr/>
        <a:lstStyle/>
        <a:p>
          <a:endParaRPr lang="en-US"/>
        </a:p>
      </dgm:t>
    </dgm:pt>
    <dgm:pt modelId="{972FF4D5-E21D-0041-A056-AC137DEFA2C2}" type="pres">
      <dgm:prSet presAssocID="{15620621-05ED-1446-B471-5768427F6424}" presName="sp" presStyleCnt="0"/>
      <dgm:spPr/>
    </dgm:pt>
    <dgm:pt modelId="{5409AADC-A134-1B41-B3C7-E76CA7FCAADB}" type="pres">
      <dgm:prSet presAssocID="{848FD314-BFE5-CA40-BA4F-579EA62DADCB}" presName="arrowAndChildren" presStyleCnt="0"/>
      <dgm:spPr/>
    </dgm:pt>
    <dgm:pt modelId="{C3827876-7A35-F849-AD8B-39F65B3E5A20}" type="pres">
      <dgm:prSet presAssocID="{848FD314-BFE5-CA40-BA4F-579EA62DADCB}" presName="parentTextArrow" presStyleLbl="node1" presStyleIdx="1" presStyleCnt="4"/>
      <dgm:spPr/>
      <dgm:t>
        <a:bodyPr/>
        <a:lstStyle/>
        <a:p>
          <a:endParaRPr lang="en-US"/>
        </a:p>
      </dgm:t>
    </dgm:pt>
    <dgm:pt modelId="{606ACEFF-8DDF-5B4F-975E-9BBB9F8E4FAD}" type="pres">
      <dgm:prSet presAssocID="{EDAD4B61-B0A3-684F-9761-9AEED17A81F4}" presName="sp" presStyleCnt="0"/>
      <dgm:spPr/>
    </dgm:pt>
    <dgm:pt modelId="{3935D0E4-E468-A94F-8661-F664A769CD63}" type="pres">
      <dgm:prSet presAssocID="{0B77F392-BCD2-AF44-BF0D-0F1518728A45}" presName="arrowAndChildren" presStyleCnt="0"/>
      <dgm:spPr/>
    </dgm:pt>
    <dgm:pt modelId="{5EAF80DD-55DB-1E47-A304-4FDDE5C8382F}" type="pres">
      <dgm:prSet presAssocID="{0B77F392-BCD2-AF44-BF0D-0F1518728A45}" presName="parentTextArrow" presStyleLbl="node1" presStyleIdx="2" presStyleCnt="4"/>
      <dgm:spPr/>
      <dgm:t>
        <a:bodyPr/>
        <a:lstStyle/>
        <a:p>
          <a:endParaRPr lang="en-US"/>
        </a:p>
      </dgm:t>
    </dgm:pt>
    <dgm:pt modelId="{92F91804-D567-E741-9AAB-85E2FD926F84}" type="pres">
      <dgm:prSet presAssocID="{88A2819C-FE0E-8948-BBE7-C699CD81D574}" presName="sp" presStyleCnt="0"/>
      <dgm:spPr/>
    </dgm:pt>
    <dgm:pt modelId="{B5CE9F1A-0FD9-DD4F-8101-791FA0BF9BDF}" type="pres">
      <dgm:prSet presAssocID="{92D312F2-10A0-6E4C-90FA-AAA4BDBDB1EE}" presName="arrowAndChildren" presStyleCnt="0"/>
      <dgm:spPr/>
    </dgm:pt>
    <dgm:pt modelId="{C820EFBA-2AAB-494E-B5F8-03173A802CDE}" type="pres">
      <dgm:prSet presAssocID="{92D312F2-10A0-6E4C-90FA-AAA4BDBDB1EE}" presName="parentTextArrow" presStyleLbl="node1" presStyleIdx="3" presStyleCnt="4" custLinFactNeighborX="427" custLinFactNeighborY="-123"/>
      <dgm:spPr/>
      <dgm:t>
        <a:bodyPr/>
        <a:lstStyle/>
        <a:p>
          <a:endParaRPr lang="en-US"/>
        </a:p>
      </dgm:t>
    </dgm:pt>
  </dgm:ptLst>
  <dgm:cxnLst>
    <dgm:cxn modelId="{10316A11-D68C-1142-B3A9-83B6D1765223}" srcId="{7EE02749-653E-3640-B7D7-B2302858BD00}" destId="{92D312F2-10A0-6E4C-90FA-AAA4BDBDB1EE}" srcOrd="0" destOrd="0" parTransId="{2B071ADF-9D9A-2A46-893B-C0A7B4EDAA4B}" sibTransId="{88A2819C-FE0E-8948-BBE7-C699CD81D574}"/>
    <dgm:cxn modelId="{89F5D823-07A9-E04F-8BFB-9DCFEB2351F5}" type="presOf" srcId="{92D312F2-10A0-6E4C-90FA-AAA4BDBDB1EE}" destId="{C820EFBA-2AAB-494E-B5F8-03173A802CDE}" srcOrd="0" destOrd="0" presId="urn:microsoft.com/office/officeart/2005/8/layout/process4"/>
    <dgm:cxn modelId="{108AFC30-934E-8242-9922-C1D9423BFFE1}" type="presOf" srcId="{0B77F392-BCD2-AF44-BF0D-0F1518728A45}" destId="{5EAF80DD-55DB-1E47-A304-4FDDE5C8382F}" srcOrd="0" destOrd="0" presId="urn:microsoft.com/office/officeart/2005/8/layout/process4"/>
    <dgm:cxn modelId="{2541A6D2-784E-BB4F-92DD-6BEF6875FD16}" type="presOf" srcId="{7EE02749-653E-3640-B7D7-B2302858BD00}" destId="{EDCCDB65-C740-7A4A-AEBD-BAFA36D76BB5}" srcOrd="0" destOrd="0" presId="urn:microsoft.com/office/officeart/2005/8/layout/process4"/>
    <dgm:cxn modelId="{3015AB3D-F5D0-E143-A205-4F1E04F940BC}" type="presOf" srcId="{39EF898F-DAE8-4B49-8A29-EAB5C73A6C9F}" destId="{5B4CFD30-326A-E34B-9FFD-4691D3948657}" srcOrd="0" destOrd="0" presId="urn:microsoft.com/office/officeart/2005/8/layout/process4"/>
    <dgm:cxn modelId="{DEA8DB10-75E2-4E4F-BB66-E7968B339586}" srcId="{7EE02749-653E-3640-B7D7-B2302858BD00}" destId="{39EF898F-DAE8-4B49-8A29-EAB5C73A6C9F}" srcOrd="3" destOrd="0" parTransId="{25EC884D-8FBE-A942-81E3-27870AAC4927}" sibTransId="{A3E25A81-1CCD-244C-B6A6-FC0B52F686BC}"/>
    <dgm:cxn modelId="{C4728821-41F4-C245-9CA0-8EA961F2F805}" srcId="{7EE02749-653E-3640-B7D7-B2302858BD00}" destId="{848FD314-BFE5-CA40-BA4F-579EA62DADCB}" srcOrd="2" destOrd="0" parTransId="{2F82F166-8F36-FE47-8DC6-1AE2DEC14A47}" sibTransId="{15620621-05ED-1446-B471-5768427F6424}"/>
    <dgm:cxn modelId="{0B3184BB-5E85-D04F-A221-4A4929A0297B}" srcId="{7EE02749-653E-3640-B7D7-B2302858BD00}" destId="{0B77F392-BCD2-AF44-BF0D-0F1518728A45}" srcOrd="1" destOrd="0" parTransId="{CFD08E35-A4CD-A14B-90E9-ED966E7DFA7E}" sibTransId="{EDAD4B61-B0A3-684F-9761-9AEED17A81F4}"/>
    <dgm:cxn modelId="{C25328AA-DA7D-1240-85DF-68DBC301CD08}" type="presOf" srcId="{848FD314-BFE5-CA40-BA4F-579EA62DADCB}" destId="{C3827876-7A35-F849-AD8B-39F65B3E5A20}" srcOrd="0" destOrd="0" presId="urn:microsoft.com/office/officeart/2005/8/layout/process4"/>
    <dgm:cxn modelId="{B18B9750-7F26-DF40-9A3B-3DBFCB6E9680}" type="presParOf" srcId="{EDCCDB65-C740-7A4A-AEBD-BAFA36D76BB5}" destId="{FC02733E-398A-4040-BECF-E26318F8F43D}" srcOrd="0" destOrd="0" presId="urn:microsoft.com/office/officeart/2005/8/layout/process4"/>
    <dgm:cxn modelId="{F657FB52-1A35-F24F-B8FD-37599DCE174F}" type="presParOf" srcId="{FC02733E-398A-4040-BECF-E26318F8F43D}" destId="{5B4CFD30-326A-E34B-9FFD-4691D3948657}" srcOrd="0" destOrd="0" presId="urn:microsoft.com/office/officeart/2005/8/layout/process4"/>
    <dgm:cxn modelId="{C432BC0C-60FC-6048-BA29-4EC555095FFF}" type="presParOf" srcId="{EDCCDB65-C740-7A4A-AEBD-BAFA36D76BB5}" destId="{972FF4D5-E21D-0041-A056-AC137DEFA2C2}" srcOrd="1" destOrd="0" presId="urn:microsoft.com/office/officeart/2005/8/layout/process4"/>
    <dgm:cxn modelId="{7B160449-425F-2C44-BAC0-F976BE035183}" type="presParOf" srcId="{EDCCDB65-C740-7A4A-AEBD-BAFA36D76BB5}" destId="{5409AADC-A134-1B41-B3C7-E76CA7FCAADB}" srcOrd="2" destOrd="0" presId="urn:microsoft.com/office/officeart/2005/8/layout/process4"/>
    <dgm:cxn modelId="{E19FEBB2-8651-3844-9B04-87BD2B085EBB}" type="presParOf" srcId="{5409AADC-A134-1B41-B3C7-E76CA7FCAADB}" destId="{C3827876-7A35-F849-AD8B-39F65B3E5A20}" srcOrd="0" destOrd="0" presId="urn:microsoft.com/office/officeart/2005/8/layout/process4"/>
    <dgm:cxn modelId="{3A1489B1-9785-344F-81D1-A2BEF2D5DCDA}" type="presParOf" srcId="{EDCCDB65-C740-7A4A-AEBD-BAFA36D76BB5}" destId="{606ACEFF-8DDF-5B4F-975E-9BBB9F8E4FAD}" srcOrd="3" destOrd="0" presId="urn:microsoft.com/office/officeart/2005/8/layout/process4"/>
    <dgm:cxn modelId="{9B169288-E64C-8142-9D33-71C85F66D00E}" type="presParOf" srcId="{EDCCDB65-C740-7A4A-AEBD-BAFA36D76BB5}" destId="{3935D0E4-E468-A94F-8661-F664A769CD63}" srcOrd="4" destOrd="0" presId="urn:microsoft.com/office/officeart/2005/8/layout/process4"/>
    <dgm:cxn modelId="{212416BD-83DD-784A-8D27-0CEEE1DA2207}" type="presParOf" srcId="{3935D0E4-E468-A94F-8661-F664A769CD63}" destId="{5EAF80DD-55DB-1E47-A304-4FDDE5C8382F}" srcOrd="0" destOrd="0" presId="urn:microsoft.com/office/officeart/2005/8/layout/process4"/>
    <dgm:cxn modelId="{DC5FFB77-62E3-A64C-A24A-7F807C0762E6}" type="presParOf" srcId="{EDCCDB65-C740-7A4A-AEBD-BAFA36D76BB5}" destId="{92F91804-D567-E741-9AAB-85E2FD926F84}" srcOrd="5" destOrd="0" presId="urn:microsoft.com/office/officeart/2005/8/layout/process4"/>
    <dgm:cxn modelId="{9C828B6C-5388-314C-BC4A-BFC1A755F55A}" type="presParOf" srcId="{EDCCDB65-C740-7A4A-AEBD-BAFA36D76BB5}" destId="{B5CE9F1A-0FD9-DD4F-8101-791FA0BF9BDF}" srcOrd="6" destOrd="0" presId="urn:microsoft.com/office/officeart/2005/8/layout/process4"/>
    <dgm:cxn modelId="{6D093B8D-00DA-D34F-8FAA-AC9406B572A2}" type="presParOf" srcId="{B5CE9F1A-0FD9-DD4F-8101-791FA0BF9BDF}" destId="{C820EFBA-2AAB-494E-B5F8-03173A802CDE}" srcOrd="0" destOrd="0" presId="urn:microsoft.com/office/officeart/2005/8/layout/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CFD30-326A-E34B-9FFD-4691D3948657}">
      <dsp:nvSpPr>
        <dsp:cNvPr id="0" name=""/>
        <dsp:cNvSpPr/>
      </dsp:nvSpPr>
      <dsp:spPr>
        <a:xfrm>
          <a:off x="0" y="4560259"/>
          <a:ext cx="8926286" cy="997259"/>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9824" tIns="369824" rIns="369824" bIns="369824" numCol="1" spcCol="1270" anchor="ctr" anchorCtr="0">
          <a:noAutofit/>
        </a:bodyPr>
        <a:lstStyle/>
        <a:p>
          <a:pPr lvl="0" algn="ctr" defTabSz="2311400">
            <a:lnSpc>
              <a:spcPct val="90000"/>
            </a:lnSpc>
            <a:spcBef>
              <a:spcPct val="0"/>
            </a:spcBef>
            <a:spcAft>
              <a:spcPct val="35000"/>
            </a:spcAft>
          </a:pPr>
          <a:r>
            <a:rPr lang="en-US" sz="5200" b="1" kern="1200" dirty="0" smtClean="0">
              <a:latin typeface="Lato Regular"/>
              <a:cs typeface="Lato Regular"/>
            </a:rPr>
            <a:t>User Interface and Map</a:t>
          </a:r>
          <a:endParaRPr lang="en-US" sz="5200" b="1" kern="1200" dirty="0">
            <a:latin typeface="Lato Regular"/>
            <a:cs typeface="Lato Regular"/>
          </a:endParaRPr>
        </a:p>
      </dsp:txBody>
      <dsp:txXfrm>
        <a:off x="0" y="4560259"/>
        <a:ext cx="8926286" cy="997259"/>
      </dsp:txXfrm>
    </dsp:sp>
    <dsp:sp modelId="{C3827876-7A35-F849-AD8B-39F65B3E5A20}">
      <dsp:nvSpPr>
        <dsp:cNvPr id="0" name=""/>
        <dsp:cNvSpPr/>
      </dsp:nvSpPr>
      <dsp:spPr>
        <a:xfrm rot="10800000">
          <a:off x="0" y="3039542"/>
          <a:ext cx="8926286" cy="1533785"/>
        </a:xfrm>
        <a:prstGeom prst="upArrowCallou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kern="1200" dirty="0" smtClean="0">
              <a:latin typeface="Lato Regular"/>
              <a:cs typeface="Lato Regular"/>
            </a:rPr>
            <a:t>3. </a:t>
          </a:r>
          <a:r>
            <a:rPr lang="en-US" sz="4800" b="1" kern="1200" dirty="0" smtClean="0">
              <a:latin typeface="Lato Regular"/>
              <a:cs typeface="Lato Regular"/>
            </a:rPr>
            <a:t>Extract</a:t>
          </a:r>
          <a:r>
            <a:rPr lang="en-US" sz="4800" kern="1200" dirty="0" smtClean="0">
              <a:latin typeface="Lato Regular"/>
              <a:cs typeface="Lato Regular"/>
            </a:rPr>
            <a:t> &amp; </a:t>
          </a:r>
          <a:r>
            <a:rPr lang="en-US" sz="4800" kern="1200" dirty="0" err="1" smtClean="0">
              <a:latin typeface="Lato Regular"/>
              <a:cs typeface="Lato Regular"/>
            </a:rPr>
            <a:t>Geolocate</a:t>
          </a:r>
          <a:endParaRPr lang="en-US" sz="4800" kern="1200" dirty="0">
            <a:latin typeface="Lato Regular"/>
            <a:cs typeface="Lato Regular"/>
          </a:endParaRPr>
        </a:p>
      </dsp:txBody>
      <dsp:txXfrm rot="10800000">
        <a:off x="0" y="3039542"/>
        <a:ext cx="8926286" cy="996607"/>
      </dsp:txXfrm>
    </dsp:sp>
    <dsp:sp modelId="{5EAF80DD-55DB-1E47-A304-4FDDE5C8382F}">
      <dsp:nvSpPr>
        <dsp:cNvPr id="0" name=""/>
        <dsp:cNvSpPr/>
      </dsp:nvSpPr>
      <dsp:spPr>
        <a:xfrm rot="10800000">
          <a:off x="0" y="1520716"/>
          <a:ext cx="8926286" cy="1533785"/>
        </a:xfrm>
        <a:prstGeom prst="upArrowCallou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kern="1200" dirty="0" smtClean="0">
              <a:latin typeface="Lato Regular"/>
              <a:cs typeface="Lato Regular"/>
            </a:rPr>
            <a:t>2. </a:t>
          </a:r>
          <a:r>
            <a:rPr lang="en-US" sz="4800" b="1" kern="1200" dirty="0" smtClean="0">
              <a:latin typeface="Lato Regular"/>
              <a:cs typeface="Lato Regular"/>
            </a:rPr>
            <a:t>Cluster</a:t>
          </a:r>
          <a:r>
            <a:rPr lang="en-US" sz="4800" kern="1200" dirty="0" smtClean="0">
              <a:latin typeface="Lato Regular"/>
              <a:cs typeface="Lato Regular"/>
            </a:rPr>
            <a:t> &amp; Merge</a:t>
          </a:r>
          <a:endParaRPr lang="en-US" sz="4800" kern="1200" dirty="0">
            <a:latin typeface="Lato Regular"/>
            <a:cs typeface="Lato Regular"/>
          </a:endParaRPr>
        </a:p>
      </dsp:txBody>
      <dsp:txXfrm rot="10800000">
        <a:off x="0" y="1520716"/>
        <a:ext cx="8926286" cy="996607"/>
      </dsp:txXfrm>
    </dsp:sp>
    <dsp:sp modelId="{C820EFBA-2AAB-494E-B5F8-03173A802CDE}">
      <dsp:nvSpPr>
        <dsp:cNvPr id="0" name=""/>
        <dsp:cNvSpPr/>
      </dsp:nvSpPr>
      <dsp:spPr>
        <a:xfrm rot="10800000">
          <a:off x="0" y="2"/>
          <a:ext cx="8926286" cy="1533785"/>
        </a:xfrm>
        <a:prstGeom prst="upArrowCallou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n-US" sz="4800" kern="1200" dirty="0" smtClean="0">
              <a:latin typeface="Lato Regular"/>
              <a:cs typeface="Lato Regular"/>
            </a:rPr>
            <a:t>1. </a:t>
          </a:r>
          <a:r>
            <a:rPr lang="en-US" sz="4800" b="1" kern="1200" dirty="0" smtClean="0">
              <a:latin typeface="Lato Regular"/>
              <a:cs typeface="Lato Regular"/>
            </a:rPr>
            <a:t>Classify</a:t>
          </a:r>
          <a:r>
            <a:rPr lang="en-US" sz="4800" kern="1200" dirty="0" smtClean="0">
              <a:latin typeface="Lato Regular"/>
              <a:cs typeface="Lato Regular"/>
            </a:rPr>
            <a:t> &amp; Filter</a:t>
          </a:r>
          <a:endParaRPr lang="en-US" sz="4800" kern="1200" dirty="0">
            <a:latin typeface="Lato Regular"/>
            <a:cs typeface="Lato Regular"/>
          </a:endParaRPr>
        </a:p>
      </dsp:txBody>
      <dsp:txXfrm rot="10800000">
        <a:off x="0" y="2"/>
        <a:ext cx="8926286" cy="9966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46094D-1F01-A243-B881-B2BF9DB3699A}" type="datetimeFigureOut">
              <a:rPr lang="en-US" smtClean="0"/>
              <a:t>8/15/13</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28B5F-2354-7842-A7CD-146DEFE082D9}" type="slidenum">
              <a:rPr lang="en-US" smtClean="0"/>
              <a:t>‹#›</a:t>
            </a:fld>
            <a:endParaRPr lang="en-US"/>
          </a:p>
        </p:txBody>
      </p:sp>
    </p:spTree>
    <p:extLst>
      <p:ext uri="{BB962C8B-B14F-4D97-AF65-F5344CB8AC3E}">
        <p14:creationId xmlns:p14="http://schemas.microsoft.com/office/powerpoint/2010/main" val="32585323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128B5F-2354-7842-A7CD-146DEFE082D9}" type="slidenum">
              <a:rPr lang="en-US" smtClean="0"/>
              <a:t>1</a:t>
            </a:fld>
            <a:endParaRPr lang="en-US"/>
          </a:p>
        </p:txBody>
      </p:sp>
    </p:spTree>
    <p:extLst>
      <p:ext uri="{BB962C8B-B14F-4D97-AF65-F5344CB8AC3E}">
        <p14:creationId xmlns:p14="http://schemas.microsoft.com/office/powerpoint/2010/main" val="114300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14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F9808-55E5-C24C-A1B7-4CF9D66E59EE}" type="datetimeFigureOut">
              <a:rPr lang="en-US" smtClean="0"/>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17009-B66A-F34F-8089-1FEF5FFA49FE}" type="slidenum">
              <a:rPr lang="en-US" smtClean="0"/>
              <a:t>‹#›</a:t>
            </a:fld>
            <a:endParaRPr lang="en-US"/>
          </a:p>
        </p:txBody>
      </p:sp>
    </p:spTree>
    <p:extLst>
      <p:ext uri="{BB962C8B-B14F-4D97-AF65-F5344CB8AC3E}">
        <p14:creationId xmlns:p14="http://schemas.microsoft.com/office/powerpoint/2010/main" val="356786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372652" y="8204206"/>
            <a:ext cx="34563048" cy="1747604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0" y="8204206"/>
            <a:ext cx="103079552" cy="1747604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7F9808-55E5-C24C-A1B7-4CF9D66E59EE}" type="datetimeFigureOut">
              <a:rPr lang="en-US" smtClean="0"/>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17009-B66A-F34F-8089-1FEF5FFA49FE}" type="slidenum">
              <a:rPr lang="en-US" smtClean="0"/>
              <a:t>‹#›</a:t>
            </a:fld>
            <a:endParaRPr lang="en-US"/>
          </a:p>
        </p:txBody>
      </p:sp>
    </p:spTree>
    <p:extLst>
      <p:ext uri="{BB962C8B-B14F-4D97-AF65-F5344CB8AC3E}">
        <p14:creationId xmlns:p14="http://schemas.microsoft.com/office/powerpoint/2010/main" val="604688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7F9808-55E5-C24C-A1B7-4CF9D66E59EE}" type="datetimeFigureOut">
              <a:rPr lang="en-US" smtClean="0"/>
              <a:t>8/15/13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17009-B66A-F34F-8089-1FEF5FFA49FE}" type="slidenum">
              <a:rPr lang="en-US" smtClean="0"/>
              <a:t>‹#›</a:t>
            </a:fld>
            <a:endParaRPr lang="en-US"/>
          </a:p>
        </p:txBody>
      </p:sp>
    </p:spTree>
    <p:extLst>
      <p:ext uri="{BB962C8B-B14F-4D97-AF65-F5344CB8AC3E}">
        <p14:creationId xmlns:p14="http://schemas.microsoft.com/office/powerpoint/2010/main" val="1011144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2595" y="11361965"/>
            <a:ext cx="31090810" cy="7840738"/>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703" y="20726703"/>
            <a:ext cx="25602595" cy="9346595"/>
          </a:xfrm>
        </p:spPr>
        <p:txBody>
          <a:bodyPr/>
          <a:lstStyle>
            <a:lvl1pPr marL="0" indent="0" algn="ctr">
              <a:buNone/>
              <a:defRPr>
                <a:solidFill>
                  <a:schemeClr val="tx1">
                    <a:tint val="75000"/>
                  </a:schemeClr>
                </a:solidFill>
              </a:defRPr>
            </a:lvl1pPr>
            <a:lvl2pPr marL="435392" indent="0" algn="ctr">
              <a:buNone/>
              <a:defRPr>
                <a:solidFill>
                  <a:schemeClr val="tx1">
                    <a:tint val="75000"/>
                  </a:schemeClr>
                </a:solidFill>
              </a:defRPr>
            </a:lvl2pPr>
            <a:lvl3pPr marL="870783" indent="0" algn="ctr">
              <a:buNone/>
              <a:defRPr>
                <a:solidFill>
                  <a:schemeClr val="tx1">
                    <a:tint val="75000"/>
                  </a:schemeClr>
                </a:solidFill>
              </a:defRPr>
            </a:lvl3pPr>
            <a:lvl4pPr marL="1306175" indent="0" algn="ctr">
              <a:buNone/>
              <a:defRPr>
                <a:solidFill>
                  <a:schemeClr val="tx1">
                    <a:tint val="75000"/>
                  </a:schemeClr>
                </a:solidFill>
              </a:defRPr>
            </a:lvl4pPr>
            <a:lvl5pPr marL="1741566" indent="0" algn="ctr">
              <a:buNone/>
              <a:defRPr>
                <a:solidFill>
                  <a:schemeClr val="tx1">
                    <a:tint val="75000"/>
                  </a:schemeClr>
                </a:solidFill>
              </a:defRPr>
            </a:lvl5pPr>
            <a:lvl6pPr marL="2176958" indent="0" algn="ctr">
              <a:buNone/>
              <a:defRPr>
                <a:solidFill>
                  <a:schemeClr val="tx1">
                    <a:tint val="75000"/>
                  </a:schemeClr>
                </a:solidFill>
              </a:defRPr>
            </a:lvl6pPr>
            <a:lvl7pPr marL="2612349" indent="0" algn="ctr">
              <a:buNone/>
              <a:defRPr>
                <a:solidFill>
                  <a:schemeClr val="tx1">
                    <a:tint val="75000"/>
                  </a:schemeClr>
                </a:solidFill>
              </a:defRPr>
            </a:lvl7pPr>
            <a:lvl8pPr marL="3047741" indent="0" algn="ctr">
              <a:buNone/>
              <a:defRPr>
                <a:solidFill>
                  <a:schemeClr val="tx1">
                    <a:tint val="75000"/>
                  </a:schemeClr>
                </a:solidFill>
              </a:defRPr>
            </a:lvl8pPr>
            <a:lvl9pPr marL="348313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CFBE7A-E025-614C-A8DE-C78E4C584CC0}" type="datetimeFigureOut">
              <a:rPr lang="en-US" smtClean="0"/>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8564-C34C-CE4F-A4AE-876B3DC36E71}" type="slidenum">
              <a:rPr lang="en-US" smtClean="0"/>
              <a:t>‹#›</a:t>
            </a:fld>
            <a:endParaRPr lang="en-US"/>
          </a:p>
        </p:txBody>
      </p:sp>
    </p:spTree>
    <p:extLst>
      <p:ext uri="{BB962C8B-B14F-4D97-AF65-F5344CB8AC3E}">
        <p14:creationId xmlns:p14="http://schemas.microsoft.com/office/powerpoint/2010/main" val="3690175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CFBE7A-E025-614C-A8DE-C78E4C584CC0}" type="datetimeFigureOut">
              <a:rPr lang="en-US" smtClean="0"/>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8564-C34C-CE4F-A4AE-876B3DC36E71}" type="slidenum">
              <a:rPr lang="en-US" smtClean="0"/>
              <a:t>‹#›</a:t>
            </a:fld>
            <a:endParaRPr lang="en-US"/>
          </a:p>
        </p:txBody>
      </p:sp>
    </p:spTree>
    <p:extLst>
      <p:ext uri="{BB962C8B-B14F-4D97-AF65-F5344CB8AC3E}">
        <p14:creationId xmlns:p14="http://schemas.microsoft.com/office/powerpoint/2010/main" val="2226066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23504072"/>
            <a:ext cx="31089297" cy="7263190"/>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1" y="15503071"/>
            <a:ext cx="31089297" cy="8001000"/>
          </a:xfrm>
        </p:spPr>
        <p:txBody>
          <a:bodyPr anchor="b"/>
          <a:lstStyle>
            <a:lvl1pPr marL="0" indent="0">
              <a:buNone/>
              <a:defRPr sz="1900">
                <a:solidFill>
                  <a:schemeClr val="tx1">
                    <a:tint val="75000"/>
                  </a:schemeClr>
                </a:solidFill>
              </a:defRPr>
            </a:lvl1pPr>
            <a:lvl2pPr marL="435392" indent="0">
              <a:buNone/>
              <a:defRPr sz="1700">
                <a:solidFill>
                  <a:schemeClr val="tx1">
                    <a:tint val="75000"/>
                  </a:schemeClr>
                </a:solidFill>
              </a:defRPr>
            </a:lvl2pPr>
            <a:lvl3pPr marL="870783" indent="0">
              <a:buNone/>
              <a:defRPr sz="1500">
                <a:solidFill>
                  <a:schemeClr val="tx1">
                    <a:tint val="75000"/>
                  </a:schemeClr>
                </a:solidFill>
              </a:defRPr>
            </a:lvl3pPr>
            <a:lvl4pPr marL="1306175" indent="0">
              <a:buNone/>
              <a:defRPr sz="1300">
                <a:solidFill>
                  <a:schemeClr val="tx1">
                    <a:tint val="75000"/>
                  </a:schemeClr>
                </a:solidFill>
              </a:defRPr>
            </a:lvl4pPr>
            <a:lvl5pPr marL="1741566" indent="0">
              <a:buNone/>
              <a:defRPr sz="1300">
                <a:solidFill>
                  <a:schemeClr val="tx1">
                    <a:tint val="75000"/>
                  </a:schemeClr>
                </a:solidFill>
              </a:defRPr>
            </a:lvl5pPr>
            <a:lvl6pPr marL="2176958" indent="0">
              <a:buNone/>
              <a:defRPr sz="1300">
                <a:solidFill>
                  <a:schemeClr val="tx1">
                    <a:tint val="75000"/>
                  </a:schemeClr>
                </a:solidFill>
              </a:defRPr>
            </a:lvl6pPr>
            <a:lvl7pPr marL="2612349" indent="0">
              <a:buNone/>
              <a:defRPr sz="1300">
                <a:solidFill>
                  <a:schemeClr val="tx1">
                    <a:tint val="75000"/>
                  </a:schemeClr>
                </a:solidFill>
              </a:defRPr>
            </a:lvl7pPr>
            <a:lvl8pPr marL="3047741" indent="0">
              <a:buNone/>
              <a:defRPr sz="1300">
                <a:solidFill>
                  <a:schemeClr val="tx1">
                    <a:tint val="75000"/>
                  </a:schemeClr>
                </a:solidFill>
              </a:defRPr>
            </a:lvl8pPr>
            <a:lvl9pPr marL="3483132"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FBE7A-E025-614C-A8DE-C78E4C584CC0}" type="datetimeFigureOut">
              <a:rPr lang="en-US" smtClean="0"/>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8564-C34C-CE4F-A4AE-876B3DC36E71}" type="slidenum">
              <a:rPr lang="en-US" smtClean="0"/>
              <a:t>‹#›</a:t>
            </a:fld>
            <a:endParaRPr lang="en-US"/>
          </a:p>
        </p:txBody>
      </p:sp>
    </p:spTree>
    <p:extLst>
      <p:ext uri="{BB962C8B-B14F-4D97-AF65-F5344CB8AC3E}">
        <p14:creationId xmlns:p14="http://schemas.microsoft.com/office/powerpoint/2010/main" val="3447933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9405" y="8534703"/>
            <a:ext cx="16386024" cy="24137559"/>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0572" y="8534703"/>
            <a:ext cx="16386024" cy="24137559"/>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CFBE7A-E025-614C-A8DE-C78E4C584CC0}" type="datetimeFigureOut">
              <a:rPr lang="en-US" smtClean="0"/>
              <a:t>8/15/13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C8564-C34C-CE4F-A4AE-876B3DC36E71}" type="slidenum">
              <a:rPr lang="en-US" smtClean="0"/>
              <a:t>‹#›</a:t>
            </a:fld>
            <a:endParaRPr lang="en-US"/>
          </a:p>
        </p:txBody>
      </p:sp>
    </p:spTree>
    <p:extLst>
      <p:ext uri="{BB962C8B-B14F-4D97-AF65-F5344CB8AC3E}">
        <p14:creationId xmlns:p14="http://schemas.microsoft.com/office/powerpoint/2010/main" val="2695143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9405" y="8186965"/>
            <a:ext cx="16160750" cy="3412369"/>
          </a:xfrm>
        </p:spPr>
        <p:txBody>
          <a:bodyPr anchor="b"/>
          <a:lstStyle>
            <a:lvl1pPr marL="0" indent="0">
              <a:buNone/>
              <a:defRPr sz="2300" b="1"/>
            </a:lvl1pPr>
            <a:lvl2pPr marL="435392" indent="0">
              <a:buNone/>
              <a:defRPr sz="1900" b="1"/>
            </a:lvl2pPr>
            <a:lvl3pPr marL="870783" indent="0">
              <a:buNone/>
              <a:defRPr sz="1700" b="1"/>
            </a:lvl3pPr>
            <a:lvl4pPr marL="1306175" indent="0">
              <a:buNone/>
              <a:defRPr sz="1500" b="1"/>
            </a:lvl4pPr>
            <a:lvl5pPr marL="1741566" indent="0">
              <a:buNone/>
              <a:defRPr sz="1500" b="1"/>
            </a:lvl5pPr>
            <a:lvl6pPr marL="2176958" indent="0">
              <a:buNone/>
              <a:defRPr sz="1500" b="1"/>
            </a:lvl6pPr>
            <a:lvl7pPr marL="2612349" indent="0">
              <a:buNone/>
              <a:defRPr sz="1500" b="1"/>
            </a:lvl7pPr>
            <a:lvl8pPr marL="3047741" indent="0">
              <a:buNone/>
              <a:defRPr sz="1500" b="1"/>
            </a:lvl8pPr>
            <a:lvl9pPr marL="3483132"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829405" y="11599334"/>
            <a:ext cx="16160750" cy="21072929"/>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79799" y="8186965"/>
            <a:ext cx="16166797" cy="3412369"/>
          </a:xfrm>
        </p:spPr>
        <p:txBody>
          <a:bodyPr anchor="b"/>
          <a:lstStyle>
            <a:lvl1pPr marL="0" indent="0">
              <a:buNone/>
              <a:defRPr sz="2300" b="1"/>
            </a:lvl1pPr>
            <a:lvl2pPr marL="435392" indent="0">
              <a:buNone/>
              <a:defRPr sz="1900" b="1"/>
            </a:lvl2pPr>
            <a:lvl3pPr marL="870783" indent="0">
              <a:buNone/>
              <a:defRPr sz="1700" b="1"/>
            </a:lvl3pPr>
            <a:lvl4pPr marL="1306175" indent="0">
              <a:buNone/>
              <a:defRPr sz="1500" b="1"/>
            </a:lvl4pPr>
            <a:lvl5pPr marL="1741566" indent="0">
              <a:buNone/>
              <a:defRPr sz="1500" b="1"/>
            </a:lvl5pPr>
            <a:lvl6pPr marL="2176958" indent="0">
              <a:buNone/>
              <a:defRPr sz="1500" b="1"/>
            </a:lvl6pPr>
            <a:lvl7pPr marL="2612349" indent="0">
              <a:buNone/>
              <a:defRPr sz="1500" b="1"/>
            </a:lvl7pPr>
            <a:lvl8pPr marL="3047741" indent="0">
              <a:buNone/>
              <a:defRPr sz="1500" b="1"/>
            </a:lvl8pPr>
            <a:lvl9pPr marL="3483132"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8579799" y="11599334"/>
            <a:ext cx="16166797" cy="21072929"/>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CFBE7A-E025-614C-A8DE-C78E4C584CC0}" type="datetimeFigureOut">
              <a:rPr lang="en-US" smtClean="0"/>
              <a:t>8/15/13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C8564-C34C-CE4F-A4AE-876B3DC36E71}" type="slidenum">
              <a:rPr lang="en-US" smtClean="0"/>
              <a:t>‹#›</a:t>
            </a:fld>
            <a:endParaRPr lang="en-US"/>
          </a:p>
        </p:txBody>
      </p:sp>
    </p:spTree>
    <p:extLst>
      <p:ext uri="{BB962C8B-B14F-4D97-AF65-F5344CB8AC3E}">
        <p14:creationId xmlns:p14="http://schemas.microsoft.com/office/powerpoint/2010/main" val="2161508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CFBE7A-E025-614C-A8DE-C78E4C584CC0}" type="datetimeFigureOut">
              <a:rPr lang="en-US" smtClean="0"/>
              <a:t>8/15/13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C8564-C34C-CE4F-A4AE-876B3DC36E71}" type="slidenum">
              <a:rPr lang="en-US" smtClean="0"/>
              <a:t>‹#›</a:t>
            </a:fld>
            <a:endParaRPr lang="en-US"/>
          </a:p>
        </p:txBody>
      </p:sp>
    </p:spTree>
    <p:extLst>
      <p:ext uri="{BB962C8B-B14F-4D97-AF65-F5344CB8AC3E}">
        <p14:creationId xmlns:p14="http://schemas.microsoft.com/office/powerpoint/2010/main" val="2943912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FBE7A-E025-614C-A8DE-C78E4C584CC0}" type="datetimeFigureOut">
              <a:rPr lang="en-US" smtClean="0"/>
              <a:t>8/15/13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C8564-C34C-CE4F-A4AE-876B3DC36E71}" type="slidenum">
              <a:rPr lang="en-US" smtClean="0"/>
              <a:t>‹#›</a:t>
            </a:fld>
            <a:endParaRPr lang="en-US"/>
          </a:p>
        </p:txBody>
      </p:sp>
    </p:spTree>
    <p:extLst>
      <p:ext uri="{BB962C8B-B14F-4D97-AF65-F5344CB8AC3E}">
        <p14:creationId xmlns:p14="http://schemas.microsoft.com/office/powerpoint/2010/main" val="262863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770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9405" y="1455965"/>
            <a:ext cx="12033250" cy="6197297"/>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4299595" y="1455965"/>
            <a:ext cx="20447000" cy="31216297"/>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9405" y="7653262"/>
            <a:ext cx="12033250" cy="25019000"/>
          </a:xfrm>
        </p:spPr>
        <p:txBody>
          <a:bodyPr/>
          <a:lstStyle>
            <a:lvl1pPr marL="0" indent="0">
              <a:buNone/>
              <a:defRPr sz="1300"/>
            </a:lvl1pPr>
            <a:lvl2pPr marL="435392" indent="0">
              <a:buNone/>
              <a:defRPr sz="1100"/>
            </a:lvl2pPr>
            <a:lvl3pPr marL="870783" indent="0">
              <a:buNone/>
              <a:defRPr sz="1000"/>
            </a:lvl3pPr>
            <a:lvl4pPr marL="1306175" indent="0">
              <a:buNone/>
              <a:defRPr sz="900"/>
            </a:lvl4pPr>
            <a:lvl5pPr marL="1741566" indent="0">
              <a:buNone/>
              <a:defRPr sz="900"/>
            </a:lvl5pPr>
            <a:lvl6pPr marL="2176958" indent="0">
              <a:buNone/>
              <a:defRPr sz="900"/>
            </a:lvl6pPr>
            <a:lvl7pPr marL="2612349" indent="0">
              <a:buNone/>
              <a:defRPr sz="900"/>
            </a:lvl7pPr>
            <a:lvl8pPr marL="3047741" indent="0">
              <a:buNone/>
              <a:defRPr sz="900"/>
            </a:lvl8pPr>
            <a:lvl9pPr marL="348313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CFBE7A-E025-614C-A8DE-C78E4C584CC0}" type="datetimeFigureOut">
              <a:rPr lang="en-US" smtClean="0"/>
              <a:t>8/15/13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C8564-C34C-CE4F-A4AE-876B3DC36E71}" type="slidenum">
              <a:rPr lang="en-US" smtClean="0"/>
              <a:t>‹#›</a:t>
            </a:fld>
            <a:endParaRPr lang="en-US"/>
          </a:p>
        </p:txBody>
      </p:sp>
    </p:spTree>
    <p:extLst>
      <p:ext uri="{BB962C8B-B14F-4D97-AF65-F5344CB8AC3E}">
        <p14:creationId xmlns:p14="http://schemas.microsoft.com/office/powerpoint/2010/main" val="2481516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453" y="25602595"/>
            <a:ext cx="21945298" cy="3023810"/>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169453" y="3268739"/>
            <a:ext cx="21945298" cy="21945298"/>
          </a:xfrm>
        </p:spPr>
        <p:txBody>
          <a:bodyPr/>
          <a:lstStyle>
            <a:lvl1pPr marL="0" indent="0">
              <a:buNone/>
              <a:defRPr sz="3000"/>
            </a:lvl1pPr>
            <a:lvl2pPr marL="435392" indent="0">
              <a:buNone/>
              <a:defRPr sz="2700"/>
            </a:lvl2pPr>
            <a:lvl3pPr marL="870783" indent="0">
              <a:buNone/>
              <a:defRPr sz="2300"/>
            </a:lvl3pPr>
            <a:lvl4pPr marL="1306175" indent="0">
              <a:buNone/>
              <a:defRPr sz="1900"/>
            </a:lvl4pPr>
            <a:lvl5pPr marL="1741566" indent="0">
              <a:buNone/>
              <a:defRPr sz="1900"/>
            </a:lvl5pPr>
            <a:lvl6pPr marL="2176958" indent="0">
              <a:buNone/>
              <a:defRPr sz="1900"/>
            </a:lvl6pPr>
            <a:lvl7pPr marL="2612349" indent="0">
              <a:buNone/>
              <a:defRPr sz="1900"/>
            </a:lvl7pPr>
            <a:lvl8pPr marL="3047741" indent="0">
              <a:buNone/>
              <a:defRPr sz="1900"/>
            </a:lvl8pPr>
            <a:lvl9pPr marL="3483132" indent="0">
              <a:buNone/>
              <a:defRPr sz="1900"/>
            </a:lvl9pPr>
          </a:lstStyle>
          <a:p>
            <a:endParaRPr lang="en-US"/>
          </a:p>
        </p:txBody>
      </p:sp>
      <p:sp>
        <p:nvSpPr>
          <p:cNvPr id="4" name="Text Placeholder 3"/>
          <p:cNvSpPr>
            <a:spLocks noGrp="1"/>
          </p:cNvSpPr>
          <p:nvPr>
            <p:ph type="body" sz="half" idx="2"/>
          </p:nvPr>
        </p:nvSpPr>
        <p:spPr>
          <a:xfrm>
            <a:off x="7169453" y="28626405"/>
            <a:ext cx="21945298" cy="4292298"/>
          </a:xfrm>
        </p:spPr>
        <p:txBody>
          <a:bodyPr/>
          <a:lstStyle>
            <a:lvl1pPr marL="0" indent="0">
              <a:buNone/>
              <a:defRPr sz="1300"/>
            </a:lvl1pPr>
            <a:lvl2pPr marL="435392" indent="0">
              <a:buNone/>
              <a:defRPr sz="1100"/>
            </a:lvl2pPr>
            <a:lvl3pPr marL="870783" indent="0">
              <a:buNone/>
              <a:defRPr sz="1000"/>
            </a:lvl3pPr>
            <a:lvl4pPr marL="1306175" indent="0">
              <a:buNone/>
              <a:defRPr sz="900"/>
            </a:lvl4pPr>
            <a:lvl5pPr marL="1741566" indent="0">
              <a:buNone/>
              <a:defRPr sz="900"/>
            </a:lvl5pPr>
            <a:lvl6pPr marL="2176958" indent="0">
              <a:buNone/>
              <a:defRPr sz="900"/>
            </a:lvl6pPr>
            <a:lvl7pPr marL="2612349" indent="0">
              <a:buNone/>
              <a:defRPr sz="900"/>
            </a:lvl7pPr>
            <a:lvl8pPr marL="3047741" indent="0">
              <a:buNone/>
              <a:defRPr sz="900"/>
            </a:lvl8pPr>
            <a:lvl9pPr marL="348313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CFBE7A-E025-614C-A8DE-C78E4C584CC0}" type="datetimeFigureOut">
              <a:rPr lang="en-US" smtClean="0"/>
              <a:t>8/15/13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C8564-C34C-CE4F-A4AE-876B3DC36E71}" type="slidenum">
              <a:rPr lang="en-US" smtClean="0"/>
              <a:t>‹#›</a:t>
            </a:fld>
            <a:endParaRPr lang="en-US"/>
          </a:p>
        </p:txBody>
      </p:sp>
    </p:spTree>
    <p:extLst>
      <p:ext uri="{BB962C8B-B14F-4D97-AF65-F5344CB8AC3E}">
        <p14:creationId xmlns:p14="http://schemas.microsoft.com/office/powerpoint/2010/main" val="966179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CFBE7A-E025-614C-A8DE-C78E4C584CC0}" type="datetimeFigureOut">
              <a:rPr lang="en-US" smtClean="0"/>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8564-C34C-CE4F-A4AE-876B3DC36E71}" type="slidenum">
              <a:rPr lang="en-US" smtClean="0"/>
              <a:t>‹#›</a:t>
            </a:fld>
            <a:endParaRPr lang="en-US"/>
          </a:p>
        </p:txBody>
      </p:sp>
    </p:spTree>
    <p:extLst>
      <p:ext uri="{BB962C8B-B14F-4D97-AF65-F5344CB8AC3E}">
        <p14:creationId xmlns:p14="http://schemas.microsoft.com/office/powerpoint/2010/main" val="3627831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298" y="1465037"/>
            <a:ext cx="8229297" cy="312072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9405" y="1465037"/>
            <a:ext cx="24542750" cy="312072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CFBE7A-E025-614C-A8DE-C78E4C584CC0}" type="datetimeFigureOut">
              <a:rPr lang="en-US" smtClean="0"/>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C8564-C34C-CE4F-A4AE-876B3DC36E71}" type="slidenum">
              <a:rPr lang="en-US" smtClean="0"/>
              <a:t>‹#›</a:t>
            </a:fld>
            <a:endParaRPr lang="en-US"/>
          </a:p>
        </p:txBody>
      </p:sp>
    </p:spTree>
    <p:extLst>
      <p:ext uri="{BB962C8B-B14F-4D97-AF65-F5344CB8AC3E}">
        <p14:creationId xmlns:p14="http://schemas.microsoft.com/office/powerpoint/2010/main" val="190375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23503470"/>
            <a:ext cx="31089600" cy="726440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5502473"/>
            <a:ext cx="31089600" cy="8000997"/>
          </a:xfrm>
        </p:spPr>
        <p:txBody>
          <a:bodyPr anchor="b"/>
          <a:lstStyle>
            <a:lvl1pPr marL="0" indent="0">
              <a:buNone/>
              <a:defRPr sz="9100">
                <a:solidFill>
                  <a:schemeClr val="tx1">
                    <a:tint val="75000"/>
                  </a:schemeClr>
                </a:solidFill>
              </a:defRPr>
            </a:lvl1pPr>
            <a:lvl2pPr marL="2089879" indent="0">
              <a:buNone/>
              <a:defRPr sz="8200">
                <a:solidFill>
                  <a:schemeClr val="tx1">
                    <a:tint val="75000"/>
                  </a:schemeClr>
                </a:solidFill>
              </a:defRPr>
            </a:lvl2pPr>
            <a:lvl3pPr marL="4179759" indent="0">
              <a:buNone/>
              <a:defRPr sz="7300">
                <a:solidFill>
                  <a:schemeClr val="tx1">
                    <a:tint val="75000"/>
                  </a:schemeClr>
                </a:solidFill>
              </a:defRPr>
            </a:lvl3pPr>
            <a:lvl4pPr marL="6269638" indent="0">
              <a:buNone/>
              <a:defRPr sz="6400">
                <a:solidFill>
                  <a:schemeClr val="tx1">
                    <a:tint val="75000"/>
                  </a:schemeClr>
                </a:solidFill>
              </a:defRPr>
            </a:lvl4pPr>
            <a:lvl5pPr marL="8359518" indent="0">
              <a:buNone/>
              <a:defRPr sz="6400">
                <a:solidFill>
                  <a:schemeClr val="tx1">
                    <a:tint val="75000"/>
                  </a:schemeClr>
                </a:solidFill>
              </a:defRPr>
            </a:lvl5pPr>
            <a:lvl6pPr marL="10449397" indent="0">
              <a:buNone/>
              <a:defRPr sz="6400">
                <a:solidFill>
                  <a:schemeClr val="tx1">
                    <a:tint val="75000"/>
                  </a:schemeClr>
                </a:solidFill>
              </a:defRPr>
            </a:lvl6pPr>
            <a:lvl7pPr marL="12539277" indent="0">
              <a:buNone/>
              <a:defRPr sz="6400">
                <a:solidFill>
                  <a:schemeClr val="tx1">
                    <a:tint val="75000"/>
                  </a:schemeClr>
                </a:solidFill>
              </a:defRPr>
            </a:lvl7pPr>
            <a:lvl8pPr marL="14629156" indent="0">
              <a:buNone/>
              <a:defRPr sz="6400">
                <a:solidFill>
                  <a:schemeClr val="tx1">
                    <a:tint val="75000"/>
                  </a:schemeClr>
                </a:solidFill>
              </a:defRPr>
            </a:lvl8pPr>
            <a:lvl9pPr marL="16719036"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7F9808-55E5-C24C-A1B7-4CF9D66E59EE}" type="datetimeFigureOut">
              <a:rPr lang="en-US" smtClean="0"/>
              <a:t>8/15/13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17009-B66A-F34F-8089-1FEF5FFA49FE}" type="slidenum">
              <a:rPr lang="en-US" smtClean="0"/>
              <a:t>‹#›</a:t>
            </a:fld>
            <a:endParaRPr lang="en-US"/>
          </a:p>
        </p:txBody>
      </p:sp>
    </p:spTree>
    <p:extLst>
      <p:ext uri="{BB962C8B-B14F-4D97-AF65-F5344CB8AC3E}">
        <p14:creationId xmlns:p14="http://schemas.microsoft.com/office/powerpoint/2010/main" val="281278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83502" y="47794340"/>
            <a:ext cx="68821300" cy="13517033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7114402" y="47794340"/>
            <a:ext cx="68821300" cy="13517033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7F9808-55E5-C24C-A1B7-4CF9D66E59EE}" type="datetimeFigureOut">
              <a:rPr lang="en-US" smtClean="0"/>
              <a:t>8/15/13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17009-B66A-F34F-8089-1FEF5FFA49FE}" type="slidenum">
              <a:rPr lang="en-US" smtClean="0"/>
              <a:t>‹#›</a:t>
            </a:fld>
            <a:endParaRPr lang="en-US"/>
          </a:p>
        </p:txBody>
      </p:sp>
    </p:spTree>
    <p:extLst>
      <p:ext uri="{BB962C8B-B14F-4D97-AF65-F5344CB8AC3E}">
        <p14:creationId xmlns:p14="http://schemas.microsoft.com/office/powerpoint/2010/main" val="322028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464736"/>
            <a:ext cx="3291840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8187270"/>
            <a:ext cx="16160752" cy="3412064"/>
          </a:xfrm>
        </p:spPr>
        <p:txBody>
          <a:bodyPr anchor="b"/>
          <a:lstStyle>
            <a:lvl1pPr marL="0" indent="0">
              <a:buNone/>
              <a:defRPr sz="11000" b="1"/>
            </a:lvl1pPr>
            <a:lvl2pPr marL="2089879" indent="0">
              <a:buNone/>
              <a:defRPr sz="9100" b="1"/>
            </a:lvl2pPr>
            <a:lvl3pPr marL="4179759" indent="0">
              <a:buNone/>
              <a:defRPr sz="8200" b="1"/>
            </a:lvl3pPr>
            <a:lvl4pPr marL="6269638" indent="0">
              <a:buNone/>
              <a:defRPr sz="7300" b="1"/>
            </a:lvl4pPr>
            <a:lvl5pPr marL="8359518" indent="0">
              <a:buNone/>
              <a:defRPr sz="7300" b="1"/>
            </a:lvl5pPr>
            <a:lvl6pPr marL="10449397" indent="0">
              <a:buNone/>
              <a:defRPr sz="7300" b="1"/>
            </a:lvl6pPr>
            <a:lvl7pPr marL="12539277" indent="0">
              <a:buNone/>
              <a:defRPr sz="7300" b="1"/>
            </a:lvl7pPr>
            <a:lvl8pPr marL="14629156" indent="0">
              <a:buNone/>
              <a:defRPr sz="7300" b="1"/>
            </a:lvl8pPr>
            <a:lvl9pPr marL="16719036"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828800" y="11599334"/>
            <a:ext cx="16160752" cy="2107353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8187270"/>
            <a:ext cx="16167100" cy="3412064"/>
          </a:xfrm>
        </p:spPr>
        <p:txBody>
          <a:bodyPr anchor="b"/>
          <a:lstStyle>
            <a:lvl1pPr marL="0" indent="0">
              <a:buNone/>
              <a:defRPr sz="11000" b="1"/>
            </a:lvl1pPr>
            <a:lvl2pPr marL="2089879" indent="0">
              <a:buNone/>
              <a:defRPr sz="9100" b="1"/>
            </a:lvl2pPr>
            <a:lvl3pPr marL="4179759" indent="0">
              <a:buNone/>
              <a:defRPr sz="8200" b="1"/>
            </a:lvl3pPr>
            <a:lvl4pPr marL="6269638" indent="0">
              <a:buNone/>
              <a:defRPr sz="7300" b="1"/>
            </a:lvl4pPr>
            <a:lvl5pPr marL="8359518" indent="0">
              <a:buNone/>
              <a:defRPr sz="7300" b="1"/>
            </a:lvl5pPr>
            <a:lvl6pPr marL="10449397" indent="0">
              <a:buNone/>
              <a:defRPr sz="7300" b="1"/>
            </a:lvl6pPr>
            <a:lvl7pPr marL="12539277" indent="0">
              <a:buNone/>
              <a:defRPr sz="7300" b="1"/>
            </a:lvl7pPr>
            <a:lvl8pPr marL="14629156" indent="0">
              <a:buNone/>
              <a:defRPr sz="7300" b="1"/>
            </a:lvl8pPr>
            <a:lvl9pPr marL="16719036"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8580102" y="11599334"/>
            <a:ext cx="16167100" cy="2107353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7F9808-55E5-C24C-A1B7-4CF9D66E59EE}" type="datetimeFigureOut">
              <a:rPr lang="en-US" smtClean="0"/>
              <a:t>8/15/13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17009-B66A-F34F-8089-1FEF5FFA49FE}" type="slidenum">
              <a:rPr lang="en-US" smtClean="0"/>
              <a:t>‹#›</a:t>
            </a:fld>
            <a:endParaRPr lang="en-US"/>
          </a:p>
        </p:txBody>
      </p:sp>
    </p:spTree>
    <p:extLst>
      <p:ext uri="{BB962C8B-B14F-4D97-AF65-F5344CB8AC3E}">
        <p14:creationId xmlns:p14="http://schemas.microsoft.com/office/powerpoint/2010/main" val="117086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7F9808-55E5-C24C-A1B7-4CF9D66E59EE}" type="datetimeFigureOut">
              <a:rPr lang="en-US" smtClean="0"/>
              <a:t>8/15/13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17009-B66A-F34F-8089-1FEF5FFA49FE}" type="slidenum">
              <a:rPr lang="en-US" smtClean="0"/>
              <a:t>‹#›</a:t>
            </a:fld>
            <a:endParaRPr lang="en-US"/>
          </a:p>
        </p:txBody>
      </p:sp>
    </p:spTree>
    <p:extLst>
      <p:ext uri="{BB962C8B-B14F-4D97-AF65-F5344CB8AC3E}">
        <p14:creationId xmlns:p14="http://schemas.microsoft.com/office/powerpoint/2010/main" val="9042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F9808-55E5-C24C-A1B7-4CF9D66E59EE}" type="datetimeFigureOut">
              <a:rPr lang="en-US" smtClean="0"/>
              <a:t>8/15/13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17009-B66A-F34F-8089-1FEF5FFA49FE}" type="slidenum">
              <a:rPr lang="en-US" smtClean="0"/>
              <a:t>‹#›</a:t>
            </a:fld>
            <a:endParaRPr lang="en-US"/>
          </a:p>
        </p:txBody>
      </p:sp>
    </p:spTree>
    <p:extLst>
      <p:ext uri="{BB962C8B-B14F-4D97-AF65-F5344CB8AC3E}">
        <p14:creationId xmlns:p14="http://schemas.microsoft.com/office/powerpoint/2010/main" val="8966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456267"/>
            <a:ext cx="12033252" cy="619760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4300200" y="1456270"/>
            <a:ext cx="20447000" cy="31216603"/>
          </a:xfrm>
        </p:spPr>
        <p:txBody>
          <a:bodyPr/>
          <a:lstStyle>
            <a:lvl1pPr>
              <a:defRPr sz="147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3" y="7653870"/>
            <a:ext cx="12033252" cy="25019003"/>
          </a:xfrm>
        </p:spPr>
        <p:txBody>
          <a:bodyPr/>
          <a:lstStyle>
            <a:lvl1pPr marL="0" indent="0">
              <a:buNone/>
              <a:defRPr sz="6400"/>
            </a:lvl1pPr>
            <a:lvl2pPr marL="2089879" indent="0">
              <a:buNone/>
              <a:defRPr sz="5500"/>
            </a:lvl2pPr>
            <a:lvl3pPr marL="4179759" indent="0">
              <a:buNone/>
              <a:defRPr sz="4600"/>
            </a:lvl3pPr>
            <a:lvl4pPr marL="6269638" indent="0">
              <a:buNone/>
              <a:defRPr sz="4100"/>
            </a:lvl4pPr>
            <a:lvl5pPr marL="8359518" indent="0">
              <a:buNone/>
              <a:defRPr sz="4100"/>
            </a:lvl5pPr>
            <a:lvl6pPr marL="10449397" indent="0">
              <a:buNone/>
              <a:defRPr sz="4100"/>
            </a:lvl6pPr>
            <a:lvl7pPr marL="12539277" indent="0">
              <a:buNone/>
              <a:defRPr sz="4100"/>
            </a:lvl7pPr>
            <a:lvl8pPr marL="14629156" indent="0">
              <a:buNone/>
              <a:defRPr sz="4100"/>
            </a:lvl8pPr>
            <a:lvl9pPr marL="1671903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7F9808-55E5-C24C-A1B7-4CF9D66E59EE}" type="datetimeFigureOut">
              <a:rPr lang="en-US" smtClean="0"/>
              <a:t>8/15/13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17009-B66A-F34F-8089-1FEF5FFA49FE}" type="slidenum">
              <a:rPr lang="en-US" smtClean="0"/>
              <a:t>‹#›</a:t>
            </a:fld>
            <a:endParaRPr lang="en-US"/>
          </a:p>
        </p:txBody>
      </p:sp>
    </p:spTree>
    <p:extLst>
      <p:ext uri="{BB962C8B-B14F-4D97-AF65-F5344CB8AC3E}">
        <p14:creationId xmlns:p14="http://schemas.microsoft.com/office/powerpoint/2010/main" val="250467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5603200"/>
            <a:ext cx="21945600" cy="302260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7169152" y="3268133"/>
            <a:ext cx="21945600" cy="21945600"/>
          </a:xfrm>
        </p:spPr>
        <p:txBody>
          <a:bodyPr/>
          <a:lstStyle>
            <a:lvl1pPr marL="0" indent="0">
              <a:buNone/>
              <a:defRPr sz="14700"/>
            </a:lvl1pPr>
            <a:lvl2pPr marL="2089879" indent="0">
              <a:buNone/>
              <a:defRPr sz="12800"/>
            </a:lvl2pPr>
            <a:lvl3pPr marL="4179759" indent="0">
              <a:buNone/>
              <a:defRPr sz="11000"/>
            </a:lvl3pPr>
            <a:lvl4pPr marL="6269638" indent="0">
              <a:buNone/>
              <a:defRPr sz="9100"/>
            </a:lvl4pPr>
            <a:lvl5pPr marL="8359518" indent="0">
              <a:buNone/>
              <a:defRPr sz="9100"/>
            </a:lvl5pPr>
            <a:lvl6pPr marL="10449397" indent="0">
              <a:buNone/>
              <a:defRPr sz="9100"/>
            </a:lvl6pPr>
            <a:lvl7pPr marL="12539277" indent="0">
              <a:buNone/>
              <a:defRPr sz="9100"/>
            </a:lvl7pPr>
            <a:lvl8pPr marL="14629156" indent="0">
              <a:buNone/>
              <a:defRPr sz="9100"/>
            </a:lvl8pPr>
            <a:lvl9pPr marL="16719036" indent="0">
              <a:buNone/>
              <a:defRPr sz="9100"/>
            </a:lvl9pPr>
          </a:lstStyle>
          <a:p>
            <a:r>
              <a:rPr lang="en-US" smtClean="0"/>
              <a:t>Click icon to add picture</a:t>
            </a:r>
            <a:endParaRPr lang="en-US"/>
          </a:p>
        </p:txBody>
      </p:sp>
      <p:sp>
        <p:nvSpPr>
          <p:cNvPr id="4" name="Text Placeholder 3"/>
          <p:cNvSpPr>
            <a:spLocks noGrp="1"/>
          </p:cNvSpPr>
          <p:nvPr>
            <p:ph type="body" sz="half" idx="2"/>
          </p:nvPr>
        </p:nvSpPr>
        <p:spPr>
          <a:xfrm>
            <a:off x="7169152" y="28625803"/>
            <a:ext cx="21945600" cy="4292597"/>
          </a:xfrm>
        </p:spPr>
        <p:txBody>
          <a:bodyPr/>
          <a:lstStyle>
            <a:lvl1pPr marL="0" indent="0">
              <a:buNone/>
              <a:defRPr sz="6400"/>
            </a:lvl1pPr>
            <a:lvl2pPr marL="2089879" indent="0">
              <a:buNone/>
              <a:defRPr sz="5500"/>
            </a:lvl2pPr>
            <a:lvl3pPr marL="4179759" indent="0">
              <a:buNone/>
              <a:defRPr sz="4600"/>
            </a:lvl3pPr>
            <a:lvl4pPr marL="6269638" indent="0">
              <a:buNone/>
              <a:defRPr sz="4100"/>
            </a:lvl4pPr>
            <a:lvl5pPr marL="8359518" indent="0">
              <a:buNone/>
              <a:defRPr sz="4100"/>
            </a:lvl5pPr>
            <a:lvl6pPr marL="10449397" indent="0">
              <a:buNone/>
              <a:defRPr sz="4100"/>
            </a:lvl6pPr>
            <a:lvl7pPr marL="12539277" indent="0">
              <a:buNone/>
              <a:defRPr sz="4100"/>
            </a:lvl7pPr>
            <a:lvl8pPr marL="14629156" indent="0">
              <a:buNone/>
              <a:defRPr sz="4100"/>
            </a:lvl8pPr>
            <a:lvl9pPr marL="1671903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7F9808-55E5-C24C-A1B7-4CF9D66E59EE}" type="datetimeFigureOut">
              <a:rPr lang="en-US" smtClean="0"/>
              <a:t>8/15/13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17009-B66A-F34F-8089-1FEF5FFA49FE}" type="slidenum">
              <a:rPr lang="en-US" smtClean="0"/>
              <a:t>‹#›</a:t>
            </a:fld>
            <a:endParaRPr lang="en-US"/>
          </a:p>
        </p:txBody>
      </p:sp>
    </p:spTree>
    <p:extLst>
      <p:ext uri="{BB962C8B-B14F-4D97-AF65-F5344CB8AC3E}">
        <p14:creationId xmlns:p14="http://schemas.microsoft.com/office/powerpoint/2010/main" val="1377375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464736"/>
            <a:ext cx="32918400" cy="6096000"/>
          </a:xfrm>
          <a:prstGeom prst="rect">
            <a:avLst/>
          </a:prstGeom>
        </p:spPr>
        <p:txBody>
          <a:bodyPr vert="horz" lIns="417976" tIns="208988" rIns="417976" bIns="208988"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28800" y="8534403"/>
            <a:ext cx="32918400" cy="24138470"/>
          </a:xfrm>
          <a:prstGeom prst="rect">
            <a:avLst/>
          </a:prstGeom>
        </p:spPr>
        <p:txBody>
          <a:bodyPr vert="horz" lIns="417976" tIns="208988" rIns="417976" bIns="20898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28800" y="33900536"/>
            <a:ext cx="8534400" cy="1947333"/>
          </a:xfrm>
          <a:prstGeom prst="rect">
            <a:avLst/>
          </a:prstGeom>
        </p:spPr>
        <p:txBody>
          <a:bodyPr vert="horz" lIns="417976" tIns="208988" rIns="417976" bIns="208988" rtlCol="0" anchor="ctr"/>
          <a:lstStyle>
            <a:lvl1pPr algn="l">
              <a:defRPr sz="5500">
                <a:solidFill>
                  <a:schemeClr val="tx1">
                    <a:tint val="75000"/>
                  </a:schemeClr>
                </a:solidFill>
              </a:defRPr>
            </a:lvl1pPr>
          </a:lstStyle>
          <a:p>
            <a:fld id="{857F9808-55E5-C24C-A1B7-4CF9D66E59EE}" type="datetimeFigureOut">
              <a:rPr lang="en-US" smtClean="0"/>
              <a:t>8/15/13</a:t>
            </a:fld>
            <a:endParaRPr lang="en-US" dirty="0"/>
          </a:p>
        </p:txBody>
      </p:sp>
      <p:sp>
        <p:nvSpPr>
          <p:cNvPr id="5" name="Footer Placeholder 4"/>
          <p:cNvSpPr>
            <a:spLocks noGrp="1"/>
          </p:cNvSpPr>
          <p:nvPr>
            <p:ph type="ftr" sz="quarter" idx="3"/>
          </p:nvPr>
        </p:nvSpPr>
        <p:spPr>
          <a:xfrm>
            <a:off x="12496800" y="33900536"/>
            <a:ext cx="11582400" cy="1947333"/>
          </a:xfrm>
          <a:prstGeom prst="rect">
            <a:avLst/>
          </a:prstGeom>
        </p:spPr>
        <p:txBody>
          <a:bodyPr vert="horz" lIns="417976" tIns="208988" rIns="417976" bIns="208988"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33900536"/>
            <a:ext cx="8534400" cy="1947333"/>
          </a:xfrm>
          <a:prstGeom prst="rect">
            <a:avLst/>
          </a:prstGeom>
        </p:spPr>
        <p:txBody>
          <a:bodyPr vert="horz" lIns="417976" tIns="208988" rIns="417976" bIns="208988" rtlCol="0" anchor="ctr"/>
          <a:lstStyle>
            <a:lvl1pPr algn="r">
              <a:defRPr sz="5500">
                <a:solidFill>
                  <a:schemeClr val="tx1">
                    <a:tint val="75000"/>
                  </a:schemeClr>
                </a:solidFill>
              </a:defRPr>
            </a:lvl1pPr>
          </a:lstStyle>
          <a:p>
            <a:fld id="{0C117009-B66A-F34F-8089-1FEF5FFA49FE}" type="slidenum">
              <a:rPr lang="en-US" smtClean="0"/>
              <a:t>‹#›</a:t>
            </a:fld>
            <a:endParaRPr lang="en-US"/>
          </a:p>
        </p:txBody>
      </p:sp>
    </p:spTree>
    <p:extLst>
      <p:ext uri="{BB962C8B-B14F-4D97-AF65-F5344CB8AC3E}">
        <p14:creationId xmlns:p14="http://schemas.microsoft.com/office/powerpoint/2010/main" val="1520200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089879" rtl="0" eaLnBrk="1" latinLnBrk="0" hangingPunct="1">
        <a:spcBef>
          <a:spcPct val="0"/>
        </a:spcBef>
        <a:buNone/>
        <a:defRPr sz="20100" kern="1200">
          <a:solidFill>
            <a:schemeClr val="tx1"/>
          </a:solidFill>
          <a:latin typeface="+mj-lt"/>
          <a:ea typeface="+mj-ea"/>
          <a:cs typeface="+mj-cs"/>
        </a:defRPr>
      </a:lvl1pPr>
    </p:titleStyle>
    <p:bodyStyle>
      <a:lvl1pPr marL="1567410" indent="-1567410" algn="l" defTabSz="2089879" rtl="0" eaLnBrk="1" latinLnBrk="0" hangingPunct="1">
        <a:spcBef>
          <a:spcPct val="20000"/>
        </a:spcBef>
        <a:buFont typeface="Arial"/>
        <a:buChar char="•"/>
        <a:defRPr sz="14700" kern="1200">
          <a:solidFill>
            <a:schemeClr val="tx1"/>
          </a:solidFill>
          <a:latin typeface="+mn-lt"/>
          <a:ea typeface="+mn-ea"/>
          <a:cs typeface="+mn-cs"/>
        </a:defRPr>
      </a:lvl1pPr>
      <a:lvl2pPr marL="3396054" indent="-1306175" algn="l" defTabSz="2089879" rtl="0" eaLnBrk="1" latinLnBrk="0" hangingPunct="1">
        <a:spcBef>
          <a:spcPct val="20000"/>
        </a:spcBef>
        <a:buFont typeface="Arial"/>
        <a:buChar char="–"/>
        <a:defRPr sz="12800" kern="1200">
          <a:solidFill>
            <a:schemeClr val="tx1"/>
          </a:solidFill>
          <a:latin typeface="+mn-lt"/>
          <a:ea typeface="+mn-ea"/>
          <a:cs typeface="+mn-cs"/>
        </a:defRPr>
      </a:lvl2pPr>
      <a:lvl3pPr marL="5224699" indent="-1044940" algn="l" defTabSz="2089879" rtl="0" eaLnBrk="1" latinLnBrk="0" hangingPunct="1">
        <a:spcBef>
          <a:spcPct val="20000"/>
        </a:spcBef>
        <a:buFont typeface="Arial"/>
        <a:buChar char="•"/>
        <a:defRPr sz="11000" kern="1200">
          <a:solidFill>
            <a:schemeClr val="tx1"/>
          </a:solidFill>
          <a:latin typeface="+mn-lt"/>
          <a:ea typeface="+mn-ea"/>
          <a:cs typeface="+mn-cs"/>
        </a:defRPr>
      </a:lvl3pPr>
      <a:lvl4pPr marL="7314578" indent="-1044940" algn="l" defTabSz="2089879" rtl="0" eaLnBrk="1" latinLnBrk="0" hangingPunct="1">
        <a:spcBef>
          <a:spcPct val="20000"/>
        </a:spcBef>
        <a:buFont typeface="Arial"/>
        <a:buChar char="–"/>
        <a:defRPr sz="9100" kern="1200">
          <a:solidFill>
            <a:schemeClr val="tx1"/>
          </a:solidFill>
          <a:latin typeface="+mn-lt"/>
          <a:ea typeface="+mn-ea"/>
          <a:cs typeface="+mn-cs"/>
        </a:defRPr>
      </a:lvl4pPr>
      <a:lvl5pPr marL="9404458" indent="-1044940" algn="l" defTabSz="2089879" rtl="0" eaLnBrk="1" latinLnBrk="0" hangingPunct="1">
        <a:spcBef>
          <a:spcPct val="20000"/>
        </a:spcBef>
        <a:buFont typeface="Arial"/>
        <a:buChar char="»"/>
        <a:defRPr sz="9100" kern="1200">
          <a:solidFill>
            <a:schemeClr val="tx1"/>
          </a:solidFill>
          <a:latin typeface="+mn-lt"/>
          <a:ea typeface="+mn-ea"/>
          <a:cs typeface="+mn-cs"/>
        </a:defRPr>
      </a:lvl5pPr>
      <a:lvl6pPr marL="11494337" indent="-1044940" algn="l" defTabSz="2089879" rtl="0" eaLnBrk="1" latinLnBrk="0" hangingPunct="1">
        <a:spcBef>
          <a:spcPct val="20000"/>
        </a:spcBef>
        <a:buFont typeface="Arial"/>
        <a:buChar char="•"/>
        <a:defRPr sz="9100" kern="1200">
          <a:solidFill>
            <a:schemeClr val="tx1"/>
          </a:solidFill>
          <a:latin typeface="+mn-lt"/>
          <a:ea typeface="+mn-ea"/>
          <a:cs typeface="+mn-cs"/>
        </a:defRPr>
      </a:lvl6pPr>
      <a:lvl7pPr marL="13584217" indent="-1044940" algn="l" defTabSz="2089879" rtl="0" eaLnBrk="1" latinLnBrk="0" hangingPunct="1">
        <a:spcBef>
          <a:spcPct val="20000"/>
        </a:spcBef>
        <a:buFont typeface="Arial"/>
        <a:buChar char="•"/>
        <a:defRPr sz="9100" kern="1200">
          <a:solidFill>
            <a:schemeClr val="tx1"/>
          </a:solidFill>
          <a:latin typeface="+mn-lt"/>
          <a:ea typeface="+mn-ea"/>
          <a:cs typeface="+mn-cs"/>
        </a:defRPr>
      </a:lvl7pPr>
      <a:lvl8pPr marL="15674096" indent="-1044940" algn="l" defTabSz="2089879" rtl="0" eaLnBrk="1" latinLnBrk="0" hangingPunct="1">
        <a:spcBef>
          <a:spcPct val="20000"/>
        </a:spcBef>
        <a:buFont typeface="Arial"/>
        <a:buChar char="•"/>
        <a:defRPr sz="9100" kern="1200">
          <a:solidFill>
            <a:schemeClr val="tx1"/>
          </a:solidFill>
          <a:latin typeface="+mn-lt"/>
          <a:ea typeface="+mn-ea"/>
          <a:cs typeface="+mn-cs"/>
        </a:defRPr>
      </a:lvl8pPr>
      <a:lvl9pPr marL="17763976" indent="-1044940" algn="l" defTabSz="2089879"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9879" rtl="0" eaLnBrk="1" latinLnBrk="0" hangingPunct="1">
        <a:defRPr sz="8200" kern="1200">
          <a:solidFill>
            <a:schemeClr val="tx1"/>
          </a:solidFill>
          <a:latin typeface="+mn-lt"/>
          <a:ea typeface="+mn-ea"/>
          <a:cs typeface="+mn-cs"/>
        </a:defRPr>
      </a:lvl1pPr>
      <a:lvl2pPr marL="2089879" algn="l" defTabSz="2089879" rtl="0" eaLnBrk="1" latinLnBrk="0" hangingPunct="1">
        <a:defRPr sz="8200" kern="1200">
          <a:solidFill>
            <a:schemeClr val="tx1"/>
          </a:solidFill>
          <a:latin typeface="+mn-lt"/>
          <a:ea typeface="+mn-ea"/>
          <a:cs typeface="+mn-cs"/>
        </a:defRPr>
      </a:lvl2pPr>
      <a:lvl3pPr marL="4179759" algn="l" defTabSz="2089879" rtl="0" eaLnBrk="1" latinLnBrk="0" hangingPunct="1">
        <a:defRPr sz="8200" kern="1200">
          <a:solidFill>
            <a:schemeClr val="tx1"/>
          </a:solidFill>
          <a:latin typeface="+mn-lt"/>
          <a:ea typeface="+mn-ea"/>
          <a:cs typeface="+mn-cs"/>
        </a:defRPr>
      </a:lvl3pPr>
      <a:lvl4pPr marL="6269638" algn="l" defTabSz="2089879" rtl="0" eaLnBrk="1" latinLnBrk="0" hangingPunct="1">
        <a:defRPr sz="8200" kern="1200">
          <a:solidFill>
            <a:schemeClr val="tx1"/>
          </a:solidFill>
          <a:latin typeface="+mn-lt"/>
          <a:ea typeface="+mn-ea"/>
          <a:cs typeface="+mn-cs"/>
        </a:defRPr>
      </a:lvl4pPr>
      <a:lvl5pPr marL="8359518" algn="l" defTabSz="2089879" rtl="0" eaLnBrk="1" latinLnBrk="0" hangingPunct="1">
        <a:defRPr sz="8200" kern="1200">
          <a:solidFill>
            <a:schemeClr val="tx1"/>
          </a:solidFill>
          <a:latin typeface="+mn-lt"/>
          <a:ea typeface="+mn-ea"/>
          <a:cs typeface="+mn-cs"/>
        </a:defRPr>
      </a:lvl5pPr>
      <a:lvl6pPr marL="10449397" algn="l" defTabSz="2089879" rtl="0" eaLnBrk="1" latinLnBrk="0" hangingPunct="1">
        <a:defRPr sz="8200" kern="1200">
          <a:solidFill>
            <a:schemeClr val="tx1"/>
          </a:solidFill>
          <a:latin typeface="+mn-lt"/>
          <a:ea typeface="+mn-ea"/>
          <a:cs typeface="+mn-cs"/>
        </a:defRPr>
      </a:lvl6pPr>
      <a:lvl7pPr marL="12539277" algn="l" defTabSz="2089879" rtl="0" eaLnBrk="1" latinLnBrk="0" hangingPunct="1">
        <a:defRPr sz="8200" kern="1200">
          <a:solidFill>
            <a:schemeClr val="tx1"/>
          </a:solidFill>
          <a:latin typeface="+mn-lt"/>
          <a:ea typeface="+mn-ea"/>
          <a:cs typeface="+mn-cs"/>
        </a:defRPr>
      </a:lvl7pPr>
      <a:lvl8pPr marL="14629156" algn="l" defTabSz="2089879" rtl="0" eaLnBrk="1" latinLnBrk="0" hangingPunct="1">
        <a:defRPr sz="8200" kern="1200">
          <a:solidFill>
            <a:schemeClr val="tx1"/>
          </a:solidFill>
          <a:latin typeface="+mn-lt"/>
          <a:ea typeface="+mn-ea"/>
          <a:cs typeface="+mn-cs"/>
        </a:defRPr>
      </a:lvl8pPr>
      <a:lvl9pPr marL="16719036" algn="l" defTabSz="2089879" rtl="0" eaLnBrk="1" latinLnBrk="0" hangingPunct="1">
        <a:defRPr sz="8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9405" y="1465036"/>
            <a:ext cx="32917190" cy="6096000"/>
          </a:xfrm>
          <a:prstGeom prst="rect">
            <a:avLst/>
          </a:prstGeom>
        </p:spPr>
        <p:txBody>
          <a:bodyPr vert="horz" lIns="87078" tIns="43539" rIns="87078" bIns="4353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9405" y="8534703"/>
            <a:ext cx="32917190" cy="24137559"/>
          </a:xfrm>
          <a:prstGeom prst="rect">
            <a:avLst/>
          </a:prstGeom>
        </p:spPr>
        <p:txBody>
          <a:bodyPr vert="horz" lIns="87078" tIns="43539" rIns="87078" bIns="4353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9405" y="33899929"/>
            <a:ext cx="8533190" cy="1947333"/>
          </a:xfrm>
          <a:prstGeom prst="rect">
            <a:avLst/>
          </a:prstGeom>
        </p:spPr>
        <p:txBody>
          <a:bodyPr vert="horz" lIns="87078" tIns="43539" rIns="87078" bIns="43539" rtlCol="0" anchor="ctr"/>
          <a:lstStyle>
            <a:lvl1pPr algn="l">
              <a:defRPr sz="1100">
                <a:solidFill>
                  <a:schemeClr val="tx1">
                    <a:tint val="75000"/>
                  </a:schemeClr>
                </a:solidFill>
              </a:defRPr>
            </a:lvl1pPr>
          </a:lstStyle>
          <a:p>
            <a:fld id="{67CFBE7A-E025-614C-A8DE-C78E4C584CC0}" type="datetimeFigureOut">
              <a:rPr lang="en-US" smtClean="0"/>
              <a:t>8/15/13</a:t>
            </a:fld>
            <a:endParaRPr lang="en-US"/>
          </a:p>
        </p:txBody>
      </p:sp>
      <p:sp>
        <p:nvSpPr>
          <p:cNvPr id="5" name="Footer Placeholder 4"/>
          <p:cNvSpPr>
            <a:spLocks noGrp="1"/>
          </p:cNvSpPr>
          <p:nvPr>
            <p:ph type="ftr" sz="quarter" idx="3"/>
          </p:nvPr>
        </p:nvSpPr>
        <p:spPr>
          <a:xfrm>
            <a:off x="12497405" y="33899929"/>
            <a:ext cx="11581190" cy="1947333"/>
          </a:xfrm>
          <a:prstGeom prst="rect">
            <a:avLst/>
          </a:prstGeom>
        </p:spPr>
        <p:txBody>
          <a:bodyPr vert="horz" lIns="87078" tIns="43539" rIns="87078" bIns="43539"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3405" y="33899929"/>
            <a:ext cx="8533190" cy="1947333"/>
          </a:xfrm>
          <a:prstGeom prst="rect">
            <a:avLst/>
          </a:prstGeom>
        </p:spPr>
        <p:txBody>
          <a:bodyPr vert="horz" lIns="87078" tIns="43539" rIns="87078" bIns="43539" rtlCol="0" anchor="ctr"/>
          <a:lstStyle>
            <a:lvl1pPr algn="r">
              <a:defRPr sz="1100">
                <a:solidFill>
                  <a:schemeClr val="tx1">
                    <a:tint val="75000"/>
                  </a:schemeClr>
                </a:solidFill>
              </a:defRPr>
            </a:lvl1pPr>
          </a:lstStyle>
          <a:p>
            <a:fld id="{6BFC8564-C34C-CE4F-A4AE-876B3DC36E71}" type="slidenum">
              <a:rPr lang="en-US" smtClean="0"/>
              <a:t>‹#›</a:t>
            </a:fld>
            <a:endParaRPr lang="en-US"/>
          </a:p>
        </p:txBody>
      </p:sp>
    </p:spTree>
    <p:extLst>
      <p:ext uri="{BB962C8B-B14F-4D97-AF65-F5344CB8AC3E}">
        <p14:creationId xmlns:p14="http://schemas.microsoft.com/office/powerpoint/2010/main" val="6532321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35392" rtl="0" eaLnBrk="1" latinLnBrk="0" hangingPunct="1">
        <a:spcBef>
          <a:spcPct val="0"/>
        </a:spcBef>
        <a:buNone/>
        <a:defRPr sz="4200" kern="1200">
          <a:solidFill>
            <a:schemeClr val="tx1"/>
          </a:solidFill>
          <a:latin typeface="+mj-lt"/>
          <a:ea typeface="+mj-ea"/>
          <a:cs typeface="+mj-cs"/>
        </a:defRPr>
      </a:lvl1pPr>
    </p:titleStyle>
    <p:bodyStyle>
      <a:lvl1pPr marL="326544" indent="-326544" algn="l" defTabSz="435392" rtl="0" eaLnBrk="1" latinLnBrk="0" hangingPunct="1">
        <a:spcBef>
          <a:spcPct val="20000"/>
        </a:spcBef>
        <a:buFont typeface="Arial"/>
        <a:buChar char="•"/>
        <a:defRPr sz="3000" kern="1200">
          <a:solidFill>
            <a:schemeClr val="tx1"/>
          </a:solidFill>
          <a:latin typeface="+mn-lt"/>
          <a:ea typeface="+mn-ea"/>
          <a:cs typeface="+mn-cs"/>
        </a:defRPr>
      </a:lvl1pPr>
      <a:lvl2pPr marL="707511" indent="-272120" algn="l" defTabSz="435392" rtl="0" eaLnBrk="1" latinLnBrk="0" hangingPunct="1">
        <a:spcBef>
          <a:spcPct val="20000"/>
        </a:spcBef>
        <a:buFont typeface="Arial"/>
        <a:buChar char="–"/>
        <a:defRPr sz="2700" kern="1200">
          <a:solidFill>
            <a:schemeClr val="tx1"/>
          </a:solidFill>
          <a:latin typeface="+mn-lt"/>
          <a:ea typeface="+mn-ea"/>
          <a:cs typeface="+mn-cs"/>
        </a:defRPr>
      </a:lvl2pPr>
      <a:lvl3pPr marL="1088479" indent="-217696" algn="l" defTabSz="435392" rtl="0" eaLnBrk="1" latinLnBrk="0" hangingPunct="1">
        <a:spcBef>
          <a:spcPct val="20000"/>
        </a:spcBef>
        <a:buFont typeface="Arial"/>
        <a:buChar char="•"/>
        <a:defRPr sz="2300" kern="1200">
          <a:solidFill>
            <a:schemeClr val="tx1"/>
          </a:solidFill>
          <a:latin typeface="+mn-lt"/>
          <a:ea typeface="+mn-ea"/>
          <a:cs typeface="+mn-cs"/>
        </a:defRPr>
      </a:lvl3pPr>
      <a:lvl4pPr marL="1523870" indent="-217696" algn="l" defTabSz="435392" rtl="0" eaLnBrk="1" latinLnBrk="0" hangingPunct="1">
        <a:spcBef>
          <a:spcPct val="20000"/>
        </a:spcBef>
        <a:buFont typeface="Arial"/>
        <a:buChar char="–"/>
        <a:defRPr sz="1900" kern="1200">
          <a:solidFill>
            <a:schemeClr val="tx1"/>
          </a:solidFill>
          <a:latin typeface="+mn-lt"/>
          <a:ea typeface="+mn-ea"/>
          <a:cs typeface="+mn-cs"/>
        </a:defRPr>
      </a:lvl4pPr>
      <a:lvl5pPr marL="1959262" indent="-217696" algn="l" defTabSz="435392" rtl="0" eaLnBrk="1" latinLnBrk="0" hangingPunct="1">
        <a:spcBef>
          <a:spcPct val="20000"/>
        </a:spcBef>
        <a:buFont typeface="Arial"/>
        <a:buChar char="»"/>
        <a:defRPr sz="1900" kern="1200">
          <a:solidFill>
            <a:schemeClr val="tx1"/>
          </a:solidFill>
          <a:latin typeface="+mn-lt"/>
          <a:ea typeface="+mn-ea"/>
          <a:cs typeface="+mn-cs"/>
        </a:defRPr>
      </a:lvl5pPr>
      <a:lvl6pPr marL="2394654" indent="-217696" algn="l" defTabSz="435392" rtl="0" eaLnBrk="1" latinLnBrk="0" hangingPunct="1">
        <a:spcBef>
          <a:spcPct val="20000"/>
        </a:spcBef>
        <a:buFont typeface="Arial"/>
        <a:buChar char="•"/>
        <a:defRPr sz="1900" kern="1200">
          <a:solidFill>
            <a:schemeClr val="tx1"/>
          </a:solidFill>
          <a:latin typeface="+mn-lt"/>
          <a:ea typeface="+mn-ea"/>
          <a:cs typeface="+mn-cs"/>
        </a:defRPr>
      </a:lvl6pPr>
      <a:lvl7pPr marL="2830045" indent="-217696" algn="l" defTabSz="435392" rtl="0" eaLnBrk="1" latinLnBrk="0" hangingPunct="1">
        <a:spcBef>
          <a:spcPct val="20000"/>
        </a:spcBef>
        <a:buFont typeface="Arial"/>
        <a:buChar char="•"/>
        <a:defRPr sz="1900" kern="1200">
          <a:solidFill>
            <a:schemeClr val="tx1"/>
          </a:solidFill>
          <a:latin typeface="+mn-lt"/>
          <a:ea typeface="+mn-ea"/>
          <a:cs typeface="+mn-cs"/>
        </a:defRPr>
      </a:lvl7pPr>
      <a:lvl8pPr marL="3265437" indent="-217696" algn="l" defTabSz="435392" rtl="0" eaLnBrk="1" latinLnBrk="0" hangingPunct="1">
        <a:spcBef>
          <a:spcPct val="20000"/>
        </a:spcBef>
        <a:buFont typeface="Arial"/>
        <a:buChar char="•"/>
        <a:defRPr sz="1900" kern="1200">
          <a:solidFill>
            <a:schemeClr val="tx1"/>
          </a:solidFill>
          <a:latin typeface="+mn-lt"/>
          <a:ea typeface="+mn-ea"/>
          <a:cs typeface="+mn-cs"/>
        </a:defRPr>
      </a:lvl8pPr>
      <a:lvl9pPr marL="3700828" indent="-217696" algn="l" defTabSz="435392" rtl="0" eaLnBrk="1" latinLnBrk="0" hangingPunct="1">
        <a:spcBef>
          <a:spcPct val="20000"/>
        </a:spcBef>
        <a:buFont typeface="Arial"/>
        <a:buChar char="•"/>
        <a:defRPr sz="1900" kern="1200">
          <a:solidFill>
            <a:schemeClr val="tx1"/>
          </a:solidFill>
          <a:latin typeface="+mn-lt"/>
          <a:ea typeface="+mn-ea"/>
          <a:cs typeface="+mn-cs"/>
        </a:defRPr>
      </a:lvl9pPr>
    </p:bodyStyle>
    <p:otherStyle>
      <a:defPPr>
        <a:defRPr lang="en-US"/>
      </a:defPPr>
      <a:lvl1pPr marL="0" algn="l" defTabSz="435392" rtl="0" eaLnBrk="1" latinLnBrk="0" hangingPunct="1">
        <a:defRPr sz="1700" kern="1200">
          <a:solidFill>
            <a:schemeClr val="tx1"/>
          </a:solidFill>
          <a:latin typeface="+mn-lt"/>
          <a:ea typeface="+mn-ea"/>
          <a:cs typeface="+mn-cs"/>
        </a:defRPr>
      </a:lvl1pPr>
      <a:lvl2pPr marL="435392" algn="l" defTabSz="435392" rtl="0" eaLnBrk="1" latinLnBrk="0" hangingPunct="1">
        <a:defRPr sz="1700" kern="1200">
          <a:solidFill>
            <a:schemeClr val="tx1"/>
          </a:solidFill>
          <a:latin typeface="+mn-lt"/>
          <a:ea typeface="+mn-ea"/>
          <a:cs typeface="+mn-cs"/>
        </a:defRPr>
      </a:lvl2pPr>
      <a:lvl3pPr marL="870783" algn="l" defTabSz="435392" rtl="0" eaLnBrk="1" latinLnBrk="0" hangingPunct="1">
        <a:defRPr sz="1700" kern="1200">
          <a:solidFill>
            <a:schemeClr val="tx1"/>
          </a:solidFill>
          <a:latin typeface="+mn-lt"/>
          <a:ea typeface="+mn-ea"/>
          <a:cs typeface="+mn-cs"/>
        </a:defRPr>
      </a:lvl3pPr>
      <a:lvl4pPr marL="1306175" algn="l" defTabSz="435392" rtl="0" eaLnBrk="1" latinLnBrk="0" hangingPunct="1">
        <a:defRPr sz="1700" kern="1200">
          <a:solidFill>
            <a:schemeClr val="tx1"/>
          </a:solidFill>
          <a:latin typeface="+mn-lt"/>
          <a:ea typeface="+mn-ea"/>
          <a:cs typeface="+mn-cs"/>
        </a:defRPr>
      </a:lvl4pPr>
      <a:lvl5pPr marL="1741566" algn="l" defTabSz="435392" rtl="0" eaLnBrk="1" latinLnBrk="0" hangingPunct="1">
        <a:defRPr sz="1700" kern="1200">
          <a:solidFill>
            <a:schemeClr val="tx1"/>
          </a:solidFill>
          <a:latin typeface="+mn-lt"/>
          <a:ea typeface="+mn-ea"/>
          <a:cs typeface="+mn-cs"/>
        </a:defRPr>
      </a:lvl5pPr>
      <a:lvl6pPr marL="2176958" algn="l" defTabSz="435392" rtl="0" eaLnBrk="1" latinLnBrk="0" hangingPunct="1">
        <a:defRPr sz="1700" kern="1200">
          <a:solidFill>
            <a:schemeClr val="tx1"/>
          </a:solidFill>
          <a:latin typeface="+mn-lt"/>
          <a:ea typeface="+mn-ea"/>
          <a:cs typeface="+mn-cs"/>
        </a:defRPr>
      </a:lvl6pPr>
      <a:lvl7pPr marL="2612349" algn="l" defTabSz="435392" rtl="0" eaLnBrk="1" latinLnBrk="0" hangingPunct="1">
        <a:defRPr sz="1700" kern="1200">
          <a:solidFill>
            <a:schemeClr val="tx1"/>
          </a:solidFill>
          <a:latin typeface="+mn-lt"/>
          <a:ea typeface="+mn-ea"/>
          <a:cs typeface="+mn-cs"/>
        </a:defRPr>
      </a:lvl7pPr>
      <a:lvl8pPr marL="3047741" algn="l" defTabSz="435392" rtl="0" eaLnBrk="1" latinLnBrk="0" hangingPunct="1">
        <a:defRPr sz="1700" kern="1200">
          <a:solidFill>
            <a:schemeClr val="tx1"/>
          </a:solidFill>
          <a:latin typeface="+mn-lt"/>
          <a:ea typeface="+mn-ea"/>
          <a:cs typeface="+mn-cs"/>
        </a:defRPr>
      </a:lvl8pPr>
      <a:lvl9pPr marL="3483132" algn="l" defTabSz="43539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emf"/><Relationship Id="rId12" Type="http://schemas.openxmlformats.org/officeDocument/2006/relationships/image" Target="../media/image5.emf"/><Relationship Id="rId13"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072725" y="195015"/>
            <a:ext cx="23923836" cy="1827045"/>
          </a:xfrm>
        </p:spPr>
        <p:txBody>
          <a:bodyPr>
            <a:noAutofit/>
          </a:bodyPr>
          <a:lstStyle/>
          <a:p>
            <a:r>
              <a:rPr lang="en-US" sz="9500" dirty="0" smtClean="0"/>
              <a:t>Twitter Informed Disaster Relief</a:t>
            </a:r>
            <a:endParaRPr lang="en-US" sz="9500" dirty="0"/>
          </a:p>
        </p:txBody>
      </p:sp>
      <p:sp>
        <p:nvSpPr>
          <p:cNvPr id="3" name="Subtitle 2"/>
          <p:cNvSpPr>
            <a:spLocks noGrp="1"/>
          </p:cNvSpPr>
          <p:nvPr>
            <p:ph type="subTitle" idx="4294967295"/>
          </p:nvPr>
        </p:nvSpPr>
        <p:spPr>
          <a:xfrm>
            <a:off x="7072725" y="2022060"/>
            <a:ext cx="23923837" cy="2264074"/>
          </a:xfrm>
        </p:spPr>
        <p:txBody>
          <a:bodyPr>
            <a:normAutofit fontScale="47500" lnSpcReduction="20000"/>
          </a:bodyPr>
          <a:lstStyle/>
          <a:p>
            <a:r>
              <a:rPr lang="de-DE" dirty="0"/>
              <a:t>Zahra </a:t>
            </a:r>
            <a:r>
              <a:rPr lang="de-DE" dirty="0" err="1"/>
              <a:t>Ashktorab</a:t>
            </a:r>
            <a:r>
              <a:rPr lang="de-DE" dirty="0"/>
              <a:t>* (UMD), </a:t>
            </a:r>
            <a:r>
              <a:rPr lang="de-DE" sz="5600" dirty="0"/>
              <a:t>Christopher</a:t>
            </a:r>
            <a:r>
              <a:rPr lang="de-DE" dirty="0"/>
              <a:t> Brown* (UT), </a:t>
            </a:r>
            <a:r>
              <a:rPr lang="de-DE" dirty="0" err="1"/>
              <a:t>Jit</a:t>
            </a:r>
            <a:r>
              <a:rPr lang="de-DE" dirty="0"/>
              <a:t> </a:t>
            </a:r>
            <a:r>
              <a:rPr lang="de-DE" dirty="0" err="1"/>
              <a:t>Nandi</a:t>
            </a:r>
            <a:r>
              <a:rPr lang="de-DE" dirty="0"/>
              <a:t>* (CMU), Aron </a:t>
            </a:r>
            <a:r>
              <a:rPr lang="de-DE" dirty="0" err="1"/>
              <a:t>Culotta</a:t>
            </a:r>
            <a:r>
              <a:rPr lang="de-DE" dirty="0"/>
              <a:t> (IIT)</a:t>
            </a:r>
            <a:endParaRPr lang="en-US" dirty="0"/>
          </a:p>
        </p:txBody>
      </p:sp>
      <p:sp>
        <p:nvSpPr>
          <p:cNvPr id="9" name="Rectangle 8"/>
          <p:cNvSpPr/>
          <p:nvPr/>
        </p:nvSpPr>
        <p:spPr>
          <a:xfrm>
            <a:off x="0" y="0"/>
            <a:ext cx="36576000" cy="4286135"/>
          </a:xfrm>
          <a:prstGeom prst="rect">
            <a:avLst/>
          </a:prstGeom>
          <a:solidFill>
            <a:srgbClr val="34495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1"/>
          <p:cNvSpPr txBox="1">
            <a:spLocks/>
          </p:cNvSpPr>
          <p:nvPr/>
        </p:nvSpPr>
        <p:spPr>
          <a:xfrm>
            <a:off x="6891295" y="195015"/>
            <a:ext cx="23923836" cy="1827045"/>
          </a:xfrm>
          <a:prstGeom prst="rect">
            <a:avLst/>
          </a:prstGeom>
        </p:spPr>
        <p:txBody>
          <a:bodyPr>
            <a:noAutofit/>
          </a:bodyPr>
          <a:lstStyle>
            <a:lvl1pPr algn="ctr" defTabSz="2089879" rtl="0" eaLnBrk="1" latinLnBrk="0" hangingPunct="1">
              <a:spcBef>
                <a:spcPct val="0"/>
              </a:spcBef>
              <a:buNone/>
              <a:defRPr sz="12000" b="1" i="0" kern="1200" baseline="0">
                <a:solidFill>
                  <a:schemeClr val="bg1"/>
                </a:solidFill>
                <a:latin typeface="Lato" panose="020F0502020204030203" pitchFamily="34" charset="0"/>
                <a:ea typeface="+mj-ea"/>
                <a:cs typeface="Lato" panose="020F0502020204030203" pitchFamily="34" charset="0"/>
              </a:defRPr>
            </a:lvl1pPr>
          </a:lstStyle>
          <a:p>
            <a:r>
              <a:rPr lang="en-US" sz="11000" dirty="0"/>
              <a:t>Twitter-Informed Disaster Relief</a:t>
            </a:r>
          </a:p>
        </p:txBody>
      </p:sp>
      <p:sp>
        <p:nvSpPr>
          <p:cNvPr id="11" name="Subtitle 2"/>
          <p:cNvSpPr txBox="1">
            <a:spLocks/>
          </p:cNvSpPr>
          <p:nvPr/>
        </p:nvSpPr>
        <p:spPr>
          <a:xfrm>
            <a:off x="6934903" y="2022060"/>
            <a:ext cx="23923837" cy="2264074"/>
          </a:xfrm>
          <a:prstGeom prst="rect">
            <a:avLst/>
          </a:prstGeom>
        </p:spPr>
        <p:txBody>
          <a:bodyPr>
            <a:noAutofit/>
          </a:bodyPr>
          <a:lstStyle>
            <a:lvl1pPr marL="0" indent="0" algn="ctr" defTabSz="2089879" rtl="0" eaLnBrk="1" latinLnBrk="0" hangingPunct="1">
              <a:spcBef>
                <a:spcPct val="20000"/>
              </a:spcBef>
              <a:buFont typeface="Arial"/>
              <a:buNone/>
              <a:defRPr sz="6000" b="0" i="0" kern="1200" baseline="0">
                <a:solidFill>
                  <a:schemeClr val="bg1"/>
                </a:solidFill>
                <a:latin typeface="Lato" panose="020F0502020204030203" pitchFamily="34" charset="0"/>
                <a:ea typeface="+mn-ea"/>
                <a:cs typeface="Lato" panose="020F0502020204030203" pitchFamily="34" charset="0"/>
              </a:defRPr>
            </a:lvl1pPr>
            <a:lvl2pPr marL="2089879" indent="0" algn="ctr" defTabSz="2089879" rtl="0" eaLnBrk="1" latinLnBrk="0" hangingPunct="1">
              <a:spcBef>
                <a:spcPct val="20000"/>
              </a:spcBef>
              <a:buFont typeface="Arial"/>
              <a:buNone/>
              <a:defRPr sz="12800" kern="1200">
                <a:solidFill>
                  <a:schemeClr val="tx1">
                    <a:tint val="75000"/>
                  </a:schemeClr>
                </a:solidFill>
                <a:latin typeface="+mn-lt"/>
                <a:ea typeface="+mn-ea"/>
                <a:cs typeface="+mn-cs"/>
              </a:defRPr>
            </a:lvl2pPr>
            <a:lvl3pPr marL="4179759" indent="0" algn="ctr" defTabSz="2089879" rtl="0" eaLnBrk="1" latinLnBrk="0" hangingPunct="1">
              <a:spcBef>
                <a:spcPct val="20000"/>
              </a:spcBef>
              <a:buFont typeface="Arial"/>
              <a:buNone/>
              <a:defRPr sz="11000" kern="1200">
                <a:solidFill>
                  <a:schemeClr val="tx1">
                    <a:tint val="75000"/>
                  </a:schemeClr>
                </a:solidFill>
                <a:latin typeface="+mn-lt"/>
                <a:ea typeface="+mn-ea"/>
                <a:cs typeface="+mn-cs"/>
              </a:defRPr>
            </a:lvl3pPr>
            <a:lvl4pPr marL="6269638" indent="0" algn="ctr" defTabSz="2089879" rtl="0" eaLnBrk="1" latinLnBrk="0" hangingPunct="1">
              <a:spcBef>
                <a:spcPct val="20000"/>
              </a:spcBef>
              <a:buFont typeface="Arial"/>
              <a:buNone/>
              <a:defRPr sz="9100" kern="1200">
                <a:solidFill>
                  <a:schemeClr val="tx1">
                    <a:tint val="75000"/>
                  </a:schemeClr>
                </a:solidFill>
                <a:latin typeface="+mn-lt"/>
                <a:ea typeface="+mn-ea"/>
                <a:cs typeface="+mn-cs"/>
              </a:defRPr>
            </a:lvl4pPr>
            <a:lvl5pPr marL="8359518" indent="0" algn="ctr" defTabSz="2089879" rtl="0" eaLnBrk="1" latinLnBrk="0" hangingPunct="1">
              <a:spcBef>
                <a:spcPct val="20000"/>
              </a:spcBef>
              <a:buFont typeface="Arial"/>
              <a:buNone/>
              <a:defRPr sz="9100" kern="1200">
                <a:solidFill>
                  <a:schemeClr val="tx1">
                    <a:tint val="75000"/>
                  </a:schemeClr>
                </a:solidFill>
                <a:latin typeface="+mn-lt"/>
                <a:ea typeface="+mn-ea"/>
                <a:cs typeface="+mn-cs"/>
              </a:defRPr>
            </a:lvl5pPr>
            <a:lvl6pPr marL="10449397" indent="0" algn="ctr" defTabSz="2089879" rtl="0" eaLnBrk="1" latinLnBrk="0" hangingPunct="1">
              <a:spcBef>
                <a:spcPct val="20000"/>
              </a:spcBef>
              <a:buFont typeface="Arial"/>
              <a:buNone/>
              <a:defRPr sz="9100" kern="1200">
                <a:solidFill>
                  <a:schemeClr val="tx1">
                    <a:tint val="75000"/>
                  </a:schemeClr>
                </a:solidFill>
                <a:latin typeface="+mn-lt"/>
                <a:ea typeface="+mn-ea"/>
                <a:cs typeface="+mn-cs"/>
              </a:defRPr>
            </a:lvl6pPr>
            <a:lvl7pPr marL="12539277" indent="0" algn="ctr" defTabSz="2089879" rtl="0" eaLnBrk="1" latinLnBrk="0" hangingPunct="1">
              <a:spcBef>
                <a:spcPct val="20000"/>
              </a:spcBef>
              <a:buFont typeface="Arial"/>
              <a:buNone/>
              <a:defRPr sz="9100" kern="1200">
                <a:solidFill>
                  <a:schemeClr val="tx1">
                    <a:tint val="75000"/>
                  </a:schemeClr>
                </a:solidFill>
                <a:latin typeface="+mn-lt"/>
                <a:ea typeface="+mn-ea"/>
                <a:cs typeface="+mn-cs"/>
              </a:defRPr>
            </a:lvl7pPr>
            <a:lvl8pPr marL="14629156" indent="0" algn="ctr" defTabSz="2089879" rtl="0" eaLnBrk="1" latinLnBrk="0" hangingPunct="1">
              <a:spcBef>
                <a:spcPct val="20000"/>
              </a:spcBef>
              <a:buFont typeface="Arial"/>
              <a:buNone/>
              <a:defRPr sz="9100" kern="1200">
                <a:solidFill>
                  <a:schemeClr val="tx1">
                    <a:tint val="75000"/>
                  </a:schemeClr>
                </a:solidFill>
                <a:latin typeface="+mn-lt"/>
                <a:ea typeface="+mn-ea"/>
                <a:cs typeface="+mn-cs"/>
              </a:defRPr>
            </a:lvl8pPr>
            <a:lvl9pPr marL="16719036" indent="0" algn="ctr" defTabSz="2089879" rtl="0" eaLnBrk="1" latinLnBrk="0" hangingPunct="1">
              <a:spcBef>
                <a:spcPct val="20000"/>
              </a:spcBef>
              <a:buFont typeface="Arial"/>
              <a:buNone/>
              <a:defRPr sz="9100" kern="1200">
                <a:solidFill>
                  <a:schemeClr val="tx1">
                    <a:tint val="75000"/>
                  </a:schemeClr>
                </a:solidFill>
                <a:latin typeface="+mn-lt"/>
                <a:ea typeface="+mn-ea"/>
                <a:cs typeface="+mn-cs"/>
              </a:defRPr>
            </a:lvl9pPr>
          </a:lstStyle>
          <a:p>
            <a:r>
              <a:rPr lang="de-DE" sz="5000" dirty="0">
                <a:latin typeface="Georgia"/>
                <a:cs typeface="Georgia"/>
              </a:rPr>
              <a:t>Zahra </a:t>
            </a:r>
            <a:r>
              <a:rPr lang="de-DE" sz="5000" dirty="0" err="1">
                <a:latin typeface="Georgia"/>
                <a:cs typeface="Georgia"/>
              </a:rPr>
              <a:t>Ashktorab</a:t>
            </a:r>
            <a:r>
              <a:rPr lang="de-DE" sz="5000" dirty="0">
                <a:latin typeface="Georgia"/>
                <a:cs typeface="Georgia"/>
              </a:rPr>
              <a:t>* (UMD), Christopher Brown* (UT), </a:t>
            </a:r>
            <a:r>
              <a:rPr lang="de-DE" sz="5000" dirty="0" smtClean="0">
                <a:latin typeface="Georgia"/>
                <a:cs typeface="Georgia"/>
              </a:rPr>
              <a:t>Manojit </a:t>
            </a:r>
            <a:r>
              <a:rPr lang="de-DE" sz="5000" dirty="0" err="1">
                <a:latin typeface="Georgia"/>
                <a:cs typeface="Georgia"/>
              </a:rPr>
              <a:t>Nandi</a:t>
            </a:r>
            <a:r>
              <a:rPr lang="de-DE" sz="5000" dirty="0">
                <a:latin typeface="Georgia"/>
                <a:cs typeface="Georgia"/>
              </a:rPr>
              <a:t>* (CMU</a:t>
            </a:r>
            <a:r>
              <a:rPr lang="de-DE" sz="5000" dirty="0" smtClean="0">
                <a:latin typeface="Georgia"/>
                <a:cs typeface="Georgia"/>
              </a:rPr>
              <a:t>),</a:t>
            </a:r>
            <a:endParaRPr lang="de-DE" sz="5000" dirty="0">
              <a:latin typeface="Georgia"/>
              <a:cs typeface="Georgia"/>
            </a:endParaRPr>
          </a:p>
          <a:p>
            <a:r>
              <a:rPr lang="de-DE" sz="5000" dirty="0" smtClean="0">
                <a:latin typeface="Georgia"/>
                <a:cs typeface="Georgia"/>
              </a:rPr>
              <a:t>Aron </a:t>
            </a:r>
            <a:r>
              <a:rPr lang="de-DE" sz="5000" dirty="0" err="1">
                <a:latin typeface="Georgia"/>
                <a:cs typeface="Georgia"/>
              </a:rPr>
              <a:t>Culotta</a:t>
            </a:r>
            <a:r>
              <a:rPr lang="de-DE" sz="5000" dirty="0">
                <a:latin typeface="Georgia"/>
                <a:cs typeface="Georgia"/>
              </a:rPr>
              <a:t> (IIT)</a:t>
            </a:r>
            <a:endParaRPr lang="en-US" sz="5000" dirty="0">
              <a:latin typeface="Georgia"/>
              <a:cs typeface="Georgia"/>
            </a:endParaRPr>
          </a:p>
        </p:txBody>
      </p:sp>
      <p:sp>
        <p:nvSpPr>
          <p:cNvPr id="12" name="TextBox 11"/>
          <p:cNvSpPr txBox="1"/>
          <p:nvPr/>
        </p:nvSpPr>
        <p:spPr>
          <a:xfrm>
            <a:off x="436463" y="1738751"/>
            <a:ext cx="6719955" cy="2011532"/>
          </a:xfrm>
          <a:prstGeom prst="rect">
            <a:avLst/>
          </a:prstGeom>
          <a:noFill/>
        </p:spPr>
        <p:txBody>
          <a:bodyPr wrap="none" lIns="87078" tIns="43539" rIns="87078" bIns="43539" rtlCol="0">
            <a:spAutoFit/>
          </a:bodyPr>
          <a:lstStyle/>
          <a:p>
            <a:pPr algn="ctr">
              <a:spcBef>
                <a:spcPts val="300"/>
              </a:spcBef>
            </a:pPr>
            <a:r>
              <a:rPr lang="en-US" sz="4000" dirty="0" smtClean="0">
                <a:solidFill>
                  <a:srgbClr val="18BC8C"/>
                </a:solidFill>
                <a:latin typeface="Lato" panose="020F0502020204030203" pitchFamily="34" charset="0"/>
              </a:rPr>
              <a:t>The Eric &amp; Wendy Schmidt</a:t>
            </a:r>
          </a:p>
          <a:p>
            <a:pPr algn="ctr">
              <a:spcBef>
                <a:spcPts val="300"/>
              </a:spcBef>
            </a:pPr>
            <a:r>
              <a:rPr lang="en-US" sz="4000" b="1" dirty="0" smtClean="0">
                <a:solidFill>
                  <a:schemeClr val="bg1"/>
                </a:solidFill>
                <a:latin typeface="Lato" panose="020F0502020204030203" pitchFamily="34" charset="0"/>
              </a:rPr>
              <a:t>Data Science for Social Good</a:t>
            </a:r>
            <a:endParaRPr lang="en-US" sz="4000" b="0" dirty="0" smtClean="0">
              <a:solidFill>
                <a:srgbClr val="34495E"/>
              </a:solidFill>
              <a:latin typeface="Lato" panose="020F0502020204030203" pitchFamily="34" charset="0"/>
            </a:endParaRPr>
          </a:p>
          <a:p>
            <a:pPr algn="ctr">
              <a:spcBef>
                <a:spcPts val="300"/>
              </a:spcBef>
            </a:pPr>
            <a:r>
              <a:rPr lang="en-US" sz="4000" dirty="0" smtClean="0">
                <a:solidFill>
                  <a:srgbClr val="18BC8C"/>
                </a:solidFill>
                <a:latin typeface="Lato" panose="020F0502020204030203" pitchFamily="34" charset="0"/>
              </a:rPr>
              <a:t>Summer Fellowship 2013</a:t>
            </a:r>
            <a:endParaRPr lang="en-US" sz="4000" dirty="0">
              <a:solidFill>
                <a:srgbClr val="18BC8C"/>
              </a:solidFill>
              <a:latin typeface="Lato" panose="020F0502020204030203" pitchFamily="34" charset="0"/>
            </a:endParaRPr>
          </a:p>
        </p:txBody>
      </p:sp>
      <p:pic>
        <p:nvPicPr>
          <p:cNvPr id="13" name="Picture 4" descr="http://dssg.io/img/logo.png"/>
          <p:cNvPicPr>
            <a:picLocks noChangeAspect="1" noChangeArrowheads="1"/>
          </p:cNvPicPr>
          <p:nvPr/>
        </p:nvPicPr>
        <p:blipFill>
          <a:blip r:embed="rId3">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2959399" y="404026"/>
            <a:ext cx="1741615" cy="118181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UChicago_WHIT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47943" y="385288"/>
            <a:ext cx="5428318" cy="1089965"/>
          </a:xfrm>
          <a:prstGeom prst="rect">
            <a:avLst/>
          </a:prstGeom>
        </p:spPr>
      </p:pic>
      <p:sp>
        <p:nvSpPr>
          <p:cNvPr id="6" name="TextBox 5"/>
          <p:cNvSpPr txBox="1"/>
          <p:nvPr/>
        </p:nvSpPr>
        <p:spPr>
          <a:xfrm>
            <a:off x="22982926" y="3276870"/>
            <a:ext cx="6592282" cy="615553"/>
          </a:xfrm>
          <a:prstGeom prst="rect">
            <a:avLst/>
          </a:prstGeom>
          <a:noFill/>
        </p:spPr>
        <p:txBody>
          <a:bodyPr wrap="none" rtlCol="0">
            <a:spAutoFit/>
          </a:bodyPr>
          <a:lstStyle/>
          <a:p>
            <a:pPr algn="r"/>
            <a:r>
              <a:rPr lang="de-DE" sz="3400" dirty="0" smtClean="0">
                <a:solidFill>
                  <a:schemeClr val="bg1"/>
                </a:solidFill>
              </a:rPr>
              <a:t>*These </a:t>
            </a:r>
            <a:r>
              <a:rPr lang="de-DE" sz="3400" dirty="0" err="1" smtClean="0">
                <a:solidFill>
                  <a:schemeClr val="bg1"/>
                </a:solidFill>
              </a:rPr>
              <a:t>authors</a:t>
            </a:r>
            <a:r>
              <a:rPr lang="de-DE" sz="3400" dirty="0" smtClean="0">
                <a:solidFill>
                  <a:schemeClr val="bg1"/>
                </a:solidFill>
              </a:rPr>
              <a:t> </a:t>
            </a:r>
            <a:r>
              <a:rPr lang="de-DE" sz="3400" dirty="0" err="1" smtClean="0">
                <a:solidFill>
                  <a:schemeClr val="bg1"/>
                </a:solidFill>
              </a:rPr>
              <a:t>contributed</a:t>
            </a:r>
            <a:r>
              <a:rPr lang="de-DE" sz="3400" dirty="0" smtClean="0">
                <a:solidFill>
                  <a:schemeClr val="bg1"/>
                </a:solidFill>
              </a:rPr>
              <a:t> </a:t>
            </a:r>
            <a:r>
              <a:rPr lang="de-DE" sz="3400" dirty="0" err="1" smtClean="0">
                <a:solidFill>
                  <a:schemeClr val="bg1"/>
                </a:solidFill>
              </a:rPr>
              <a:t>equally</a:t>
            </a:r>
            <a:r>
              <a:rPr lang="de-DE" sz="3400" dirty="0">
                <a:solidFill>
                  <a:schemeClr val="bg1"/>
                </a:solidFill>
              </a:rPr>
              <a:t>.</a:t>
            </a:r>
            <a:endParaRPr lang="en-US" sz="3400" dirty="0">
              <a:solidFill>
                <a:schemeClr val="bg1"/>
              </a:solidFill>
            </a:endParaRPr>
          </a:p>
        </p:txBody>
      </p:sp>
      <p:sp>
        <p:nvSpPr>
          <p:cNvPr id="19" name="Rectangle 18"/>
          <p:cNvSpPr/>
          <p:nvPr/>
        </p:nvSpPr>
        <p:spPr>
          <a:xfrm>
            <a:off x="374281" y="4607638"/>
            <a:ext cx="11346005" cy="4770537"/>
          </a:xfrm>
          <a:prstGeom prst="rect">
            <a:avLst/>
          </a:prstGeom>
        </p:spPr>
        <p:txBody>
          <a:bodyPr wrap="square">
            <a:spAutoFit/>
          </a:bodyPr>
          <a:lstStyle/>
          <a:p>
            <a:pPr algn="ctr">
              <a:spcBef>
                <a:spcPts val="1200"/>
              </a:spcBef>
            </a:pPr>
            <a:r>
              <a:rPr lang="en-US" sz="5400" b="1" dirty="0" smtClean="0">
                <a:solidFill>
                  <a:srgbClr val="34495E"/>
                </a:solidFill>
                <a:latin typeface="Lato" charset="0"/>
              </a:rPr>
              <a:t>Overview</a:t>
            </a:r>
            <a:endParaRPr lang="en-US" sz="5400" b="1" dirty="0">
              <a:solidFill>
                <a:srgbClr val="34495E"/>
              </a:solidFill>
              <a:latin typeface="Lato" charset="0"/>
            </a:endParaRPr>
          </a:p>
          <a:p>
            <a:pPr>
              <a:spcBef>
                <a:spcPts val="1200"/>
              </a:spcBef>
            </a:pPr>
            <a:r>
              <a:rPr lang="en-US" sz="4000" b="1" cap="small" dirty="0" err="1" smtClean="0">
                <a:latin typeface="Georgia"/>
                <a:cs typeface="Georgia"/>
              </a:rPr>
              <a:t>Tweedr</a:t>
            </a:r>
            <a:r>
              <a:rPr lang="en-US" sz="4000" dirty="0" smtClean="0">
                <a:latin typeface="Georgia"/>
                <a:cs typeface="Georgia"/>
              </a:rPr>
              <a:t> filters social media, identifying and extracting information that can help direct disaster relief efforts. Using various machine learning techniques, we can aggregate and triage status updates, making the sparse information on Twitter more accessible to disaster relief workers.</a:t>
            </a:r>
          </a:p>
        </p:txBody>
      </p:sp>
      <p:sp>
        <p:nvSpPr>
          <p:cNvPr id="24" name="Rectangle 23"/>
          <p:cNvSpPr/>
          <p:nvPr/>
        </p:nvSpPr>
        <p:spPr>
          <a:xfrm>
            <a:off x="374281" y="9762847"/>
            <a:ext cx="11346005" cy="7940636"/>
          </a:xfrm>
          <a:prstGeom prst="rect">
            <a:avLst/>
          </a:prstGeom>
        </p:spPr>
        <p:txBody>
          <a:bodyPr wrap="square">
            <a:spAutoFit/>
          </a:bodyPr>
          <a:lstStyle/>
          <a:p>
            <a:pPr>
              <a:spcBef>
                <a:spcPts val="600"/>
              </a:spcBef>
            </a:pPr>
            <a:r>
              <a:rPr lang="en-US" sz="5400" b="1" dirty="0" smtClean="0">
                <a:solidFill>
                  <a:srgbClr val="34495E"/>
                </a:solidFill>
                <a:latin typeface="Lato" charset="0"/>
              </a:rPr>
              <a:t>The Problem</a:t>
            </a:r>
          </a:p>
          <a:p>
            <a:pPr>
              <a:spcBef>
                <a:spcPts val="600"/>
              </a:spcBef>
              <a:buSzPct val="100000"/>
            </a:pPr>
            <a:r>
              <a:rPr lang="en-US" sz="4000" b="1" dirty="0" smtClean="0">
                <a:latin typeface="Georgia" pitchFamily="18" charset="0"/>
              </a:rPr>
              <a:t>Too little information, too many tweets</a:t>
            </a:r>
          </a:p>
          <a:p>
            <a:pPr marL="548640" indent="-457200">
              <a:spcBef>
                <a:spcPts val="600"/>
              </a:spcBef>
              <a:buSzPct val="100000"/>
              <a:buFont typeface="Arial"/>
              <a:buChar char="•"/>
            </a:pPr>
            <a:r>
              <a:rPr lang="en-US" sz="3600" dirty="0" smtClean="0">
                <a:latin typeface="Georgia" pitchFamily="18" charset="0"/>
              </a:rPr>
              <a:t>Disasters cause damage and create chaos precisely when disaster relief workers need the </a:t>
            </a:r>
            <a:r>
              <a:rPr lang="en-US" sz="3600" b="1" dirty="0" smtClean="0">
                <a:latin typeface="Georgia" pitchFamily="18" charset="0"/>
              </a:rPr>
              <a:t>most accurate </a:t>
            </a:r>
            <a:r>
              <a:rPr lang="en-US" sz="3600" dirty="0" smtClean="0">
                <a:latin typeface="Georgia" pitchFamily="18" charset="0"/>
              </a:rPr>
              <a:t>and </a:t>
            </a:r>
            <a:r>
              <a:rPr lang="en-US" sz="3600" b="1" dirty="0" smtClean="0">
                <a:latin typeface="Georgia" pitchFamily="18" charset="0"/>
              </a:rPr>
              <a:t>up-to-date </a:t>
            </a:r>
            <a:r>
              <a:rPr lang="en-US" sz="3600" dirty="0" smtClean="0">
                <a:latin typeface="Georgia" pitchFamily="18" charset="0"/>
              </a:rPr>
              <a:t>information.</a:t>
            </a:r>
          </a:p>
          <a:p>
            <a:pPr marL="548640" indent="-457200">
              <a:spcBef>
                <a:spcPts val="600"/>
              </a:spcBef>
              <a:buSzPct val="100000"/>
              <a:buFont typeface="Arial"/>
              <a:buChar char="•"/>
            </a:pPr>
            <a:r>
              <a:rPr lang="en-US" sz="3600" b="1" dirty="0" smtClean="0">
                <a:latin typeface="Georgia" pitchFamily="18" charset="0"/>
              </a:rPr>
              <a:t>Twitter</a:t>
            </a:r>
            <a:r>
              <a:rPr lang="en-US" sz="3600" dirty="0" smtClean="0">
                <a:latin typeface="Georgia" pitchFamily="18" charset="0"/>
              </a:rPr>
              <a:t> is a critical channel of communication </a:t>
            </a:r>
            <a:r>
              <a:rPr lang="en-US" sz="3600" b="1" dirty="0" smtClean="0">
                <a:latin typeface="Georgia" pitchFamily="18" charset="0"/>
              </a:rPr>
              <a:t>during disasters</a:t>
            </a:r>
            <a:r>
              <a:rPr lang="en-US" sz="3600" dirty="0" smtClean="0">
                <a:latin typeface="Georgia" pitchFamily="18" charset="0"/>
              </a:rPr>
              <a:t>, as landlines</a:t>
            </a:r>
            <a:r>
              <a:rPr lang="en-US" sz="3600" dirty="0">
                <a:latin typeface="Georgia" pitchFamily="18" charset="0"/>
              </a:rPr>
              <a:t> </a:t>
            </a:r>
            <a:r>
              <a:rPr lang="en-US" sz="3600" dirty="0" smtClean="0">
                <a:latin typeface="Georgia" pitchFamily="18" charset="0"/>
              </a:rPr>
              <a:t>and electricity can be temporarily disabled or destroyed.</a:t>
            </a:r>
          </a:p>
          <a:p>
            <a:pPr marL="548640" indent="-457200">
              <a:spcBef>
                <a:spcPts val="600"/>
              </a:spcBef>
              <a:buSzPct val="100000"/>
              <a:buFont typeface="Arial"/>
              <a:buChar char="•"/>
            </a:pPr>
            <a:r>
              <a:rPr lang="en-US" sz="3600" dirty="0" smtClean="0">
                <a:latin typeface="Georgia" pitchFamily="18" charset="0"/>
              </a:rPr>
              <a:t>Twitter is used for many other things</a:t>
            </a:r>
            <a:r>
              <a:rPr lang="en-US" sz="3600" dirty="0">
                <a:latin typeface="Georgia" pitchFamily="18" charset="0"/>
              </a:rPr>
              <a:t>;</a:t>
            </a:r>
            <a:r>
              <a:rPr lang="en-US" sz="3600" dirty="0" smtClean="0">
                <a:latin typeface="Georgia" pitchFamily="18" charset="0"/>
              </a:rPr>
              <a:t> </a:t>
            </a:r>
            <a:r>
              <a:rPr lang="en-US" sz="3600" b="1" dirty="0" smtClean="0">
                <a:latin typeface="Georgia" pitchFamily="18" charset="0"/>
              </a:rPr>
              <a:t>the signal-to-noise ratio is very low</a:t>
            </a:r>
            <a:r>
              <a:rPr lang="en-US" sz="3600" dirty="0">
                <a:latin typeface="Georgia" pitchFamily="18" charset="0"/>
              </a:rPr>
              <a:t>.</a:t>
            </a:r>
            <a:r>
              <a:rPr lang="en-US" sz="3600" dirty="0" smtClean="0">
                <a:latin typeface="Georgia" pitchFamily="18" charset="0"/>
              </a:rPr>
              <a:t> </a:t>
            </a:r>
            <a:r>
              <a:rPr lang="en-US" sz="3600" dirty="0">
                <a:latin typeface="Georgia" pitchFamily="18" charset="0"/>
              </a:rPr>
              <a:t>R</a:t>
            </a:r>
            <a:r>
              <a:rPr lang="en-US" sz="3600" dirty="0" smtClean="0">
                <a:latin typeface="Georgia" pitchFamily="18" charset="0"/>
              </a:rPr>
              <a:t>elief workers may have to sift through thousands of tweets before they find anything that can help them expedite or direct their efforts.</a:t>
            </a:r>
            <a:endParaRPr lang="en-US" sz="3600" dirty="0">
              <a:latin typeface="Georgia" pitchFamily="18" charset="0"/>
            </a:endParaRPr>
          </a:p>
        </p:txBody>
      </p:sp>
      <p:grpSp>
        <p:nvGrpSpPr>
          <p:cNvPr id="33" name="Group 32"/>
          <p:cNvGrpSpPr/>
          <p:nvPr/>
        </p:nvGrpSpPr>
        <p:grpSpPr>
          <a:xfrm>
            <a:off x="-1" y="34916843"/>
            <a:ext cx="36576001" cy="1659157"/>
            <a:chOff x="-1" y="29141459"/>
            <a:chExt cx="36576001" cy="1659157"/>
          </a:xfrm>
        </p:grpSpPr>
        <p:sp>
          <p:nvSpPr>
            <p:cNvPr id="16" name="Subtitle 2"/>
            <p:cNvSpPr txBox="1">
              <a:spLocks/>
            </p:cNvSpPr>
            <p:nvPr/>
          </p:nvSpPr>
          <p:spPr>
            <a:xfrm>
              <a:off x="-1" y="29141459"/>
              <a:ext cx="36576001" cy="1659157"/>
            </a:xfrm>
            <a:prstGeom prst="rect">
              <a:avLst/>
            </a:prstGeom>
            <a:solidFill>
              <a:srgbClr val="34495E"/>
            </a:solidFill>
            <a:ln>
              <a:noFill/>
            </a:ln>
          </p:spPr>
          <p:txBody>
            <a:bodyPr vert="horz" lIns="438912" tIns="219456" rIns="438912" bIns="219456" rtlCol="0" anchor="ctr">
              <a:noAutofit/>
            </a:bodyPr>
            <a:lstStyle>
              <a:lvl1pPr marL="0" indent="0" algn="ctr" defTabSz="2194560" rtl="0" eaLnBrk="1" latinLnBrk="0" hangingPunct="1">
                <a:spcBef>
                  <a:spcPct val="20000"/>
                </a:spcBef>
                <a:buFont typeface="Arial"/>
                <a:buNone/>
                <a:defRPr sz="15400" kern="1200">
                  <a:solidFill>
                    <a:schemeClr val="tx1">
                      <a:tint val="75000"/>
                    </a:schemeClr>
                  </a:solidFill>
                  <a:latin typeface="+mn-lt"/>
                  <a:ea typeface="+mn-ea"/>
                  <a:cs typeface="+mn-cs"/>
                </a:defRPr>
              </a:lvl1pPr>
              <a:lvl2pPr marL="2194560" indent="0" algn="ctr" defTabSz="2194560"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9120" indent="0" algn="ctr" defTabSz="2194560"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83680" indent="0" algn="ctr" defTabSz="2194560"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78240" indent="0" algn="ctr" defTabSz="2194560"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72800" indent="0" algn="ctr" defTabSz="2194560"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67360" indent="0" algn="ctr" defTabSz="2194560"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61920" indent="0" algn="ctr" defTabSz="2194560"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56480" indent="0" algn="ctr" defTabSz="2194560"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ctr"/>
              <a:r>
                <a:rPr lang="en-US" sz="4200" dirty="0" smtClean="0">
                  <a:solidFill>
                    <a:schemeClr val="bg1"/>
                  </a:solidFill>
                  <a:latin typeface="Lato" panose="020F0502020204030203" pitchFamily="34" charset="0"/>
                  <a:cs typeface="Adobe Garamond Pro"/>
                </a:rPr>
                <a:t>This work was done during the Eric &amp; Wendy Schmidt Data Science for Social Good Fellowship at the University of Chicago.</a:t>
              </a:r>
              <a:endParaRPr lang="en-US" sz="4200" dirty="0">
                <a:solidFill>
                  <a:schemeClr val="bg1"/>
                </a:solidFill>
                <a:latin typeface="Lato" panose="020F0502020204030203" pitchFamily="34" charset="0"/>
                <a:cs typeface="Adobe Garamond Pro"/>
              </a:endParaRPr>
            </a:p>
          </p:txBody>
        </p:sp>
        <p:cxnSp>
          <p:nvCxnSpPr>
            <p:cNvPr id="27" name="Straight Connector 26"/>
            <p:cNvCxnSpPr/>
            <p:nvPr/>
          </p:nvCxnSpPr>
          <p:spPr>
            <a:xfrm>
              <a:off x="0" y="29141459"/>
              <a:ext cx="36576000" cy="0"/>
            </a:xfrm>
            <a:prstGeom prst="line">
              <a:avLst/>
            </a:prstGeom>
            <a:ln w="76200" cmpd="sng">
              <a:solidFill>
                <a:schemeClr val="tx1"/>
              </a:solidFill>
              <a:round/>
            </a:ln>
            <a:effectLst/>
          </p:spPr>
          <p:style>
            <a:lnRef idx="2">
              <a:schemeClr val="accent1"/>
            </a:lnRef>
            <a:fillRef idx="0">
              <a:schemeClr val="accent1"/>
            </a:fillRef>
            <a:effectRef idx="1">
              <a:schemeClr val="accent1"/>
            </a:effectRef>
            <a:fontRef idx="minor">
              <a:schemeClr val="tx1"/>
            </a:fontRef>
          </p:style>
        </p:cxnSp>
      </p:grpSp>
      <p:cxnSp>
        <p:nvCxnSpPr>
          <p:cNvPr id="35" name="Straight Connector 34"/>
          <p:cNvCxnSpPr/>
          <p:nvPr/>
        </p:nvCxnSpPr>
        <p:spPr>
          <a:xfrm flipV="1">
            <a:off x="12119429" y="5117454"/>
            <a:ext cx="0" cy="28996562"/>
          </a:xfrm>
          <a:prstGeom prst="line">
            <a:avLst/>
          </a:prstGeom>
          <a:ln w="12700" cmpd="sng">
            <a:solidFill>
              <a:srgbClr val="18BC8C"/>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24456572" y="5117454"/>
            <a:ext cx="0" cy="28996562"/>
          </a:xfrm>
          <a:prstGeom prst="line">
            <a:avLst/>
          </a:prstGeom>
          <a:ln w="12700" cmpd="sng">
            <a:solidFill>
              <a:srgbClr val="18BC8C"/>
            </a:solidFill>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12570687" y="4607638"/>
            <a:ext cx="11434626" cy="4324261"/>
          </a:xfrm>
          <a:prstGeom prst="rect">
            <a:avLst/>
          </a:prstGeom>
        </p:spPr>
        <p:txBody>
          <a:bodyPr wrap="square">
            <a:spAutoFit/>
          </a:bodyPr>
          <a:lstStyle/>
          <a:p>
            <a:pPr>
              <a:spcBef>
                <a:spcPts val="600"/>
              </a:spcBef>
            </a:pPr>
            <a:r>
              <a:rPr lang="en-US" sz="5400" b="1" dirty="0">
                <a:solidFill>
                  <a:srgbClr val="34495E"/>
                </a:solidFill>
                <a:latin typeface="Lato" charset="0"/>
              </a:rPr>
              <a:t>Data</a:t>
            </a:r>
          </a:p>
          <a:p>
            <a:pPr marL="548640" indent="-457200">
              <a:spcBef>
                <a:spcPts val="600"/>
              </a:spcBef>
              <a:buFont typeface="Arial"/>
              <a:buChar char="•"/>
            </a:pPr>
            <a:r>
              <a:rPr lang="en-US" sz="3600" dirty="0">
                <a:latin typeface="Georgia" pitchFamily="18" charset="0"/>
              </a:rPr>
              <a:t>Our data consists of </a:t>
            </a:r>
            <a:r>
              <a:rPr lang="en-US" sz="3600" b="1" dirty="0" smtClean="0">
                <a:latin typeface="Georgia" pitchFamily="18" charset="0"/>
              </a:rPr>
              <a:t>500 million </a:t>
            </a:r>
            <a:r>
              <a:rPr lang="en-US" sz="3600" b="1" dirty="0">
                <a:latin typeface="Georgia" pitchFamily="18" charset="0"/>
              </a:rPr>
              <a:t>tweets </a:t>
            </a:r>
            <a:r>
              <a:rPr lang="en-US" sz="3600" dirty="0" smtClean="0">
                <a:latin typeface="Georgia" pitchFamily="18" charset="0"/>
              </a:rPr>
              <a:t>from twelve disasters in English </a:t>
            </a:r>
            <a:r>
              <a:rPr lang="en-US" sz="3600" dirty="0">
                <a:latin typeface="Georgia" pitchFamily="18" charset="0"/>
              </a:rPr>
              <a:t>speaking </a:t>
            </a:r>
            <a:r>
              <a:rPr lang="en-US" sz="3600" dirty="0" smtClean="0">
                <a:latin typeface="Georgia" pitchFamily="18" charset="0"/>
              </a:rPr>
              <a:t>countries, including </a:t>
            </a:r>
            <a:r>
              <a:rPr lang="en-US" sz="3600" b="1" dirty="0" smtClean="0">
                <a:latin typeface="Georgia" pitchFamily="18" charset="0"/>
              </a:rPr>
              <a:t>Hurricane </a:t>
            </a:r>
            <a:r>
              <a:rPr lang="en-US" sz="3600" dirty="0">
                <a:latin typeface="Georgia" pitchFamily="18" charset="0"/>
              </a:rPr>
              <a:t>Sandy, </a:t>
            </a:r>
            <a:r>
              <a:rPr lang="en-US" sz="3600" dirty="0" smtClean="0">
                <a:latin typeface="Georgia" pitchFamily="18" charset="0"/>
              </a:rPr>
              <a:t>the </a:t>
            </a:r>
            <a:r>
              <a:rPr lang="en-US" sz="3600" dirty="0">
                <a:latin typeface="Georgia" pitchFamily="18" charset="0"/>
              </a:rPr>
              <a:t>Joplin </a:t>
            </a:r>
            <a:r>
              <a:rPr lang="en-US" sz="3600" dirty="0" smtClean="0">
                <a:latin typeface="Georgia" pitchFamily="18" charset="0"/>
              </a:rPr>
              <a:t>tornado</a:t>
            </a:r>
            <a:r>
              <a:rPr lang="en-US" sz="3600" dirty="0">
                <a:latin typeface="Georgia" pitchFamily="18" charset="0"/>
              </a:rPr>
              <a:t>, Hurricane Ike, </a:t>
            </a:r>
            <a:r>
              <a:rPr lang="en-US" sz="3600" dirty="0" smtClean="0">
                <a:latin typeface="Georgia" pitchFamily="18" charset="0"/>
              </a:rPr>
              <a:t>the </a:t>
            </a:r>
            <a:r>
              <a:rPr lang="en-US" sz="3600" dirty="0">
                <a:latin typeface="Georgia" pitchFamily="18" charset="0"/>
              </a:rPr>
              <a:t>Christchurch </a:t>
            </a:r>
            <a:r>
              <a:rPr lang="en-US" sz="3600" dirty="0" smtClean="0">
                <a:latin typeface="Georgia" pitchFamily="18" charset="0"/>
              </a:rPr>
              <a:t>(NZ) </a:t>
            </a:r>
            <a:r>
              <a:rPr lang="en-US" sz="3600" b="1" dirty="0" smtClean="0">
                <a:latin typeface="Georgia" pitchFamily="18" charset="0"/>
              </a:rPr>
              <a:t>earthquake</a:t>
            </a:r>
            <a:r>
              <a:rPr lang="en-US" sz="3600" dirty="0" smtClean="0">
                <a:latin typeface="Georgia" pitchFamily="18" charset="0"/>
              </a:rPr>
              <a:t>, </a:t>
            </a:r>
            <a:r>
              <a:rPr lang="en-US" sz="3600" dirty="0">
                <a:latin typeface="Georgia" pitchFamily="18" charset="0"/>
              </a:rPr>
              <a:t>Hurricane Irene, </a:t>
            </a:r>
            <a:r>
              <a:rPr lang="en-US" sz="3600" dirty="0" smtClean="0">
                <a:latin typeface="Georgia" pitchFamily="18" charset="0"/>
              </a:rPr>
              <a:t>Moore (OK) tornadoes, Super Tuesday </a:t>
            </a:r>
            <a:r>
              <a:rPr lang="en-US" sz="3600" b="1" dirty="0" smtClean="0">
                <a:latin typeface="Georgia" pitchFamily="18" charset="0"/>
              </a:rPr>
              <a:t>tornados</a:t>
            </a:r>
            <a:r>
              <a:rPr lang="en-US" sz="3600" dirty="0" smtClean="0">
                <a:latin typeface="Georgia" pitchFamily="18" charset="0"/>
              </a:rPr>
              <a:t>, and the </a:t>
            </a:r>
            <a:r>
              <a:rPr lang="en-US" sz="3600" dirty="0">
                <a:latin typeface="Georgia" pitchFamily="18" charset="0"/>
              </a:rPr>
              <a:t>Samoa </a:t>
            </a:r>
            <a:r>
              <a:rPr lang="en-US" sz="3600" dirty="0" smtClean="0">
                <a:latin typeface="Georgia" pitchFamily="18" charset="0"/>
              </a:rPr>
              <a:t>earthquake.</a:t>
            </a:r>
          </a:p>
        </p:txBody>
      </p:sp>
      <p:sp>
        <p:nvSpPr>
          <p:cNvPr id="43" name="Rectangle 42"/>
          <p:cNvSpPr/>
          <p:nvPr/>
        </p:nvSpPr>
        <p:spPr>
          <a:xfrm>
            <a:off x="12643259" y="23813394"/>
            <a:ext cx="11434626" cy="6201698"/>
          </a:xfrm>
          <a:prstGeom prst="rect">
            <a:avLst/>
          </a:prstGeom>
        </p:spPr>
        <p:txBody>
          <a:bodyPr wrap="square">
            <a:spAutoFit/>
          </a:bodyPr>
          <a:lstStyle/>
          <a:p>
            <a:pPr>
              <a:spcBef>
                <a:spcPts val="600"/>
              </a:spcBef>
            </a:pPr>
            <a:r>
              <a:rPr lang="en-US" sz="5400" b="1" dirty="0" smtClean="0">
                <a:solidFill>
                  <a:srgbClr val="34495E"/>
                </a:solidFill>
                <a:latin typeface="Lato" charset="0"/>
              </a:rPr>
              <a:t>1. Classification</a:t>
            </a:r>
            <a:endParaRPr lang="en-US" sz="3600" dirty="0">
              <a:latin typeface="Georgia"/>
              <a:cs typeface="Georgia"/>
            </a:endParaRPr>
          </a:p>
          <a:p>
            <a:pPr>
              <a:spcBef>
                <a:spcPts val="600"/>
              </a:spcBef>
            </a:pPr>
            <a:r>
              <a:rPr lang="en-US" sz="4000" b="1" dirty="0" smtClean="0">
                <a:latin typeface="Georgia"/>
                <a:cs typeface="Georgia"/>
              </a:rPr>
              <a:t>Supervised topic modeling</a:t>
            </a:r>
            <a:endParaRPr lang="en-US" sz="4000" b="1" dirty="0">
              <a:latin typeface="Georgia"/>
              <a:cs typeface="Georgia"/>
            </a:endParaRPr>
          </a:p>
          <a:p>
            <a:pPr marL="548640" indent="-457200">
              <a:spcBef>
                <a:spcPts val="600"/>
              </a:spcBef>
              <a:buFont typeface="Arial"/>
              <a:buChar char="•"/>
            </a:pPr>
            <a:r>
              <a:rPr lang="en-US" sz="3600" dirty="0" smtClean="0">
                <a:latin typeface="Georgia"/>
                <a:cs typeface="Georgia"/>
              </a:rPr>
              <a:t>We train a topic model, using supervised </a:t>
            </a:r>
            <a:r>
              <a:rPr lang="en-US" sz="3600" b="1" dirty="0" smtClean="0">
                <a:latin typeface="Georgia"/>
                <a:cs typeface="Georgia"/>
              </a:rPr>
              <a:t>Latent </a:t>
            </a:r>
            <a:r>
              <a:rPr lang="en-US" sz="3600" b="1" dirty="0" err="1">
                <a:latin typeface="Georgia"/>
                <a:cs typeface="Georgia"/>
              </a:rPr>
              <a:t>Dirichlet</a:t>
            </a:r>
            <a:r>
              <a:rPr lang="en-US" sz="3600" b="1" dirty="0">
                <a:latin typeface="Georgia"/>
                <a:cs typeface="Georgia"/>
              </a:rPr>
              <a:t> </a:t>
            </a:r>
            <a:r>
              <a:rPr lang="en-US" sz="3600" b="1" dirty="0" smtClean="0">
                <a:latin typeface="Georgia"/>
                <a:cs typeface="Georgia"/>
              </a:rPr>
              <a:t>Allocation</a:t>
            </a:r>
            <a:r>
              <a:rPr lang="en-US" sz="3600" dirty="0" smtClean="0">
                <a:latin typeface="Georgia"/>
                <a:cs typeface="Georgia"/>
              </a:rPr>
              <a:t>, on labeled tweets from a wide sample of past disasters, learning tokens and collocations that indicate different types of tweets.</a:t>
            </a:r>
            <a:endParaRPr lang="en-US" sz="3600" dirty="0">
              <a:latin typeface="Georgia"/>
              <a:cs typeface="Georgia"/>
            </a:endParaRPr>
          </a:p>
          <a:p>
            <a:pPr marL="548640" indent="-457200">
              <a:spcBef>
                <a:spcPts val="600"/>
              </a:spcBef>
              <a:buFont typeface="Arial"/>
              <a:buChar char="•"/>
            </a:pPr>
            <a:r>
              <a:rPr lang="en-US" sz="3600" dirty="0" smtClean="0">
                <a:latin typeface="Georgia"/>
                <a:cs typeface="Georgia"/>
              </a:rPr>
              <a:t>Each incoming tweet is classified using that model, and if any </a:t>
            </a:r>
            <a:r>
              <a:rPr lang="en-US" sz="3600" b="1" dirty="0" smtClean="0">
                <a:latin typeface="Georgia"/>
                <a:cs typeface="Georgia"/>
              </a:rPr>
              <a:t>relevant</a:t>
            </a:r>
            <a:r>
              <a:rPr lang="en-US" sz="3600" dirty="0" smtClean="0">
                <a:latin typeface="Georgia"/>
                <a:cs typeface="Georgia"/>
              </a:rPr>
              <a:t> category exceeds a threshold of significance, we assign it to one or more </a:t>
            </a:r>
            <a:r>
              <a:rPr lang="en-US" sz="3600" b="1" dirty="0" smtClean="0">
                <a:latin typeface="Georgia"/>
                <a:cs typeface="Georgia"/>
              </a:rPr>
              <a:t>categories</a:t>
            </a:r>
            <a:r>
              <a:rPr lang="en-US" sz="3600" dirty="0" smtClean="0">
                <a:latin typeface="Georgia"/>
                <a:cs typeface="Georgia"/>
              </a:rPr>
              <a:t> and send it to the next step in the pipeline.</a:t>
            </a:r>
            <a:endParaRPr lang="en-US" sz="3600" dirty="0">
              <a:latin typeface="Georgia"/>
              <a:cs typeface="Georgia"/>
            </a:endParaRPr>
          </a:p>
        </p:txBody>
      </p:sp>
      <p:pic>
        <p:nvPicPr>
          <p:cNvPr id="46" name="Picture 45" descr="qcri-white-nosubtitle-transpare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47943" y="1605535"/>
            <a:ext cx="5012059" cy="2534427"/>
          </a:xfrm>
          <a:prstGeom prst="rect">
            <a:avLst/>
          </a:prstGeom>
        </p:spPr>
      </p:pic>
      <p:sp>
        <p:nvSpPr>
          <p:cNvPr id="47" name="Rectangle 46"/>
          <p:cNvSpPr/>
          <p:nvPr/>
        </p:nvSpPr>
        <p:spPr>
          <a:xfrm>
            <a:off x="436463" y="26255630"/>
            <a:ext cx="11346005" cy="7986803"/>
          </a:xfrm>
          <a:prstGeom prst="rect">
            <a:avLst/>
          </a:prstGeom>
        </p:spPr>
        <p:txBody>
          <a:bodyPr wrap="square">
            <a:spAutoFit/>
          </a:bodyPr>
          <a:lstStyle/>
          <a:p>
            <a:pPr>
              <a:spcBef>
                <a:spcPts val="600"/>
              </a:spcBef>
            </a:pPr>
            <a:r>
              <a:rPr lang="en-US" sz="5400" b="1" dirty="0" smtClean="0">
                <a:solidFill>
                  <a:srgbClr val="34495E"/>
                </a:solidFill>
                <a:latin typeface="Lato" charset="0"/>
              </a:rPr>
              <a:t>The Solution</a:t>
            </a:r>
          </a:p>
          <a:p>
            <a:pPr>
              <a:spcBef>
                <a:spcPts val="600"/>
              </a:spcBef>
              <a:buSzPct val="100000"/>
            </a:pPr>
            <a:r>
              <a:rPr lang="en-US" sz="4000" b="1" cap="small" dirty="0" err="1" smtClean="0">
                <a:latin typeface="Georgia" pitchFamily="18" charset="0"/>
              </a:rPr>
              <a:t>Tweedr</a:t>
            </a:r>
            <a:r>
              <a:rPr lang="en-US" sz="4000" b="1" dirty="0" smtClean="0">
                <a:latin typeface="Georgia" pitchFamily="18" charset="0"/>
              </a:rPr>
              <a:t>, an application (API and UI) to filter, aggregate, and consume actionable information from tweets</a:t>
            </a:r>
          </a:p>
          <a:p>
            <a:pPr marL="548640" indent="-457200">
              <a:spcBef>
                <a:spcPts val="600"/>
              </a:spcBef>
              <a:buSzPct val="100000"/>
              <a:buFont typeface="Arial"/>
              <a:buChar char="•"/>
            </a:pPr>
            <a:r>
              <a:rPr lang="en-US" sz="3600" dirty="0" smtClean="0">
                <a:latin typeface="Georgia" pitchFamily="18" charset="0"/>
              </a:rPr>
              <a:t>We can do much of this </a:t>
            </a:r>
            <a:r>
              <a:rPr lang="en-US" sz="3600" b="1" dirty="0" smtClean="0">
                <a:latin typeface="Georgia" pitchFamily="18" charset="0"/>
              </a:rPr>
              <a:t>filtering</a:t>
            </a:r>
            <a:r>
              <a:rPr lang="en-US" sz="3600" dirty="0" smtClean="0">
                <a:latin typeface="Georgia" pitchFamily="18" charset="0"/>
              </a:rPr>
              <a:t> and </a:t>
            </a:r>
            <a:r>
              <a:rPr lang="en-US" sz="3600" b="1" dirty="0" smtClean="0">
                <a:latin typeface="Georgia" pitchFamily="18" charset="0"/>
              </a:rPr>
              <a:t>aggregation</a:t>
            </a:r>
            <a:r>
              <a:rPr lang="en-US" sz="3600" dirty="0" smtClean="0">
                <a:latin typeface="Georgia" pitchFamily="18" charset="0"/>
              </a:rPr>
              <a:t> using machine learning algorithms to train models on </a:t>
            </a:r>
            <a:r>
              <a:rPr lang="en-US" sz="3600" b="1" dirty="0" smtClean="0">
                <a:latin typeface="Georgia" pitchFamily="18" charset="0"/>
              </a:rPr>
              <a:t>past disasters </a:t>
            </a:r>
            <a:r>
              <a:rPr lang="en-US" sz="3600" dirty="0" smtClean="0">
                <a:latin typeface="Georgia" pitchFamily="18" charset="0"/>
              </a:rPr>
              <a:t>and apply these to new tweets from </a:t>
            </a:r>
            <a:r>
              <a:rPr lang="en-US" sz="3600" b="1" dirty="0" smtClean="0">
                <a:latin typeface="Georgia" pitchFamily="18" charset="0"/>
              </a:rPr>
              <a:t>new disasters</a:t>
            </a:r>
            <a:r>
              <a:rPr lang="en-US" sz="3600" dirty="0" smtClean="0">
                <a:latin typeface="Georgia" pitchFamily="18" charset="0"/>
              </a:rPr>
              <a:t>.</a:t>
            </a:r>
          </a:p>
          <a:p>
            <a:pPr marL="548640" indent="-457200">
              <a:spcBef>
                <a:spcPts val="600"/>
              </a:spcBef>
              <a:buSzPct val="100000"/>
              <a:buFont typeface="Arial"/>
              <a:buChar char="•"/>
            </a:pPr>
            <a:r>
              <a:rPr lang="en-US" sz="3600" b="1" cap="small" dirty="0" err="1" smtClean="0">
                <a:latin typeface="Georgia" pitchFamily="18" charset="0"/>
              </a:rPr>
              <a:t>Tweedr</a:t>
            </a:r>
            <a:r>
              <a:rPr lang="en-US" sz="3600" cap="small" dirty="0" smtClean="0">
                <a:latin typeface="Georgia" pitchFamily="18" charset="0"/>
              </a:rPr>
              <a:t> </a:t>
            </a:r>
            <a:r>
              <a:rPr lang="en-US" sz="3600" dirty="0" smtClean="0">
                <a:latin typeface="Georgia" pitchFamily="18" charset="0"/>
              </a:rPr>
              <a:t>brings together approaches from several established open source machine learning libraries to sort through the </a:t>
            </a:r>
            <a:r>
              <a:rPr lang="en-US" sz="3600" b="1" dirty="0" smtClean="0">
                <a:latin typeface="Georgia" pitchFamily="18" charset="0"/>
              </a:rPr>
              <a:t>deluge of text </a:t>
            </a:r>
            <a:r>
              <a:rPr lang="en-US" sz="3600" dirty="0" smtClean="0">
                <a:latin typeface="Georgia" pitchFamily="18" charset="0"/>
              </a:rPr>
              <a:t>and deliver information that </a:t>
            </a:r>
            <a:r>
              <a:rPr lang="en-US" sz="3600" b="1" dirty="0" smtClean="0">
                <a:latin typeface="Georgia" pitchFamily="18" charset="0"/>
              </a:rPr>
              <a:t>disaster relief workers can act on immediately</a:t>
            </a:r>
            <a:r>
              <a:rPr lang="en-US" sz="3600" dirty="0" smtClean="0">
                <a:latin typeface="Georgia" pitchFamily="18" charset="0"/>
              </a:rPr>
              <a:t>.</a:t>
            </a:r>
            <a:endParaRPr lang="en-US" sz="3600" dirty="0">
              <a:latin typeface="Georgia" pitchFamily="18" charset="0"/>
            </a:endParaRPr>
          </a:p>
        </p:txBody>
      </p:sp>
      <p:grpSp>
        <p:nvGrpSpPr>
          <p:cNvPr id="56" name="Group 55"/>
          <p:cNvGrpSpPr/>
          <p:nvPr/>
        </p:nvGrpSpPr>
        <p:grpSpPr>
          <a:xfrm>
            <a:off x="12564106" y="9474062"/>
            <a:ext cx="11434626" cy="5107438"/>
            <a:chOff x="12570687" y="10160002"/>
            <a:chExt cx="11434626" cy="5107438"/>
          </a:xfrm>
        </p:grpSpPr>
        <p:sp>
          <p:nvSpPr>
            <p:cNvPr id="49" name="Rectangle 48"/>
            <p:cNvSpPr/>
            <p:nvPr/>
          </p:nvSpPr>
          <p:spPr>
            <a:xfrm>
              <a:off x="12570687" y="10414002"/>
              <a:ext cx="11434626" cy="4524315"/>
            </a:xfrm>
            <a:prstGeom prst="rect">
              <a:avLst/>
            </a:prstGeom>
          </p:spPr>
          <p:txBody>
            <a:bodyPr wrap="square">
              <a:spAutoFit/>
            </a:bodyPr>
            <a:lstStyle/>
            <a:p>
              <a:pPr algn="ctr"/>
              <a:r>
                <a:rPr lang="en-US" sz="7200" b="1" cap="small" dirty="0" err="1" smtClean="0">
                  <a:solidFill>
                    <a:srgbClr val="18BC8C"/>
                  </a:solidFill>
                  <a:latin typeface="Lato Regular"/>
                  <a:cs typeface="Lato Regular"/>
                </a:rPr>
                <a:t>Tweedr</a:t>
              </a:r>
              <a:r>
                <a:rPr lang="en-US" sz="7200" b="1" dirty="0" smtClean="0">
                  <a:solidFill>
                    <a:srgbClr val="18BC8C"/>
                  </a:solidFill>
                  <a:latin typeface="Lato Regular"/>
                  <a:cs typeface="Lato Regular"/>
                </a:rPr>
                <a:t> </a:t>
              </a:r>
              <a:r>
                <a:rPr lang="en-US" sz="7200" dirty="0" smtClean="0">
                  <a:solidFill>
                    <a:srgbClr val="18BC8C"/>
                  </a:solidFill>
                  <a:latin typeface="Lato Regular"/>
                  <a:cs typeface="Lato Regular"/>
                </a:rPr>
                <a:t>identifies and extracts </a:t>
              </a:r>
              <a:r>
                <a:rPr lang="en-US" sz="7200" dirty="0">
                  <a:solidFill>
                    <a:srgbClr val="18BC8C"/>
                  </a:solidFill>
                  <a:latin typeface="Lato Regular"/>
                  <a:cs typeface="Lato Regular"/>
                </a:rPr>
                <a:t>useful information </a:t>
              </a:r>
              <a:r>
                <a:rPr lang="en-US" sz="7200" dirty="0" smtClean="0">
                  <a:solidFill>
                    <a:srgbClr val="18BC8C"/>
                  </a:solidFill>
                  <a:latin typeface="Lato Regular"/>
                  <a:cs typeface="Lato Regular"/>
                </a:rPr>
                <a:t>from social </a:t>
              </a:r>
              <a:r>
                <a:rPr lang="en-US" sz="7200" dirty="0">
                  <a:solidFill>
                    <a:srgbClr val="18BC8C"/>
                  </a:solidFill>
                  <a:latin typeface="Lato Regular"/>
                  <a:cs typeface="Lato Regular"/>
                </a:rPr>
                <a:t>media during </a:t>
              </a:r>
              <a:r>
                <a:rPr lang="en-US" sz="7200" dirty="0" smtClean="0">
                  <a:solidFill>
                    <a:srgbClr val="18BC8C"/>
                  </a:solidFill>
                  <a:latin typeface="Lato Regular"/>
                  <a:cs typeface="Lato Regular"/>
                </a:rPr>
                <a:t>disasters: </a:t>
              </a:r>
              <a:r>
                <a:rPr lang="en-US" sz="7200" u="sng" dirty="0" err="1" smtClean="0">
                  <a:solidFill>
                    <a:srgbClr val="0000FF"/>
                  </a:solidFill>
                  <a:latin typeface="Lato Regular"/>
                  <a:cs typeface="Lato Regular"/>
                </a:rPr>
                <a:t>tweedr.dssg.io</a:t>
              </a:r>
              <a:endParaRPr lang="en-US" sz="7200" u="sng" dirty="0" smtClean="0">
                <a:solidFill>
                  <a:srgbClr val="0000FF"/>
                </a:solidFill>
                <a:latin typeface="Lato Regular"/>
                <a:cs typeface="Lato Regular"/>
              </a:endParaRPr>
            </a:p>
          </p:txBody>
        </p:sp>
        <p:cxnSp>
          <p:nvCxnSpPr>
            <p:cNvPr id="51" name="Straight Connector 50"/>
            <p:cNvCxnSpPr/>
            <p:nvPr/>
          </p:nvCxnSpPr>
          <p:spPr>
            <a:xfrm>
              <a:off x="12570687" y="10160002"/>
              <a:ext cx="11434626" cy="0"/>
            </a:xfrm>
            <a:prstGeom prst="line">
              <a:avLst/>
            </a:prstGeom>
            <a:ln w="38100" cmpd="sng">
              <a:solidFill>
                <a:srgbClr val="34495E"/>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2570687" y="15267440"/>
              <a:ext cx="11434626" cy="0"/>
            </a:xfrm>
            <a:prstGeom prst="line">
              <a:avLst/>
            </a:prstGeom>
            <a:ln w="38100" cmpd="sng">
              <a:solidFill>
                <a:srgbClr val="34495E"/>
              </a:solidFill>
            </a:ln>
          </p:spPr>
          <p:style>
            <a:lnRef idx="2">
              <a:schemeClr val="accent1"/>
            </a:lnRef>
            <a:fillRef idx="0">
              <a:schemeClr val="accent1"/>
            </a:fillRef>
            <a:effectRef idx="1">
              <a:schemeClr val="accent1"/>
            </a:effectRef>
            <a:fontRef idx="minor">
              <a:schemeClr val="tx1"/>
            </a:fontRef>
          </p:style>
        </p:cxnSp>
      </p:grpSp>
      <p:sp>
        <p:nvSpPr>
          <p:cNvPr id="58" name="Rectangle 57"/>
          <p:cNvSpPr/>
          <p:nvPr/>
        </p:nvSpPr>
        <p:spPr>
          <a:xfrm>
            <a:off x="24870382" y="11168666"/>
            <a:ext cx="11346005" cy="4539704"/>
          </a:xfrm>
          <a:prstGeom prst="rect">
            <a:avLst/>
          </a:prstGeom>
        </p:spPr>
        <p:txBody>
          <a:bodyPr wrap="square">
            <a:spAutoFit/>
          </a:bodyPr>
          <a:lstStyle/>
          <a:p>
            <a:pPr>
              <a:spcBef>
                <a:spcPts val="600"/>
              </a:spcBef>
            </a:pPr>
            <a:r>
              <a:rPr lang="en-US" sz="5400" b="1" dirty="0" smtClean="0">
                <a:solidFill>
                  <a:srgbClr val="34495E"/>
                </a:solidFill>
                <a:latin typeface="Lato" charset="0"/>
              </a:rPr>
              <a:t>3. Information Extraction</a:t>
            </a:r>
          </a:p>
          <a:p>
            <a:pPr>
              <a:spcBef>
                <a:spcPts val="600"/>
              </a:spcBef>
              <a:buSzPct val="100000"/>
            </a:pPr>
            <a:r>
              <a:rPr lang="en-US" sz="4000" b="1" dirty="0" smtClean="0">
                <a:latin typeface="Georgia" pitchFamily="18" charset="0"/>
              </a:rPr>
              <a:t>Conditional Random Fields</a:t>
            </a:r>
          </a:p>
          <a:p>
            <a:pPr marL="548640" indent="-457200">
              <a:spcBef>
                <a:spcPts val="600"/>
              </a:spcBef>
              <a:buSzPct val="100000"/>
              <a:buFont typeface="Arial"/>
              <a:buChar char="•"/>
            </a:pPr>
            <a:r>
              <a:rPr lang="en-US" sz="3600" dirty="0" smtClean="0">
                <a:latin typeface="Georgia" pitchFamily="18" charset="0"/>
              </a:rPr>
              <a:t>We train a CRF on sequence-annotated tweets with labels, such as “road”, “flood”, “ health service” and about twenty others types of interesting text.</a:t>
            </a:r>
          </a:p>
          <a:p>
            <a:pPr marL="548640" indent="-457200">
              <a:spcBef>
                <a:spcPts val="600"/>
              </a:spcBef>
              <a:buSzPct val="100000"/>
              <a:buFont typeface="Arial"/>
              <a:buChar char="•"/>
            </a:pPr>
            <a:r>
              <a:rPr lang="en-US" sz="3600" dirty="0" smtClean="0">
                <a:latin typeface="Georgia" pitchFamily="18" charset="0"/>
              </a:rPr>
              <a:t>Tagging incoming tweets enables aggregation and filtering at a </a:t>
            </a:r>
            <a:r>
              <a:rPr lang="en-US" sz="3600" b="1" dirty="0" smtClean="0">
                <a:latin typeface="Georgia" pitchFamily="18" charset="0"/>
              </a:rPr>
              <a:t>higher level than token searches</a:t>
            </a:r>
            <a:r>
              <a:rPr lang="en-US" sz="3600" dirty="0" smtClean="0">
                <a:latin typeface="Georgia" pitchFamily="18" charset="0"/>
              </a:rPr>
              <a:t>.</a:t>
            </a:r>
          </a:p>
        </p:txBody>
      </p:sp>
      <p:sp>
        <p:nvSpPr>
          <p:cNvPr id="64" name="Rectangle 63"/>
          <p:cNvSpPr/>
          <p:nvPr/>
        </p:nvSpPr>
        <p:spPr>
          <a:xfrm>
            <a:off x="24911226" y="4607638"/>
            <a:ext cx="11346005" cy="6340198"/>
          </a:xfrm>
          <a:prstGeom prst="rect">
            <a:avLst/>
          </a:prstGeom>
        </p:spPr>
        <p:txBody>
          <a:bodyPr wrap="square">
            <a:spAutoFit/>
          </a:bodyPr>
          <a:lstStyle/>
          <a:p>
            <a:pPr>
              <a:spcBef>
                <a:spcPts val="600"/>
              </a:spcBef>
            </a:pPr>
            <a:r>
              <a:rPr lang="en-US" sz="5400" b="1" dirty="0" smtClean="0">
                <a:solidFill>
                  <a:srgbClr val="34495E"/>
                </a:solidFill>
                <a:latin typeface="Lato" charset="0"/>
              </a:rPr>
              <a:t>2. Clustering</a:t>
            </a:r>
          </a:p>
          <a:p>
            <a:pPr>
              <a:spcBef>
                <a:spcPts val="600"/>
              </a:spcBef>
              <a:buSzPct val="100000"/>
            </a:pPr>
            <a:r>
              <a:rPr lang="en-US" sz="4000" b="1" dirty="0" smtClean="0">
                <a:latin typeface="Georgia" pitchFamily="18" charset="0"/>
              </a:rPr>
              <a:t>Bloom filters</a:t>
            </a:r>
          </a:p>
          <a:p>
            <a:pPr marL="571500" indent="-484632">
              <a:spcBef>
                <a:spcPts val="600"/>
              </a:spcBef>
              <a:buSzPct val="100000"/>
              <a:buFont typeface="Arial"/>
              <a:buChar char="•"/>
            </a:pPr>
            <a:r>
              <a:rPr lang="en-US" sz="3600" dirty="0" smtClean="0">
                <a:latin typeface="Georgia"/>
                <a:cs typeface="Georgia"/>
              </a:rPr>
              <a:t>Bloom filters can identify duplicate messages efficiently, helping to cluster </a:t>
            </a:r>
            <a:r>
              <a:rPr lang="en-US" sz="3600" b="1" dirty="0" err="1" smtClean="0">
                <a:latin typeface="Georgia"/>
                <a:cs typeface="Georgia"/>
              </a:rPr>
              <a:t>retweets</a:t>
            </a:r>
            <a:r>
              <a:rPr lang="en-US" sz="3600" dirty="0" smtClean="0">
                <a:latin typeface="Georgia"/>
                <a:cs typeface="Georgia"/>
              </a:rPr>
              <a:t>.</a:t>
            </a:r>
            <a:endParaRPr lang="en-US" sz="3600" dirty="0">
              <a:latin typeface="Georgia"/>
              <a:cs typeface="Georgia"/>
            </a:endParaRPr>
          </a:p>
          <a:p>
            <a:pPr>
              <a:spcBef>
                <a:spcPts val="600"/>
              </a:spcBef>
            </a:pPr>
            <a:r>
              <a:rPr lang="en-US" sz="4000" b="1" dirty="0" smtClean="0">
                <a:latin typeface="Georgia"/>
                <a:cs typeface="Georgia"/>
              </a:rPr>
              <a:t>Similarity hashing</a:t>
            </a:r>
            <a:endParaRPr lang="en-US" sz="4000" b="1" dirty="0">
              <a:latin typeface="Georgia"/>
              <a:cs typeface="Georgia"/>
            </a:endParaRPr>
          </a:p>
          <a:p>
            <a:pPr marL="548640" indent="-457200">
              <a:spcBef>
                <a:spcPts val="600"/>
              </a:spcBef>
              <a:buFont typeface="Arial"/>
              <a:buChar char="•"/>
            </a:pPr>
            <a:r>
              <a:rPr lang="en-US" sz="3600" dirty="0" smtClean="0">
                <a:latin typeface="Georgia"/>
                <a:cs typeface="Georgia"/>
              </a:rPr>
              <a:t>On a smaller scale, we can use </a:t>
            </a:r>
            <a:r>
              <a:rPr lang="en-US" sz="3600" b="1" dirty="0" smtClean="0">
                <a:latin typeface="Georgia"/>
                <a:cs typeface="Georgia"/>
              </a:rPr>
              <a:t>approximate</a:t>
            </a:r>
            <a:r>
              <a:rPr lang="en-US" sz="3600" dirty="0" smtClean="0">
                <a:latin typeface="Georgia"/>
                <a:cs typeface="Georgia"/>
              </a:rPr>
              <a:t> </a:t>
            </a:r>
            <a:r>
              <a:rPr lang="en-US" sz="3600" b="1" dirty="0" smtClean="0">
                <a:latin typeface="Georgia"/>
                <a:cs typeface="Georgia"/>
              </a:rPr>
              <a:t>similarity</a:t>
            </a:r>
            <a:r>
              <a:rPr lang="en-US" sz="3600" dirty="0" smtClean="0">
                <a:latin typeface="Georgia"/>
                <a:cs typeface="Georgia"/>
              </a:rPr>
              <a:t> matching to compare new tweets to a smaller window of potential matches, such as all tweets produced in the last 24 hours, or tweets with exact duplicates.</a:t>
            </a:r>
            <a:endParaRPr lang="en-US" sz="3600" b="1" dirty="0">
              <a:latin typeface="Georgia"/>
              <a:cs typeface="Georgia"/>
            </a:endParaRPr>
          </a:p>
        </p:txBody>
      </p:sp>
      <p:grpSp>
        <p:nvGrpSpPr>
          <p:cNvPr id="7" name="Group 6"/>
          <p:cNvGrpSpPr/>
          <p:nvPr/>
        </p:nvGrpSpPr>
        <p:grpSpPr>
          <a:xfrm>
            <a:off x="12643259" y="30307058"/>
            <a:ext cx="11246475" cy="3989089"/>
            <a:chOff x="12709250" y="24208336"/>
            <a:chExt cx="11246475" cy="3989089"/>
          </a:xfrm>
        </p:grpSpPr>
        <p:sp>
          <p:nvSpPr>
            <p:cNvPr id="61" name="TextBox 60"/>
            <p:cNvSpPr txBox="1"/>
            <p:nvPr/>
          </p:nvSpPr>
          <p:spPr>
            <a:xfrm>
              <a:off x="12841513" y="24208336"/>
              <a:ext cx="4919026" cy="2246769"/>
            </a:xfrm>
            <a:prstGeom prst="rect">
              <a:avLst/>
            </a:prstGeom>
            <a:noFill/>
            <a:ln>
              <a:solidFill>
                <a:schemeClr val="tx1"/>
              </a:solidFill>
            </a:ln>
          </p:spPr>
          <p:txBody>
            <a:bodyPr wrap="square" rtlCol="0">
              <a:spAutoFit/>
            </a:bodyPr>
            <a:lstStyle/>
            <a:p>
              <a:r>
                <a:rPr lang="en-US" sz="2800" dirty="0">
                  <a:latin typeface="Georgia"/>
                  <a:cs typeface="Georgia"/>
                </a:rPr>
                <a:t>RT @</a:t>
              </a:r>
              <a:r>
                <a:rPr lang="en-US" sz="2800" dirty="0" err="1">
                  <a:latin typeface="Georgia"/>
                  <a:cs typeface="Georgia"/>
                </a:rPr>
                <a:t>DaphneUn</a:t>
              </a:r>
              <a:r>
                <a:rPr lang="en-US" sz="2800" dirty="0">
                  <a:latin typeface="Georgia"/>
                  <a:cs typeface="Georgia"/>
                </a:rPr>
                <a:t>: Awesome. Go NYC. RT @</a:t>
              </a:r>
              <a:r>
                <a:rPr lang="en-US" sz="2800" dirty="0" err="1">
                  <a:latin typeface="Georgia"/>
                  <a:cs typeface="Georgia"/>
                </a:rPr>
                <a:t>pourmecoffee</a:t>
              </a:r>
              <a:r>
                <a:rPr lang="en-US" sz="2800" dirty="0">
                  <a:latin typeface="Georgia"/>
                  <a:cs typeface="Georgia"/>
                </a:rPr>
                <a:t>: Empire State Building shines in the dark like a boss. http://</a:t>
              </a:r>
              <a:r>
                <a:rPr lang="en-US" sz="2800" dirty="0" err="1">
                  <a:latin typeface="Georgia"/>
                  <a:cs typeface="Georgia"/>
                </a:rPr>
                <a:t>t.co</a:t>
              </a:r>
              <a:r>
                <a:rPr lang="en-US" sz="2800" dirty="0">
                  <a:latin typeface="Georgia"/>
                  <a:cs typeface="Georgia"/>
                </a:rPr>
                <a:t>/HLuLBW05 #</a:t>
              </a:r>
              <a:r>
                <a:rPr lang="en-US" sz="2800" dirty="0" smtClean="0">
                  <a:latin typeface="Georgia"/>
                  <a:cs typeface="Georgia"/>
                </a:rPr>
                <a:t>sandy</a:t>
              </a:r>
            </a:p>
          </p:txBody>
        </p:sp>
        <p:sp>
          <p:nvSpPr>
            <p:cNvPr id="63" name="TextBox 62"/>
            <p:cNvSpPr txBox="1"/>
            <p:nvPr/>
          </p:nvSpPr>
          <p:spPr>
            <a:xfrm>
              <a:off x="18539687" y="24208336"/>
              <a:ext cx="4919026" cy="2246769"/>
            </a:xfrm>
            <a:prstGeom prst="rect">
              <a:avLst/>
            </a:prstGeom>
            <a:noFill/>
            <a:ln>
              <a:solidFill>
                <a:srgbClr val="000000"/>
              </a:solidFill>
            </a:ln>
          </p:spPr>
          <p:txBody>
            <a:bodyPr wrap="square" rtlCol="0">
              <a:spAutoFit/>
            </a:bodyPr>
            <a:lstStyle/>
            <a:p>
              <a:r>
                <a:rPr lang="en-US" sz="2800" dirty="0">
                  <a:latin typeface="Georgia"/>
                  <a:cs typeface="Georgia"/>
                </a:rPr>
                <a:t>Wider shot of scaffolding toppling car on CPW and 92nd across from Central </a:t>
              </a:r>
              <a:r>
                <a:rPr lang="en-US" sz="2800" dirty="0" err="1">
                  <a:latin typeface="Georgia"/>
                  <a:cs typeface="Georgia"/>
                </a:rPr>
                <a:t>ParkNYC</a:t>
              </a:r>
              <a:r>
                <a:rPr lang="en-US" sz="2800" dirty="0">
                  <a:latin typeface="Georgia"/>
                  <a:cs typeface="Georgia"/>
                </a:rPr>
                <a:t> @</a:t>
              </a:r>
              <a:r>
                <a:rPr lang="en-US" sz="2800" dirty="0" err="1">
                  <a:latin typeface="Georgia"/>
                  <a:cs typeface="Georgia"/>
                </a:rPr>
                <a:t>nowthisnews</a:t>
              </a:r>
              <a:r>
                <a:rPr lang="en-US" sz="2800" dirty="0">
                  <a:latin typeface="Georgia"/>
                  <a:cs typeface="Georgia"/>
                </a:rPr>
                <a:t> #sandy http://</a:t>
              </a:r>
              <a:r>
                <a:rPr lang="en-US" sz="2800" dirty="0" err="1">
                  <a:latin typeface="Georgia"/>
                  <a:cs typeface="Georgia"/>
                </a:rPr>
                <a:t>t.co</a:t>
              </a:r>
              <a:r>
                <a:rPr lang="en-US" sz="2800" dirty="0">
                  <a:latin typeface="Georgia"/>
                  <a:cs typeface="Georgia"/>
                </a:rPr>
                <a:t>/</a:t>
              </a:r>
              <a:r>
                <a:rPr lang="en-US" sz="2800" dirty="0" err="1">
                  <a:latin typeface="Georgia"/>
                  <a:cs typeface="Georgia"/>
                </a:rPr>
                <a:t>ivkExinW</a:t>
              </a:r>
              <a:endParaRPr lang="en-US" sz="2800" dirty="0" smtClean="0">
                <a:latin typeface="Georgia"/>
                <a:cs typeface="Georgia"/>
              </a:endParaRPr>
            </a:p>
          </p:txBody>
        </p:sp>
        <p:sp>
          <p:nvSpPr>
            <p:cNvPr id="65" name="TextBox 64"/>
            <p:cNvSpPr txBox="1"/>
            <p:nvPr/>
          </p:nvSpPr>
          <p:spPr>
            <a:xfrm>
              <a:off x="16846223" y="26731918"/>
              <a:ext cx="1263086" cy="1415772"/>
            </a:xfrm>
            <a:prstGeom prst="rect">
              <a:avLst/>
            </a:prstGeom>
            <a:noFill/>
          </p:spPr>
          <p:txBody>
            <a:bodyPr wrap="none" rtlCol="0">
              <a:spAutoFit/>
            </a:bodyPr>
            <a:lstStyle/>
            <a:p>
              <a:pPr algn="ctr"/>
              <a:r>
                <a:rPr lang="en-US" sz="5400" dirty="0" smtClean="0">
                  <a:solidFill>
                    <a:srgbClr val="800000"/>
                  </a:solidFill>
                  <a:latin typeface="Georgia"/>
                  <a:cs typeface="Georgia"/>
                </a:rPr>
                <a:t>✗</a:t>
              </a:r>
            </a:p>
            <a:p>
              <a:pPr algn="ctr"/>
              <a:r>
                <a:rPr lang="en-US" sz="3200" dirty="0" smtClean="0">
                  <a:solidFill>
                    <a:srgbClr val="800000"/>
                  </a:solidFill>
                  <a:latin typeface="Georgia"/>
                  <a:cs typeface="Georgia"/>
                </a:rPr>
                <a:t>toss it </a:t>
              </a:r>
              <a:endParaRPr lang="en-US" sz="3200" dirty="0">
                <a:solidFill>
                  <a:srgbClr val="800000"/>
                </a:solidFill>
                <a:latin typeface="Georgia"/>
                <a:cs typeface="Georgia"/>
              </a:endParaRPr>
            </a:p>
          </p:txBody>
        </p:sp>
        <p:sp>
          <p:nvSpPr>
            <p:cNvPr id="66" name="TextBox 65"/>
            <p:cNvSpPr txBox="1"/>
            <p:nvPr/>
          </p:nvSpPr>
          <p:spPr>
            <a:xfrm>
              <a:off x="22559189" y="26754922"/>
              <a:ext cx="1396536" cy="1415772"/>
            </a:xfrm>
            <a:prstGeom prst="rect">
              <a:avLst/>
            </a:prstGeom>
            <a:noFill/>
          </p:spPr>
          <p:txBody>
            <a:bodyPr wrap="none" rtlCol="0">
              <a:spAutoFit/>
            </a:bodyPr>
            <a:lstStyle/>
            <a:p>
              <a:pPr algn="ctr"/>
              <a:r>
                <a:rPr lang="en-US" sz="5400" dirty="0" smtClean="0">
                  <a:solidFill>
                    <a:srgbClr val="18BC8C"/>
                  </a:solidFill>
                  <a:latin typeface="Georgia"/>
                  <a:cs typeface="Georgia"/>
                </a:rPr>
                <a:t>✓</a:t>
              </a:r>
            </a:p>
            <a:p>
              <a:pPr algn="ctr"/>
              <a:r>
                <a:rPr lang="en-US" sz="3200" dirty="0" smtClean="0">
                  <a:solidFill>
                    <a:srgbClr val="18BC8C"/>
                  </a:solidFill>
                  <a:latin typeface="Georgia"/>
                  <a:cs typeface="Georgia"/>
                </a:rPr>
                <a:t>keep it </a:t>
              </a:r>
              <a:endParaRPr lang="en-US" sz="3200" dirty="0">
                <a:solidFill>
                  <a:srgbClr val="18BC8C"/>
                </a:solidFill>
                <a:latin typeface="Georgia"/>
                <a:cs typeface="Georgia"/>
              </a:endParaRPr>
            </a:p>
          </p:txBody>
        </p:sp>
        <p:sp>
          <p:nvSpPr>
            <p:cNvPr id="69" name="TextBox 68"/>
            <p:cNvSpPr txBox="1"/>
            <p:nvPr/>
          </p:nvSpPr>
          <p:spPr>
            <a:xfrm>
              <a:off x="13749903" y="26627765"/>
              <a:ext cx="3096320" cy="1569660"/>
            </a:xfrm>
            <a:prstGeom prst="rect">
              <a:avLst/>
            </a:prstGeom>
            <a:noFill/>
          </p:spPr>
          <p:txBody>
            <a:bodyPr wrap="none" rtlCol="0">
              <a:spAutoFit/>
            </a:bodyPr>
            <a:lstStyle/>
            <a:p>
              <a:r>
                <a:rPr lang="en-US" sz="3200" dirty="0" smtClean="0">
                  <a:latin typeface="Georgia"/>
                  <a:cs typeface="Georgia"/>
                </a:rPr>
                <a:t>Building: 0.97</a:t>
              </a:r>
            </a:p>
            <a:p>
              <a:r>
                <a:rPr lang="en-US" sz="3200" b="1" dirty="0" smtClean="0">
                  <a:latin typeface="Georgia"/>
                  <a:cs typeface="Georgia"/>
                </a:rPr>
                <a:t>Damage: 0.07</a:t>
              </a:r>
            </a:p>
            <a:p>
              <a:r>
                <a:rPr lang="en-US" sz="3200" dirty="0" smtClean="0">
                  <a:latin typeface="Georgia"/>
                  <a:cs typeface="Georgia"/>
                </a:rPr>
                <a:t>Injury: 0.01</a:t>
              </a:r>
              <a:endParaRPr lang="en-US" sz="3200" dirty="0">
                <a:latin typeface="Georgia"/>
                <a:cs typeface="Georgia"/>
              </a:endParaRPr>
            </a:p>
          </p:txBody>
        </p:sp>
        <p:sp>
          <p:nvSpPr>
            <p:cNvPr id="71" name="TextBox 70"/>
            <p:cNvSpPr txBox="1"/>
            <p:nvPr/>
          </p:nvSpPr>
          <p:spPr>
            <a:xfrm>
              <a:off x="19527626" y="26627765"/>
              <a:ext cx="3104135" cy="1569660"/>
            </a:xfrm>
            <a:prstGeom prst="rect">
              <a:avLst/>
            </a:prstGeom>
            <a:noFill/>
          </p:spPr>
          <p:txBody>
            <a:bodyPr wrap="none" rtlCol="0">
              <a:spAutoFit/>
            </a:bodyPr>
            <a:lstStyle/>
            <a:p>
              <a:r>
                <a:rPr lang="en-US" sz="3200" dirty="0" smtClean="0">
                  <a:latin typeface="Georgia"/>
                  <a:cs typeface="Georgia"/>
                </a:rPr>
                <a:t>Building: 0.34</a:t>
              </a:r>
            </a:p>
            <a:p>
              <a:r>
                <a:rPr lang="en-US" sz="3200" b="1" dirty="0" smtClean="0">
                  <a:latin typeface="Georgia"/>
                  <a:cs typeface="Georgia"/>
                </a:rPr>
                <a:t>Damage: 0.29</a:t>
              </a:r>
            </a:p>
            <a:p>
              <a:r>
                <a:rPr lang="en-US" sz="3200" dirty="0" smtClean="0">
                  <a:latin typeface="Georgia"/>
                  <a:cs typeface="Georgia"/>
                </a:rPr>
                <a:t>Injury: 0.04</a:t>
              </a:r>
              <a:endParaRPr lang="en-US" sz="3200" dirty="0">
                <a:latin typeface="Georgia"/>
                <a:cs typeface="Georgia"/>
              </a:endParaRPr>
            </a:p>
          </p:txBody>
        </p:sp>
        <p:sp>
          <p:nvSpPr>
            <p:cNvPr id="72" name="TextBox 71"/>
            <p:cNvSpPr txBox="1"/>
            <p:nvPr/>
          </p:nvSpPr>
          <p:spPr>
            <a:xfrm rot="16200000">
              <a:off x="12253997" y="27129171"/>
              <a:ext cx="1510670" cy="600164"/>
            </a:xfrm>
            <a:prstGeom prst="rect">
              <a:avLst/>
            </a:prstGeom>
            <a:solidFill>
              <a:srgbClr val="34495E"/>
            </a:solidFill>
            <a:ln w="12700" cmpd="sng">
              <a:noFill/>
            </a:ln>
          </p:spPr>
          <p:txBody>
            <a:bodyPr wrap="none" lIns="182880" tIns="0" rIns="182880" bIns="45720" rtlCol="0">
              <a:spAutoFit/>
            </a:bodyPr>
            <a:lstStyle/>
            <a:p>
              <a:r>
                <a:rPr lang="en-US" sz="3600" dirty="0" err="1" smtClean="0">
                  <a:solidFill>
                    <a:schemeClr val="bg1"/>
                  </a:solidFill>
                  <a:latin typeface="Georgia"/>
                  <a:cs typeface="Georgia"/>
                </a:rPr>
                <a:t>sLDA</a:t>
              </a:r>
              <a:endParaRPr lang="en-US" sz="3600" dirty="0">
                <a:solidFill>
                  <a:schemeClr val="bg1"/>
                </a:solidFill>
                <a:latin typeface="Georgia"/>
                <a:cs typeface="Georgia"/>
              </a:endParaRPr>
            </a:p>
          </p:txBody>
        </p:sp>
        <p:cxnSp>
          <p:nvCxnSpPr>
            <p:cNvPr id="74" name="Straight Arrow Connector 73"/>
            <p:cNvCxnSpPr/>
            <p:nvPr/>
          </p:nvCxnSpPr>
          <p:spPr>
            <a:xfrm>
              <a:off x="13301944" y="27439804"/>
              <a:ext cx="364522" cy="0"/>
            </a:xfrm>
            <a:prstGeom prst="straightConnector1">
              <a:avLst/>
            </a:prstGeom>
            <a:ln w="57150" cmpd="sng">
              <a:solidFill>
                <a:srgbClr val="34495E"/>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rot="16200000">
              <a:off x="18022835" y="27142008"/>
              <a:ext cx="1510670" cy="600164"/>
            </a:xfrm>
            <a:prstGeom prst="rect">
              <a:avLst/>
            </a:prstGeom>
            <a:solidFill>
              <a:srgbClr val="34495E"/>
            </a:solidFill>
            <a:ln w="12700" cmpd="sng">
              <a:noFill/>
            </a:ln>
          </p:spPr>
          <p:txBody>
            <a:bodyPr wrap="none" lIns="182880" tIns="0" rIns="182880" bIns="45720" rtlCol="0">
              <a:spAutoFit/>
            </a:bodyPr>
            <a:lstStyle/>
            <a:p>
              <a:r>
                <a:rPr lang="en-US" sz="3600" dirty="0" err="1" smtClean="0">
                  <a:solidFill>
                    <a:schemeClr val="bg1"/>
                  </a:solidFill>
                  <a:latin typeface="Georgia"/>
                  <a:cs typeface="Georgia"/>
                </a:rPr>
                <a:t>sLDA</a:t>
              </a:r>
              <a:endParaRPr lang="en-US" sz="3600" dirty="0">
                <a:solidFill>
                  <a:schemeClr val="bg1"/>
                </a:solidFill>
                <a:latin typeface="Georgia"/>
                <a:cs typeface="Georgia"/>
              </a:endParaRPr>
            </a:p>
          </p:txBody>
        </p:sp>
        <p:cxnSp>
          <p:nvCxnSpPr>
            <p:cNvPr id="78" name="Straight Arrow Connector 77"/>
            <p:cNvCxnSpPr/>
            <p:nvPr/>
          </p:nvCxnSpPr>
          <p:spPr>
            <a:xfrm>
              <a:off x="19070782" y="27452641"/>
              <a:ext cx="364522" cy="0"/>
            </a:xfrm>
            <a:prstGeom prst="straightConnector1">
              <a:avLst/>
            </a:prstGeom>
            <a:ln w="57150" cmpd="sng">
              <a:solidFill>
                <a:srgbClr val="34495E"/>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40" name="Rectangle 39"/>
          <p:cNvSpPr/>
          <p:nvPr/>
        </p:nvSpPr>
        <p:spPr>
          <a:xfrm>
            <a:off x="24911226" y="31402774"/>
            <a:ext cx="11346005" cy="3077766"/>
          </a:xfrm>
          <a:prstGeom prst="rect">
            <a:avLst/>
          </a:prstGeom>
        </p:spPr>
        <p:txBody>
          <a:bodyPr wrap="square">
            <a:spAutoFit/>
          </a:bodyPr>
          <a:lstStyle/>
          <a:p>
            <a:pPr>
              <a:spcBef>
                <a:spcPts val="600"/>
              </a:spcBef>
            </a:pPr>
            <a:r>
              <a:rPr lang="en-US" sz="5400" b="1" dirty="0" smtClean="0">
                <a:solidFill>
                  <a:srgbClr val="34495E"/>
                </a:solidFill>
                <a:latin typeface="Lato" charset="0"/>
              </a:rPr>
              <a:t>References</a:t>
            </a:r>
          </a:p>
          <a:p>
            <a:pPr marL="393192" indent="-301752">
              <a:buSzPct val="100000"/>
              <a:buFont typeface="Arial"/>
              <a:buChar char="•"/>
            </a:pPr>
            <a:r>
              <a:rPr lang="en-US" sz="2800" dirty="0" smtClean="0">
                <a:latin typeface="Georgia" pitchFamily="18" charset="0"/>
              </a:rPr>
              <a:t>Moses S. </a:t>
            </a:r>
            <a:r>
              <a:rPr lang="en-US" sz="2800" dirty="0" err="1" smtClean="0">
                <a:latin typeface="Georgia" pitchFamily="18" charset="0"/>
              </a:rPr>
              <a:t>Charikar</a:t>
            </a:r>
            <a:r>
              <a:rPr lang="en-US" sz="2800" dirty="0" smtClean="0">
                <a:latin typeface="Georgia" pitchFamily="18" charset="0"/>
              </a:rPr>
              <a:t>. Similarity estimation techniques from rounding algorithms. </a:t>
            </a:r>
            <a:r>
              <a:rPr lang="en-US" sz="2800" i="1" dirty="0" smtClean="0">
                <a:latin typeface="Georgia" pitchFamily="18" charset="0"/>
              </a:rPr>
              <a:t>STOC</a:t>
            </a:r>
            <a:r>
              <a:rPr lang="en-US" sz="2800" dirty="0" smtClean="0">
                <a:latin typeface="Georgia" pitchFamily="18" charset="0"/>
              </a:rPr>
              <a:t> '02, 2002.</a:t>
            </a:r>
          </a:p>
          <a:p>
            <a:pPr marL="393192" indent="-301752">
              <a:buSzPct val="100000"/>
              <a:buFont typeface="Arial"/>
              <a:buChar char="•"/>
            </a:pPr>
            <a:r>
              <a:rPr lang="en-US" sz="2800" dirty="0" err="1" smtClean="0">
                <a:latin typeface="Georgia" pitchFamily="18" charset="0"/>
              </a:rPr>
              <a:t>Naoaki</a:t>
            </a:r>
            <a:r>
              <a:rPr lang="en-US" sz="2800" dirty="0" smtClean="0">
                <a:latin typeface="Georgia" pitchFamily="18" charset="0"/>
              </a:rPr>
              <a:t> Okazaki. </a:t>
            </a:r>
            <a:r>
              <a:rPr lang="en-US" sz="2800" dirty="0" err="1" smtClean="0">
                <a:latin typeface="Georgia" pitchFamily="18" charset="0"/>
              </a:rPr>
              <a:t>CRFsuite</a:t>
            </a:r>
            <a:r>
              <a:rPr lang="en-US" sz="2800" dirty="0" smtClean="0">
                <a:latin typeface="Georgia" pitchFamily="18" charset="0"/>
              </a:rPr>
              <a:t>: a fast implementation of conditional random fields (CRFs), 2007.</a:t>
            </a:r>
          </a:p>
          <a:p>
            <a:pPr marL="393192" indent="-301752">
              <a:buSzPct val="100000"/>
              <a:buFont typeface="Arial"/>
              <a:buChar char="•"/>
            </a:pPr>
            <a:r>
              <a:rPr lang="en-US" sz="2800" dirty="0" smtClean="0">
                <a:latin typeface="Georgia" pitchFamily="18" charset="0"/>
              </a:rPr>
              <a:t>David </a:t>
            </a:r>
            <a:r>
              <a:rPr lang="en-US" sz="2800" dirty="0" err="1" smtClean="0">
                <a:latin typeface="Georgia" pitchFamily="18" charset="0"/>
              </a:rPr>
              <a:t>Blei</a:t>
            </a:r>
            <a:r>
              <a:rPr lang="en-US" sz="2800" dirty="0" smtClean="0">
                <a:latin typeface="Georgia" pitchFamily="18" charset="0"/>
              </a:rPr>
              <a:t> and Jon McAuliffe. Supervised topic models. </a:t>
            </a:r>
            <a:r>
              <a:rPr lang="en-US" sz="2800" i="1" dirty="0" smtClean="0">
                <a:latin typeface="Georgia" pitchFamily="18" charset="0"/>
              </a:rPr>
              <a:t>NIPS</a:t>
            </a:r>
            <a:r>
              <a:rPr lang="en-US" sz="2800" dirty="0" smtClean="0">
                <a:latin typeface="Georgia" pitchFamily="18" charset="0"/>
              </a:rPr>
              <a:t>, 2007.</a:t>
            </a:r>
            <a:endParaRPr lang="en-US" sz="2800" dirty="0">
              <a:latin typeface="Georgia" pitchFamily="18" charset="0"/>
            </a:endParaRPr>
          </a:p>
        </p:txBody>
      </p:sp>
      <p:sp>
        <p:nvSpPr>
          <p:cNvPr id="44" name="Rectangle 43"/>
          <p:cNvSpPr/>
          <p:nvPr/>
        </p:nvSpPr>
        <p:spPr>
          <a:xfrm>
            <a:off x="24911226" y="26696529"/>
            <a:ext cx="11346005" cy="4401205"/>
          </a:xfrm>
          <a:prstGeom prst="rect">
            <a:avLst/>
          </a:prstGeom>
        </p:spPr>
        <p:txBody>
          <a:bodyPr wrap="square">
            <a:spAutoFit/>
          </a:bodyPr>
          <a:lstStyle/>
          <a:p>
            <a:pPr>
              <a:spcBef>
                <a:spcPts val="600"/>
              </a:spcBef>
            </a:pPr>
            <a:r>
              <a:rPr lang="en-US" sz="5400" b="1" dirty="0" smtClean="0">
                <a:solidFill>
                  <a:srgbClr val="34495E"/>
                </a:solidFill>
                <a:latin typeface="Lato" charset="0"/>
              </a:rPr>
              <a:t>Goal Product</a:t>
            </a:r>
          </a:p>
          <a:p>
            <a:pPr marL="548640" indent="-457200">
              <a:spcBef>
                <a:spcPts val="600"/>
              </a:spcBef>
              <a:buSzPct val="100000"/>
              <a:buFont typeface="Arial"/>
              <a:buChar char="•"/>
            </a:pPr>
            <a:r>
              <a:rPr lang="en-US" sz="3600" b="1" dirty="0" smtClean="0">
                <a:latin typeface="Georgia" pitchFamily="18" charset="0"/>
              </a:rPr>
              <a:t>API</a:t>
            </a:r>
            <a:r>
              <a:rPr lang="en-US" sz="3600" dirty="0" smtClean="0">
                <a:latin typeface="Georgia" pitchFamily="18" charset="0"/>
              </a:rPr>
              <a:t> to handle streams of incoming tweets, apply knowledge gathered from past disasters, </a:t>
            </a:r>
            <a:r>
              <a:rPr lang="en-US" sz="3600" dirty="0">
                <a:latin typeface="Georgia" pitchFamily="18" charset="0"/>
              </a:rPr>
              <a:t>and </a:t>
            </a:r>
            <a:r>
              <a:rPr lang="en-US" sz="3600" b="1" dirty="0" smtClean="0">
                <a:latin typeface="Georgia" pitchFamily="18" charset="0"/>
              </a:rPr>
              <a:t>enhance raw tweets </a:t>
            </a:r>
            <a:r>
              <a:rPr lang="en-US" sz="3600" dirty="0" smtClean="0">
                <a:latin typeface="Georgia" pitchFamily="18" charset="0"/>
              </a:rPr>
              <a:t>with additional information.</a:t>
            </a:r>
          </a:p>
          <a:p>
            <a:pPr marL="548640" indent="-457200">
              <a:spcBef>
                <a:spcPts val="600"/>
              </a:spcBef>
              <a:buSzPct val="100000"/>
              <a:buFont typeface="Arial"/>
              <a:buChar char="•"/>
            </a:pPr>
            <a:r>
              <a:rPr lang="en-US" sz="3600" b="1" dirty="0" smtClean="0">
                <a:latin typeface="Georgia" pitchFamily="18" charset="0"/>
              </a:rPr>
              <a:t>UI</a:t>
            </a:r>
            <a:r>
              <a:rPr lang="en-US" sz="3600" dirty="0" smtClean="0">
                <a:latin typeface="Georgia" pitchFamily="18" charset="0"/>
              </a:rPr>
              <a:t> to consume streams from the </a:t>
            </a:r>
            <a:r>
              <a:rPr lang="en-US" sz="3600" b="1" dirty="0" smtClean="0">
                <a:latin typeface="Georgia" pitchFamily="18" charset="0"/>
              </a:rPr>
              <a:t>API</a:t>
            </a:r>
            <a:r>
              <a:rPr lang="en-US" sz="3600" dirty="0" smtClean="0">
                <a:latin typeface="Georgia" pitchFamily="18" charset="0"/>
              </a:rPr>
              <a:t>, allowing relief workers from the </a:t>
            </a:r>
            <a:r>
              <a:rPr lang="en-US" sz="3600" b="1" dirty="0" smtClean="0">
                <a:latin typeface="Georgia" pitchFamily="18" charset="0"/>
              </a:rPr>
              <a:t>Red Cross </a:t>
            </a:r>
            <a:r>
              <a:rPr lang="en-US" sz="3600" dirty="0" smtClean="0">
                <a:latin typeface="Georgia" pitchFamily="18" charset="0"/>
              </a:rPr>
              <a:t>or </a:t>
            </a:r>
            <a:r>
              <a:rPr lang="en-US" sz="3600" b="1" dirty="0" smtClean="0">
                <a:latin typeface="Georgia" pitchFamily="18" charset="0"/>
              </a:rPr>
              <a:t>FEMA</a:t>
            </a:r>
            <a:r>
              <a:rPr lang="en-US" sz="3600" dirty="0" smtClean="0">
                <a:latin typeface="Georgia" pitchFamily="18" charset="0"/>
              </a:rPr>
              <a:t> to query the data for information that they need.</a:t>
            </a:r>
          </a:p>
        </p:txBody>
      </p:sp>
      <p:sp>
        <p:nvSpPr>
          <p:cNvPr id="20" name="Rectangle 19"/>
          <p:cNvSpPr/>
          <p:nvPr/>
        </p:nvSpPr>
        <p:spPr>
          <a:xfrm>
            <a:off x="15167985" y="15047035"/>
            <a:ext cx="8837625" cy="1400383"/>
          </a:xfrm>
          <a:prstGeom prst="rect">
            <a:avLst/>
          </a:prstGeom>
        </p:spPr>
        <p:txBody>
          <a:bodyPr wrap="none">
            <a:spAutoFit/>
          </a:bodyPr>
          <a:lstStyle/>
          <a:p>
            <a:pPr algn="r">
              <a:spcBef>
                <a:spcPts val="600"/>
              </a:spcBef>
            </a:pPr>
            <a:r>
              <a:rPr lang="en-US" sz="4000" dirty="0" err="1" smtClean="0">
                <a:latin typeface="Georgia"/>
                <a:cs typeface="Georgia"/>
              </a:rPr>
              <a:t>sLDA</a:t>
            </a:r>
            <a:r>
              <a:rPr lang="en-US" sz="4000" dirty="0" smtClean="0">
                <a:latin typeface="Georgia"/>
                <a:cs typeface="Georgia"/>
              </a:rPr>
              <a:t>: Confidence in casualty/damage</a:t>
            </a:r>
          </a:p>
          <a:p>
            <a:pPr algn="r">
              <a:spcBef>
                <a:spcPts val="600"/>
              </a:spcBef>
            </a:pPr>
            <a:r>
              <a:rPr lang="en-US" sz="4000" dirty="0">
                <a:latin typeface="Georgia"/>
                <a:cs typeface="Georgia"/>
              </a:rPr>
              <a:t>c</a:t>
            </a:r>
            <a:r>
              <a:rPr lang="en-US" sz="4000" dirty="0" smtClean="0">
                <a:latin typeface="Georgia"/>
                <a:cs typeface="Georgia"/>
              </a:rPr>
              <a:t>lassification task, top six indicators</a:t>
            </a:r>
            <a:endParaRPr lang="en-US" sz="4000" dirty="0">
              <a:latin typeface="Georgia"/>
              <a:cs typeface="Georgia"/>
            </a:endParaRPr>
          </a:p>
        </p:txBody>
      </p:sp>
      <p:graphicFrame>
        <p:nvGraphicFramePr>
          <p:cNvPr id="50" name="Diagram 49"/>
          <p:cNvGraphicFramePr/>
          <p:nvPr>
            <p:extLst>
              <p:ext uri="{D42A27DB-BD31-4B8C-83A1-F6EECF244321}">
                <p14:modId xmlns:p14="http://schemas.microsoft.com/office/powerpoint/2010/main" val="2908025815"/>
              </p:ext>
            </p:extLst>
          </p:nvPr>
        </p:nvGraphicFramePr>
        <p:xfrm>
          <a:off x="1560291" y="19959951"/>
          <a:ext cx="8926286" cy="55575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23" name="Picture 22" descr="sLDA-casualty-damage-min28pt.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119429" y="16169808"/>
            <a:ext cx="12204700" cy="7454900"/>
          </a:xfrm>
          <a:prstGeom prst="rect">
            <a:avLst/>
          </a:prstGeom>
        </p:spPr>
      </p:pic>
      <p:pic>
        <p:nvPicPr>
          <p:cNvPr id="29" name="Picture 28" descr="twitter.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92616" y="17388725"/>
            <a:ext cx="2861636" cy="2871470"/>
          </a:xfrm>
          <a:prstGeom prst="rect">
            <a:avLst/>
          </a:prstGeom>
        </p:spPr>
      </p:pic>
      <p:pic>
        <p:nvPicPr>
          <p:cNvPr id="30" name="Picture 29" descr="confusion_matrix_resize.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902820" y="15843236"/>
            <a:ext cx="8766040" cy="6729180"/>
          </a:xfrm>
          <a:prstGeom prst="rect">
            <a:avLst/>
          </a:prstGeom>
        </p:spPr>
      </p:pic>
      <p:sp>
        <p:nvSpPr>
          <p:cNvPr id="59" name="Rectangle 58"/>
          <p:cNvSpPr/>
          <p:nvPr/>
        </p:nvSpPr>
        <p:spPr>
          <a:xfrm>
            <a:off x="24911226" y="22734625"/>
            <a:ext cx="11346005" cy="3631763"/>
          </a:xfrm>
          <a:prstGeom prst="rect">
            <a:avLst/>
          </a:prstGeom>
        </p:spPr>
        <p:txBody>
          <a:bodyPr wrap="square">
            <a:spAutoFit/>
          </a:bodyPr>
          <a:lstStyle/>
          <a:p>
            <a:pPr marL="91440">
              <a:spcBef>
                <a:spcPts val="600"/>
              </a:spcBef>
              <a:buSzPct val="100000"/>
            </a:pPr>
            <a:r>
              <a:rPr lang="en-US" sz="4000" b="1" dirty="0" smtClean="0">
                <a:latin typeface="Georgia" pitchFamily="18" charset="0"/>
              </a:rPr>
              <a:t>The semantic web</a:t>
            </a:r>
            <a:endParaRPr lang="en-US" sz="3600" dirty="0" smtClean="0">
              <a:latin typeface="Georgia" pitchFamily="18" charset="0"/>
            </a:endParaRPr>
          </a:p>
          <a:p>
            <a:pPr marL="548640" indent="-457200">
              <a:spcBef>
                <a:spcPts val="600"/>
              </a:spcBef>
              <a:buSzPct val="100000"/>
              <a:buFont typeface="Arial"/>
              <a:buChar char="•"/>
            </a:pPr>
            <a:r>
              <a:rPr lang="en-US" sz="3600" dirty="0" err="1" smtClean="0">
                <a:latin typeface="Georgia" pitchFamily="18" charset="0"/>
              </a:rPr>
              <a:t>DBpedia</a:t>
            </a:r>
            <a:r>
              <a:rPr lang="en-US" sz="3600" dirty="0" smtClean="0">
                <a:latin typeface="Georgia" pitchFamily="18" charset="0"/>
              </a:rPr>
              <a:t> is a structured representation of 3.7 million entities from the Wikipedia project.</a:t>
            </a:r>
          </a:p>
          <a:p>
            <a:pPr marL="548640" indent="-457200">
              <a:spcBef>
                <a:spcPts val="600"/>
              </a:spcBef>
              <a:buSzPct val="100000"/>
              <a:buFont typeface="Arial"/>
              <a:buChar char="•"/>
            </a:pPr>
            <a:r>
              <a:rPr lang="en-US" sz="3600" dirty="0" smtClean="0">
                <a:latin typeface="Georgia" pitchFamily="18" charset="0"/>
              </a:rPr>
              <a:t>Using AWS to host an instance of </a:t>
            </a:r>
            <a:r>
              <a:rPr lang="en-US" sz="3600" dirty="0" err="1" smtClean="0">
                <a:latin typeface="Georgia" pitchFamily="18" charset="0"/>
              </a:rPr>
              <a:t>DBpedia</a:t>
            </a:r>
            <a:r>
              <a:rPr lang="en-US" sz="3600" dirty="0" smtClean="0">
                <a:latin typeface="Georgia" pitchFamily="18" charset="0"/>
              </a:rPr>
              <a:t> Spotlight, we identify known entities in incoming tweets, and use </a:t>
            </a:r>
            <a:r>
              <a:rPr lang="en-US" sz="3600" dirty="0" err="1" smtClean="0">
                <a:latin typeface="Georgia" pitchFamily="18" charset="0"/>
              </a:rPr>
              <a:t>geolocation</a:t>
            </a:r>
            <a:r>
              <a:rPr lang="en-US" sz="3600" dirty="0" smtClean="0">
                <a:latin typeface="Georgia" pitchFamily="18" charset="0"/>
              </a:rPr>
              <a:t> data to map mentions.</a:t>
            </a:r>
          </a:p>
        </p:txBody>
      </p:sp>
      <p:sp>
        <p:nvSpPr>
          <p:cNvPr id="34" name="Rectangle 33"/>
          <p:cNvSpPr/>
          <p:nvPr/>
        </p:nvSpPr>
        <p:spPr>
          <a:xfrm>
            <a:off x="25412291" y="16034327"/>
            <a:ext cx="4883368" cy="1200329"/>
          </a:xfrm>
          <a:prstGeom prst="rect">
            <a:avLst/>
          </a:prstGeom>
        </p:spPr>
        <p:txBody>
          <a:bodyPr wrap="none">
            <a:spAutoFit/>
          </a:bodyPr>
          <a:lstStyle/>
          <a:p>
            <a:pPr>
              <a:buSzPct val="100000"/>
            </a:pPr>
            <a:r>
              <a:rPr lang="en-US" sz="3600" dirty="0" smtClean="0">
                <a:latin typeface="Georgia" pitchFamily="18" charset="0"/>
              </a:rPr>
              <a:t>Sequence classification</a:t>
            </a:r>
          </a:p>
          <a:p>
            <a:pPr>
              <a:buSzPct val="100000"/>
            </a:pPr>
            <a:r>
              <a:rPr lang="en-US" sz="3600" dirty="0">
                <a:latin typeface="Georgia" pitchFamily="18" charset="0"/>
              </a:rPr>
              <a:t>c</a:t>
            </a:r>
            <a:r>
              <a:rPr lang="en-US" sz="3600" dirty="0" smtClean="0">
                <a:latin typeface="Georgia" pitchFamily="18" charset="0"/>
              </a:rPr>
              <a:t>onfusion matrix:</a:t>
            </a:r>
            <a:endParaRPr lang="en-US" sz="3600" dirty="0">
              <a:latin typeface="Georgia" pitchFamily="18" charset="0"/>
            </a:endParaRPr>
          </a:p>
        </p:txBody>
      </p:sp>
    </p:spTree>
    <p:extLst>
      <p:ext uri="{BB962C8B-B14F-4D97-AF65-F5344CB8AC3E}">
        <p14:creationId xmlns:p14="http://schemas.microsoft.com/office/powerpoint/2010/main" val="38309290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dssg poster template</Template>
  <TotalTime>1275</TotalTime>
  <Words>854</Words>
  <Application>Microsoft Macintosh PowerPoint</Application>
  <PresentationFormat>Custom</PresentationFormat>
  <Paragraphs>70</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Office Theme</vt:lpstr>
      <vt:lpstr>Custom Design</vt:lpstr>
      <vt:lpstr>Twitter Informed Disaster Relief</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Brock</dc:creator>
  <cp:lastModifiedBy>Christopher Brown</cp:lastModifiedBy>
  <cp:revision>92</cp:revision>
  <dcterms:created xsi:type="dcterms:W3CDTF">2013-08-06T19:20:06Z</dcterms:created>
  <dcterms:modified xsi:type="dcterms:W3CDTF">2013-08-15T15:29:41Z</dcterms:modified>
</cp:coreProperties>
</file>