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3" r:id="rId4"/>
    <p:sldId id="269" r:id="rId5"/>
    <p:sldId id="267" r:id="rId6"/>
    <p:sldId id="274" r:id="rId7"/>
    <p:sldId id="263" r:id="rId8"/>
    <p:sldId id="275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46" autoAdjust="0"/>
  </p:normalViewPr>
  <p:slideViewPr>
    <p:cSldViewPr>
      <p:cViewPr varScale="1">
        <p:scale>
          <a:sx n="154" d="100"/>
          <a:sy n="154" d="100"/>
        </p:scale>
        <p:origin x="201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08/05/2020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jameslko/gun-violenc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Gun </a:t>
            </a:r>
            <a:r>
              <a:rPr lang="it-IT" dirty="0" err="1"/>
              <a:t>Violence</a:t>
            </a:r>
            <a:r>
              <a:rPr lang="it-IT" dirty="0"/>
              <a:t> Data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Kenan</a:t>
            </a:r>
            <a:r>
              <a:rPr lang="it-IT" dirty="0"/>
              <a:t> </a:t>
            </a:r>
            <a:r>
              <a:rPr lang="it-IT" dirty="0" err="1"/>
              <a:t>Kasumovic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CI5051P – Data Science	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Alessandro Giusti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Alessandro Giusti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>
          <a:xfrm>
            <a:off x="5652120" y="5331837"/>
            <a:ext cx="2520280" cy="216024"/>
          </a:xfrm>
        </p:spPr>
        <p:txBody>
          <a:bodyPr/>
          <a:lstStyle/>
          <a:p>
            <a:r>
              <a:rPr lang="it-IT" dirty="0"/>
              <a:t>2019/20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08.05.2020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C3C9E28-AE2F-4A94-B384-1B8DB173B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0"/>
          <a:stretch/>
        </p:blipFill>
        <p:spPr>
          <a:xfrm>
            <a:off x="1238250" y="0"/>
            <a:ext cx="6790134" cy="40702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B3016CF-7876-4AC0-A139-C0823A26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0" b="10962"/>
          <a:stretch/>
        </p:blipFill>
        <p:spPr>
          <a:xfrm>
            <a:off x="971600" y="3573016"/>
            <a:ext cx="66675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41E11EE-7DDB-48D4-9E6F-E772C3DF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2" y="953281"/>
            <a:ext cx="7702236" cy="495143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9DC0B9-A01D-460B-A612-9EC29ACF309B}"/>
              </a:ext>
            </a:extLst>
          </p:cNvPr>
          <p:cNvSpPr txBox="1"/>
          <p:nvPr/>
        </p:nvSpPr>
        <p:spPr>
          <a:xfrm>
            <a:off x="1475656" y="5805264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~130’000 sono </a:t>
            </a:r>
            <a:r>
              <a:rPr lang="it-CH" b="1" dirty="0" err="1"/>
              <a:t>Unknown</a:t>
            </a:r>
            <a:endParaRPr lang="it-CH" b="1" dirty="0"/>
          </a:p>
        </p:txBody>
      </p:sp>
    </p:spTree>
    <p:extLst>
      <p:ext uri="{BB962C8B-B14F-4D97-AF65-F5344CB8AC3E}">
        <p14:creationId xmlns:p14="http://schemas.microsoft.com/office/powerpoint/2010/main" val="34749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>
                <a:hlinkClick r:id="rId2"/>
              </a:rPr>
              <a:t>https://www.kaggle.com/jameslko/gun-violence-data</a:t>
            </a:r>
            <a:endParaRPr lang="it-CH" dirty="0"/>
          </a:p>
          <a:p>
            <a:endParaRPr lang="it-CH" dirty="0"/>
          </a:p>
          <a:p>
            <a:r>
              <a:rPr lang="it-CH" dirty="0"/>
              <a:t>Dal 2013 al 2018</a:t>
            </a:r>
          </a:p>
          <a:p>
            <a:r>
              <a:rPr lang="it-CH" dirty="0"/>
              <a:t>Formato: CSV</a:t>
            </a:r>
          </a:p>
          <a:p>
            <a:r>
              <a:rPr lang="it-CH" dirty="0"/>
              <a:t>Peso: 140MB</a:t>
            </a:r>
          </a:p>
          <a:p>
            <a:endParaRPr lang="it-CH" b="1" dirty="0"/>
          </a:p>
          <a:p>
            <a:r>
              <a:rPr lang="it-CH" b="1" dirty="0"/>
              <a:t>240’000 crimini compiuti</a:t>
            </a:r>
          </a:p>
          <a:p>
            <a:r>
              <a:rPr lang="it-CH" b="1" dirty="0"/>
              <a:t>770’000 persone coinvolte</a:t>
            </a:r>
            <a:endParaRPr lang="it-IT" dirty="0"/>
          </a:p>
          <a:p>
            <a:r>
              <a:rPr lang="it-IT" b="1" dirty="0"/>
              <a:t>51 stati</a:t>
            </a:r>
          </a:p>
          <a:p>
            <a:r>
              <a:rPr lang="it-IT" b="1" dirty="0"/>
              <a:t>28 armi utilizzate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98B6BC-951D-4981-BB5D-B41AFBAF7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68332"/>
            <a:ext cx="3931929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E85C07-1CCD-436B-9780-B9E7912B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7" y="4126246"/>
            <a:ext cx="3938663" cy="22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599B4F-6747-4556-8203-56911535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6672"/>
            <a:ext cx="8284833" cy="343780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5B34DE82-914F-43E5-B5B5-276A47CB4BA5}"/>
              </a:ext>
            </a:extLst>
          </p:cNvPr>
          <p:cNvSpPr/>
          <p:nvPr/>
        </p:nvSpPr>
        <p:spPr>
          <a:xfrm>
            <a:off x="4427984" y="3429000"/>
            <a:ext cx="1296144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318FA4-F92D-49CE-9F11-709547BC7BA6}"/>
              </a:ext>
            </a:extLst>
          </p:cNvPr>
          <p:cNvSpPr txBox="1"/>
          <p:nvPr/>
        </p:nvSpPr>
        <p:spPr>
          <a:xfrm>
            <a:off x="179512" y="4869160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 err="1"/>
              <a:t>df</a:t>
            </a:r>
            <a:r>
              <a:rPr lang="it-CH" sz="1400" dirty="0"/>
              <a:t>["</a:t>
            </a:r>
            <a:r>
              <a:rPr lang="it-CH" sz="1400" dirty="0" err="1"/>
              <a:t>gun_stolen</a:t>
            </a:r>
            <a:r>
              <a:rPr lang="it-CH" sz="1400" dirty="0"/>
              <a:t>"].</a:t>
            </a:r>
            <a:r>
              <a:rPr lang="it-CH" sz="1400" dirty="0" err="1"/>
              <a:t>str.split</a:t>
            </a:r>
            <a:r>
              <a:rPr lang="it-CH" sz="1400" dirty="0"/>
              <a:t>(r"::")</a:t>
            </a:r>
          </a:p>
          <a:p>
            <a:endParaRPr lang="it-CH" sz="1400" dirty="0"/>
          </a:p>
          <a:p>
            <a:r>
              <a:rPr lang="it-CH" sz="1400" dirty="0"/>
              <a:t>[0, ‘</a:t>
            </a:r>
            <a:r>
              <a:rPr lang="it-CH" sz="1400" dirty="0" err="1"/>
              <a:t>Unknown</a:t>
            </a:r>
            <a:r>
              <a:rPr lang="it-CH" sz="1400" dirty="0"/>
              <a:t>||1’, ‘</a:t>
            </a:r>
            <a:r>
              <a:rPr lang="it-CH" sz="1400" dirty="0" err="1"/>
              <a:t>Unknown</a:t>
            </a:r>
            <a:r>
              <a:rPr lang="it-CH" sz="1400" dirty="0"/>
              <a:t>’]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ABC1D43-2072-412B-B562-FC69E0649BE2}"/>
              </a:ext>
            </a:extLst>
          </p:cNvPr>
          <p:cNvCxnSpPr/>
          <p:nvPr/>
        </p:nvCxnSpPr>
        <p:spPr>
          <a:xfrm flipH="1">
            <a:off x="1979712" y="3789040"/>
            <a:ext cx="2448272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8A135B6-AAF8-4426-8E6E-952FBE4608BD}"/>
              </a:ext>
            </a:extLst>
          </p:cNvPr>
          <p:cNvSpPr txBox="1"/>
          <p:nvPr/>
        </p:nvSpPr>
        <p:spPr>
          <a:xfrm>
            <a:off x="4788024" y="4350003"/>
            <a:ext cx="25474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 </a:t>
            </a:r>
            <a:r>
              <a:rPr lang="en-US" sz="1400" dirty="0" err="1"/>
              <a:t>splitString</a:t>
            </a:r>
            <a:r>
              <a:rPr lang="en-US" sz="1400" dirty="0"/>
              <a:t>(items):</a:t>
            </a:r>
          </a:p>
          <a:p>
            <a:r>
              <a:rPr lang="en-US" sz="1400" dirty="0"/>
              <a:t>    for </a:t>
            </a:r>
            <a:r>
              <a:rPr lang="en-US" sz="1400" dirty="0" err="1"/>
              <a:t>k,v</a:t>
            </a:r>
            <a:r>
              <a:rPr lang="en-US" sz="1400" dirty="0"/>
              <a:t> in items:</a:t>
            </a:r>
          </a:p>
          <a:p>
            <a:r>
              <a:rPr lang="en-US" sz="1400" dirty="0"/>
              <a:t>        if v != -99:            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</a:t>
            </a:r>
            <a:r>
              <a:rPr lang="en-US" sz="1400" dirty="0"/>
              <a:t> = 0</a:t>
            </a:r>
          </a:p>
          <a:p>
            <a:r>
              <a:rPr lang="en-US" sz="1400" dirty="0"/>
              <a:t>            for x in v:</a:t>
            </a:r>
          </a:p>
          <a:p>
            <a:r>
              <a:rPr lang="en-US" sz="1400" dirty="0"/>
              <a:t>                length = </a:t>
            </a:r>
            <a:r>
              <a:rPr lang="en-US" sz="1400" dirty="0" err="1"/>
              <a:t>len</a:t>
            </a:r>
            <a:r>
              <a:rPr lang="en-US" sz="1400" dirty="0"/>
              <a:t>(v)</a:t>
            </a:r>
          </a:p>
          <a:p>
            <a:r>
              <a:rPr lang="en-US" sz="1400" dirty="0"/>
              <a:t>                if </a:t>
            </a:r>
            <a:r>
              <a:rPr lang="en-US" sz="1400" dirty="0" err="1"/>
              <a:t>i</a:t>
            </a:r>
            <a:r>
              <a:rPr lang="en-US" sz="1400" dirty="0"/>
              <a:t> &lt; length:</a:t>
            </a:r>
          </a:p>
          <a:p>
            <a:r>
              <a:rPr lang="en-US" sz="1400" dirty="0"/>
              <a:t>                    v[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x.split</a:t>
            </a:r>
            <a:r>
              <a:rPr lang="en-US" sz="1400" dirty="0"/>
              <a:t>('||')[0]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i</a:t>
            </a:r>
            <a:r>
              <a:rPr lang="en-US" sz="1400" dirty="0"/>
              <a:t> = i+1</a:t>
            </a:r>
            <a:endParaRPr lang="it-CH" sz="14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3B0C9BC-3915-4D19-8AFE-2DFA00C2D660}"/>
              </a:ext>
            </a:extLst>
          </p:cNvPr>
          <p:cNvCxnSpPr>
            <a:cxnSpLocks/>
          </p:cNvCxnSpPr>
          <p:nvPr/>
        </p:nvCxnSpPr>
        <p:spPr>
          <a:xfrm flipV="1">
            <a:off x="2627784" y="4509120"/>
            <a:ext cx="2113037" cy="51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9E815C41-4265-42DD-96DE-0D510DB2A6C8}"/>
              </a:ext>
            </a:extLst>
          </p:cNvPr>
          <p:cNvSpPr/>
          <p:nvPr/>
        </p:nvSpPr>
        <p:spPr>
          <a:xfrm>
            <a:off x="5724128" y="4814394"/>
            <a:ext cx="360040" cy="2258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95735BF-FB80-4E98-A6B3-5C648F37327F}"/>
              </a:ext>
            </a:extLst>
          </p:cNvPr>
          <p:cNvCxnSpPr/>
          <p:nvPr/>
        </p:nvCxnSpPr>
        <p:spPr>
          <a:xfrm>
            <a:off x="6084168" y="4927342"/>
            <a:ext cx="1008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1ADB588-D986-482F-8EE6-67D3826B83C6}"/>
              </a:ext>
            </a:extLst>
          </p:cNvPr>
          <p:cNvSpPr/>
          <p:nvPr/>
        </p:nvSpPr>
        <p:spPr>
          <a:xfrm>
            <a:off x="6660232" y="2852936"/>
            <a:ext cx="432048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F4695F-F14B-4CF7-BE70-2F14C22B3087}"/>
              </a:ext>
            </a:extLst>
          </p:cNvPr>
          <p:cNvCxnSpPr/>
          <p:nvPr/>
        </p:nvCxnSpPr>
        <p:spPr>
          <a:xfrm flipV="1">
            <a:off x="7092280" y="3140968"/>
            <a:ext cx="0" cy="178637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F8FFD-1B95-4220-869C-45FC073F44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Colonne utilizzate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2BE831B-904C-4611-A10C-6DE040990483}"/>
              </a:ext>
            </a:extLst>
          </p:cNvPr>
          <p:cNvSpPr/>
          <p:nvPr/>
        </p:nvSpPr>
        <p:spPr>
          <a:xfrm>
            <a:off x="323528" y="2161039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date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DE421D6-D4E6-4E76-BF5F-116461EBE29F}"/>
              </a:ext>
            </a:extLst>
          </p:cNvPr>
          <p:cNvSpPr/>
          <p:nvPr/>
        </p:nvSpPr>
        <p:spPr>
          <a:xfrm>
            <a:off x="1763688" y="2161039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state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2741016-3D47-41B0-B352-AECD7B3B6843}"/>
              </a:ext>
            </a:extLst>
          </p:cNvPr>
          <p:cNvSpPr/>
          <p:nvPr/>
        </p:nvSpPr>
        <p:spPr>
          <a:xfrm>
            <a:off x="3203848" y="2161039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n_killed</a:t>
            </a:r>
            <a:endParaRPr lang="it-CH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EFD4EF8-45B4-4E9A-9CBC-8B7C3E1A4BCC}"/>
              </a:ext>
            </a:extLst>
          </p:cNvPr>
          <p:cNvSpPr/>
          <p:nvPr/>
        </p:nvSpPr>
        <p:spPr>
          <a:xfrm>
            <a:off x="4644008" y="2161039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n_injured</a:t>
            </a:r>
            <a:endParaRPr lang="it-CH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D2A2920-F2D8-4C17-A2DE-4214D4BAF8B2}"/>
              </a:ext>
            </a:extLst>
          </p:cNvPr>
          <p:cNvSpPr/>
          <p:nvPr/>
        </p:nvSpPr>
        <p:spPr>
          <a:xfrm>
            <a:off x="6012160" y="2161039"/>
            <a:ext cx="136815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gun_stolen</a:t>
            </a:r>
            <a:endParaRPr lang="it-CH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9FAEE5E-E7AF-4B29-BE8E-E3CE4F6E990B}"/>
              </a:ext>
            </a:extLst>
          </p:cNvPr>
          <p:cNvSpPr/>
          <p:nvPr/>
        </p:nvSpPr>
        <p:spPr>
          <a:xfrm>
            <a:off x="7524328" y="2161039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gun_type</a:t>
            </a:r>
            <a:endParaRPr lang="it-CH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A0E0DE4-2809-45DB-998B-FA31DF86AC5C}"/>
              </a:ext>
            </a:extLst>
          </p:cNvPr>
          <p:cNvSpPr/>
          <p:nvPr/>
        </p:nvSpPr>
        <p:spPr>
          <a:xfrm>
            <a:off x="329262" y="3212976"/>
            <a:ext cx="26585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partecipant_age_group</a:t>
            </a:r>
            <a:endParaRPr lang="it-CH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611B43-6EE8-431D-8A29-84E6599D12E4}"/>
              </a:ext>
            </a:extLst>
          </p:cNvPr>
          <p:cNvSpPr/>
          <p:nvPr/>
        </p:nvSpPr>
        <p:spPr>
          <a:xfrm>
            <a:off x="3203848" y="3212976"/>
            <a:ext cx="26585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partecipant_gender</a:t>
            </a:r>
            <a:endParaRPr lang="it-CH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323B1AD-06F8-4DB4-9A37-30F63A359BE2}"/>
              </a:ext>
            </a:extLst>
          </p:cNvPr>
          <p:cNvCxnSpPr/>
          <p:nvPr/>
        </p:nvCxnSpPr>
        <p:spPr>
          <a:xfrm>
            <a:off x="1619672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DD2DA0-D158-46F6-A75C-887595039B87}"/>
              </a:ext>
            </a:extLst>
          </p:cNvPr>
          <p:cNvSpPr txBox="1"/>
          <p:nvPr/>
        </p:nvSpPr>
        <p:spPr>
          <a:xfrm>
            <a:off x="251520" y="4869160"/>
            <a:ext cx="364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200" b="1" dirty="0"/>
              <a:t>Le tipologie di età sono suddivise come segue:</a:t>
            </a:r>
            <a:endParaRPr lang="it-CH" sz="1200" dirty="0"/>
          </a:p>
          <a:p>
            <a:r>
              <a:rPr lang="it-CH" sz="1200" dirty="0"/>
              <a:t>- Child 0-11</a:t>
            </a:r>
          </a:p>
          <a:p>
            <a:r>
              <a:rPr lang="it-CH" sz="1200" dirty="0"/>
              <a:t>- Teen 12-17</a:t>
            </a:r>
          </a:p>
          <a:p>
            <a:r>
              <a:rPr lang="it-CH" sz="1200" dirty="0"/>
              <a:t>- </a:t>
            </a:r>
            <a:r>
              <a:rPr lang="it-CH" sz="1200" dirty="0" err="1"/>
              <a:t>Adult</a:t>
            </a:r>
            <a:r>
              <a:rPr lang="it-CH" sz="1200" dirty="0"/>
              <a:t> 18+</a:t>
            </a:r>
          </a:p>
          <a:p>
            <a:endParaRPr lang="it-CH" sz="12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036479-E77C-40D2-8CE5-D842C19F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684253"/>
            <a:ext cx="6372200" cy="40113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70CD288-AA3F-482C-90DD-3CCEF947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6148077"/>
            <a:ext cx="3573542" cy="4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6752C61-ABD4-4AE2-A3B7-D226849D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6" y="949003"/>
            <a:ext cx="7715547" cy="495999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5C5507-FBDD-4084-9EE3-3D127E6C6628}"/>
              </a:ext>
            </a:extLst>
          </p:cNvPr>
          <p:cNvSpPr txBox="1"/>
          <p:nvPr/>
        </p:nvSpPr>
        <p:spPr>
          <a:xfrm>
            <a:off x="179512" y="5445224"/>
            <a:ext cx="396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000" b="1" dirty="0"/>
              <a:t>Dal grafico è possibile vedere come gli stati maggiormente colpiti sono:</a:t>
            </a:r>
            <a:endParaRPr lang="it-CH" sz="1000" dirty="0"/>
          </a:p>
          <a:p>
            <a:r>
              <a:rPr lang="it-CH" sz="1000" dirty="0"/>
              <a:t>- Illinois: 17’556</a:t>
            </a:r>
          </a:p>
          <a:p>
            <a:r>
              <a:rPr lang="it-CH" sz="1000" dirty="0"/>
              <a:t>- California: 16’306</a:t>
            </a:r>
          </a:p>
          <a:p>
            <a:r>
              <a:rPr lang="it-CH" sz="1000" dirty="0"/>
              <a:t>- Florida: 15’029</a:t>
            </a:r>
          </a:p>
          <a:p>
            <a:r>
              <a:rPr lang="it-CH" sz="1000" dirty="0"/>
              <a:t>- Texas: 13’577</a:t>
            </a:r>
          </a:p>
          <a:p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131960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ED4E9169-455A-49F9-8B4E-6B691F46C643}"/>
              </a:ext>
            </a:extLst>
          </p:cNvPr>
          <p:cNvSpPr txBox="1">
            <a:spLocks/>
          </p:cNvSpPr>
          <p:nvPr/>
        </p:nvSpPr>
        <p:spPr>
          <a:xfrm>
            <a:off x="1763687" y="1052736"/>
            <a:ext cx="4104456" cy="497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sz="1600" dirty="0">
                <a:solidFill>
                  <a:schemeClr val="accent1">
                    <a:lumMod val="75000"/>
                  </a:schemeClr>
                </a:solidFill>
              </a:rPr>
              <a:t>Posti più colpiti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AA81F9-2598-4A93-BB4C-E5403207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1395899"/>
            <a:ext cx="5616625" cy="40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97C21B6-F225-4928-8864-03A96452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0"/>
            <a:ext cx="6111171" cy="392861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D21D25-920F-48F6-A7E1-778D3F001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0" b="12641"/>
          <a:stretch/>
        </p:blipFill>
        <p:spPr>
          <a:xfrm>
            <a:off x="1403648" y="3329608"/>
            <a:ext cx="66675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C466FE6-6C9B-47B2-888B-6F683D99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36712"/>
            <a:ext cx="4320478" cy="27774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900C2-A34D-4076-BAE9-D92CA3A3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4" y="836712"/>
            <a:ext cx="4320478" cy="27774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A2C5FB-ADDC-4C82-8EB6-6B1BB077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3675885"/>
            <a:ext cx="4320480" cy="27774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577EF92-3EFB-4A68-8C72-9172554D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4" y="3675885"/>
            <a:ext cx="4565887" cy="29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DF31373-DA2E-4B7C-9521-E2C1E35C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0"/>
            <a:ext cx="6667500" cy="42862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B081CAD-86FD-4B6D-9D3B-50B6C199C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20" b="9281"/>
          <a:stretch/>
        </p:blipFill>
        <p:spPr>
          <a:xfrm>
            <a:off x="1238250" y="3601906"/>
            <a:ext cx="6667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94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392</TotalTime>
  <Words>227</Words>
  <Application>Microsoft Office PowerPoint</Application>
  <PresentationFormat>Presentazione su schermo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PPT_StudentKit_DTI</vt:lpstr>
      <vt:lpstr>Gun Violence Data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ksmvc</cp:lastModifiedBy>
  <cp:revision>22</cp:revision>
  <cp:lastPrinted>2012-05-23T12:47:14Z</cp:lastPrinted>
  <dcterms:created xsi:type="dcterms:W3CDTF">2012-06-06T06:29:02Z</dcterms:created>
  <dcterms:modified xsi:type="dcterms:W3CDTF">2020-05-08T12:47:59Z</dcterms:modified>
</cp:coreProperties>
</file>