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0" r:id="rId4"/>
    <p:sldId id="281" r:id="rId5"/>
    <p:sldId id="282" r:id="rId6"/>
    <p:sldId id="275" r:id="rId7"/>
    <p:sldId id="278" r:id="rId8"/>
    <p:sldId id="284" r:id="rId9"/>
    <p:sldId id="279" r:id="rId10"/>
    <p:sldId id="277" r:id="rId11"/>
    <p:sldId id="285" r:id="rId12"/>
    <p:sldId id="265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22E6"/>
    <a:srgbClr val="D94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73" autoAdjust="0"/>
  </p:normalViewPr>
  <p:slideViewPr>
    <p:cSldViewPr snapToGrid="0">
      <p:cViewPr varScale="1">
        <p:scale>
          <a:sx n="86" d="100"/>
          <a:sy n="86" d="100"/>
        </p:scale>
        <p:origin x="3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EBCA-9AEF-4F96-9A2B-276D7912458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4B82-6C5A-44ED-A202-4056A65C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1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EBCA-9AEF-4F96-9A2B-276D7912458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4B82-6C5A-44ED-A202-4056A65C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2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EBCA-9AEF-4F96-9A2B-276D7912458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4B82-6C5A-44ED-A202-4056A65C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2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EBCA-9AEF-4F96-9A2B-276D7912458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4B82-6C5A-44ED-A202-4056A65C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EBCA-9AEF-4F96-9A2B-276D7912458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4B82-6C5A-44ED-A202-4056A65C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7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EBCA-9AEF-4F96-9A2B-276D7912458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4B82-6C5A-44ED-A202-4056A65C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7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EBCA-9AEF-4F96-9A2B-276D7912458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4B82-6C5A-44ED-A202-4056A65C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EBCA-9AEF-4F96-9A2B-276D7912458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4B82-6C5A-44ED-A202-4056A65C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EBCA-9AEF-4F96-9A2B-276D7912458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4B82-6C5A-44ED-A202-4056A65C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8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EBCA-9AEF-4F96-9A2B-276D7912458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4B82-6C5A-44ED-A202-4056A65C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7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EBCA-9AEF-4F96-9A2B-276D7912458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4B82-6C5A-44ED-A202-4056A65C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1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7EBCA-9AEF-4F96-9A2B-276D7912458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C4B82-6C5A-44ED-A202-4056A65C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8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835545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</a:rPr>
              <a:t>&lt; WEB DEVELOPMENT /&gt;</a:t>
            </a:r>
            <a:endParaRPr 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1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2" t="23369" r="1222" b="25085"/>
          <a:stretch/>
        </p:blipFill>
        <p:spPr>
          <a:xfrm>
            <a:off x="6800296" y="1166978"/>
            <a:ext cx="4985304" cy="50321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-339"/>
            <a:ext cx="12192000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	Full Stack Technologies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" t="34364" r="5236" b="35533"/>
          <a:stretch/>
        </p:blipFill>
        <p:spPr>
          <a:xfrm>
            <a:off x="474053" y="1166978"/>
            <a:ext cx="6143347" cy="50999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241002" y="1166978"/>
            <a:ext cx="381740" cy="768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9216"/>
            <a:ext cx="12192000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	Full Stack Technologies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41002" y="1166978"/>
            <a:ext cx="381740" cy="768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31398" y="4641912"/>
            <a:ext cx="9419208" cy="102981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HTML, CSS, BOOTSTRAP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31398" y="3612102"/>
            <a:ext cx="9419208" cy="102981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PYTHON, DJANGO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31398" y="2582292"/>
            <a:ext cx="9419208" cy="102981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/ </a:t>
            </a:r>
            <a:r>
              <a:rPr lang="en-US" dirty="0" err="1" smtClean="0"/>
              <a:t>PosgreSQL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31398" y="1551155"/>
            <a:ext cx="9419208" cy="102981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8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-340"/>
            <a:ext cx="12192000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	Tools and Resources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3835B68-8A33-4FF3-A4F7-D2495096A62A}"/>
              </a:ext>
            </a:extLst>
          </p:cNvPr>
          <p:cNvSpPr txBox="1"/>
          <p:nvPr/>
        </p:nvSpPr>
        <p:spPr>
          <a:xfrm>
            <a:off x="941329" y="1131885"/>
            <a:ext cx="103769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SzPct val="110000"/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Google Chrome</a:t>
            </a:r>
          </a:p>
          <a:p>
            <a:pPr marL="457200" indent="-457200">
              <a:lnSpc>
                <a:spcPct val="150000"/>
              </a:lnSpc>
              <a:buSzPct val="110000"/>
              <a:buFont typeface="Wingdings" panose="05000000000000000000" pitchFamily="2" charset="2"/>
              <a:buChar char="ü"/>
            </a:pP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VScode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SzPct val="110000"/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Google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Colab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or Anaconda(Jupiter Environment)</a:t>
            </a:r>
          </a:p>
          <a:p>
            <a:pPr marL="457200" indent="-457200">
              <a:lnSpc>
                <a:spcPct val="150000"/>
              </a:lnSpc>
              <a:buSzPct val="110000"/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  <a:p>
            <a:pPr>
              <a:lnSpc>
                <a:spcPct val="150000"/>
              </a:lnSpc>
              <a:buSzPct val="110000"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SzPct val="110000"/>
              <a:buFont typeface="Wingdings" panose="05000000000000000000" pitchFamily="2" charset="2"/>
              <a:buChar char="ü"/>
            </a:pPr>
            <a:r>
              <a:rPr lang="en-US" sz="28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4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-9214"/>
            <a:ext cx="12192000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	Expectations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3835B68-8A33-4FF3-A4F7-D2495096A62A}"/>
              </a:ext>
            </a:extLst>
          </p:cNvPr>
          <p:cNvSpPr txBox="1"/>
          <p:nvPr/>
        </p:nvSpPr>
        <p:spPr>
          <a:xfrm>
            <a:off x="941329" y="1131885"/>
            <a:ext cx="103769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SzPct val="110000"/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 the rudiments of Web Development </a:t>
            </a:r>
          </a:p>
          <a:p>
            <a:pPr marL="457200" indent="-457200">
              <a:lnSpc>
                <a:spcPct val="150000"/>
              </a:lnSpc>
              <a:buSzPct val="110000"/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 the Bootstrap library</a:t>
            </a:r>
          </a:p>
          <a:p>
            <a:pPr marL="457200" indent="-457200">
              <a:lnSpc>
                <a:spcPct val="150000"/>
              </a:lnSpc>
              <a:buSzPct val="110000"/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 Python Programming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</a:p>
          <a:p>
            <a:pPr marL="457200" indent="-457200">
              <a:lnSpc>
                <a:spcPct val="150000"/>
              </a:lnSpc>
              <a:buSzPct val="110000"/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 the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Taskapp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Web application using the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Django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Web Framework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SzPct val="110000"/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 an independent and group project at the end of the semester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38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3835B68-8A33-4FF3-A4F7-D2495096A62A}"/>
              </a:ext>
            </a:extLst>
          </p:cNvPr>
          <p:cNvSpPr txBox="1"/>
          <p:nvPr/>
        </p:nvSpPr>
        <p:spPr>
          <a:xfrm>
            <a:off x="474053" y="1185019"/>
            <a:ext cx="113115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SzPct val="110000"/>
              <a:buFont typeface="Wingdings" panose="05000000000000000000" pitchFamily="2" charset="2"/>
              <a:buChar char="Ø"/>
            </a:pPr>
            <a:r>
              <a:rPr lang="en-US" sz="3200" dirty="0" smtClean="0"/>
              <a:t>Introduction</a:t>
            </a:r>
          </a:p>
          <a:p>
            <a:pPr marL="457200" indent="-457200" algn="just">
              <a:lnSpc>
                <a:spcPct val="150000"/>
              </a:lnSpc>
              <a:buSzPct val="110000"/>
              <a:buFont typeface="Wingdings" panose="05000000000000000000" pitchFamily="2" charset="2"/>
              <a:buChar char="Ø"/>
            </a:pPr>
            <a:r>
              <a:rPr lang="en-US" sz="3200" dirty="0" smtClean="0"/>
              <a:t>Front-end Technologies </a:t>
            </a:r>
          </a:p>
          <a:p>
            <a:pPr marL="457200" indent="-457200" algn="just">
              <a:lnSpc>
                <a:spcPct val="150000"/>
              </a:lnSpc>
              <a:buSzPct val="110000"/>
              <a:buFont typeface="Wingdings" panose="05000000000000000000" pitchFamily="2" charset="2"/>
              <a:buChar char="Ø"/>
            </a:pPr>
            <a:r>
              <a:rPr lang="en-US" sz="3200" dirty="0" smtClean="0"/>
              <a:t>Back-end Technologies</a:t>
            </a:r>
          </a:p>
          <a:p>
            <a:pPr marL="457200" indent="-457200" algn="just">
              <a:lnSpc>
                <a:spcPct val="150000"/>
              </a:lnSpc>
              <a:buSzPct val="110000"/>
              <a:buFont typeface="Wingdings" panose="05000000000000000000" pitchFamily="2" charset="2"/>
              <a:buChar char="Ø"/>
            </a:pPr>
            <a:r>
              <a:rPr lang="en-US" sz="3200" dirty="0" smtClean="0"/>
              <a:t>Full Stack</a:t>
            </a:r>
          </a:p>
          <a:p>
            <a:pPr marL="457200" indent="-457200" algn="just">
              <a:lnSpc>
                <a:spcPct val="150000"/>
              </a:lnSpc>
              <a:buSzPct val="110000"/>
              <a:buFont typeface="Wingdings" panose="05000000000000000000" pitchFamily="2" charset="2"/>
              <a:buChar char="Ø"/>
            </a:pPr>
            <a:r>
              <a:rPr lang="en-US" sz="3200" dirty="0" smtClean="0"/>
              <a:t>Computer Programming</a:t>
            </a:r>
          </a:p>
          <a:p>
            <a:pPr marL="457200" indent="-457200" algn="just">
              <a:lnSpc>
                <a:spcPct val="150000"/>
              </a:lnSpc>
              <a:buSzPct val="110000"/>
              <a:buFont typeface="Wingdings" panose="05000000000000000000" pitchFamily="2" charset="2"/>
              <a:buChar char="Ø"/>
            </a:pPr>
            <a:r>
              <a:rPr lang="en-US" sz="3200" dirty="0" smtClean="0"/>
              <a:t>Expectations 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340"/>
            <a:ext cx="12192000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	Presentation Outline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8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3835B68-8A33-4FF3-A4F7-D2495096A62A}"/>
              </a:ext>
            </a:extLst>
          </p:cNvPr>
          <p:cNvSpPr txBox="1"/>
          <p:nvPr/>
        </p:nvSpPr>
        <p:spPr>
          <a:xfrm>
            <a:off x="474053" y="1185019"/>
            <a:ext cx="113115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SzPct val="110000"/>
              <a:buFont typeface="Wingdings" panose="05000000000000000000" pitchFamily="2" charset="2"/>
              <a:buChar char="ü"/>
            </a:pPr>
            <a:r>
              <a:rPr lang="en-US" sz="2800" dirty="0" smtClean="0"/>
              <a:t>Data is the </a:t>
            </a:r>
            <a:r>
              <a:rPr lang="en-US" sz="2800" b="1" i="1" dirty="0" smtClean="0"/>
              <a:t>“new gold” </a:t>
            </a:r>
            <a:r>
              <a:rPr lang="en-US" sz="2800" dirty="0" smtClean="0"/>
              <a:t>and the manner in which it is produced, processed and stored is critical to its usefulness and usage. </a:t>
            </a:r>
            <a:endParaRPr lang="en-US" sz="2800" b="1" i="1" dirty="0" smtClean="0"/>
          </a:p>
          <a:p>
            <a:pPr marL="457200" indent="-457200" algn="just">
              <a:lnSpc>
                <a:spcPct val="150000"/>
              </a:lnSpc>
              <a:buSzPct val="110000"/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During the COVID-19 pandemic, data was one of a few commodities that saw an upward surge in its use generating millions for Amazon, Google, Facebook,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TikTok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Netflix and Zoom.</a:t>
            </a:r>
          </a:p>
          <a:p>
            <a:pPr marL="457200" indent="-457200" algn="just">
              <a:lnSpc>
                <a:spcPct val="150000"/>
              </a:lnSpc>
              <a:buSzPct val="110000"/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AGES-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UMaT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motto: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esources are not, they become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-340"/>
            <a:ext cx="12191999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	</a:t>
            </a:r>
            <a:r>
              <a:rPr lang="en-US" sz="4800" b="1" dirty="0" smtClean="0">
                <a:solidFill>
                  <a:schemeClr val="bg1"/>
                </a:solidFill>
              </a:rPr>
              <a:t>Introduction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19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t="4520" r="2484" b="2649"/>
          <a:stretch/>
        </p:blipFill>
        <p:spPr>
          <a:xfrm>
            <a:off x="3045039" y="3068558"/>
            <a:ext cx="6462943" cy="36385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8539"/>
            <a:ext cx="12192000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	Introduction cont..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3835B68-8A33-4FF3-A4F7-D2495096A62A}"/>
              </a:ext>
            </a:extLst>
          </p:cNvPr>
          <p:cNvSpPr txBox="1"/>
          <p:nvPr/>
        </p:nvSpPr>
        <p:spPr>
          <a:xfrm>
            <a:off x="474053" y="1069609"/>
            <a:ext cx="113115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SzPct val="110000"/>
              <a:buFont typeface="Wingdings" panose="05000000000000000000" pitchFamily="2" charset="2"/>
              <a:buChar char="ü"/>
            </a:pPr>
            <a:r>
              <a:rPr lang="en-US" sz="2800" dirty="0" smtClean="0"/>
              <a:t>The Internet has become an infrastructure for which </a:t>
            </a:r>
            <a:r>
              <a:rPr lang="en-US" sz="2800" b="1" dirty="0" smtClean="0"/>
              <a:t>Data</a:t>
            </a:r>
            <a:r>
              <a:rPr lang="en-US" sz="2800" dirty="0" smtClean="0"/>
              <a:t> becomes a resource.</a:t>
            </a:r>
          </a:p>
          <a:p>
            <a:pPr marL="457200" indent="-457200" algn="just">
              <a:lnSpc>
                <a:spcPct val="150000"/>
              </a:lnSpc>
              <a:buSzPct val="110000"/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Web Applications are some of the building components of the internet services. </a:t>
            </a:r>
          </a:p>
        </p:txBody>
      </p:sp>
    </p:spTree>
    <p:extLst>
      <p:ext uri="{BB962C8B-B14F-4D97-AF65-F5344CB8AC3E}">
        <p14:creationId xmlns:p14="http://schemas.microsoft.com/office/powerpoint/2010/main" val="18535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538"/>
            <a:ext cx="12192000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	Introduction cont..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37" y="1425343"/>
            <a:ext cx="10223377" cy="488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7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0" t="12631" r="4076" b="5240"/>
          <a:stretch/>
        </p:blipFill>
        <p:spPr>
          <a:xfrm>
            <a:off x="1606073" y="1150069"/>
            <a:ext cx="8979854" cy="55335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-340"/>
            <a:ext cx="12192000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	Web Request &amp; Response Cycle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54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340"/>
            <a:ext cx="12192000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	Front-end Technologies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" t="8907" r="56405" b="9932"/>
          <a:stretch/>
        </p:blipFill>
        <p:spPr>
          <a:xfrm>
            <a:off x="474053" y="1310325"/>
            <a:ext cx="4664346" cy="51658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69" b="20137"/>
          <a:stretch/>
        </p:blipFill>
        <p:spPr>
          <a:xfrm>
            <a:off x="6129826" y="1838226"/>
            <a:ext cx="1662041" cy="1799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800" y="1928581"/>
            <a:ext cx="1200500" cy="16937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7" t="4634" r="32675" b="18676"/>
          <a:stretch/>
        </p:blipFill>
        <p:spPr>
          <a:xfrm>
            <a:off x="10110366" y="1838226"/>
            <a:ext cx="1333120" cy="17992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488" y="4233606"/>
            <a:ext cx="1457254" cy="15250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3" t="6353" r="15106" b="7770"/>
          <a:stretch/>
        </p:blipFill>
        <p:spPr>
          <a:xfrm>
            <a:off x="8060851" y="4255302"/>
            <a:ext cx="1609199" cy="1474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7" t="9048" r="7629" b="3420"/>
          <a:stretch/>
        </p:blipFill>
        <p:spPr>
          <a:xfrm>
            <a:off x="10034299" y="4266600"/>
            <a:ext cx="1419268" cy="148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7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8092"/>
            <a:ext cx="12192000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	Front-end Technologies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88"/>
          <a:stretch/>
        </p:blipFill>
        <p:spPr>
          <a:xfrm>
            <a:off x="2082397" y="2579720"/>
            <a:ext cx="7420791" cy="3369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69" b="20137"/>
          <a:stretch/>
        </p:blipFill>
        <p:spPr>
          <a:xfrm>
            <a:off x="2626671" y="1354529"/>
            <a:ext cx="1662041" cy="1799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148" y="1409995"/>
            <a:ext cx="1369838" cy="19326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7" t="4634" r="32675" b="18676"/>
          <a:stretch/>
        </p:blipFill>
        <p:spPr>
          <a:xfrm>
            <a:off x="7704518" y="1476678"/>
            <a:ext cx="1333120" cy="17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9216"/>
            <a:ext cx="12192000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	Back-end Technologies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13" t="9065" r="3952" b="8514"/>
          <a:stretch/>
        </p:blipFill>
        <p:spPr>
          <a:xfrm>
            <a:off x="474053" y="1338606"/>
            <a:ext cx="4553147" cy="4930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775" y="1466628"/>
            <a:ext cx="1510007" cy="1510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9" r="24304"/>
          <a:stretch/>
        </p:blipFill>
        <p:spPr>
          <a:xfrm>
            <a:off x="8088234" y="1466628"/>
            <a:ext cx="1502678" cy="1452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785" y="1281036"/>
            <a:ext cx="1022691" cy="16381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" t="16573" r="2939" b="16392"/>
          <a:stretch/>
        </p:blipFill>
        <p:spPr>
          <a:xfrm>
            <a:off x="5904762" y="5513488"/>
            <a:ext cx="2328815" cy="10369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954" y="3711549"/>
            <a:ext cx="3514725" cy="1295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985" y="3620303"/>
            <a:ext cx="1567572" cy="14778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4" b="16837"/>
          <a:stretch/>
        </p:blipFill>
        <p:spPr>
          <a:xfrm>
            <a:off x="8839573" y="5354426"/>
            <a:ext cx="3121106" cy="101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4553</TotalTime>
  <Words>173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Broni</dc:creator>
  <cp:lastModifiedBy>Ken Broni</cp:lastModifiedBy>
  <cp:revision>62</cp:revision>
  <dcterms:created xsi:type="dcterms:W3CDTF">2020-11-07T21:12:21Z</dcterms:created>
  <dcterms:modified xsi:type="dcterms:W3CDTF">2022-03-04T07:23:31Z</dcterms:modified>
</cp:coreProperties>
</file>