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8" r:id="rId3"/>
    <p:sldId id="267" r:id="rId4"/>
    <p:sldId id="260" r:id="rId5"/>
    <p:sldId id="269" r:id="rId6"/>
    <p:sldId id="261" r:id="rId7"/>
    <p:sldId id="270" r:id="rId8"/>
    <p:sldId id="266"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ron anyanga" initials="ma" lastIdx="0" clrIdx="0">
    <p:extLst>
      <p:ext uri="{19B8F6BF-5375-455C-9EA6-DF929625EA0E}">
        <p15:presenceInfo xmlns:p15="http://schemas.microsoft.com/office/powerpoint/2012/main" userId="mayron anyang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291"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D9F07A0-06C8-4425-8FD5-630BB12DD66E}" type="datetimeFigureOut">
              <a:rPr lang="en-GB" smtClean="0"/>
              <a:t>26/02/2022</a:t>
            </a:fld>
            <a:endParaRPr lang="en-GB"/>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GB"/>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E1D6BE1-52AA-47B0-9634-328C7D2737EA}" type="slidenum">
              <a:rPr lang="en-GB" smtClean="0"/>
              <a:t>‹#›</a:t>
            </a:fld>
            <a:endParaRPr lang="en-GB"/>
          </a:p>
        </p:txBody>
      </p:sp>
    </p:spTree>
    <p:extLst>
      <p:ext uri="{BB962C8B-B14F-4D97-AF65-F5344CB8AC3E}">
        <p14:creationId xmlns:p14="http://schemas.microsoft.com/office/powerpoint/2010/main" val="17414981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07A0-06C8-4425-8FD5-630BB12DD66E}" type="datetimeFigureOut">
              <a:rPr lang="en-GB" smtClean="0"/>
              <a:t>26/02/2022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120283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F07A0-06C8-4425-8FD5-630BB12DD66E}" type="datetimeFigureOut">
              <a:rPr lang="en-GB" smtClean="0"/>
              <a:t>26/02/2022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58541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F07A0-06C8-4425-8FD5-630BB12DD66E}" type="datetimeFigureOut">
              <a:rPr lang="en-GB" smtClean="0"/>
              <a:t>26/02/2022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309590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D9F07A0-06C8-4425-8FD5-630BB12DD66E}" type="datetimeFigureOut">
              <a:rPr lang="en-GB" smtClean="0"/>
              <a:t>26/02/2022</a:t>
            </a:fld>
            <a:endParaRPr lang="en-GB"/>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GB"/>
          </a:p>
        </p:txBody>
      </p:sp>
      <p:sp>
        <p:nvSpPr>
          <p:cNvPr id="6" name="Slide Number Placeholder 5"/>
          <p:cNvSpPr>
            <a:spLocks noGrp="1"/>
          </p:cNvSpPr>
          <p:nvPr>
            <p:ph type="sldNum" sz="quarter" idx="12"/>
          </p:nvPr>
        </p:nvSpPr>
        <p:spPr>
          <a:xfrm>
            <a:off x="8604504" y="5211060"/>
            <a:ext cx="2112264" cy="228600"/>
          </a:xfrm>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3934029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F07A0-06C8-4425-8FD5-630BB12DD66E}" type="datetimeFigureOut">
              <a:rPr lang="en-GB" smtClean="0"/>
              <a:t>26/02/2022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84434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9F07A0-06C8-4425-8FD5-630BB12DD66E}" type="datetimeFigureOut">
              <a:rPr lang="en-GB" smtClean="0"/>
              <a:t>26/02/2022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346215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9F07A0-06C8-4425-8FD5-630BB12DD66E}" type="datetimeFigureOut">
              <a:rPr lang="en-GB" smtClean="0"/>
              <a:t>26/02/2022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291690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F07A0-06C8-4425-8FD5-630BB12DD66E}" type="datetimeFigureOut">
              <a:rPr lang="en-GB" smtClean="0"/>
              <a:t>26/02/2022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1D6BE1-52AA-47B0-9634-328C7D2737EA}" type="slidenum">
              <a:rPr lang="en-GB" smtClean="0"/>
              <a:t>‹#›</a:t>
            </a:fld>
            <a:endParaRPr lang="en-GB"/>
          </a:p>
        </p:txBody>
      </p:sp>
    </p:spTree>
    <p:extLst>
      <p:ext uri="{BB962C8B-B14F-4D97-AF65-F5344CB8AC3E}">
        <p14:creationId xmlns:p14="http://schemas.microsoft.com/office/powerpoint/2010/main" val="115076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9F07A0-06C8-4425-8FD5-630BB12DD66E}" type="datetimeFigureOut">
              <a:rPr lang="en-GB" smtClean="0"/>
              <a:t>26/02/2022</a:t>
            </a:fld>
            <a:endParaRPr lang="en-GB"/>
          </a:p>
        </p:txBody>
      </p:sp>
      <p:sp>
        <p:nvSpPr>
          <p:cNvPr id="9" name="Footer Placeholder 8"/>
          <p:cNvSpPr>
            <a:spLocks noGrp="1"/>
          </p:cNvSpPr>
          <p:nvPr>
            <p:ph type="ftr" sz="quarter" idx="11"/>
          </p:nvPr>
        </p:nvSpPr>
        <p:spPr/>
        <p:txBody>
          <a:bodyPr/>
          <a:lstStyle>
            <a:lvl1pPr algn="r">
              <a:defRPr/>
            </a:lvl1pPr>
          </a:lstStyle>
          <a:p>
            <a:endParaRPr lang="en-GB"/>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E1D6BE1-52AA-47B0-9634-328C7D2737EA}" type="slidenum">
              <a:rPr lang="en-GB" smtClean="0"/>
              <a:t>‹#›</a:t>
            </a:fld>
            <a:endParaRPr lang="en-GB"/>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82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D9F07A0-06C8-4425-8FD5-630BB12DD66E}" type="datetimeFigureOut">
              <a:rPr lang="en-GB" smtClean="0"/>
              <a:t>26/02/2022</a:t>
            </a:fld>
            <a:endParaRPr lang="en-GB"/>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GB"/>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E1D6BE1-52AA-47B0-9634-328C7D2737EA}" type="slidenum">
              <a:rPr lang="en-GB" smtClean="0"/>
              <a:t>‹#›</a:t>
            </a:fld>
            <a:endParaRPr lang="en-GB"/>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576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D9F07A0-06C8-4425-8FD5-630BB12DD66E}" type="datetimeFigureOut">
              <a:rPr lang="en-GB" smtClean="0"/>
              <a:t>26/02/2022</a:t>
            </a:fld>
            <a:endParaRPr lang="en-GB"/>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GB"/>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E1D6BE1-52AA-47B0-9634-328C7D2737EA}" type="slidenum">
              <a:rPr lang="en-GB" smtClean="0"/>
              <a:t>‹#›</a:t>
            </a:fld>
            <a:endParaRPr lang="en-GB"/>
          </a:p>
        </p:txBody>
      </p:sp>
    </p:spTree>
    <p:extLst>
      <p:ext uri="{BB962C8B-B14F-4D97-AF65-F5344CB8AC3E}">
        <p14:creationId xmlns:p14="http://schemas.microsoft.com/office/powerpoint/2010/main" val="753180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3FA73-DCCD-4F78-B63E-504698943F6D}"/>
              </a:ext>
            </a:extLst>
          </p:cNvPr>
          <p:cNvSpPr/>
          <p:nvPr/>
        </p:nvSpPr>
        <p:spPr>
          <a:xfrm>
            <a:off x="238539" y="234967"/>
            <a:ext cx="11701669" cy="6432530"/>
          </a:xfrm>
          <a:prstGeom prst="rect">
            <a:avLst/>
          </a:prstGeom>
        </p:spPr>
        <p:txBody>
          <a:bodyPr wrap="square">
            <a:spAutoFit/>
          </a:bodyPr>
          <a:lstStyle/>
          <a:p>
            <a:pPr lvl="0" algn="ctr"/>
            <a:endParaRPr lang="en-GB" sz="1600" b="1" dirty="0">
              <a:solidFill>
                <a:prstClr val="black"/>
              </a:solidFill>
              <a:latin typeface="+mj-lt"/>
            </a:endParaRPr>
          </a:p>
          <a:p>
            <a:pPr lvl="0"/>
            <a:r>
              <a:rPr lang="en-GB" b="1" dirty="0">
                <a:solidFill>
                  <a:prstClr val="black"/>
                </a:solidFill>
                <a:latin typeface="Calibri "/>
              </a:rPr>
              <a:t>1. Introduction</a:t>
            </a:r>
          </a:p>
          <a:p>
            <a:pPr lvl="0"/>
            <a:endParaRPr lang="en-GB" b="1" dirty="0">
              <a:solidFill>
                <a:prstClr val="black"/>
              </a:solidFill>
              <a:latin typeface="Calibri "/>
            </a:endParaRPr>
          </a:p>
          <a:p>
            <a:pPr lvl="0"/>
            <a:r>
              <a:rPr lang="en-GB" dirty="0">
                <a:solidFill>
                  <a:prstClr val="black"/>
                </a:solidFill>
                <a:latin typeface="Calibri "/>
              </a:rPr>
              <a:t>2110ACDS_ND5  is a technology consulting company founded in 2022.We are expert data scientists leveraging on advanced technologies in machine learning, predictive analysis and AI in easy to use applications to deliver analytics solutions to our customers across the globe. </a:t>
            </a:r>
          </a:p>
          <a:p>
            <a:pPr lvl="0"/>
            <a:endParaRPr lang="en-GB" dirty="0">
              <a:solidFill>
                <a:prstClr val="black"/>
              </a:solidFill>
              <a:latin typeface="Calibri "/>
            </a:endParaRPr>
          </a:p>
          <a:p>
            <a:pPr lvl="0"/>
            <a:r>
              <a:rPr lang="en-GB" dirty="0">
                <a:solidFill>
                  <a:prstClr val="black"/>
                </a:solidFill>
                <a:latin typeface="Calibri "/>
              </a:rPr>
              <a:t>We assist organizations meet their business strategy definitions , planning  and to help them realise their overall objectives of improved service delivery and customer satisfaction.</a:t>
            </a:r>
          </a:p>
          <a:p>
            <a:pPr lvl="0"/>
            <a:endParaRPr lang="en-GB" dirty="0">
              <a:solidFill>
                <a:prstClr val="black"/>
              </a:solidFill>
              <a:latin typeface="Calibri "/>
            </a:endParaRPr>
          </a:p>
          <a:p>
            <a:pPr lvl="0"/>
            <a:r>
              <a:rPr lang="en-GB" dirty="0">
                <a:solidFill>
                  <a:prstClr val="black"/>
                </a:solidFill>
                <a:latin typeface="Calibri "/>
              </a:rPr>
              <a:t>Our team members include:</a:t>
            </a:r>
          </a:p>
          <a:p>
            <a:pPr lvl="0"/>
            <a:endParaRPr lang="en-GB" dirty="0">
              <a:solidFill>
                <a:prstClr val="black"/>
              </a:solidFill>
              <a:latin typeface="Calibri "/>
            </a:endParaRPr>
          </a:p>
          <a:p>
            <a:pPr marL="742950" lvl="1" indent="-285750" algn="just">
              <a:buFont typeface="Arial" panose="020B0604020202020204" pitchFamily="34" charset="0"/>
              <a:buChar char="•"/>
            </a:pPr>
            <a:r>
              <a:rPr lang="en-GB" dirty="0">
                <a:solidFill>
                  <a:prstClr val="black"/>
                </a:solidFill>
                <a:latin typeface="Calibri "/>
              </a:rPr>
              <a:t>Teddy Waweru</a:t>
            </a:r>
          </a:p>
          <a:p>
            <a:pPr marL="742950" lvl="1" indent="-285750" algn="just">
              <a:buFont typeface="Arial" panose="020B0604020202020204" pitchFamily="34" charset="0"/>
              <a:buChar char="•"/>
            </a:pPr>
            <a:r>
              <a:rPr lang="en-GB" dirty="0" err="1">
                <a:solidFill>
                  <a:prstClr val="black"/>
                </a:solidFill>
                <a:latin typeface="Calibri "/>
              </a:rPr>
              <a:t>Munashe</a:t>
            </a:r>
            <a:r>
              <a:rPr lang="en-GB" dirty="0">
                <a:solidFill>
                  <a:prstClr val="black"/>
                </a:solidFill>
                <a:latin typeface="Calibri "/>
              </a:rPr>
              <a:t> </a:t>
            </a:r>
            <a:r>
              <a:rPr lang="en-GB" dirty="0" err="1">
                <a:solidFill>
                  <a:prstClr val="black"/>
                </a:solidFill>
                <a:latin typeface="Calibri "/>
              </a:rPr>
              <a:t>Munemo</a:t>
            </a:r>
            <a:endParaRPr lang="en-GB" dirty="0">
              <a:solidFill>
                <a:prstClr val="black"/>
              </a:solidFill>
              <a:latin typeface="Calibri "/>
            </a:endParaRPr>
          </a:p>
          <a:p>
            <a:pPr marL="742950" lvl="1" indent="-285750" algn="just">
              <a:buFont typeface="Arial" panose="020B0604020202020204" pitchFamily="34" charset="0"/>
              <a:buChar char="•"/>
            </a:pPr>
            <a:r>
              <a:rPr lang="en-GB" dirty="0" err="1">
                <a:solidFill>
                  <a:prstClr val="black"/>
                </a:solidFill>
                <a:latin typeface="Calibri "/>
              </a:rPr>
              <a:t>Stellah</a:t>
            </a:r>
            <a:r>
              <a:rPr lang="en-GB" dirty="0">
                <a:solidFill>
                  <a:prstClr val="black"/>
                </a:solidFill>
                <a:latin typeface="Calibri "/>
              </a:rPr>
              <a:t> </a:t>
            </a:r>
            <a:r>
              <a:rPr lang="en-GB" dirty="0" err="1">
                <a:solidFill>
                  <a:prstClr val="black"/>
                </a:solidFill>
                <a:latin typeface="Calibri "/>
              </a:rPr>
              <a:t>Njuki</a:t>
            </a:r>
            <a:r>
              <a:rPr lang="en-GB" dirty="0">
                <a:solidFill>
                  <a:prstClr val="black"/>
                </a:solidFill>
                <a:latin typeface="Calibri "/>
              </a:rPr>
              <a:t> </a:t>
            </a:r>
          </a:p>
          <a:p>
            <a:pPr marL="742950" lvl="1" indent="-285750" algn="just">
              <a:buFont typeface="Arial" panose="020B0604020202020204" pitchFamily="34" charset="0"/>
              <a:buChar char="•"/>
            </a:pPr>
            <a:r>
              <a:rPr lang="en-GB" dirty="0">
                <a:solidFill>
                  <a:prstClr val="black"/>
                </a:solidFill>
                <a:latin typeface="Calibri "/>
              </a:rPr>
              <a:t>Rutherford </a:t>
            </a:r>
            <a:r>
              <a:rPr lang="en-GB" dirty="0" err="1">
                <a:solidFill>
                  <a:prstClr val="black"/>
                </a:solidFill>
                <a:latin typeface="Calibri "/>
              </a:rPr>
              <a:t>Ogaga</a:t>
            </a:r>
            <a:endParaRPr lang="en-GB" dirty="0">
              <a:solidFill>
                <a:prstClr val="black"/>
              </a:solidFill>
              <a:latin typeface="Calibri "/>
            </a:endParaRPr>
          </a:p>
          <a:p>
            <a:pPr marL="742950" lvl="1" indent="-285750" algn="just">
              <a:buFont typeface="Arial" panose="020B0604020202020204" pitchFamily="34" charset="0"/>
              <a:buChar char="•"/>
            </a:pPr>
            <a:r>
              <a:rPr lang="en-GB" dirty="0">
                <a:solidFill>
                  <a:prstClr val="black"/>
                </a:solidFill>
                <a:latin typeface="Calibri "/>
              </a:rPr>
              <a:t>Mayron Anyanga</a:t>
            </a:r>
          </a:p>
          <a:p>
            <a:pPr lvl="0"/>
            <a:endParaRPr lang="en-GB" dirty="0">
              <a:solidFill>
                <a:prstClr val="black"/>
              </a:solidFill>
              <a:latin typeface="Calibri "/>
            </a:endParaRPr>
          </a:p>
          <a:p>
            <a:pPr lvl="0"/>
            <a:r>
              <a:rPr lang="en-GB" dirty="0">
                <a:solidFill>
                  <a:prstClr val="black"/>
                </a:solidFill>
                <a:latin typeface="Calibri "/>
              </a:rPr>
              <a:t>We were approached by the government of Spain to research on the trends and patterns of the country's renewable and fossil fuel energy generation with the view of providing recommendations to prevailing scarcity challenge that exists in Spain.</a:t>
            </a:r>
          </a:p>
          <a:p>
            <a:pPr lvl="0"/>
            <a:endParaRPr lang="en-GB" b="1" dirty="0">
              <a:solidFill>
                <a:prstClr val="black"/>
              </a:solidFill>
              <a:latin typeface="Calibri "/>
            </a:endParaRPr>
          </a:p>
          <a:p>
            <a:pPr lvl="0"/>
            <a:endParaRPr lang="en-GB" b="1" dirty="0">
              <a:solidFill>
                <a:prstClr val="black"/>
              </a:solidFill>
              <a:latin typeface="Calibri "/>
            </a:endParaRPr>
          </a:p>
        </p:txBody>
      </p:sp>
    </p:spTree>
    <p:extLst>
      <p:ext uri="{BB962C8B-B14F-4D97-AF65-F5344CB8AC3E}">
        <p14:creationId xmlns:p14="http://schemas.microsoft.com/office/powerpoint/2010/main" val="29550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887C95-49C7-439C-9F83-2C9B09004D1F}"/>
              </a:ext>
            </a:extLst>
          </p:cNvPr>
          <p:cNvSpPr/>
          <p:nvPr/>
        </p:nvSpPr>
        <p:spPr>
          <a:xfrm>
            <a:off x="245165" y="249923"/>
            <a:ext cx="11701670" cy="6740307"/>
          </a:xfrm>
          <a:prstGeom prst="rect">
            <a:avLst/>
          </a:prstGeom>
        </p:spPr>
        <p:txBody>
          <a:bodyPr wrap="square">
            <a:spAutoFit/>
          </a:bodyPr>
          <a:lstStyle/>
          <a:p>
            <a:pPr lvl="0"/>
            <a:endParaRPr lang="en-GB" b="1" dirty="0">
              <a:solidFill>
                <a:prstClr val="black"/>
              </a:solidFill>
              <a:latin typeface="Calibri "/>
            </a:endParaRPr>
          </a:p>
          <a:p>
            <a:pPr lvl="0"/>
            <a:r>
              <a:rPr lang="en-GB" b="1" dirty="0">
                <a:solidFill>
                  <a:prstClr val="black"/>
                </a:solidFill>
                <a:latin typeface="Calibri "/>
              </a:rPr>
              <a:t>2. Problem Statement</a:t>
            </a:r>
          </a:p>
          <a:p>
            <a:pPr lvl="0"/>
            <a:endParaRPr lang="en-GB" b="1" dirty="0">
              <a:solidFill>
                <a:prstClr val="black"/>
              </a:solidFill>
              <a:latin typeface="Calibri "/>
            </a:endParaRPr>
          </a:p>
          <a:p>
            <a:r>
              <a:rPr lang="en-GB" dirty="0">
                <a:solidFill>
                  <a:prstClr val="black"/>
                </a:solidFill>
                <a:latin typeface="Calibri "/>
              </a:rPr>
              <a:t>In recent years, Spain has experienced an ever growing demand for electricity ,forcing the government to seek alternative options to increase production and sustain this demand. </a:t>
            </a:r>
          </a:p>
          <a:p>
            <a:endParaRPr lang="en-GB" dirty="0">
              <a:solidFill>
                <a:prstClr val="black"/>
              </a:solidFill>
              <a:latin typeface="Calibri "/>
            </a:endParaRPr>
          </a:p>
          <a:p>
            <a:r>
              <a:rPr lang="en-GB" dirty="0">
                <a:solidFill>
                  <a:prstClr val="black"/>
                </a:solidFill>
                <a:latin typeface="Calibri "/>
              </a:rPr>
              <a:t>Spain's population has grown by 8% over the last decade and industries have increased by 15% over the same period according to data from the Spain’s Bureau of Statistics. This is already putting a lot of pressure on the existing fossil fuel energy that is limited and also not sustainable.</a:t>
            </a:r>
          </a:p>
          <a:p>
            <a:endParaRPr lang="en-GB" dirty="0">
              <a:solidFill>
                <a:prstClr val="black"/>
              </a:solidFill>
              <a:latin typeface="Calibri "/>
            </a:endParaRPr>
          </a:p>
          <a:p>
            <a:r>
              <a:rPr lang="en-GB" dirty="0">
                <a:solidFill>
                  <a:prstClr val="black"/>
                </a:solidFill>
                <a:latin typeface="Calibri "/>
              </a:rPr>
              <a:t>In order for the government of Spain to maintain and improve the standards of living  of their citizens , they need to invest more in the electricity infrastructure. They have expressed interest to expand the renewable energy supply and investments will be required to achieve this objective</a:t>
            </a:r>
          </a:p>
          <a:p>
            <a:endParaRPr lang="en-GB" dirty="0">
              <a:solidFill>
                <a:prstClr val="black"/>
              </a:solidFill>
              <a:latin typeface="Calibri "/>
            </a:endParaRPr>
          </a:p>
          <a:p>
            <a:r>
              <a:rPr lang="en-GB" dirty="0">
                <a:solidFill>
                  <a:prstClr val="black"/>
                </a:solidFill>
                <a:latin typeface="Calibri "/>
              </a:rPr>
              <a:t>The objective of this task was to establish the shortcoming in the country’s renewable energy supply and propose new recommendations on the appropriate investment areas to improve the production of electricity.</a:t>
            </a:r>
          </a:p>
          <a:p>
            <a:endParaRPr lang="en-GB" dirty="0">
              <a:solidFill>
                <a:prstClr val="black"/>
              </a:solidFill>
              <a:latin typeface="Calibri "/>
            </a:endParaRPr>
          </a:p>
          <a:p>
            <a:endParaRPr lang="en-GB" dirty="0">
              <a:solidFill>
                <a:prstClr val="black"/>
              </a:solidFill>
              <a:latin typeface="Calibri "/>
            </a:endParaRPr>
          </a:p>
          <a:p>
            <a:endParaRPr lang="en-GB" dirty="0">
              <a:solidFill>
                <a:prstClr val="black"/>
              </a:solidFill>
              <a:latin typeface="Calibri "/>
            </a:endParaRPr>
          </a:p>
          <a:p>
            <a:endParaRPr lang="en-GB" dirty="0">
              <a:solidFill>
                <a:prstClr val="black"/>
              </a:solidFill>
              <a:latin typeface="Calibri "/>
            </a:endParaRPr>
          </a:p>
          <a:p>
            <a:endParaRPr lang="en-GB"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p:txBody>
      </p:sp>
    </p:spTree>
    <p:extLst>
      <p:ext uri="{BB962C8B-B14F-4D97-AF65-F5344CB8AC3E}">
        <p14:creationId xmlns:p14="http://schemas.microsoft.com/office/powerpoint/2010/main" val="343817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5ADB8E-1809-4B59-A393-FF514AE49059}"/>
              </a:ext>
            </a:extLst>
          </p:cNvPr>
          <p:cNvSpPr/>
          <p:nvPr/>
        </p:nvSpPr>
        <p:spPr>
          <a:xfrm>
            <a:off x="256674" y="243080"/>
            <a:ext cx="11678652" cy="6463308"/>
          </a:xfrm>
          <a:prstGeom prst="rect">
            <a:avLst/>
          </a:prstGeom>
        </p:spPr>
        <p:txBody>
          <a:bodyPr wrap="square">
            <a:spAutoFit/>
          </a:bodyPr>
          <a:lstStyle/>
          <a:p>
            <a:pPr lvl="0"/>
            <a:endParaRPr lang="en-GB" b="1" dirty="0">
              <a:solidFill>
                <a:prstClr val="black"/>
              </a:solidFill>
              <a:latin typeface="Calibri "/>
            </a:endParaRPr>
          </a:p>
          <a:p>
            <a:pPr lvl="0"/>
            <a:r>
              <a:rPr lang="en-GB" b="1" dirty="0">
                <a:solidFill>
                  <a:prstClr val="black"/>
                </a:solidFill>
                <a:latin typeface="Calibri "/>
              </a:rPr>
              <a:t>3.Our Approach</a:t>
            </a:r>
          </a:p>
          <a:p>
            <a:pPr lvl="0"/>
            <a:endParaRPr lang="en-GB" b="1" dirty="0">
              <a:solidFill>
                <a:prstClr val="black"/>
              </a:solidFill>
              <a:latin typeface="Calibri "/>
            </a:endParaRPr>
          </a:p>
          <a:p>
            <a:pPr lvl="0"/>
            <a:r>
              <a:rPr lang="en-GB" dirty="0">
                <a:solidFill>
                  <a:prstClr val="black"/>
                </a:solidFill>
                <a:latin typeface="Calibri "/>
              </a:rPr>
              <a:t>The data used was collected from 5 cities in Spain over the period January 2015 to December 2017 and included information on wind, rain, humidity, cloud, pressure, snow and  temperature. The dataset contained 48 features.</a:t>
            </a:r>
          </a:p>
          <a:p>
            <a:pPr lvl="0"/>
            <a:r>
              <a:rPr lang="en-GB" dirty="0">
                <a:solidFill>
                  <a:prstClr val="black"/>
                </a:solidFill>
                <a:latin typeface="Calibri "/>
              </a:rPr>
              <a:t>The task focused on using this dataset to forecast the load shortfall of renewable energy due to weather patterns against fossil fuels. Below is a high level overview of the steps we followed to achieve this objective. </a:t>
            </a:r>
          </a:p>
          <a:p>
            <a:pPr lvl="0"/>
            <a:endParaRPr lang="en-GB" dirty="0">
              <a:solidFill>
                <a:prstClr val="black"/>
              </a:solidFill>
              <a:latin typeface="Calibri "/>
            </a:endParaRPr>
          </a:p>
          <a:p>
            <a:pPr marL="800100" lvl="1" indent="-342900">
              <a:buFont typeface="+mj-lt"/>
              <a:buAutoNum type="arabicPeriod"/>
            </a:pPr>
            <a:r>
              <a:rPr lang="en-GB" dirty="0">
                <a:solidFill>
                  <a:prstClr val="black"/>
                </a:solidFill>
                <a:latin typeface="Calibri "/>
              </a:rPr>
              <a:t>Analysed the supplied dataset.</a:t>
            </a:r>
          </a:p>
          <a:p>
            <a:pPr marL="800100" lvl="1" indent="-342900">
              <a:buFont typeface="+mj-lt"/>
              <a:buAutoNum type="arabicPeriod"/>
            </a:pPr>
            <a:r>
              <a:rPr lang="en-GB" dirty="0">
                <a:solidFill>
                  <a:prstClr val="black"/>
                </a:solidFill>
                <a:latin typeface="Calibri "/>
              </a:rPr>
              <a:t>Identified potential errors in the dataset and cleaned the existing data set</a:t>
            </a:r>
          </a:p>
          <a:p>
            <a:pPr marL="800100" lvl="1" indent="-342900">
              <a:buFont typeface="+mj-lt"/>
              <a:buAutoNum type="arabicPeriod"/>
            </a:pPr>
            <a:r>
              <a:rPr lang="en-GB" dirty="0">
                <a:solidFill>
                  <a:prstClr val="black"/>
                </a:solidFill>
                <a:latin typeface="Calibri "/>
              </a:rPr>
              <a:t>Determined if additional features can be added to enrich the data set.</a:t>
            </a:r>
          </a:p>
          <a:p>
            <a:pPr marL="800100" lvl="1" indent="-342900">
              <a:buFont typeface="+mj-lt"/>
              <a:buAutoNum type="arabicPeriod"/>
            </a:pPr>
            <a:r>
              <a:rPr lang="en-GB" dirty="0">
                <a:solidFill>
                  <a:prstClr val="black"/>
                </a:solidFill>
                <a:latin typeface="Calibri "/>
              </a:rPr>
              <a:t>Built a model that is capable of forecasting the three hourly demand shortfalls.</a:t>
            </a:r>
          </a:p>
          <a:p>
            <a:pPr marL="800100" lvl="1" indent="-342900">
              <a:buFont typeface="+mj-lt"/>
              <a:buAutoNum type="arabicPeriod"/>
            </a:pPr>
            <a:r>
              <a:rPr lang="en-GB" dirty="0">
                <a:solidFill>
                  <a:prstClr val="black"/>
                </a:solidFill>
                <a:latin typeface="Calibri "/>
              </a:rPr>
              <a:t>Evaluated the accuracy of the best machine learning model.</a:t>
            </a:r>
          </a:p>
          <a:p>
            <a:pPr marL="800100" lvl="1" indent="-342900">
              <a:buFont typeface="+mj-lt"/>
              <a:buAutoNum type="arabicPeriod"/>
            </a:pPr>
            <a:r>
              <a:rPr lang="en-GB" dirty="0">
                <a:solidFill>
                  <a:prstClr val="black"/>
                </a:solidFill>
                <a:latin typeface="Calibri "/>
              </a:rPr>
              <a:t>Determined what features were most important in the model’s prediction decision, and </a:t>
            </a:r>
          </a:p>
          <a:p>
            <a:pPr marL="800100" lvl="1" indent="-342900">
              <a:buFont typeface="+mj-lt"/>
              <a:buAutoNum type="arabicPeriod"/>
            </a:pPr>
            <a:r>
              <a:rPr lang="en-GB" dirty="0">
                <a:solidFill>
                  <a:prstClr val="black"/>
                </a:solidFill>
                <a:latin typeface="Calibri "/>
              </a:rPr>
              <a:t>Explained the inner working of the model.</a:t>
            </a:r>
          </a:p>
          <a:p>
            <a:pPr lvl="1"/>
            <a:endParaRPr lang="en-GB" dirty="0">
              <a:solidFill>
                <a:prstClr val="black"/>
              </a:solidFill>
              <a:latin typeface="Calibri "/>
            </a:endParaRPr>
          </a:p>
          <a:p>
            <a:pPr marL="800100" lvl="1" indent="-342900">
              <a:buFont typeface="+mj-lt"/>
              <a:buAutoNum type="arabicPeriod"/>
            </a:pPr>
            <a:endParaRPr lang="en-GB" dirty="0">
              <a:solidFill>
                <a:prstClr val="black"/>
              </a:solidFill>
              <a:latin typeface="Calibri "/>
            </a:endParaRPr>
          </a:p>
          <a:p>
            <a:pPr marL="800100" lvl="1" indent="-342900">
              <a:buFont typeface="+mj-lt"/>
              <a:buAutoNum type="arabicPeriod"/>
            </a:pPr>
            <a:endParaRPr lang="en-GB" dirty="0">
              <a:solidFill>
                <a:prstClr val="black"/>
              </a:solidFill>
              <a:latin typeface="Calibri "/>
            </a:endParaRPr>
          </a:p>
          <a:p>
            <a:pPr marL="800100" lvl="1" indent="-342900">
              <a:buFont typeface="+mj-lt"/>
              <a:buAutoNum type="arabicPeriod"/>
            </a:pPr>
            <a:endParaRPr lang="en-GB" dirty="0">
              <a:solidFill>
                <a:prstClr val="black"/>
              </a:solidFill>
              <a:latin typeface="Calibri "/>
            </a:endParaRPr>
          </a:p>
          <a:p>
            <a:pPr lvl="1"/>
            <a:endParaRPr lang="en-GB" dirty="0">
              <a:solidFill>
                <a:prstClr val="black"/>
              </a:solidFill>
              <a:latin typeface="Calibri "/>
            </a:endParaRPr>
          </a:p>
          <a:p>
            <a:pPr lvl="0"/>
            <a:endParaRPr lang="en-GB"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p:txBody>
      </p:sp>
    </p:spTree>
    <p:extLst>
      <p:ext uri="{BB962C8B-B14F-4D97-AF65-F5344CB8AC3E}">
        <p14:creationId xmlns:p14="http://schemas.microsoft.com/office/powerpoint/2010/main" val="59318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48EC14-79BD-4E19-8C5A-4F4BF105E66A}"/>
              </a:ext>
            </a:extLst>
          </p:cNvPr>
          <p:cNvSpPr/>
          <p:nvPr/>
        </p:nvSpPr>
        <p:spPr>
          <a:xfrm>
            <a:off x="251791" y="262594"/>
            <a:ext cx="11714922" cy="6186309"/>
          </a:xfrm>
          <a:prstGeom prst="rect">
            <a:avLst/>
          </a:prstGeom>
        </p:spPr>
        <p:txBody>
          <a:bodyPr wrap="square">
            <a:spAutoFit/>
          </a:bodyPr>
          <a:lstStyle/>
          <a:p>
            <a:pPr lvl="0"/>
            <a:r>
              <a:rPr lang="en-GB" b="1" dirty="0">
                <a:solidFill>
                  <a:prstClr val="black"/>
                </a:solidFill>
                <a:latin typeface="Calibri "/>
              </a:rPr>
              <a:t>4.Methodology</a:t>
            </a:r>
          </a:p>
          <a:p>
            <a:pPr lvl="0"/>
            <a:endParaRPr lang="en-GB" b="1" dirty="0">
              <a:solidFill>
                <a:prstClr val="black"/>
              </a:solidFill>
              <a:latin typeface="Calibri "/>
            </a:endParaRPr>
          </a:p>
          <a:p>
            <a:pPr lvl="0"/>
            <a:r>
              <a:rPr lang="en-GB" b="1" dirty="0">
                <a:solidFill>
                  <a:prstClr val="black"/>
                </a:solidFill>
                <a:latin typeface="Calibri "/>
              </a:rPr>
              <a:t>a)	Pre-processing of the dataset</a:t>
            </a:r>
          </a:p>
          <a:p>
            <a:endParaRPr lang="en-GB" dirty="0">
              <a:latin typeface="Calibri "/>
            </a:endParaRPr>
          </a:p>
          <a:p>
            <a:pPr marL="857250" lvl="1" indent="-400050">
              <a:buFont typeface="+mj-lt"/>
              <a:buAutoNum type="romanLcPeriod"/>
            </a:pPr>
            <a:r>
              <a:rPr lang="en-GB" dirty="0">
                <a:latin typeface="Calibri "/>
              </a:rPr>
              <a:t>Imported packages for data loading, manipulation, visualisation, preparation and model building i.e. NumPy, pandas, matplotlib, seaborn, sklearn , SciPy, plotly and statsmodel </a:t>
            </a:r>
          </a:p>
          <a:p>
            <a:pPr marL="857250" lvl="1" indent="-400050">
              <a:buFont typeface="+mj-lt"/>
              <a:buAutoNum type="romanLcPeriod"/>
            </a:pPr>
            <a:r>
              <a:rPr lang="en-GB" dirty="0">
                <a:latin typeface="Calibri "/>
              </a:rPr>
              <a:t>Loaded the  train and test dataset onto notebook to allow data analysis and manipulation</a:t>
            </a:r>
          </a:p>
          <a:p>
            <a:pPr marL="857250" lvl="1" indent="-400050">
              <a:buFont typeface="+mj-lt"/>
              <a:buAutoNum type="romanLcPeriod"/>
            </a:pPr>
            <a:r>
              <a:rPr lang="en-GB" dirty="0">
                <a:latin typeface="Calibri "/>
              </a:rPr>
              <a:t>Performed Exploratory Data Analysis (EDA):</a:t>
            </a:r>
          </a:p>
          <a:p>
            <a:pPr marL="1657350" lvl="3" indent="-285750">
              <a:buFont typeface="Courier New" panose="02070309020205020404" pitchFamily="49" charset="0"/>
              <a:buChar char="o"/>
            </a:pPr>
            <a:r>
              <a:rPr lang="en-GB" dirty="0">
                <a:latin typeface="Calibri "/>
              </a:rPr>
              <a:t>Checked the array size, data types i.e. float or object, numerical or categorical</a:t>
            </a:r>
          </a:p>
          <a:p>
            <a:pPr marL="1657350" lvl="3" indent="-285750">
              <a:buFont typeface="Courier New" panose="02070309020205020404" pitchFamily="49" charset="0"/>
              <a:buChar char="o"/>
            </a:pPr>
            <a:r>
              <a:rPr lang="en-GB" dirty="0">
                <a:latin typeface="Calibri "/>
              </a:rPr>
              <a:t>Calculated the data statistics i.e. mean, median, SD etc</a:t>
            </a:r>
          </a:p>
          <a:p>
            <a:pPr marL="1657350" lvl="3" indent="-285750">
              <a:buFont typeface="Courier New" panose="02070309020205020404" pitchFamily="49" charset="0"/>
              <a:buChar char="o"/>
            </a:pPr>
            <a:r>
              <a:rPr lang="en-GB" dirty="0">
                <a:latin typeface="Calibri "/>
              </a:rPr>
              <a:t>Plot relevant feature interactions</a:t>
            </a:r>
          </a:p>
          <a:p>
            <a:pPr marL="1657350" lvl="3" indent="-285750">
              <a:buFont typeface="Courier New" panose="02070309020205020404" pitchFamily="49" charset="0"/>
              <a:buChar char="o"/>
            </a:pPr>
            <a:r>
              <a:rPr lang="en-GB" dirty="0">
                <a:latin typeface="Calibri "/>
              </a:rPr>
              <a:t>Evaluated correlation</a:t>
            </a:r>
          </a:p>
          <a:p>
            <a:pPr marL="1657350" lvl="3" indent="-285750">
              <a:buFont typeface="Courier New" panose="02070309020205020404" pitchFamily="49" charset="0"/>
              <a:buChar char="o"/>
            </a:pPr>
            <a:r>
              <a:rPr lang="en-GB" dirty="0">
                <a:latin typeface="Calibri "/>
              </a:rPr>
              <a:t>Looked at feature distributions </a:t>
            </a:r>
          </a:p>
          <a:p>
            <a:r>
              <a:rPr lang="en-GB" dirty="0">
                <a:latin typeface="Calibri "/>
              </a:rPr>
              <a:t>	iv. Data Engineering</a:t>
            </a:r>
          </a:p>
          <a:p>
            <a:pPr marL="1657350" lvl="3" indent="-285750">
              <a:buFont typeface="Courier New" panose="02070309020205020404" pitchFamily="49" charset="0"/>
              <a:buChar char="o"/>
            </a:pPr>
            <a:r>
              <a:rPr lang="en-GB" dirty="0">
                <a:latin typeface="Calibri "/>
              </a:rPr>
              <a:t>Removed missing values/ features and duplicate column(unnamed 0)</a:t>
            </a:r>
          </a:p>
          <a:p>
            <a:pPr marL="1657350" lvl="3" indent="-285750">
              <a:buFont typeface="Courier New" panose="02070309020205020404" pitchFamily="49" charset="0"/>
              <a:buChar char="o"/>
            </a:pPr>
            <a:r>
              <a:rPr lang="en-GB" dirty="0">
                <a:latin typeface="Calibri "/>
              </a:rPr>
              <a:t>Created new features using one-hot encoding technique to get dummy variables</a:t>
            </a:r>
          </a:p>
          <a:p>
            <a:pPr marL="1657350" lvl="3" indent="-285750">
              <a:buFont typeface="Courier New" panose="02070309020205020404" pitchFamily="49" charset="0"/>
              <a:buChar char="o"/>
            </a:pPr>
            <a:r>
              <a:rPr lang="en-GB" dirty="0">
                <a:latin typeface="Calibri "/>
              </a:rPr>
              <a:t>Engineered existing features to remove outliers</a:t>
            </a:r>
          </a:p>
          <a:p>
            <a:pPr marL="1657350" lvl="3" indent="-285750">
              <a:buFont typeface="Courier New" panose="02070309020205020404" pitchFamily="49" charset="0"/>
              <a:buChar char="o"/>
            </a:pPr>
            <a:endParaRPr lang="en-GB" dirty="0">
              <a:latin typeface="Calibri "/>
            </a:endParaRPr>
          </a:p>
          <a:p>
            <a:pPr marL="1657350" lvl="3" indent="-285750">
              <a:buFont typeface="Courier New" panose="02070309020205020404" pitchFamily="49" charset="0"/>
              <a:buChar char="o"/>
            </a:pPr>
            <a:endParaRPr lang="en-GB" dirty="0">
              <a:latin typeface="Calibri "/>
            </a:endParaRPr>
          </a:p>
          <a:p>
            <a:pPr marL="1657350" lvl="3" indent="-285750">
              <a:buFont typeface="Courier New" panose="02070309020205020404" pitchFamily="49" charset="0"/>
              <a:buChar char="o"/>
            </a:pPr>
            <a:endParaRPr lang="en-GB" dirty="0">
              <a:latin typeface="Calibri "/>
            </a:endParaRPr>
          </a:p>
          <a:p>
            <a:endParaRPr lang="en-GB" dirty="0">
              <a:latin typeface="Calibri "/>
            </a:endParaRPr>
          </a:p>
          <a:p>
            <a:endParaRPr lang="en-GB" dirty="0"/>
          </a:p>
        </p:txBody>
      </p:sp>
    </p:spTree>
    <p:extLst>
      <p:ext uri="{BB962C8B-B14F-4D97-AF65-F5344CB8AC3E}">
        <p14:creationId xmlns:p14="http://schemas.microsoft.com/office/powerpoint/2010/main" val="392992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F165F7-5DBA-47FB-8C62-1F0078E76C5C}"/>
              </a:ext>
            </a:extLst>
          </p:cNvPr>
          <p:cNvSpPr/>
          <p:nvPr/>
        </p:nvSpPr>
        <p:spPr>
          <a:xfrm>
            <a:off x="258417" y="289679"/>
            <a:ext cx="11675165" cy="2585323"/>
          </a:xfrm>
          <a:prstGeom prst="rect">
            <a:avLst/>
          </a:prstGeom>
        </p:spPr>
        <p:txBody>
          <a:bodyPr wrap="square">
            <a:spAutoFit/>
          </a:bodyPr>
          <a:lstStyle/>
          <a:p>
            <a:r>
              <a:rPr lang="en-GB" b="1" dirty="0">
                <a:latin typeface="Calibri "/>
              </a:rPr>
              <a:t>b) Modelling</a:t>
            </a:r>
          </a:p>
          <a:p>
            <a:endParaRPr lang="en-GB" dirty="0">
              <a:latin typeface="Calibri "/>
            </a:endParaRPr>
          </a:p>
          <a:p>
            <a:pPr marL="400050" indent="-400050">
              <a:buFont typeface="+mj-lt"/>
              <a:buAutoNum type="romanLcPeriod"/>
            </a:pPr>
            <a:r>
              <a:rPr lang="en-GB" dirty="0" err="1">
                <a:latin typeface="Calibri "/>
              </a:rPr>
              <a:t>Splitted</a:t>
            </a:r>
            <a:r>
              <a:rPr lang="en-GB" dirty="0">
                <a:latin typeface="Calibri "/>
              </a:rPr>
              <a:t> the dataset </a:t>
            </a:r>
          </a:p>
          <a:p>
            <a:pPr marL="400050" indent="-400050">
              <a:buFont typeface="+mj-lt"/>
              <a:buAutoNum type="romanLcPeriod"/>
            </a:pPr>
            <a:r>
              <a:rPr lang="en-GB" dirty="0">
                <a:latin typeface="Calibri "/>
              </a:rPr>
              <a:t>Created target variables and features dataset</a:t>
            </a:r>
          </a:p>
          <a:p>
            <a:pPr marL="400050" indent="-400050">
              <a:buFont typeface="+mj-lt"/>
              <a:buAutoNum type="romanLcPeriod"/>
            </a:pPr>
            <a:r>
              <a:rPr lang="en-GB" dirty="0">
                <a:latin typeface="Calibri "/>
              </a:rPr>
              <a:t>Created several ML models</a:t>
            </a:r>
          </a:p>
          <a:p>
            <a:pPr marL="400050" indent="-400050">
              <a:buFont typeface="+mj-lt"/>
              <a:buAutoNum type="romanLcPeriod"/>
            </a:pPr>
            <a:r>
              <a:rPr lang="en-GB" dirty="0">
                <a:latin typeface="Calibri "/>
              </a:rPr>
              <a:t>Evaluated the ML models</a:t>
            </a:r>
          </a:p>
          <a:p>
            <a:endParaRPr lang="en-GB" dirty="0">
              <a:latin typeface="Calibri "/>
            </a:endParaRPr>
          </a:p>
          <a:p>
            <a:endParaRPr lang="en-GB" dirty="0">
              <a:latin typeface="Calibri "/>
            </a:endParaRPr>
          </a:p>
          <a:p>
            <a:endParaRPr lang="en-GB" dirty="0">
              <a:latin typeface="Calibri "/>
            </a:endParaRPr>
          </a:p>
        </p:txBody>
      </p:sp>
    </p:spTree>
    <p:extLst>
      <p:ext uri="{BB962C8B-B14F-4D97-AF65-F5344CB8AC3E}">
        <p14:creationId xmlns:p14="http://schemas.microsoft.com/office/powerpoint/2010/main" val="168074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787CFD-8BB5-4C06-AFCA-B49C562C20BB}"/>
              </a:ext>
            </a:extLst>
          </p:cNvPr>
          <p:cNvSpPr/>
          <p:nvPr/>
        </p:nvSpPr>
        <p:spPr>
          <a:xfrm>
            <a:off x="357809" y="351185"/>
            <a:ext cx="11529391" cy="3139321"/>
          </a:xfrm>
          <a:prstGeom prst="rect">
            <a:avLst/>
          </a:prstGeom>
        </p:spPr>
        <p:txBody>
          <a:bodyPr wrap="square">
            <a:spAutoFit/>
          </a:bodyPr>
          <a:lstStyle/>
          <a:p>
            <a:pPr lvl="0"/>
            <a:r>
              <a:rPr lang="en-GB" b="1" dirty="0">
                <a:solidFill>
                  <a:prstClr val="black"/>
                </a:solidFill>
                <a:latin typeface="Calibri "/>
              </a:rPr>
              <a:t>c)  Model Performance</a:t>
            </a: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p:txBody>
      </p:sp>
      <p:graphicFrame>
        <p:nvGraphicFramePr>
          <p:cNvPr id="4" name="Table 3">
            <a:extLst>
              <a:ext uri="{FF2B5EF4-FFF2-40B4-BE49-F238E27FC236}">
                <a16:creationId xmlns:a16="http://schemas.microsoft.com/office/drawing/2014/main" id="{3963090A-17BE-4204-9DB2-01FD4CE147CB}"/>
              </a:ext>
            </a:extLst>
          </p:cNvPr>
          <p:cNvGraphicFramePr>
            <a:graphicFrameLocks noGrp="1"/>
          </p:cNvGraphicFramePr>
          <p:nvPr>
            <p:extLst>
              <p:ext uri="{D42A27DB-BD31-4B8C-83A1-F6EECF244321}">
                <p14:modId xmlns:p14="http://schemas.microsoft.com/office/powerpoint/2010/main" val="2663782387"/>
              </p:ext>
            </p:extLst>
          </p:nvPr>
        </p:nvGraphicFramePr>
        <p:xfrm>
          <a:off x="463825" y="1050971"/>
          <a:ext cx="11184835" cy="1752600"/>
        </p:xfrm>
        <a:graphic>
          <a:graphicData uri="http://schemas.openxmlformats.org/drawingml/2006/table">
            <a:tbl>
              <a:tblPr firstRow="1" bandRow="1">
                <a:tableStyleId>{073A0DAA-6AF3-43AB-8588-CEC1D06C72B9}</a:tableStyleId>
              </a:tblPr>
              <a:tblGrid>
                <a:gridCol w="1864139">
                  <a:extLst>
                    <a:ext uri="{9D8B030D-6E8A-4147-A177-3AD203B41FA5}">
                      <a16:colId xmlns:a16="http://schemas.microsoft.com/office/drawing/2014/main" val="2263410558"/>
                    </a:ext>
                  </a:extLst>
                </a:gridCol>
                <a:gridCol w="1357789">
                  <a:extLst>
                    <a:ext uri="{9D8B030D-6E8A-4147-A177-3AD203B41FA5}">
                      <a16:colId xmlns:a16="http://schemas.microsoft.com/office/drawing/2014/main" val="2312305405"/>
                    </a:ext>
                  </a:extLst>
                </a:gridCol>
                <a:gridCol w="2370490">
                  <a:extLst>
                    <a:ext uri="{9D8B030D-6E8A-4147-A177-3AD203B41FA5}">
                      <a16:colId xmlns:a16="http://schemas.microsoft.com/office/drawing/2014/main" val="2632146078"/>
                    </a:ext>
                  </a:extLst>
                </a:gridCol>
                <a:gridCol w="1864139">
                  <a:extLst>
                    <a:ext uri="{9D8B030D-6E8A-4147-A177-3AD203B41FA5}">
                      <a16:colId xmlns:a16="http://schemas.microsoft.com/office/drawing/2014/main" val="2047535754"/>
                    </a:ext>
                  </a:extLst>
                </a:gridCol>
                <a:gridCol w="1864139">
                  <a:extLst>
                    <a:ext uri="{9D8B030D-6E8A-4147-A177-3AD203B41FA5}">
                      <a16:colId xmlns:a16="http://schemas.microsoft.com/office/drawing/2014/main" val="1408657734"/>
                    </a:ext>
                  </a:extLst>
                </a:gridCol>
                <a:gridCol w="1864139">
                  <a:extLst>
                    <a:ext uri="{9D8B030D-6E8A-4147-A177-3AD203B41FA5}">
                      <a16:colId xmlns:a16="http://schemas.microsoft.com/office/drawing/2014/main" val="3952062589"/>
                    </a:ext>
                  </a:extLst>
                </a:gridCol>
              </a:tblGrid>
              <a:tr h="0">
                <a:tc>
                  <a:txBody>
                    <a:bodyPr/>
                    <a:lstStyle/>
                    <a:p>
                      <a:r>
                        <a:rPr lang="en-GB" dirty="0"/>
                        <a:t>Model</a:t>
                      </a:r>
                      <a:endParaRPr lang="en-GB"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OLS </a:t>
                      </a:r>
                    </a:p>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Ridge Regression </a:t>
                      </a:r>
                    </a:p>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Lasso Results</a:t>
                      </a:r>
                    </a:p>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r>
                        <a:rPr lang="en-GB" dirty="0"/>
                        <a:t>Random Forest </a:t>
                      </a:r>
                      <a:endParaRPr lang="en-GB"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Decision Trees</a:t>
                      </a:r>
                      <a:endParaRPr lang="en-GB"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6741773"/>
                  </a:ext>
                </a:extLst>
              </a:tr>
              <a:tr h="370840">
                <a:tc>
                  <a:txBody>
                    <a:bodyPr/>
                    <a:lstStyle/>
                    <a:p>
                      <a:r>
                        <a:rPr lang="en-GB" dirty="0"/>
                        <a:t>Train MSE</a:t>
                      </a:r>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4488254"/>
                  </a:ext>
                </a:extLst>
              </a:tr>
              <a:tr h="370840">
                <a:tc>
                  <a:txBody>
                    <a:bodyPr/>
                    <a:lstStyle/>
                    <a:p>
                      <a:r>
                        <a:rPr lang="en-GB" dirty="0"/>
                        <a:t>Test MSE</a:t>
                      </a:r>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45561978"/>
                  </a:ext>
                </a:extLst>
              </a:tr>
              <a:tr h="370840">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tc>
                  <a:txBody>
                    <a:bodyPr/>
                    <a:lstStyle/>
                    <a:p>
                      <a:endParaRPr lang="en-GB"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4781188"/>
                  </a:ext>
                </a:extLst>
              </a:tr>
            </a:tbl>
          </a:graphicData>
        </a:graphic>
      </p:graphicFrame>
    </p:spTree>
    <p:extLst>
      <p:ext uri="{BB962C8B-B14F-4D97-AF65-F5344CB8AC3E}">
        <p14:creationId xmlns:p14="http://schemas.microsoft.com/office/powerpoint/2010/main" val="65428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1285A1-C133-4A65-ACEB-1A2CAE2CCBE7}"/>
              </a:ext>
            </a:extLst>
          </p:cNvPr>
          <p:cNvSpPr/>
          <p:nvPr/>
        </p:nvSpPr>
        <p:spPr>
          <a:xfrm>
            <a:off x="225287" y="297671"/>
            <a:ext cx="11714922" cy="6186309"/>
          </a:xfrm>
          <a:prstGeom prst="rect">
            <a:avLst/>
          </a:prstGeom>
        </p:spPr>
        <p:txBody>
          <a:bodyPr wrap="square">
            <a:spAutoFit/>
          </a:bodyPr>
          <a:lstStyle/>
          <a:p>
            <a:pPr lvl="0"/>
            <a:r>
              <a:rPr lang="en-GB" b="1" dirty="0">
                <a:solidFill>
                  <a:prstClr val="black"/>
                </a:solidFill>
                <a:latin typeface="Calibri "/>
              </a:rPr>
              <a:t>5.Explanation of solution – chosen model</a:t>
            </a:r>
          </a:p>
          <a:p>
            <a:pPr lvl="0"/>
            <a:r>
              <a:rPr lang="en-GB" b="1" dirty="0">
                <a:solidFill>
                  <a:prstClr val="black"/>
                </a:solidFill>
                <a:latin typeface="Calibri "/>
              </a:rPr>
              <a:t>7.Recommendations</a:t>
            </a:r>
          </a:p>
          <a:p>
            <a:pPr lvl="0"/>
            <a:r>
              <a:rPr lang="en-GB" b="1" dirty="0">
                <a:solidFill>
                  <a:prstClr val="black"/>
                </a:solidFill>
                <a:latin typeface="Calibri "/>
              </a:rPr>
              <a:t>8.Conclution</a:t>
            </a: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b="1" dirty="0">
              <a:solidFill>
                <a:prstClr val="black"/>
              </a:solidFill>
              <a:latin typeface="Calibri "/>
            </a:endParaRPr>
          </a:p>
          <a:p>
            <a:pPr lvl="0"/>
            <a:endParaRPr lang="en-GB" dirty="0"/>
          </a:p>
        </p:txBody>
      </p:sp>
    </p:spTree>
    <p:extLst>
      <p:ext uri="{BB962C8B-B14F-4D97-AF65-F5344CB8AC3E}">
        <p14:creationId xmlns:p14="http://schemas.microsoft.com/office/powerpoint/2010/main" val="81334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DD4AB-8028-44DE-988C-CE00D84DC8A7}"/>
              </a:ext>
            </a:extLst>
          </p:cNvPr>
          <p:cNvSpPr/>
          <p:nvPr/>
        </p:nvSpPr>
        <p:spPr>
          <a:xfrm>
            <a:off x="2307772" y="2938307"/>
            <a:ext cx="6096000" cy="707886"/>
          </a:xfrm>
          <a:prstGeom prst="rect">
            <a:avLst/>
          </a:prstGeom>
        </p:spPr>
        <p:txBody>
          <a:bodyPr>
            <a:spAutoFit/>
          </a:bodyPr>
          <a:lstStyle/>
          <a:p>
            <a:pPr algn="ctr"/>
            <a:r>
              <a:rPr lang="en-GB" dirty="0"/>
              <a:t>	</a:t>
            </a:r>
            <a:r>
              <a:rPr lang="en-GB" sz="4000" dirty="0"/>
              <a:t>Thank You</a:t>
            </a:r>
          </a:p>
        </p:txBody>
      </p:sp>
    </p:spTree>
    <p:extLst>
      <p:ext uri="{BB962C8B-B14F-4D97-AF65-F5344CB8AC3E}">
        <p14:creationId xmlns:p14="http://schemas.microsoft.com/office/powerpoint/2010/main" val="313571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46CCC5-4661-4E87-BD7E-9D1DC48DCA03}"/>
              </a:ext>
            </a:extLst>
          </p:cNvPr>
          <p:cNvSpPr/>
          <p:nvPr/>
        </p:nvSpPr>
        <p:spPr>
          <a:xfrm>
            <a:off x="5605320" y="3244334"/>
            <a:ext cx="803425" cy="369332"/>
          </a:xfrm>
          <a:prstGeom prst="rect">
            <a:avLst/>
          </a:prstGeom>
        </p:spPr>
        <p:txBody>
          <a:bodyPr wrap="none">
            <a:spAutoFit/>
          </a:bodyPr>
          <a:lstStyle/>
          <a:p>
            <a:pPr lvl="0"/>
            <a:r>
              <a:rPr lang="en-GB" b="1" dirty="0">
                <a:solidFill>
                  <a:prstClr val="black"/>
                </a:solidFill>
                <a:latin typeface="Calibri "/>
              </a:rPr>
              <a:t> Q &amp; A</a:t>
            </a:r>
          </a:p>
        </p:txBody>
      </p:sp>
    </p:spTree>
    <p:extLst>
      <p:ext uri="{BB962C8B-B14F-4D97-AF65-F5344CB8AC3E}">
        <p14:creationId xmlns:p14="http://schemas.microsoft.com/office/powerpoint/2010/main" val="3647628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8187</TotalTime>
  <Words>654</Words>
  <Application>Microsoft Office PowerPoint</Application>
  <PresentationFormat>Widescreen</PresentationFormat>
  <Paragraphs>116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vt:lpstr>
      <vt:lpstr>Century Gothic</vt:lpstr>
      <vt:lpstr>Courier New</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mayron anyanga</dc:creator>
  <cp:lastModifiedBy>mayron anyanga</cp:lastModifiedBy>
  <cp:revision>88</cp:revision>
  <dcterms:created xsi:type="dcterms:W3CDTF">2022-01-17T07:55:07Z</dcterms:created>
  <dcterms:modified xsi:type="dcterms:W3CDTF">2022-02-26T23:19:32Z</dcterms:modified>
</cp:coreProperties>
</file>