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0"/>
            <a:ext cx="137160" cy="3200400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400" b="1">
                <a:solidFill>
                  <a:srgbClr val="0F0F70"/>
                </a:solidFill>
                <a:latin typeface="Arial"/>
              </a:defRPr>
            </a:pPr>
            <a:r>
              <a:t>iPhone Advantages</a:t>
            </a:r>
          </a:p>
          <a:p>
            <a:r>
              <a:t>Over Android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888888"/>
                </a:solidFill>
                <a:latin typeface="Arial"/>
              </a:defRPr>
            </a:pPr>
            <a:r>
              <a:t>Technology Comparison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F0F70"/>
                </a:solidFill>
                <a:latin typeface="Arial"/>
              </a:defRPr>
            </a:pPr>
            <a:r>
              <a:t>Presenter@snu.ac.kr</a:t>
            </a:r>
          </a:p>
          <a:p>
            <a:pPr>
              <a:defRPr sz="1400">
                <a:solidFill>
                  <a:srgbClr val="0F0F70"/>
                </a:solidFill>
                <a:latin typeface="Arial"/>
              </a:defRPr>
            </a:pPr>
            <a:r>
              <a:t>2025.10.19</a:t>
            </a:r>
          </a:p>
        </p:txBody>
      </p:sp>
      <p:pic>
        <p:nvPicPr>
          <p:cNvPr id="6" name="Picture 5" descr="snu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944" y="246888"/>
            <a:ext cx="950976" cy="987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537960"/>
            <a:ext cx="12188952" cy="54864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92824"/>
            <a:ext cx="12188952" cy="265176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0" y="660196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Arial"/>
              </a:defRPr>
            </a:pPr>
            <a: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200" b="1">
                <a:solidFill>
                  <a:srgbClr val="0F0F70"/>
                </a:solidFill>
                <a:latin typeface="Arial"/>
              </a:defRPr>
            </a:pPr>
            <a: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6400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F0F70"/>
                </a:solidFill>
                <a:latin typeface="Arial"/>
              </a:defRPr>
            </a:pPr>
            <a:r>
              <a:t>Ecosystem Integration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112471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Seamless Device Connectivity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Handoff: Start tasks on one device, continue on another instantly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Universal Clipboard: Copy on iPhone, paste on Mac effortlessly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AirDrop: Fast wireless file sharing between all Apple devices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iCloud Integration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Automatic syncing of photos, documents, and data across devices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Access your content anywhere, anytime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Unified Apple ID Experience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Single sign-in for seamless access to all services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Works harmoniously with Mac, iPad, Apple Watch, and AirPods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537960"/>
            <a:ext cx="12188952" cy="54864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92824"/>
            <a:ext cx="12188952" cy="265176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0" y="660196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Arial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200" b="1">
                <a:solidFill>
                  <a:srgbClr val="0F0F70"/>
                </a:solidFill>
                <a:latin typeface="Arial"/>
              </a:defRPr>
            </a:pPr>
            <a: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6400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F0F70"/>
                </a:solidFill>
                <a:latin typeface="Arial"/>
              </a:defRPr>
            </a:pPr>
            <a:r>
              <a:t>Privacy &amp;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112471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Advanced Data Protection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End-to-end encryption for iCloud data including photos and notes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Privacy-first approach: Apple cannot access your encrypted data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App Tracking Transparency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Control which apps can track your activity across other apps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Clear privacy labels in App Store for informed decisions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Face ID &amp; Secure Enclave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Biometric authentication stored locally on device, not in cloud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Hardware-level security chip protects sensitive information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Regular Security Updates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Immediate security patches deployed across all supported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537960"/>
            <a:ext cx="12188952" cy="54864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92824"/>
            <a:ext cx="12188952" cy="265176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0" y="660196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Arial"/>
              </a:defRPr>
            </a:pPr>
            <a: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200" b="1">
                <a:solidFill>
                  <a:srgbClr val="0F0F70"/>
                </a:solidFill>
                <a:latin typeface="Arial"/>
              </a:defRPr>
            </a:pPr>
            <a: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6400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F0F70"/>
                </a:solidFill>
                <a:latin typeface="Arial"/>
              </a:defRPr>
            </a:pPr>
            <a:r>
              <a:t>Hardware Quality &amp;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112471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Premium Build Quality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Aerospace-grade aluminum and ceramic shield glass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IP68 water and dust resistance on all models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Consistent quality control across entire product line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Industry-Leading Processors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A-series chips deliver superior performance and efficiency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Faster than most Android flagship processors in benchmarks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Optimized hardware-software integration for peak performance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Superior Camera System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Advanced computational photography with consistent results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ProRAW and ProRes video capabilities for professionals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537960"/>
            <a:ext cx="12188952" cy="54864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92824"/>
            <a:ext cx="12188952" cy="265176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0" y="660196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Arial"/>
              </a:defRPr>
            </a:pPr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200" b="1">
                <a:solidFill>
                  <a:srgbClr val="0F0F70"/>
                </a:solidFill>
                <a:latin typeface="Arial"/>
              </a:defRPr>
            </a:pPr>
            <a:r>
              <a:t>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6400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F0F70"/>
                </a:solidFill>
                <a:latin typeface="Arial"/>
              </a:defRPr>
            </a:pPr>
            <a:r>
              <a:t>Long-Term Software Support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112471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Extended Update Support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5-7 years of iOS updates for each device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Much longer than typical 2-3 years for most Android phones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Keeps older devices secure and functional with latest features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Simultaneous Updates for All Devices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All supported iPhones receive updates on the same day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No waiting for carrier or manufacturer approval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Better Resale Value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Longer software support maintains higher resale prices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iPhones retain 40-60% value after 2-3 years vs. 20-30% for Android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Consistent User Experience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Unified iOS experience without fragmentation across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6537960"/>
            <a:ext cx="12188952" cy="54864"/>
          </a:xfrm>
          <a:prstGeom prst="rect">
            <a:avLst/>
          </a:prstGeom>
          <a:solidFill>
            <a:srgbClr val="8888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6592824"/>
            <a:ext cx="12188952" cy="265176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0" y="660196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Arial"/>
              </a:defRPr>
            </a:pPr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200" b="1">
                <a:solidFill>
                  <a:srgbClr val="0F0F70"/>
                </a:solidFill>
                <a:latin typeface="Arial"/>
              </a:defRPr>
            </a:pPr>
            <a:r>
              <a:t>05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6400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F0F70"/>
                </a:solidFill>
                <a:latin typeface="Arial"/>
              </a:defRPr>
            </a:pPr>
            <a:r>
              <a:t>User Experience &amp; App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112471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Intuitive Interface Design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Consistent, polished interface across all applications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Smooth animations and responsive touch interactions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Minimal learning curve for new users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Higher Quality App Store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Strict app review process ensures quality and security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Developers often prioritize iOS for premium app features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Apps typically optimized better for iPhone than Android versions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Apple Services Integration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Apple Music, Apple TV+, Apple Arcade seamlessly integrated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iMessage with rich features exclusive to Apple ecosystem</a:t>
            </a:r>
          </a:p>
          <a:p>
            <a:pPr>
              <a:defRPr sz="2000" b="1">
                <a:solidFill>
                  <a:srgbClr val="0F0F70"/>
                </a:solidFill>
                <a:latin typeface="Arial"/>
              </a:defRPr>
            </a:pPr>
            <a:r>
              <a:t>■ Superior Customer Support</a:t>
            </a:r>
          </a:p>
          <a:p>
            <a:pPr lvl="1">
              <a:defRPr sz="1800">
                <a:solidFill>
                  <a:srgbClr val="0F0F70"/>
                </a:solidFill>
                <a:latin typeface="Arial"/>
              </a:defRPr>
            </a:pPr>
            <a:r>
              <a:t>○ Apple Store Genius Bar for in-person technical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