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781" r:id="rId6"/>
    <p:sldId id="789" r:id="rId7"/>
    <p:sldId id="790" r:id="rId8"/>
    <p:sldId id="791" r:id="rId9"/>
    <p:sldId id="792"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 Chen" initials="LC" lastIdx="1" clrIdx="0">
    <p:extLst>
      <p:ext uri="{19B8F6BF-5375-455C-9EA6-DF929625EA0E}">
        <p15:presenceInfo xmlns:p15="http://schemas.microsoft.com/office/powerpoint/2012/main" userId="S::lchen4@futurewei.com::d655a4ce-7f1c-47b0-aaa6-bebe0e9b3b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72674" autoAdjust="0"/>
  </p:normalViewPr>
  <p:slideViewPr>
    <p:cSldViewPr snapToGrid="0">
      <p:cViewPr varScale="1">
        <p:scale>
          <a:sx n="115" d="100"/>
          <a:sy n="115" d="100"/>
        </p:scale>
        <p:origin x="384"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3/23/2022</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ohesity.com/press/cohesity-fiscal-2021-results-shatter-previous-performance-records-as-customers-embrace-next-gen-data-management-with-built-in-ransomware-data-protection/#:~:text=Strong%20subscription%20business%3A%20Cohesity%27s%20annualized,over%20July%2031%2C%202020)."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educba.com/cohesity-vs-rubri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Zettabyte = 1000 Exabytes = 1000 petabytes = 1000 terabytes = 1000 gigabyte = 1000 megabyte</a:t>
            </a:r>
          </a:p>
        </p:txBody>
      </p:sp>
      <p:sp>
        <p:nvSpPr>
          <p:cNvPr id="4" name="Slide Number Placeholder 3"/>
          <p:cNvSpPr>
            <a:spLocks noGrp="1"/>
          </p:cNvSpPr>
          <p:nvPr>
            <p:ph type="sldNum" sz="quarter" idx="5"/>
          </p:nvPr>
        </p:nvSpPr>
        <p:spPr/>
        <p:txBody>
          <a:bodyPr/>
          <a:lstStyle/>
          <a:p>
            <a:fld id="{77AA6347-9C5C-4498-B753-1DF27CA46170}" type="slidenum">
              <a:rPr lang="en-US" smtClean="0"/>
              <a:t>2</a:t>
            </a:fld>
            <a:endParaRPr lang="en-US"/>
          </a:p>
        </p:txBody>
      </p:sp>
    </p:spTree>
    <p:extLst>
      <p:ext uri="{BB962C8B-B14F-4D97-AF65-F5344CB8AC3E}">
        <p14:creationId xmlns:p14="http://schemas.microsoft.com/office/powerpoint/2010/main" val="359826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3</a:t>
            </a:fld>
            <a:endParaRPr lang="en-US"/>
          </a:p>
        </p:txBody>
      </p:sp>
    </p:spTree>
    <p:extLst>
      <p:ext uri="{BB962C8B-B14F-4D97-AF65-F5344CB8AC3E}">
        <p14:creationId xmlns:p14="http://schemas.microsoft.com/office/powerpoint/2010/main" val="2854372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ETR “net score” (spending velocity, whether a customer is planning to spend more on a particular vendor) </a:t>
            </a:r>
          </a:p>
          <a:p>
            <a:endParaRPr lang="en-US" sz="1800" dirty="0">
              <a:effectLst/>
              <a:latin typeface="Times New Roman" panose="02020603050405020304" pitchFamily="18" charset="0"/>
            </a:endParaRPr>
          </a:p>
          <a:p>
            <a:r>
              <a:rPr lang="en-US" dirty="0">
                <a:hlinkClick r:id="rId3"/>
              </a:rPr>
              <a:t>Cohesity Fiscal 2021 Results Shatter Previous Performance Records As Customers Embrace Next-Gen Data Management With Built-in Ransomware Data Protection | Cohesity</a:t>
            </a:r>
            <a:endParaRPr lang="en-US" dirty="0"/>
          </a:p>
          <a:p>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r>
              <a:rPr lang="en-US" dirty="0">
                <a:hlinkClick r:id="rId4"/>
              </a:rPr>
              <a:t>Cohesity vs Rubrik | Top 6 Essential Differences of Cohesity vs Rubrik (educba.com)</a:t>
            </a:r>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4</a:t>
            </a:fld>
            <a:endParaRPr lang="en-US"/>
          </a:p>
        </p:txBody>
      </p:sp>
    </p:spTree>
    <p:extLst>
      <p:ext uri="{BB962C8B-B14F-4D97-AF65-F5344CB8AC3E}">
        <p14:creationId xmlns:p14="http://schemas.microsoft.com/office/powerpoint/2010/main" val="2124081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6</a:t>
            </a:fld>
            <a:endParaRPr lang="en-US"/>
          </a:p>
        </p:txBody>
      </p:sp>
    </p:spTree>
    <p:extLst>
      <p:ext uri="{BB962C8B-B14F-4D97-AF65-F5344CB8AC3E}">
        <p14:creationId xmlns:p14="http://schemas.microsoft.com/office/powerpoint/2010/main" val="997585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a:solidFill>
                  <a:schemeClr val="tx2">
                    <a:lumMod val="75000"/>
                    <a:lumOff val="25000"/>
                  </a:schemeClr>
                </a:solidFill>
              </a:rPr>
              <a:t>Thank You.</a:t>
            </a:r>
            <a:endParaRPr lang="zh-CN" altLang="zh-CN" sz="480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a:solidFill>
                  <a:schemeClr val="tx2">
                    <a:lumMod val="75000"/>
                    <a:lumOff val="25000"/>
                  </a:schemeClr>
                </a:solidFill>
              </a:rPr>
              <a:t>Copyright © 2019 Futurewei Technologies, Inc. </a:t>
            </a:r>
          </a:p>
          <a:p>
            <a:pPr algn="l">
              <a:defRPr/>
            </a:pPr>
            <a:r>
              <a:rPr lang="en-US" altLang="zh-CN" sz="900" b="1">
                <a:solidFill>
                  <a:schemeClr val="tx2">
                    <a:lumMod val="75000"/>
                    <a:lumOff val="25000"/>
                  </a:schemeClr>
                </a:solidFill>
              </a:rPr>
              <a:t>All Rights Reserved.</a:t>
            </a:r>
          </a:p>
          <a:p>
            <a:pPr algn="l">
              <a:defRPr/>
            </a:pPr>
            <a:endParaRPr lang="en-US" altLang="zh-CN" sz="900" b="1">
              <a:solidFill>
                <a:schemeClr val="tx2">
                  <a:lumMod val="75000"/>
                  <a:lumOff val="25000"/>
                </a:schemeClr>
              </a:solidFill>
            </a:endParaRPr>
          </a:p>
          <a:p>
            <a:pPr algn="l">
              <a:defRPr/>
            </a:pPr>
            <a:r>
              <a:rPr lang="en-US" altLang="zh-CN" sz="90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p:txBody>
          <a:bodyPr/>
          <a:lstStyle/>
          <a:p>
            <a:r>
              <a:rPr lang="en-US" dirty="0"/>
              <a:t>Backup &amp; Archiving</a:t>
            </a:r>
            <a:br>
              <a:rPr lang="en-US" dirty="0"/>
            </a:br>
            <a:r>
              <a:rPr lang="en-US" dirty="0"/>
              <a:t>Market Insights</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a:xfrm>
            <a:off x="1282012" y="4599645"/>
            <a:ext cx="7432728" cy="1203582"/>
          </a:xfrm>
        </p:spPr>
        <p:txBody>
          <a:bodyPr vert="horz" lIns="91440" tIns="45720" rIns="91440" bIns="45720" rtlCol="0" anchor="t">
            <a:normAutofit/>
          </a:bodyPr>
          <a:lstStyle/>
          <a:p>
            <a:r>
              <a:rPr lang="en-US" b="1" dirty="0" err="1"/>
              <a:t>Futurewei</a:t>
            </a:r>
            <a:r>
              <a:rPr lang="en-US" b="1" dirty="0"/>
              <a:t> Intelligent Data Lab</a:t>
            </a:r>
          </a:p>
          <a:p>
            <a:endParaRPr lang="en-US" dirty="0"/>
          </a:p>
          <a:p>
            <a:r>
              <a:rPr lang="en-US" dirty="0"/>
              <a:t>3/7/2022</a:t>
            </a:r>
            <a:endParaRPr lang="en-US" dirty="0">
              <a:cs typeface="Arial"/>
            </a:endParaRP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913D-289E-46E7-A2DA-84185B46A06A}"/>
              </a:ext>
            </a:extLst>
          </p:cNvPr>
          <p:cNvSpPr>
            <a:spLocks noGrp="1"/>
          </p:cNvSpPr>
          <p:nvPr>
            <p:ph type="title"/>
          </p:nvPr>
        </p:nvSpPr>
        <p:spPr/>
        <p:txBody>
          <a:bodyPr/>
          <a:lstStyle/>
          <a:p>
            <a:r>
              <a:rPr lang="en-US" dirty="0"/>
              <a:t>Secondary Storage Market</a:t>
            </a:r>
          </a:p>
        </p:txBody>
      </p:sp>
      <p:sp>
        <p:nvSpPr>
          <p:cNvPr id="5" name="Slide Number Placeholder 4">
            <a:extLst>
              <a:ext uri="{FF2B5EF4-FFF2-40B4-BE49-F238E27FC236}">
                <a16:creationId xmlns:a16="http://schemas.microsoft.com/office/drawing/2014/main" id="{A2E98612-2704-432A-A00F-690CAFFC6D0B}"/>
              </a:ext>
            </a:extLst>
          </p:cNvPr>
          <p:cNvSpPr>
            <a:spLocks noGrp="1"/>
          </p:cNvSpPr>
          <p:nvPr>
            <p:ph type="sldNum" sz="quarter" idx="12"/>
          </p:nvPr>
        </p:nvSpPr>
        <p:spPr/>
        <p:txBody>
          <a:bodyPr/>
          <a:lstStyle/>
          <a:p>
            <a:fld id="{3B917CB5-27BD-4ECA-9D86-80D4B900A204}" type="slidenum">
              <a:rPr lang="en-US" smtClean="0"/>
              <a:t>2</a:t>
            </a:fld>
            <a:endParaRPr lang="en-US"/>
          </a:p>
        </p:txBody>
      </p:sp>
      <p:sp>
        <p:nvSpPr>
          <p:cNvPr id="7" name="TextBox 6">
            <a:extLst>
              <a:ext uri="{FF2B5EF4-FFF2-40B4-BE49-F238E27FC236}">
                <a16:creationId xmlns:a16="http://schemas.microsoft.com/office/drawing/2014/main" id="{DFA108A5-92C1-41B1-A8D2-EC36C14CE11B}"/>
              </a:ext>
            </a:extLst>
          </p:cNvPr>
          <p:cNvSpPr txBox="1"/>
          <p:nvPr/>
        </p:nvSpPr>
        <p:spPr>
          <a:xfrm>
            <a:off x="838200" y="1823919"/>
            <a:ext cx="4711148" cy="1754326"/>
          </a:xfrm>
          <a:prstGeom prst="rect">
            <a:avLst/>
          </a:prstGeom>
          <a:noFill/>
        </p:spPr>
        <p:txBody>
          <a:bodyPr wrap="square" rtlCol="0">
            <a:spAutoFit/>
          </a:bodyPr>
          <a:lstStyle/>
          <a:p>
            <a:r>
              <a:rPr lang="en-US" sz="1200" b="1" dirty="0"/>
              <a:t>Key Drivers:</a:t>
            </a:r>
          </a:p>
          <a:p>
            <a:pPr marL="171450" indent="-171450">
              <a:buFont typeface="Arial" panose="020B0604020202020204" pitchFamily="34" charset="0"/>
              <a:buChar char="•"/>
            </a:pPr>
            <a:r>
              <a:rPr lang="en-US" sz="1200" dirty="0"/>
              <a:t>Data Boom: </a:t>
            </a:r>
          </a:p>
          <a:p>
            <a:pPr marL="628650" lvl="1" indent="-171450">
              <a:buFont typeface="Courier New" panose="02070309020205020404" pitchFamily="49" charset="0"/>
              <a:buChar char="o"/>
            </a:pPr>
            <a:r>
              <a:rPr lang="en-US" sz="1200" dirty="0"/>
              <a:t>175 Zettabytes by 2025, 49% in public cloud, about the same in data centers.</a:t>
            </a:r>
          </a:p>
          <a:p>
            <a:pPr marL="628650" lvl="1" indent="-171450">
              <a:buFont typeface="Courier New" panose="02070309020205020404" pitchFamily="49" charset="0"/>
              <a:buChar char="o"/>
            </a:pPr>
            <a:r>
              <a:rPr lang="en-US" sz="1200" dirty="0"/>
              <a:t>Enterprise data to 93 Zettabytes by 2025, 80% capacity in secondary storage</a:t>
            </a:r>
          </a:p>
          <a:p>
            <a:pPr marL="171450" indent="-171450">
              <a:buFont typeface="Arial" panose="020B0604020202020204" pitchFamily="34" charset="0"/>
              <a:buChar char="•"/>
            </a:pPr>
            <a:r>
              <a:rPr lang="en-US" sz="1200" dirty="0"/>
              <a:t>Information governance: regulations and privacy</a:t>
            </a:r>
          </a:p>
          <a:p>
            <a:pPr marL="171450" indent="-171450">
              <a:buFont typeface="Arial" panose="020B0604020202020204" pitchFamily="34" charset="0"/>
              <a:buChar char="•"/>
            </a:pPr>
            <a:r>
              <a:rPr lang="en-US" sz="1200" dirty="0"/>
              <a:t>Enterprises’ digitalization process</a:t>
            </a:r>
          </a:p>
          <a:p>
            <a:pPr marL="171450" indent="-171450">
              <a:buFont typeface="Arial" panose="020B0604020202020204" pitchFamily="34" charset="0"/>
              <a:buChar char="•"/>
            </a:pPr>
            <a:r>
              <a:rPr lang="en-US" sz="1200" dirty="0"/>
              <a:t>Technological advancements</a:t>
            </a:r>
          </a:p>
        </p:txBody>
      </p:sp>
      <p:sp>
        <p:nvSpPr>
          <p:cNvPr id="8" name="TextBox 7">
            <a:extLst>
              <a:ext uri="{FF2B5EF4-FFF2-40B4-BE49-F238E27FC236}">
                <a16:creationId xmlns:a16="http://schemas.microsoft.com/office/drawing/2014/main" id="{2BBA6EE5-C187-4247-B89E-095900B8D6DD}"/>
              </a:ext>
            </a:extLst>
          </p:cNvPr>
          <p:cNvSpPr txBox="1"/>
          <p:nvPr/>
        </p:nvSpPr>
        <p:spPr>
          <a:xfrm>
            <a:off x="838200" y="3789322"/>
            <a:ext cx="4711148" cy="830997"/>
          </a:xfrm>
          <a:prstGeom prst="rect">
            <a:avLst/>
          </a:prstGeom>
          <a:noFill/>
        </p:spPr>
        <p:txBody>
          <a:bodyPr wrap="square" rtlCol="0">
            <a:spAutoFit/>
          </a:bodyPr>
          <a:lstStyle/>
          <a:p>
            <a:r>
              <a:rPr lang="en-US" sz="1200" b="1" dirty="0"/>
              <a:t>Backup &amp; Recovery Market:</a:t>
            </a:r>
          </a:p>
          <a:p>
            <a:pPr marL="171450" indent="-171450">
              <a:buFont typeface="Arial" panose="020B0604020202020204" pitchFamily="34" charset="0"/>
              <a:buChar char="•"/>
            </a:pPr>
            <a:r>
              <a:rPr lang="en-US" sz="1200" dirty="0"/>
              <a:t>10.05B -&gt; 19.96B (2021 – 2027), CAGR 9.0%</a:t>
            </a:r>
          </a:p>
          <a:p>
            <a:pPr marL="171450" indent="-171450">
              <a:buFont typeface="Arial" panose="020B0604020202020204" pitchFamily="34" charset="0"/>
              <a:buChar char="•"/>
            </a:pPr>
            <a:r>
              <a:rPr lang="en-US" sz="1200" dirty="0"/>
              <a:t>Cloud backup 1.8 B in 2019, CAGR ~20%</a:t>
            </a:r>
          </a:p>
          <a:p>
            <a:pPr marL="171450" indent="-171450">
              <a:buFont typeface="Arial" panose="020B0604020202020204" pitchFamily="34" charset="0"/>
              <a:buChar char="•"/>
            </a:pPr>
            <a:r>
              <a:rPr lang="en-US" sz="1200" dirty="0"/>
              <a:t>PBBA market 4.33B in 2020, 1/3 of the backup market</a:t>
            </a:r>
          </a:p>
        </p:txBody>
      </p:sp>
      <p:sp>
        <p:nvSpPr>
          <p:cNvPr id="9" name="TextBox 8">
            <a:extLst>
              <a:ext uri="{FF2B5EF4-FFF2-40B4-BE49-F238E27FC236}">
                <a16:creationId xmlns:a16="http://schemas.microsoft.com/office/drawing/2014/main" id="{FE305167-8900-4BC0-8087-F52BF940C98F}"/>
              </a:ext>
            </a:extLst>
          </p:cNvPr>
          <p:cNvSpPr txBox="1"/>
          <p:nvPr/>
        </p:nvSpPr>
        <p:spPr>
          <a:xfrm>
            <a:off x="838200" y="4792404"/>
            <a:ext cx="4711148" cy="1200329"/>
          </a:xfrm>
          <a:prstGeom prst="rect">
            <a:avLst/>
          </a:prstGeom>
          <a:noFill/>
        </p:spPr>
        <p:txBody>
          <a:bodyPr wrap="square" rtlCol="0">
            <a:spAutoFit/>
          </a:bodyPr>
          <a:lstStyle/>
          <a:p>
            <a:r>
              <a:rPr lang="en-US" sz="1200" b="1" dirty="0"/>
              <a:t>Enterprise Information Archiving (EIA) market:</a:t>
            </a:r>
          </a:p>
          <a:p>
            <a:pPr marL="171450" indent="-171450">
              <a:buFont typeface="Arial" panose="020B0604020202020204" pitchFamily="34" charset="0"/>
              <a:buChar char="•"/>
            </a:pPr>
            <a:r>
              <a:rPr lang="en-US" sz="1200" dirty="0"/>
              <a:t>5.93B -&gt; 12.49B (2020 – 2026), CAGR 13.51%</a:t>
            </a:r>
          </a:p>
          <a:p>
            <a:pPr marL="171450" indent="-171450">
              <a:buFont typeface="Arial" panose="020B0604020202020204" pitchFamily="34" charset="0"/>
              <a:buChar char="•"/>
            </a:pPr>
            <a:r>
              <a:rPr lang="en-US" sz="1200" dirty="0"/>
              <a:t>Cloud deployment grow at CAGR 15.54%</a:t>
            </a:r>
          </a:p>
          <a:p>
            <a:pPr marL="171450" indent="-171450">
              <a:buFont typeface="Arial" panose="020B0604020202020204" pitchFamily="34" charset="0"/>
              <a:buChar char="•"/>
            </a:pPr>
            <a:r>
              <a:rPr lang="en-US" sz="1200" dirty="0"/>
              <a:t>Major enterprise vendors provide hybrid deployment to multiple targets</a:t>
            </a:r>
          </a:p>
          <a:p>
            <a:endParaRPr lang="en-US" sz="1200" dirty="0"/>
          </a:p>
        </p:txBody>
      </p:sp>
      <p:sp>
        <p:nvSpPr>
          <p:cNvPr id="3" name="TextBox 2">
            <a:extLst>
              <a:ext uri="{FF2B5EF4-FFF2-40B4-BE49-F238E27FC236}">
                <a16:creationId xmlns:a16="http://schemas.microsoft.com/office/drawing/2014/main" id="{BD3B8678-3478-43BE-B57F-B9EFFEB0E89A}"/>
              </a:ext>
            </a:extLst>
          </p:cNvPr>
          <p:cNvSpPr txBox="1"/>
          <p:nvPr/>
        </p:nvSpPr>
        <p:spPr>
          <a:xfrm>
            <a:off x="7779025" y="3763617"/>
            <a:ext cx="1199322" cy="284922"/>
          </a:xfrm>
          <a:prstGeom prst="rect">
            <a:avLst/>
          </a:prstGeom>
          <a:solidFill>
            <a:schemeClr val="bg1"/>
          </a:solidFill>
        </p:spPr>
        <p:txBody>
          <a:bodyPr wrap="square" rtlCol="0">
            <a:spAutoFit/>
          </a:bodyPr>
          <a:lstStyle/>
          <a:p>
            <a:endParaRPr lang="en-US" dirty="0"/>
          </a:p>
        </p:txBody>
      </p:sp>
      <p:sp>
        <p:nvSpPr>
          <p:cNvPr id="4" name="Oval 3">
            <a:extLst>
              <a:ext uri="{FF2B5EF4-FFF2-40B4-BE49-F238E27FC236}">
                <a16:creationId xmlns:a16="http://schemas.microsoft.com/office/drawing/2014/main" id="{3C66E674-E621-402A-A1E7-7C68733500C1}"/>
              </a:ext>
            </a:extLst>
          </p:cNvPr>
          <p:cNvSpPr/>
          <p:nvPr/>
        </p:nvSpPr>
        <p:spPr>
          <a:xfrm rot="2400000">
            <a:off x="7166448" y="3469730"/>
            <a:ext cx="1051625" cy="28492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DEEB409-9DC5-4084-BF44-E02938AC236F}"/>
              </a:ext>
            </a:extLst>
          </p:cNvPr>
          <p:cNvSpPr txBox="1"/>
          <p:nvPr/>
        </p:nvSpPr>
        <p:spPr>
          <a:xfrm>
            <a:off x="6403257" y="4792404"/>
            <a:ext cx="4219161" cy="830997"/>
          </a:xfrm>
          <a:prstGeom prst="rect">
            <a:avLst/>
          </a:prstGeom>
          <a:noFill/>
        </p:spPr>
        <p:txBody>
          <a:bodyPr wrap="square" rtlCol="0">
            <a:spAutoFit/>
          </a:bodyPr>
          <a:lstStyle/>
          <a:p>
            <a:r>
              <a:rPr lang="en-US" sz="1200" b="1" dirty="0"/>
              <a:t>2 Trends:</a:t>
            </a:r>
          </a:p>
          <a:p>
            <a:pPr marL="171450" indent="-171450">
              <a:buFont typeface="Arial" panose="020B0604020202020204" pitchFamily="34" charset="0"/>
              <a:buChar char="•"/>
            </a:pPr>
            <a:r>
              <a:rPr lang="en-US" sz="1200" dirty="0"/>
              <a:t>Hybrid Cloud support</a:t>
            </a:r>
          </a:p>
          <a:p>
            <a:pPr marL="171450" indent="-171450">
              <a:buFont typeface="Arial" panose="020B0604020202020204" pitchFamily="34" charset="0"/>
              <a:buChar char="•"/>
            </a:pPr>
            <a:r>
              <a:rPr lang="en-US" sz="1200" dirty="0"/>
              <a:t>Comprehensive Appliances/ Hyper-Converged Data Platform</a:t>
            </a:r>
          </a:p>
        </p:txBody>
      </p:sp>
      <p:pic>
        <p:nvPicPr>
          <p:cNvPr id="14" name="Content Placeholder 13">
            <a:extLst>
              <a:ext uri="{FF2B5EF4-FFF2-40B4-BE49-F238E27FC236}">
                <a16:creationId xmlns:a16="http://schemas.microsoft.com/office/drawing/2014/main" id="{CAE6B158-D0B9-4816-A3ED-91E783097FB9}"/>
              </a:ext>
            </a:extLst>
          </p:cNvPr>
          <p:cNvPicPr>
            <a:picLocks noGrp="1" noChangeAspect="1"/>
          </p:cNvPicPr>
          <p:nvPr>
            <p:ph idx="1"/>
          </p:nvPr>
        </p:nvPicPr>
        <p:blipFill>
          <a:blip r:embed="rId3"/>
          <a:stretch>
            <a:fillRect/>
          </a:stretch>
        </p:blipFill>
        <p:spPr>
          <a:xfrm>
            <a:off x="6248782" y="1388302"/>
            <a:ext cx="4711148" cy="3292261"/>
          </a:xfrm>
        </p:spPr>
      </p:pic>
    </p:spTree>
    <p:extLst>
      <p:ext uri="{BB962C8B-B14F-4D97-AF65-F5344CB8AC3E}">
        <p14:creationId xmlns:p14="http://schemas.microsoft.com/office/powerpoint/2010/main" val="231617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913D-289E-46E7-A2DA-84185B46A06A}"/>
              </a:ext>
            </a:extLst>
          </p:cNvPr>
          <p:cNvSpPr>
            <a:spLocks noGrp="1"/>
          </p:cNvSpPr>
          <p:nvPr>
            <p:ph type="title"/>
          </p:nvPr>
        </p:nvSpPr>
        <p:spPr/>
        <p:txBody>
          <a:bodyPr/>
          <a:lstStyle/>
          <a:p>
            <a:r>
              <a:rPr lang="en-US" dirty="0"/>
              <a:t>Hyper-Converged Data Platforms</a:t>
            </a:r>
          </a:p>
        </p:txBody>
      </p:sp>
      <p:sp>
        <p:nvSpPr>
          <p:cNvPr id="5" name="Slide Number Placeholder 4">
            <a:extLst>
              <a:ext uri="{FF2B5EF4-FFF2-40B4-BE49-F238E27FC236}">
                <a16:creationId xmlns:a16="http://schemas.microsoft.com/office/drawing/2014/main" id="{A2E98612-2704-432A-A00F-690CAFFC6D0B}"/>
              </a:ext>
            </a:extLst>
          </p:cNvPr>
          <p:cNvSpPr>
            <a:spLocks noGrp="1"/>
          </p:cNvSpPr>
          <p:nvPr>
            <p:ph type="sldNum" sz="quarter" idx="12"/>
          </p:nvPr>
        </p:nvSpPr>
        <p:spPr/>
        <p:txBody>
          <a:bodyPr/>
          <a:lstStyle/>
          <a:p>
            <a:fld id="{3B917CB5-27BD-4ECA-9D86-80D4B900A204}" type="slidenum">
              <a:rPr lang="en-US" smtClean="0"/>
              <a:t>3</a:t>
            </a:fld>
            <a:endParaRPr lang="en-US" dirty="0"/>
          </a:p>
        </p:txBody>
      </p:sp>
      <p:pic>
        <p:nvPicPr>
          <p:cNvPr id="6" name="Picture 5" descr="Diagram&#10;&#10;Description automatically generated">
            <a:extLst>
              <a:ext uri="{FF2B5EF4-FFF2-40B4-BE49-F238E27FC236}">
                <a16:creationId xmlns:a16="http://schemas.microsoft.com/office/drawing/2014/main" id="{596F8013-EA6B-4D73-B4A1-88DABC3373F0}"/>
              </a:ext>
            </a:extLst>
          </p:cNvPr>
          <p:cNvPicPr>
            <a:picLocks noChangeAspect="1"/>
          </p:cNvPicPr>
          <p:nvPr/>
        </p:nvPicPr>
        <p:blipFill>
          <a:blip r:embed="rId3"/>
          <a:stretch>
            <a:fillRect/>
          </a:stretch>
        </p:blipFill>
        <p:spPr>
          <a:xfrm>
            <a:off x="5914442" y="1601039"/>
            <a:ext cx="5029322" cy="3147941"/>
          </a:xfrm>
          <a:prstGeom prst="rect">
            <a:avLst/>
          </a:prstGeom>
        </p:spPr>
      </p:pic>
      <p:sp>
        <p:nvSpPr>
          <p:cNvPr id="7" name="TextBox 6">
            <a:extLst>
              <a:ext uri="{FF2B5EF4-FFF2-40B4-BE49-F238E27FC236}">
                <a16:creationId xmlns:a16="http://schemas.microsoft.com/office/drawing/2014/main" id="{01CC920A-3BC6-4F9D-A6C3-48F6F99F3DC8}"/>
              </a:ext>
            </a:extLst>
          </p:cNvPr>
          <p:cNvSpPr txBox="1"/>
          <p:nvPr/>
        </p:nvSpPr>
        <p:spPr>
          <a:xfrm>
            <a:off x="1232070" y="2101645"/>
            <a:ext cx="3668175" cy="830997"/>
          </a:xfrm>
          <a:prstGeom prst="rect">
            <a:avLst/>
          </a:prstGeom>
          <a:noFill/>
        </p:spPr>
        <p:txBody>
          <a:bodyPr wrap="square" rtlCol="0">
            <a:spAutoFit/>
          </a:bodyPr>
          <a:lstStyle/>
          <a:p>
            <a:r>
              <a:rPr lang="en-US" sz="1200" b="1" dirty="0"/>
              <a:t>Key Drivers:</a:t>
            </a:r>
          </a:p>
          <a:p>
            <a:pPr marL="171450" indent="-171450">
              <a:buFont typeface="Arial" panose="020B0604020202020204" pitchFamily="34" charset="0"/>
              <a:buChar char="•"/>
            </a:pPr>
            <a:r>
              <a:rPr lang="en-US" sz="1200" dirty="0"/>
              <a:t>Data Fragmentation</a:t>
            </a:r>
          </a:p>
          <a:p>
            <a:pPr marL="171450" indent="-171450">
              <a:buFont typeface="Arial" panose="020B0604020202020204" pitchFamily="34" charset="0"/>
              <a:buChar char="•"/>
            </a:pPr>
            <a:r>
              <a:rPr lang="en-US" sz="1200" dirty="0"/>
              <a:t>Complex data infrastructure and management</a:t>
            </a:r>
          </a:p>
          <a:p>
            <a:pPr marL="171450" indent="-171450">
              <a:buFont typeface="Arial" panose="020B0604020202020204" pitchFamily="34" charset="0"/>
              <a:buChar char="•"/>
            </a:pPr>
            <a:r>
              <a:rPr lang="en-US" sz="1200" dirty="0"/>
              <a:t>Inefficiency: 10-15 redundant copies</a:t>
            </a:r>
          </a:p>
        </p:txBody>
      </p:sp>
      <p:sp>
        <p:nvSpPr>
          <p:cNvPr id="8" name="TextBox 7">
            <a:extLst>
              <a:ext uri="{FF2B5EF4-FFF2-40B4-BE49-F238E27FC236}">
                <a16:creationId xmlns:a16="http://schemas.microsoft.com/office/drawing/2014/main" id="{BC7E935E-B520-4FC4-AB9E-717D766371A3}"/>
              </a:ext>
            </a:extLst>
          </p:cNvPr>
          <p:cNvSpPr txBox="1"/>
          <p:nvPr/>
        </p:nvSpPr>
        <p:spPr>
          <a:xfrm>
            <a:off x="1232068" y="3259374"/>
            <a:ext cx="3668177" cy="1200329"/>
          </a:xfrm>
          <a:prstGeom prst="rect">
            <a:avLst/>
          </a:prstGeom>
          <a:noFill/>
        </p:spPr>
        <p:txBody>
          <a:bodyPr wrap="square" rtlCol="0">
            <a:spAutoFit/>
          </a:bodyPr>
          <a:lstStyle/>
          <a:p>
            <a:r>
              <a:rPr lang="en-US" sz="1200" b="1" dirty="0"/>
              <a:t>Cloud Adoption:</a:t>
            </a:r>
          </a:p>
          <a:p>
            <a:pPr marL="171450" indent="-171450">
              <a:buFont typeface="Arial" panose="020B0604020202020204" pitchFamily="34" charset="0"/>
              <a:buChar char="•"/>
            </a:pPr>
            <a:r>
              <a:rPr lang="en-US" sz="1200" dirty="0"/>
              <a:t>93% organizations adopt hybrid cloud solution</a:t>
            </a:r>
          </a:p>
          <a:p>
            <a:pPr marL="171450" indent="-171450">
              <a:buFont typeface="Arial" panose="020B0604020202020204" pitchFamily="34" charset="0"/>
              <a:buChar char="•"/>
            </a:pPr>
            <a:r>
              <a:rPr lang="en-US" sz="1200" dirty="0"/>
              <a:t>89% will keep on-premise footprint</a:t>
            </a:r>
          </a:p>
          <a:p>
            <a:pPr marL="171450" indent="-171450">
              <a:buFont typeface="Arial" panose="020B0604020202020204" pitchFamily="34" charset="0"/>
              <a:buChar char="•"/>
            </a:pPr>
            <a:r>
              <a:rPr lang="en-US" sz="1200" dirty="0"/>
              <a:t>Privacy and Security issues</a:t>
            </a:r>
          </a:p>
          <a:p>
            <a:pPr marL="171450" indent="-171450">
              <a:buFont typeface="Arial" panose="020B0604020202020204" pitchFamily="34" charset="0"/>
              <a:buChar char="•"/>
            </a:pPr>
            <a:r>
              <a:rPr lang="en-US" sz="1200" dirty="0"/>
              <a:t>Major storage vendors: cloud tiering, archiving, replication, recovery</a:t>
            </a:r>
          </a:p>
        </p:txBody>
      </p:sp>
      <p:sp>
        <p:nvSpPr>
          <p:cNvPr id="9" name="TextBox 8">
            <a:extLst>
              <a:ext uri="{FF2B5EF4-FFF2-40B4-BE49-F238E27FC236}">
                <a16:creationId xmlns:a16="http://schemas.microsoft.com/office/drawing/2014/main" id="{A5FC00A2-F193-405C-A628-1157B70A25F4}"/>
              </a:ext>
            </a:extLst>
          </p:cNvPr>
          <p:cNvSpPr txBox="1"/>
          <p:nvPr/>
        </p:nvSpPr>
        <p:spPr>
          <a:xfrm>
            <a:off x="1232068" y="4752400"/>
            <a:ext cx="3668177" cy="1384995"/>
          </a:xfrm>
          <a:prstGeom prst="rect">
            <a:avLst/>
          </a:prstGeom>
          <a:noFill/>
        </p:spPr>
        <p:txBody>
          <a:bodyPr wrap="square" rtlCol="0">
            <a:spAutoFit/>
          </a:bodyPr>
          <a:lstStyle/>
          <a:p>
            <a:r>
              <a:rPr lang="en-US" sz="1200" b="1" dirty="0"/>
              <a:t>Add-on Services:</a:t>
            </a:r>
          </a:p>
          <a:p>
            <a:pPr marL="171450" indent="-171450">
              <a:buFont typeface="Arial" panose="020B0604020202020204" pitchFamily="34" charset="0"/>
              <a:buChar char="•"/>
            </a:pPr>
            <a:r>
              <a:rPr lang="en-US" sz="1200" dirty="0"/>
              <a:t>Data Protection: Ransomware protection, antivirus scan data anonymization</a:t>
            </a:r>
          </a:p>
          <a:p>
            <a:pPr marL="171450" indent="-171450">
              <a:buFont typeface="Arial" panose="020B0604020202020204" pitchFamily="34" charset="0"/>
              <a:buChar char="•"/>
            </a:pPr>
            <a:r>
              <a:rPr lang="en-US" sz="1200" dirty="0"/>
              <a:t>Dev/test environments</a:t>
            </a:r>
          </a:p>
          <a:p>
            <a:pPr marL="171450" indent="-171450">
              <a:buFont typeface="Arial" panose="020B0604020202020204" pitchFamily="34" charset="0"/>
              <a:buChar char="•"/>
            </a:pPr>
            <a:r>
              <a:rPr lang="en-US" sz="1200" dirty="0"/>
              <a:t>Data intelligence: data classification, data analytics</a:t>
            </a:r>
          </a:p>
          <a:p>
            <a:pPr marL="171450" indent="-171450">
              <a:buFont typeface="Arial" panose="020B0604020202020204" pitchFamily="34" charset="0"/>
              <a:buChar char="•"/>
            </a:pPr>
            <a:r>
              <a:rPr lang="en-US" sz="1200" dirty="0"/>
              <a:t>Data management</a:t>
            </a:r>
          </a:p>
        </p:txBody>
      </p:sp>
      <p:sp>
        <p:nvSpPr>
          <p:cNvPr id="10" name="TextBox 9">
            <a:extLst>
              <a:ext uri="{FF2B5EF4-FFF2-40B4-BE49-F238E27FC236}">
                <a16:creationId xmlns:a16="http://schemas.microsoft.com/office/drawing/2014/main" id="{3F67BB9F-C400-41DD-A83B-4CF1D554B9B3}"/>
              </a:ext>
            </a:extLst>
          </p:cNvPr>
          <p:cNvSpPr txBox="1"/>
          <p:nvPr/>
        </p:nvSpPr>
        <p:spPr>
          <a:xfrm>
            <a:off x="5914442" y="5118461"/>
            <a:ext cx="3668177" cy="276999"/>
          </a:xfrm>
          <a:prstGeom prst="rect">
            <a:avLst/>
          </a:prstGeom>
          <a:noFill/>
        </p:spPr>
        <p:txBody>
          <a:bodyPr wrap="square" rtlCol="0">
            <a:spAutoFit/>
          </a:bodyPr>
          <a:lstStyle/>
          <a:p>
            <a:r>
              <a:rPr lang="en-US" sz="1200" b="1" dirty="0"/>
              <a:t>Examples: Cohesity, Rubrik</a:t>
            </a:r>
          </a:p>
        </p:txBody>
      </p:sp>
    </p:spTree>
    <p:extLst>
      <p:ext uri="{BB962C8B-B14F-4D97-AF65-F5344CB8AC3E}">
        <p14:creationId xmlns:p14="http://schemas.microsoft.com/office/powerpoint/2010/main" val="257964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FA52-FD2E-456C-9836-B61128836A50}"/>
              </a:ext>
            </a:extLst>
          </p:cNvPr>
          <p:cNvSpPr>
            <a:spLocks noGrp="1"/>
          </p:cNvSpPr>
          <p:nvPr>
            <p:ph type="title"/>
          </p:nvPr>
        </p:nvSpPr>
        <p:spPr/>
        <p:txBody>
          <a:bodyPr/>
          <a:lstStyle/>
          <a:p>
            <a:r>
              <a:rPr lang="en-US" dirty="0"/>
              <a:t>Cohesity</a:t>
            </a:r>
          </a:p>
        </p:txBody>
      </p:sp>
      <p:sp>
        <p:nvSpPr>
          <p:cNvPr id="4" name="Slide Number Placeholder 3">
            <a:extLst>
              <a:ext uri="{FF2B5EF4-FFF2-40B4-BE49-F238E27FC236}">
                <a16:creationId xmlns:a16="http://schemas.microsoft.com/office/drawing/2014/main" id="{FC56D2B6-B2ED-4662-A7F1-2EA2856B23E0}"/>
              </a:ext>
            </a:extLst>
          </p:cNvPr>
          <p:cNvSpPr>
            <a:spLocks noGrp="1"/>
          </p:cNvSpPr>
          <p:nvPr>
            <p:ph type="sldNum" sz="quarter" idx="12"/>
          </p:nvPr>
        </p:nvSpPr>
        <p:spPr/>
        <p:txBody>
          <a:bodyPr/>
          <a:lstStyle/>
          <a:p>
            <a:fld id="{3B917CB5-27BD-4ECA-9D86-80D4B900A204}" type="slidenum">
              <a:rPr lang="en-US" smtClean="0"/>
              <a:t>4</a:t>
            </a:fld>
            <a:endParaRPr lang="en-US"/>
          </a:p>
        </p:txBody>
      </p:sp>
      <p:pic>
        <p:nvPicPr>
          <p:cNvPr id="5" name="Picture 4" descr="Chart, line chart&#10;&#10;Description automatically generated">
            <a:extLst>
              <a:ext uri="{FF2B5EF4-FFF2-40B4-BE49-F238E27FC236}">
                <a16:creationId xmlns:a16="http://schemas.microsoft.com/office/drawing/2014/main" id="{908954A0-B9F1-4E2A-83AF-E7EC280B2845}"/>
              </a:ext>
            </a:extLst>
          </p:cNvPr>
          <p:cNvPicPr>
            <a:picLocks noChangeAspect="1"/>
          </p:cNvPicPr>
          <p:nvPr/>
        </p:nvPicPr>
        <p:blipFill>
          <a:blip r:embed="rId3"/>
          <a:stretch>
            <a:fillRect/>
          </a:stretch>
        </p:blipFill>
        <p:spPr>
          <a:xfrm>
            <a:off x="6317294" y="932205"/>
            <a:ext cx="5145483" cy="2588353"/>
          </a:xfrm>
          <a:prstGeom prst="rect">
            <a:avLst/>
          </a:prstGeom>
        </p:spPr>
      </p:pic>
      <p:pic>
        <p:nvPicPr>
          <p:cNvPr id="6" name="Picture 5" descr="Chart, line chart&#10;&#10;Description automatically generated">
            <a:extLst>
              <a:ext uri="{FF2B5EF4-FFF2-40B4-BE49-F238E27FC236}">
                <a16:creationId xmlns:a16="http://schemas.microsoft.com/office/drawing/2014/main" id="{3C3CB6A2-393D-4502-9F5D-FB4B1B9E786B}"/>
              </a:ext>
            </a:extLst>
          </p:cNvPr>
          <p:cNvPicPr>
            <a:picLocks noChangeAspect="1"/>
          </p:cNvPicPr>
          <p:nvPr/>
        </p:nvPicPr>
        <p:blipFill>
          <a:blip r:embed="rId4"/>
          <a:stretch>
            <a:fillRect/>
          </a:stretch>
        </p:blipFill>
        <p:spPr>
          <a:xfrm>
            <a:off x="6317294" y="3705601"/>
            <a:ext cx="5145482" cy="2586011"/>
          </a:xfrm>
          <a:prstGeom prst="rect">
            <a:avLst/>
          </a:prstGeom>
        </p:spPr>
      </p:pic>
      <p:sp>
        <p:nvSpPr>
          <p:cNvPr id="7" name="TextBox 6">
            <a:extLst>
              <a:ext uri="{FF2B5EF4-FFF2-40B4-BE49-F238E27FC236}">
                <a16:creationId xmlns:a16="http://schemas.microsoft.com/office/drawing/2014/main" id="{9735DFAE-9CB7-40F9-9597-3782C759F56B}"/>
              </a:ext>
            </a:extLst>
          </p:cNvPr>
          <p:cNvSpPr txBox="1"/>
          <p:nvPr/>
        </p:nvSpPr>
        <p:spPr>
          <a:xfrm>
            <a:off x="609600" y="1855800"/>
            <a:ext cx="565205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Annual revenue $300 million (7/31/2020 – 7/31/2021), over 70% increase YoY </a:t>
            </a:r>
          </a:p>
          <a:p>
            <a:pPr marL="285750" indent="-285750">
              <a:buFont typeface="Arial" panose="020B0604020202020204" pitchFamily="34" charset="0"/>
              <a:buChar char="•"/>
            </a:pPr>
            <a:r>
              <a:rPr lang="en-US" sz="1400" dirty="0"/>
              <a:t>A</a:t>
            </a:r>
            <a:r>
              <a:rPr lang="en-US" sz="1400" i="0" dirty="0">
                <a:effectLst/>
              </a:rPr>
              <a:t> 40% increase in the number of customers, with rapid adoption in the Americas, EMEA, and Asia Pacific regions. Cohesity’s customer count is now approximately 2,600.</a:t>
            </a:r>
          </a:p>
          <a:p>
            <a:pPr marL="285750" indent="-285750">
              <a:buFont typeface="Arial" panose="020B0604020202020204" pitchFamily="34" charset="0"/>
              <a:buChar char="•"/>
            </a:pPr>
            <a:r>
              <a:rPr lang="en-US" sz="1400" i="0" dirty="0">
                <a:effectLst/>
              </a:rPr>
              <a:t>As of the end of Q4, nearly 25% of the Fortune 500 do business with Cohesity, an increase of more than 35% YoY. Cohesity customers include four of the Fortune top 10 as well as three of the top ten U.S. banks and three of the top five U.S. health insurers.</a:t>
            </a:r>
            <a:endParaRPr lang="en-US" sz="1400" dirty="0"/>
          </a:p>
        </p:txBody>
      </p:sp>
    </p:spTree>
    <p:extLst>
      <p:ext uri="{BB962C8B-B14F-4D97-AF65-F5344CB8AC3E}">
        <p14:creationId xmlns:p14="http://schemas.microsoft.com/office/powerpoint/2010/main" val="30181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E57-1E7A-4993-B57D-97001DD51E14}"/>
              </a:ext>
            </a:extLst>
          </p:cNvPr>
          <p:cNvSpPr>
            <a:spLocks noGrp="1"/>
          </p:cNvSpPr>
          <p:nvPr>
            <p:ph type="title"/>
          </p:nvPr>
        </p:nvSpPr>
        <p:spPr/>
        <p:txBody>
          <a:bodyPr/>
          <a:lstStyle/>
          <a:p>
            <a:r>
              <a:rPr lang="en-US" dirty="0"/>
              <a:t>Rubrik</a:t>
            </a:r>
          </a:p>
        </p:txBody>
      </p:sp>
      <p:pic>
        <p:nvPicPr>
          <p:cNvPr id="6" name="Content Placeholder 5">
            <a:extLst>
              <a:ext uri="{FF2B5EF4-FFF2-40B4-BE49-F238E27FC236}">
                <a16:creationId xmlns:a16="http://schemas.microsoft.com/office/drawing/2014/main" id="{E41667A2-4328-4547-8B2A-CF28C6A32999}"/>
              </a:ext>
            </a:extLst>
          </p:cNvPr>
          <p:cNvPicPr>
            <a:picLocks noGrp="1" noChangeAspect="1"/>
          </p:cNvPicPr>
          <p:nvPr>
            <p:ph idx="1"/>
          </p:nvPr>
        </p:nvPicPr>
        <p:blipFill>
          <a:blip r:embed="rId2"/>
          <a:stretch>
            <a:fillRect/>
          </a:stretch>
        </p:blipFill>
        <p:spPr>
          <a:xfrm>
            <a:off x="6534314" y="2153984"/>
            <a:ext cx="4921689" cy="2888818"/>
          </a:xfrm>
        </p:spPr>
      </p:pic>
      <p:sp>
        <p:nvSpPr>
          <p:cNvPr id="4" name="Slide Number Placeholder 3">
            <a:extLst>
              <a:ext uri="{FF2B5EF4-FFF2-40B4-BE49-F238E27FC236}">
                <a16:creationId xmlns:a16="http://schemas.microsoft.com/office/drawing/2014/main" id="{C27C3FDA-F5E7-42BE-BCAC-4C4CCD144E41}"/>
              </a:ext>
            </a:extLst>
          </p:cNvPr>
          <p:cNvSpPr>
            <a:spLocks noGrp="1"/>
          </p:cNvSpPr>
          <p:nvPr>
            <p:ph type="sldNum" sz="quarter" idx="12"/>
          </p:nvPr>
        </p:nvSpPr>
        <p:spPr/>
        <p:txBody>
          <a:bodyPr/>
          <a:lstStyle/>
          <a:p>
            <a:fld id="{3B917CB5-27BD-4ECA-9D86-80D4B900A204}" type="slidenum">
              <a:rPr lang="en-US" smtClean="0"/>
              <a:t>5</a:t>
            </a:fld>
            <a:endParaRPr lang="en-US"/>
          </a:p>
        </p:txBody>
      </p:sp>
      <p:sp>
        <p:nvSpPr>
          <p:cNvPr id="7" name="TextBox 6">
            <a:extLst>
              <a:ext uri="{FF2B5EF4-FFF2-40B4-BE49-F238E27FC236}">
                <a16:creationId xmlns:a16="http://schemas.microsoft.com/office/drawing/2014/main" id="{C0E7EB4C-3704-4347-B7D2-678845F65B89}"/>
              </a:ext>
            </a:extLst>
          </p:cNvPr>
          <p:cNvSpPr txBox="1"/>
          <p:nvPr/>
        </p:nvSpPr>
        <p:spPr>
          <a:xfrm>
            <a:off x="609600" y="1855800"/>
            <a:ext cx="5652052"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effectLst/>
              </a:rPr>
              <a:t>Rubrik revenue run rate hit </a:t>
            </a:r>
            <a:r>
              <a:rPr lang="en-US" sz="1400" b="1" i="0" dirty="0">
                <a:effectLst/>
              </a:rPr>
              <a:t>$600.0M</a:t>
            </a:r>
            <a:r>
              <a:rPr lang="en-US" sz="1400" b="0" i="0" dirty="0">
                <a:effectLst/>
              </a:rPr>
              <a:t> in revenue.</a:t>
            </a:r>
          </a:p>
          <a:p>
            <a:pPr marL="285750" indent="-285750">
              <a:buFont typeface="Arial" panose="020B0604020202020204" pitchFamily="34" charset="0"/>
              <a:buChar char="•"/>
            </a:pPr>
            <a:r>
              <a:rPr lang="en-US" sz="1400" b="0" i="0" dirty="0">
                <a:effectLst/>
              </a:rPr>
              <a:t>More than 3,200 global customers have chosen Rubrik</a:t>
            </a:r>
          </a:p>
        </p:txBody>
      </p:sp>
    </p:spTree>
    <p:extLst>
      <p:ext uri="{BB962C8B-B14F-4D97-AF65-F5344CB8AC3E}">
        <p14:creationId xmlns:p14="http://schemas.microsoft.com/office/powerpoint/2010/main" val="302615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7217-0E62-4C69-A816-24177507D99C}"/>
              </a:ext>
            </a:extLst>
          </p:cNvPr>
          <p:cNvSpPr>
            <a:spLocks noGrp="1"/>
          </p:cNvSpPr>
          <p:nvPr>
            <p:ph type="title"/>
          </p:nvPr>
        </p:nvSpPr>
        <p:spPr/>
        <p:txBody>
          <a:bodyPr/>
          <a:lstStyle/>
          <a:p>
            <a:r>
              <a:rPr lang="en-US" dirty="0"/>
              <a:t>IDC PBBA 3Q/21 Trends</a:t>
            </a:r>
          </a:p>
        </p:txBody>
      </p:sp>
      <p:pic>
        <p:nvPicPr>
          <p:cNvPr id="6" name="Content Placeholder 5">
            <a:extLst>
              <a:ext uri="{FF2B5EF4-FFF2-40B4-BE49-F238E27FC236}">
                <a16:creationId xmlns:a16="http://schemas.microsoft.com/office/drawing/2014/main" id="{DAC57683-C7AC-46BD-8D15-1B9DD4648210}"/>
              </a:ext>
            </a:extLst>
          </p:cNvPr>
          <p:cNvPicPr>
            <a:picLocks noGrp="1" noChangeAspect="1"/>
          </p:cNvPicPr>
          <p:nvPr>
            <p:ph idx="1"/>
          </p:nvPr>
        </p:nvPicPr>
        <p:blipFill>
          <a:blip r:embed="rId3"/>
          <a:stretch>
            <a:fillRect/>
          </a:stretch>
        </p:blipFill>
        <p:spPr>
          <a:xfrm>
            <a:off x="1548981" y="1825625"/>
            <a:ext cx="9094038" cy="4351338"/>
          </a:xfrm>
        </p:spPr>
      </p:pic>
      <p:sp>
        <p:nvSpPr>
          <p:cNvPr id="4" name="Slide Number Placeholder 3">
            <a:extLst>
              <a:ext uri="{FF2B5EF4-FFF2-40B4-BE49-F238E27FC236}">
                <a16:creationId xmlns:a16="http://schemas.microsoft.com/office/drawing/2014/main" id="{F50A7E6C-9E38-422F-B8FF-A6F080EC2612}"/>
              </a:ext>
            </a:extLst>
          </p:cNvPr>
          <p:cNvSpPr>
            <a:spLocks noGrp="1"/>
          </p:cNvSpPr>
          <p:nvPr>
            <p:ph type="sldNum" sz="quarter" idx="12"/>
          </p:nvPr>
        </p:nvSpPr>
        <p:spPr/>
        <p:txBody>
          <a:bodyPr/>
          <a:lstStyle/>
          <a:p>
            <a:fld id="{3B917CB5-27BD-4ECA-9D86-80D4B900A204}" type="slidenum">
              <a:rPr lang="en-US" smtClean="0"/>
              <a:t>6</a:t>
            </a:fld>
            <a:endParaRPr lang="en-US"/>
          </a:p>
        </p:txBody>
      </p:sp>
    </p:spTree>
    <p:extLst>
      <p:ext uri="{BB962C8B-B14F-4D97-AF65-F5344CB8AC3E}">
        <p14:creationId xmlns:p14="http://schemas.microsoft.com/office/powerpoint/2010/main" val="37606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5203FBB37A2044B6A01EDE15CC450D" ma:contentTypeVersion="12" ma:contentTypeDescription="Create a new document." ma:contentTypeScope="" ma:versionID="93b2011134d4a4f6779764b19b1b5824">
  <xsd:schema xmlns:xsd="http://www.w3.org/2001/XMLSchema" xmlns:xs="http://www.w3.org/2001/XMLSchema" xmlns:p="http://schemas.microsoft.com/office/2006/metadata/properties" xmlns:ns2="91b7cdcb-e07a-4697-9cbd-de75cc76871b" xmlns:ns3="e98f124e-b0bc-49a4-9f96-52185cd001a4" targetNamespace="http://schemas.microsoft.com/office/2006/metadata/properties" ma:root="true" ma:fieldsID="4000d5d8a7cf7dcde0b77186f695819e" ns2:_="" ns3:_="">
    <xsd:import namespace="91b7cdcb-e07a-4697-9cbd-de75cc76871b"/>
    <xsd:import namespace="e98f124e-b0bc-49a4-9f96-52185cd001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7cdcb-e07a-4697-9cbd-de75cc768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8f124e-b0bc-49a4-9f96-52185cd001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98f124e-b0bc-49a4-9f96-52185cd001a4">
      <UserInfo>
        <DisplayName>Lili Chen</DisplayName>
        <AccountId>1260</AccountId>
        <AccountType/>
      </UserInfo>
    </SharedWithUsers>
  </documentManagement>
</p:properties>
</file>

<file path=customXml/itemProps1.xml><?xml version="1.0" encoding="utf-8"?>
<ds:datastoreItem xmlns:ds="http://schemas.openxmlformats.org/officeDocument/2006/customXml" ds:itemID="{F04A2AE2-4DDA-40AF-A5BC-52E90CEBBE0C}">
  <ds:schemaRefs>
    <ds:schemaRef ds:uri="http://schemas.microsoft.com/sharepoint/v3/contenttype/forms"/>
  </ds:schemaRefs>
</ds:datastoreItem>
</file>

<file path=customXml/itemProps2.xml><?xml version="1.0" encoding="utf-8"?>
<ds:datastoreItem xmlns:ds="http://schemas.openxmlformats.org/officeDocument/2006/customXml" ds:itemID="{2E8C24CA-CEB6-49B0-AF59-E53B86413176}">
  <ds:schemaRefs>
    <ds:schemaRef ds:uri="91b7cdcb-e07a-4697-9cbd-de75cc76871b"/>
    <ds:schemaRef ds:uri="e98f124e-b0bc-49a4-9f96-52185cd001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3A1FF79-6EA3-4DF1-B97F-2807F9CEF586}">
  <ds:schemaRefs>
    <ds:schemaRef ds:uri="http://schemas.microsoft.com/office/2006/documentManagement/types"/>
    <ds:schemaRef ds:uri="http://purl.org/dc/terms/"/>
    <ds:schemaRef ds:uri="e98f124e-b0bc-49a4-9f96-52185cd001a4"/>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dcmitype/"/>
    <ds:schemaRef ds:uri="91b7cdcb-e07a-4697-9cbd-de75cc76871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Futurewei 2019 Template</Template>
  <TotalTime>58337</TotalTime>
  <Words>453</Words>
  <Application>Microsoft Office PowerPoint</Application>
  <PresentationFormat>Widescreen</PresentationFormat>
  <Paragraphs>64</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Times New Roman</vt:lpstr>
      <vt:lpstr>BCW</vt:lpstr>
      <vt:lpstr>Backup &amp; Archiving Market Insights</vt:lpstr>
      <vt:lpstr>Secondary Storage Market</vt:lpstr>
      <vt:lpstr>Hyper-Converged Data Platforms</vt:lpstr>
      <vt:lpstr>Cohesity</vt:lpstr>
      <vt:lpstr>Rubrik</vt:lpstr>
      <vt:lpstr>IDC PBBA 3Q/21 Trends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Futurewei GDPR Compliant Backup Solution</dc:title>
  <dc:creator>Gary Davis</dc:creator>
  <cp:lastModifiedBy>Lili Chen</cp:lastModifiedBy>
  <cp:revision>625</cp:revision>
  <dcterms:created xsi:type="dcterms:W3CDTF">2019-12-02T18:03:50Z</dcterms:created>
  <dcterms:modified xsi:type="dcterms:W3CDTF">2022-03-24T00:49:39Z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y fmtid="{D5CDD505-2E9C-101B-9397-08002B2CF9AE}" pid="6" name="ContentTypeId">
    <vt:lpwstr>0x010100F95203FBB37A2044B6A01EDE15CC450D</vt:lpwstr>
  </property>
</Properties>
</file>