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59" r:id="rId5"/>
    <p:sldId id="262" r:id="rId6"/>
    <p:sldId id="260" r:id="rId7"/>
    <p:sldId id="261" r:id="rId8"/>
    <p:sldId id="263" r:id="rId9"/>
    <p:sldId id="267" r:id="rId10"/>
    <p:sldId id="264" r:id="rId11"/>
    <p:sldId id="266" r:id="rId12"/>
    <p:sldId id="273" r:id="rId13"/>
    <p:sldId id="265" r:id="rId14"/>
    <p:sldId id="269" r:id="rId15"/>
    <p:sldId id="268" r:id="rId16"/>
    <p:sldId id="274" r:id="rId17"/>
    <p:sldId id="270" r:id="rId18"/>
    <p:sldId id="271" r:id="rId19"/>
    <p:sldId id="272" r:id="rId20"/>
    <p:sldId id="280" r:id="rId21"/>
    <p:sldId id="281" r:id="rId22"/>
    <p:sldId id="282" r:id="rId23"/>
    <p:sldId id="283" r:id="rId24"/>
    <p:sldId id="29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645439"/>
            <a:ext cx="9440034" cy="1828801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474238"/>
            <a:ext cx="9440034" cy="104986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DBD67-8DD8-4653-8204-E0EE566D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62" y="364973"/>
            <a:ext cx="3360696" cy="13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7F513-3DF2-43CD-9E9A-294F9FE0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75EBA-1F9E-4B0E-ACCD-5C6D85DFE2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gert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421171"/>
            <a:ext cx="10353762" cy="1204230"/>
          </a:xfrm>
        </p:spPr>
        <p:txBody>
          <a:bodyPr anchor="ctr">
            <a:normAutofit/>
          </a:bodyPr>
          <a:lstStyle>
            <a:lvl1pPr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835776"/>
            <a:ext cx="10353763" cy="3434565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200" i="1" kern="1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j-ea"/>
                <a:cs typeface="Trebuchet M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75EBA-1F9E-4B0E-ACCD-5C6D85DFE2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F967C8-848A-4C19-ACAF-FF5F71D135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77F50-9A0A-4A7F-B131-D7D7041E2D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3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D68BA-EB28-41CA-A806-660413D8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8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2B0FA8-2226-4540-86BD-7C913F290E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0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8525A-AF08-449C-BF68-0D26D127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5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44163-1515-48FC-9DA9-C7AD374CA7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92893-EC53-4EF7-994B-431C8C77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DB030-7970-4394-87C4-1DA72596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92" y="6065837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5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74E0D-8E59-4473-9C0E-9FEA92C8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9337C0-CCFC-4B65-A53C-77C660AC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8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3D232-9F76-4EEE-BD0F-9C7A14A4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2B63-C387-486E-A50D-FD69A85E09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967A2-3B0A-4E06-A76B-6CE7EDF5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D38BE-845D-48D7-ABDD-CEA46481BE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1DD3B9-75CB-477E-A3DD-6BBA04BC7BAE}" type="datetimeFigureOut">
              <a:rPr lang="en-ID" smtClean="0"/>
              <a:t>01/09/2021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8C2BC9-C5DF-4761-9A0C-4B0A95CE1A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032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8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4F63-164C-40DF-8F17-43B6410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Algoritmik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79AB-3F77-40FE-A8CD-23610793B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824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0C4297-F948-49ED-8891-585BDFBC3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4046E6-79FD-4F73-A233-40A1F4D69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Simbol</a:t>
            </a:r>
            <a:r>
              <a:rPr lang="en-US" altLang="en-US" dirty="0"/>
              <a:t> proses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merepresentasikan</a:t>
            </a:r>
            <a:r>
              <a:rPr lang="en-US" altLang="en-US" dirty="0"/>
              <a:t> Langkah </a:t>
            </a:r>
            <a:r>
              <a:rPr lang="en-US" altLang="en-US" dirty="0" err="1"/>
              <a:t>tunggal</a:t>
            </a:r>
            <a:r>
              <a:rPr lang="en-US" altLang="en-US" dirty="0"/>
              <a:t> (</a:t>
            </a: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err="1"/>
              <a:t>tambahkan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sendok</a:t>
            </a:r>
            <a:r>
              <a:rPr lang="en-US" altLang="en-US" dirty="0"/>
              <a:t> </a:t>
            </a:r>
            <a:r>
              <a:rPr lang="en-US" altLang="en-US" dirty="0" err="1"/>
              <a:t>gula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input </a:t>
            </a:r>
            <a:r>
              <a:rPr lang="en-US" altLang="en-US" dirty="0" err="1"/>
              <a:t>angka</a:t>
            </a:r>
            <a:r>
              <a:rPr lang="en-US" altLang="en-US" dirty="0"/>
              <a:t>)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juga </a:t>
            </a:r>
            <a:r>
              <a:rPr lang="en-US" altLang="en-US" dirty="0" err="1"/>
              <a:t>sebuah</a:t>
            </a:r>
            <a:r>
              <a:rPr lang="en-US" altLang="en-US" dirty="0"/>
              <a:t> sub proses (</a:t>
            </a: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kopi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hitung</a:t>
            </a:r>
            <a:r>
              <a:rPr lang="en-US" altLang="en-US" dirty="0"/>
              <a:t> volume </a:t>
            </a:r>
            <a:r>
              <a:rPr lang="en-US" altLang="en-US" dirty="0" err="1"/>
              <a:t>kubus</a:t>
            </a:r>
            <a:r>
              <a:rPr lang="en-US" altLang="en-US" dirty="0"/>
              <a:t>).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3A3FDBB-F803-4734-BB85-32A2EC032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564" y="3990975"/>
            <a:ext cx="2634224" cy="148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/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ECF9F47-4CFF-47A5-9959-A302BCBA4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1C82CC-A315-4AA0-9E6B-C74EDEA3B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percabangan</a:t>
            </a:r>
            <a:r>
              <a:rPr lang="en-US" altLang="en-US" dirty="0"/>
              <a:t> di </a:t>
            </a:r>
            <a:r>
              <a:rPr lang="en-US" altLang="en-US" dirty="0" err="1"/>
              <a:t>gambarkan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permata</a:t>
            </a:r>
            <a:r>
              <a:rPr lang="en-US" altLang="en-US" dirty="0"/>
              <a:t> (diamond). Dimana symbol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inputan</a:t>
            </a:r>
            <a:r>
              <a:rPr lang="en-US" altLang="en-US" dirty="0"/>
              <a:t> dan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keluaran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bernilai</a:t>
            </a:r>
            <a:r>
              <a:rPr lang="en-US" altLang="en-US" dirty="0"/>
              <a:t> </a:t>
            </a:r>
            <a:r>
              <a:rPr lang="en-US" altLang="en-US" dirty="0" err="1"/>
              <a:t>benar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bernilai</a:t>
            </a:r>
            <a:r>
              <a:rPr lang="en-US" altLang="en-US" dirty="0"/>
              <a:t> salah. 	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EA87DB7F-F528-47B6-BD47-35D97176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275" y="3790950"/>
            <a:ext cx="2357999" cy="15525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true</a:t>
            </a:r>
          </a:p>
          <a:p>
            <a:pPr algn="ctr"/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60F3-7DD3-4848-8375-15618CAB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602A-E760-4105-869F-7B0525F5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(preparation)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dirty="0" err="1"/>
              <a:t>inisiasi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konstanta</a:t>
            </a:r>
            <a:endParaRPr lang="en-ID" dirty="0"/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676F995E-2EC4-4C64-839A-A5E31AA2AD1D}"/>
              </a:ext>
            </a:extLst>
          </p:cNvPr>
          <p:cNvSpPr/>
          <p:nvPr/>
        </p:nvSpPr>
        <p:spPr>
          <a:xfrm>
            <a:off x="3891280" y="3276600"/>
            <a:ext cx="4196080" cy="13919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PREPARATION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75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39280D-CCA5-4E2B-B35D-E3686FCD6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DEF0C7-912D-42B6-A00C-DAA6B5000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Simbol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output yang </a:t>
            </a:r>
            <a:r>
              <a:rPr lang="en-US" altLang="en-US" dirty="0" err="1"/>
              <a:t>berupa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file </a:t>
            </a:r>
            <a:r>
              <a:rPr lang="en-US" altLang="en-US" dirty="0" err="1"/>
              <a:t>tercetak</a:t>
            </a:r>
            <a:r>
              <a:rPr lang="en-US" altLang="en-US" dirty="0"/>
              <a:t>.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C556838F-F18F-4ACC-A9D8-5AD659E7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76" y="3571875"/>
            <a:ext cx="1676400" cy="1219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Document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71B32E-0258-4EFC-95B9-DC6AD5D1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BF5393-A952-4523-8A11-2594C2C54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garis</a:t>
            </a:r>
            <a:r>
              <a:rPr lang="en-US" altLang="en-US" dirty="0"/>
              <a:t>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alur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Langkah dan </a:t>
            </a:r>
            <a:r>
              <a:rPr lang="en-US" altLang="en-US" dirty="0" err="1"/>
              <a:t>arah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aliran</a:t>
            </a:r>
            <a:r>
              <a:rPr lang="en-US" altLang="en-US" dirty="0"/>
              <a:t> (flow). </a:t>
            </a:r>
            <a:r>
              <a:rPr lang="en-US" altLang="en-US" dirty="0" err="1"/>
              <a:t>Garis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berbentuk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panah</a:t>
            </a:r>
            <a:r>
              <a:rPr lang="en-US" altLang="en-US" dirty="0"/>
              <a:t> yang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tujuannya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1E4E8402-9ABD-45E5-816C-691E36430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360045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08621834-A246-427E-8218-918E000E1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4181475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BA21663-7CD8-49E8-97AE-90EF02B0C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3019903-1273-48F9-9C9E-7FCC4FED9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Simbol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menghubungkan</a:t>
            </a:r>
            <a:r>
              <a:rPr lang="en-US" altLang="en-US" dirty="0"/>
              <a:t> (</a:t>
            </a:r>
            <a:r>
              <a:rPr lang="en-US" altLang="en-US" dirty="0" err="1"/>
              <a:t>menyambung</a:t>
            </a:r>
            <a:r>
              <a:rPr lang="en-US" altLang="en-US" dirty="0"/>
              <a:t>) </a:t>
            </a:r>
            <a:r>
              <a:rPr lang="en-US" altLang="en-US" dirty="0" err="1"/>
              <a:t>sebuah</a:t>
            </a:r>
            <a:r>
              <a:rPr lang="en-US" altLang="en-US" dirty="0"/>
              <a:t> flowchart pada </a:t>
            </a:r>
            <a:r>
              <a:rPr lang="en-US" altLang="en-US" dirty="0" err="1"/>
              <a:t>halaman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r>
              <a:rPr lang="en-US" altLang="en-US" dirty="0"/>
              <a:t>. Connector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 yang </a:t>
            </a:r>
            <a:r>
              <a:rPr lang="en-US" altLang="en-US" dirty="0" err="1"/>
              <a:t>nantinya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disamakan</a:t>
            </a:r>
            <a:r>
              <a:rPr lang="en-US" altLang="en-US" dirty="0"/>
              <a:t> (matching).</a:t>
            </a:r>
            <a:endParaRPr lang="en-ID" dirty="0"/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9AEF0AA5-E3A3-4129-9004-97EFCE7C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035" y="3810719"/>
            <a:ext cx="1272149" cy="132397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connector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BF1-6126-4CE2-B52F-CCFEBE25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5D92-C2B5-416B-A58F-632E9C72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Simbol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menghubungkan</a:t>
            </a:r>
            <a:r>
              <a:rPr lang="en-US" altLang="en-US" dirty="0"/>
              <a:t> (</a:t>
            </a:r>
            <a:r>
              <a:rPr lang="en-US" altLang="en-US" dirty="0" err="1"/>
              <a:t>menyambung</a:t>
            </a:r>
            <a:r>
              <a:rPr lang="en-US" altLang="en-US" dirty="0"/>
              <a:t>) </a:t>
            </a:r>
            <a:r>
              <a:rPr lang="en-US" altLang="en-US" dirty="0" err="1"/>
              <a:t>sebuah</a:t>
            </a:r>
            <a:r>
              <a:rPr lang="en-US" altLang="en-US" dirty="0"/>
              <a:t> flowchart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halaman</a:t>
            </a:r>
            <a:r>
              <a:rPr lang="en-US" altLang="en-US" dirty="0"/>
              <a:t> </a:t>
            </a:r>
            <a:r>
              <a:rPr lang="en-US" altLang="en-US" dirty="0" err="1"/>
              <a:t>selanjutnya</a:t>
            </a:r>
            <a:r>
              <a:rPr lang="en-US" altLang="en-US" dirty="0"/>
              <a:t> </a:t>
            </a:r>
            <a:r>
              <a:rPr lang="en-US" altLang="en-US" dirty="0" err="1"/>
              <a:t>dimana</a:t>
            </a:r>
            <a:r>
              <a:rPr lang="en-US" altLang="en-US" dirty="0"/>
              <a:t> pada connector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 yang </a:t>
            </a:r>
            <a:r>
              <a:rPr lang="en-US" altLang="en-US" dirty="0" err="1"/>
              <a:t>nantinya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disamakan</a:t>
            </a:r>
            <a:r>
              <a:rPr lang="en-US" altLang="en-US" dirty="0"/>
              <a:t> (matching).</a:t>
            </a:r>
            <a:endParaRPr lang="en-ID" dirty="0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8B17D45-B782-42AD-B17D-7B93D89F9B0C}"/>
              </a:ext>
            </a:extLst>
          </p:cNvPr>
          <p:cNvSpPr/>
          <p:nvPr/>
        </p:nvSpPr>
        <p:spPr>
          <a:xfrm>
            <a:off x="5435356" y="3931920"/>
            <a:ext cx="1463284" cy="154432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 Page Connector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949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FE16946-B761-4BB1-A26B-4E3438CB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Cara </a:t>
            </a:r>
            <a:r>
              <a:rPr lang="en-US" altLang="en-US" dirty="0" err="1"/>
              <a:t>Pembuatan</a:t>
            </a:r>
            <a:r>
              <a:rPr lang="en-US" altLang="en-US" dirty="0"/>
              <a:t> Flowchart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4AB0A-4FA0-43C8-BC4B-135C3F0D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kaidah</a:t>
            </a:r>
            <a:r>
              <a:rPr lang="en-ID" dirty="0"/>
              <a:t> yang </a:t>
            </a:r>
            <a:r>
              <a:rPr lang="en-ID" dirty="0" err="1"/>
              <a:t>baku</a:t>
            </a:r>
            <a:r>
              <a:rPr lang="en-ID" dirty="0"/>
              <a:t>.</a:t>
            </a:r>
          </a:p>
          <a:p>
            <a:r>
              <a:rPr lang="en-ID" dirty="0"/>
              <a:t>Flowchart =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</a:p>
          <a:p>
            <a:r>
              <a:rPr lang="en-ID" dirty="0"/>
              <a:t>Flowchart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programmer </a:t>
            </a:r>
            <a:r>
              <a:rPr lang="en-ID" dirty="0" err="1"/>
              <a:t>dengan</a:t>
            </a:r>
            <a:r>
              <a:rPr lang="en-ID" dirty="0"/>
              <a:t> programmer lain</a:t>
            </a:r>
          </a:p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flowchart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b="1" dirty="0"/>
              <a:t>INPUT &gt; PROSES &gt; 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0E99-033F-4535-9854-5D509E80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</a:t>
            </a:r>
            <a:r>
              <a:rPr lang="en-US" dirty="0" err="1"/>
              <a:t>Pembuatannya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7C7F-C29E-4206-8200-9B355E93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Hindari</a:t>
            </a:r>
            <a:r>
              <a:rPr lang="en-ID" dirty="0"/>
              <a:t> </a:t>
            </a:r>
            <a:r>
              <a:rPr lang="en-ID" dirty="0" err="1"/>
              <a:t>pengulangan</a:t>
            </a:r>
            <a:r>
              <a:rPr lang="en-ID" dirty="0"/>
              <a:t> proses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dan </a:t>
            </a:r>
            <a:r>
              <a:rPr lang="en-ID" dirty="0" err="1"/>
              <a:t>logika</a:t>
            </a:r>
            <a:r>
              <a:rPr lang="en-ID" dirty="0"/>
              <a:t> yang </a:t>
            </a:r>
            <a:r>
              <a:rPr lang="en-ID" dirty="0" err="1"/>
              <a:t>berbelit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jalannya</a:t>
            </a:r>
            <a:r>
              <a:rPr lang="en-ID" dirty="0"/>
              <a:t> proses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.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flowchart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dan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(connector)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dan </a:t>
            </a:r>
            <a:r>
              <a:rPr lang="en-ID" dirty="0" err="1"/>
              <a:t>tujuannya</a:t>
            </a:r>
            <a:r>
              <a:rPr lang="en-ID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Sebuah</a:t>
            </a:r>
            <a:r>
              <a:rPr lang="en-US" altLang="en-US" dirty="0"/>
              <a:t> flowchart </a:t>
            </a:r>
            <a:r>
              <a:rPr lang="en-US" altLang="en-US" dirty="0" err="1"/>
              <a:t>diawali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START dan </a:t>
            </a:r>
            <a:r>
              <a:rPr lang="en-US" altLang="en-US" dirty="0" err="1"/>
              <a:t>diakhiri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END.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45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9F5D-C63E-4C08-9401-35B091E3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569C0-6EEB-4F88-A4FB-300B4CD0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Flowchart </a:t>
            </a:r>
            <a:r>
              <a:rPr lang="en-US" sz="2400" dirty="0" err="1"/>
              <a:t>memsan</a:t>
            </a:r>
            <a:r>
              <a:rPr lang="en-US" sz="2400" dirty="0"/>
              <a:t> burger </a:t>
            </a:r>
            <a:endParaRPr lang="en-ID" sz="2400" dirty="0"/>
          </a:p>
        </p:txBody>
      </p:sp>
      <p:pic>
        <p:nvPicPr>
          <p:cNvPr id="9" name="Picture 40">
            <a:extLst>
              <a:ext uri="{FF2B5EF4-FFF2-40B4-BE49-F238E27FC236}">
                <a16:creationId xmlns:a16="http://schemas.microsoft.com/office/drawing/2014/main" id="{E4987A04-560D-44FE-8F55-C3A652067A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80" y="366662"/>
            <a:ext cx="4075360" cy="625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D979-597C-4F09-8B86-9C19E4CB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5019-4ABC-4F47-B69D-BE68DC5A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0C3E9-2A58-46C5-90C4-BA7F88E0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1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A79F-3DF1-422C-95A2-691C88AF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55504-F752-4C48-B83B-DBAF44D6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Flowchart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endParaRPr lang="en-ID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F57D42-E5EB-47CA-8B02-9E5F4EA26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06" y="1203960"/>
            <a:ext cx="7219894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DF322-FBE5-4DDE-82BB-2F0265DA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4DDFC-62B9-4032-8300-CFFCD85C2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Narasi</a:t>
            </a:r>
            <a:endParaRPr lang="en-ID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C60FC9-AC63-4A04-A325-8A87142DC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Mulai</a:t>
            </a:r>
            <a:endParaRPr lang="en-US" sz="2400" dirty="0"/>
          </a:p>
          <a:p>
            <a:r>
              <a:rPr lang="en-US" sz="2400" dirty="0"/>
              <a:t>Masukkan Panjang</a:t>
            </a:r>
          </a:p>
          <a:p>
            <a:r>
              <a:rPr lang="en-US" sz="2400" dirty="0"/>
              <a:t>Masukkan </a:t>
            </a:r>
            <a:r>
              <a:rPr lang="en-US" sz="2400" dirty="0" err="1"/>
              <a:t>lebar</a:t>
            </a:r>
            <a:endParaRPr lang="en-US" sz="2400" dirty="0"/>
          </a:p>
          <a:p>
            <a:r>
              <a:rPr lang="en-US" sz="2400" dirty="0"/>
              <a:t>Luas = Panjang * </a:t>
            </a:r>
            <a:r>
              <a:rPr lang="en-US" sz="2400" dirty="0" err="1"/>
              <a:t>lebar</a:t>
            </a:r>
            <a:endParaRPr lang="en-US" sz="2400" dirty="0"/>
          </a:p>
          <a:p>
            <a:r>
              <a:rPr lang="en-US" sz="2400" dirty="0" err="1"/>
              <a:t>Tampilkan</a:t>
            </a:r>
            <a:r>
              <a:rPr lang="en-US" sz="2400" dirty="0"/>
              <a:t> Luas</a:t>
            </a:r>
          </a:p>
          <a:p>
            <a:r>
              <a:rPr lang="en-US" sz="2400" dirty="0" err="1"/>
              <a:t>Selesai</a:t>
            </a:r>
            <a:endParaRPr lang="en-US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6E72C9-C0F6-44FF-B5E3-46F4B5975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5A365CC-04FD-402E-9BCE-20187E0A61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8640" y="1364394"/>
            <a:ext cx="1693518" cy="5493606"/>
          </a:xfrm>
        </p:spPr>
      </p:pic>
    </p:spTree>
    <p:extLst>
      <p:ext uri="{BB962C8B-B14F-4D97-AF65-F5344CB8AC3E}">
        <p14:creationId xmlns:p14="http://schemas.microsoft.com/office/powerpoint/2010/main" val="96913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376C-DC32-46DE-B471-C79B100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Pseudocode </a:t>
            </a:r>
            <a:r>
              <a:rPr lang="en-US" dirty="0" err="1"/>
              <a:t>ke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3F41-629E-4840-8D34-2E4072DD5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CAB53-EE26-4D02-9FCA-9D43588AE6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Luas </a:t>
            </a:r>
            <a:r>
              <a:rPr lang="en-US" dirty="0" err="1"/>
              <a:t>Persegi</a:t>
            </a:r>
            <a:r>
              <a:rPr lang="en-US" dirty="0"/>
              <a:t> Panjang</a:t>
            </a:r>
          </a:p>
          <a:p>
            <a:r>
              <a:rPr lang="en-US" dirty="0" err="1"/>
              <a:t>Deklarasi</a:t>
            </a:r>
            <a:endParaRPr lang="en-US" dirty="0"/>
          </a:p>
          <a:p>
            <a:r>
              <a:rPr lang="en-US" dirty="0"/>
              <a:t>Panjang, </a:t>
            </a:r>
            <a:r>
              <a:rPr lang="en-US" dirty="0" err="1"/>
              <a:t>lebar</a:t>
            </a:r>
            <a:r>
              <a:rPr lang="en-US" dirty="0"/>
              <a:t> : integer</a:t>
            </a:r>
          </a:p>
          <a:p>
            <a:r>
              <a:rPr lang="en-US" dirty="0" err="1"/>
              <a:t>Deskripsi</a:t>
            </a:r>
            <a:endParaRPr lang="en-US" dirty="0"/>
          </a:p>
          <a:p>
            <a:r>
              <a:rPr lang="en-US" dirty="0"/>
              <a:t>Input (Panjang, </a:t>
            </a:r>
            <a:r>
              <a:rPr lang="en-US" dirty="0" err="1"/>
              <a:t>lebar</a:t>
            </a:r>
            <a:r>
              <a:rPr lang="en-US" dirty="0"/>
              <a:t>)</a:t>
            </a:r>
          </a:p>
          <a:p>
            <a:r>
              <a:rPr lang="en-US" dirty="0"/>
              <a:t>Luas = Panjang * </a:t>
            </a:r>
            <a:r>
              <a:rPr lang="en-US" dirty="0" err="1"/>
              <a:t>lebar</a:t>
            </a:r>
            <a:endParaRPr lang="en-US" dirty="0"/>
          </a:p>
          <a:p>
            <a:r>
              <a:rPr lang="en-US" dirty="0" err="1"/>
              <a:t>ouput</a:t>
            </a:r>
            <a:r>
              <a:rPr lang="en-US" dirty="0"/>
              <a:t>(</a:t>
            </a:r>
            <a:r>
              <a:rPr lang="en-US" dirty="0" err="1"/>
              <a:t>luas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011B-5406-49DE-A237-A67132AF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A58E3-350D-44B5-A105-EFC116601A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5BACC695-426C-4649-B3B6-FB9AB591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1364394"/>
            <a:ext cx="1693518" cy="54936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95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1A72F5-F5CB-4F9F-8E2D-C43DE8B1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427F3A-FFC9-49BE-9DF7-82279D06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(2^3 = 8)</a:t>
            </a:r>
          </a:p>
          <a:p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= (</a:t>
            </a:r>
            <a:r>
              <a:rPr lang="en-US" dirty="0" err="1"/>
              <a:t>uts</a:t>
            </a:r>
            <a:r>
              <a:rPr lang="en-US" dirty="0"/>
              <a:t> + </a:t>
            </a:r>
            <a:r>
              <a:rPr lang="en-US" dirty="0" err="1"/>
              <a:t>uas</a:t>
            </a:r>
            <a:r>
              <a:rPr lang="en-US" dirty="0"/>
              <a:t> / 2).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&gt;= 60 = “lulus”. Nilai &lt; 60 = “</a:t>
            </a:r>
            <a:r>
              <a:rPr lang="en-US" dirty="0" err="1"/>
              <a:t>Tidak</a:t>
            </a:r>
            <a:r>
              <a:rPr lang="en-US" dirty="0"/>
              <a:t> lulus”</a:t>
            </a:r>
          </a:p>
          <a:p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factorial (5! </a:t>
            </a:r>
            <a:r>
              <a:rPr lang="en-US"/>
              <a:t>= 5*4*3*2*1 = 120)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522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1BC8B-DD04-4819-ACAA-26BDFE4C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Faktorial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D64D9F-56E2-479D-B408-D3E518316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ID" dirty="0"/>
              <a:t>Input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“A” </a:t>
            </a:r>
          </a:p>
          <a:p>
            <a:pPr marL="494100" indent="-457200">
              <a:buFont typeface="+mj-lt"/>
              <a:buAutoNum type="arabicPeriod"/>
            </a:pPr>
            <a:r>
              <a:rPr lang="en-ID" dirty="0" err="1"/>
              <a:t>Menginputkan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“A”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“F”</a:t>
            </a:r>
          </a:p>
          <a:p>
            <a:pPr marL="494100" indent="-457200">
              <a:buFont typeface="+mj-lt"/>
              <a:buAutoNum type="arabicPeriod"/>
            </a:pPr>
            <a:r>
              <a:rPr lang="en-ID" dirty="0"/>
              <a:t>Nilai </a:t>
            </a:r>
            <a:r>
              <a:rPr lang="en-ID" dirty="0" err="1"/>
              <a:t>variabel</a:t>
            </a:r>
            <a:r>
              <a:rPr lang="en-ID" dirty="0"/>
              <a:t> “A” </a:t>
            </a:r>
            <a:r>
              <a:rPr lang="en-ID" dirty="0" err="1"/>
              <a:t>dikurangkan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1</a:t>
            </a:r>
          </a:p>
          <a:p>
            <a:pPr marL="494100" indent="-457200">
              <a:buFont typeface="+mj-lt"/>
              <a:buAutoNum type="arabicPeriod"/>
            </a:pPr>
            <a:r>
              <a:rPr lang="en-ID" dirty="0"/>
              <a:t>Nilai </a:t>
            </a:r>
            <a:r>
              <a:rPr lang="en-ID" dirty="0" err="1"/>
              <a:t>Variabel</a:t>
            </a:r>
            <a:r>
              <a:rPr lang="en-ID" dirty="0"/>
              <a:t> “F”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“F” </a:t>
            </a:r>
            <a:r>
              <a:rPr lang="en-ID" dirty="0" err="1"/>
              <a:t>dikalikan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Nilai </a:t>
            </a:r>
            <a:r>
              <a:rPr lang="en-ID" dirty="0" err="1"/>
              <a:t>variabel</a:t>
            </a:r>
            <a:r>
              <a:rPr lang="en-ID" dirty="0"/>
              <a:t> “A”</a:t>
            </a:r>
          </a:p>
          <a:p>
            <a:pPr marL="494100" indent="-457200">
              <a:buFont typeface="+mj-lt"/>
              <a:buAutoNum type="arabicPeriod"/>
            </a:pPr>
            <a:r>
              <a:rPr lang="en-ID" dirty="0"/>
              <a:t>Jika A&gt;1,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4 Jika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7</a:t>
            </a:r>
          </a:p>
          <a:p>
            <a:pPr marL="494100" indent="-457200">
              <a:buFont typeface="+mj-lt"/>
              <a:buAutoNum type="arabicPeriod"/>
            </a:pPr>
            <a:r>
              <a:rPr lang="en-ID" dirty="0" err="1"/>
              <a:t>Cetak</a:t>
            </a:r>
            <a:r>
              <a:rPr lang="en-ID" dirty="0"/>
              <a:t> Nilai </a:t>
            </a:r>
            <a:r>
              <a:rPr lang="en-ID" dirty="0" err="1"/>
              <a:t>Variabel</a:t>
            </a:r>
            <a:r>
              <a:rPr lang="en-ID" dirty="0"/>
              <a:t> 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A2E26D-FFEC-46C1-BE01-F9256290E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509" y="1713399"/>
            <a:ext cx="3806451" cy="5039826"/>
          </a:xfrm>
        </p:spPr>
      </p:pic>
    </p:spTree>
    <p:extLst>
      <p:ext uri="{BB962C8B-B14F-4D97-AF65-F5344CB8AC3E}">
        <p14:creationId xmlns:p14="http://schemas.microsoft.com/office/powerpoint/2010/main" val="367235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D52276-43CC-43A8-9DF1-2B44E9EC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90725"/>
            <a:ext cx="8623125" cy="4867275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90B87BF0-22A3-4182-93AD-F0BC345A40E5}"/>
              </a:ext>
            </a:extLst>
          </p:cNvPr>
          <p:cNvSpPr/>
          <p:nvPr/>
        </p:nvSpPr>
        <p:spPr>
          <a:xfrm>
            <a:off x="6448425" y="85726"/>
            <a:ext cx="5067300" cy="3047999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Semangat gaesss...!!!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Banyak jalan untuk dapatkan hati si dia...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Biar lebih mudah buat jalannya dengan flowchart!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AE8-3A43-40F5-A891-FB6EDC78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9882-D99C-48E0-8EDC-A6ED749C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= </a:t>
            </a:r>
            <a:r>
              <a:rPr lang="en-US" dirty="0" err="1"/>
              <a:t>aliran</a:t>
            </a:r>
            <a:r>
              <a:rPr lang="en-US" dirty="0"/>
              <a:t> / </a:t>
            </a:r>
            <a:r>
              <a:rPr lang="en-US" dirty="0" err="1"/>
              <a:t>alur</a:t>
            </a:r>
            <a:r>
              <a:rPr lang="en-US" dirty="0"/>
              <a:t> / </a:t>
            </a:r>
            <a:r>
              <a:rPr lang="en-US" dirty="0" err="1"/>
              <a:t>mengalir</a:t>
            </a:r>
            <a:endParaRPr lang="en-US" dirty="0"/>
          </a:p>
          <a:p>
            <a:r>
              <a:rPr lang="en-US" dirty="0"/>
              <a:t>Chart = </a:t>
            </a:r>
            <a:r>
              <a:rPr lang="en-US" dirty="0" err="1"/>
              <a:t>grafik</a:t>
            </a:r>
            <a:r>
              <a:rPr lang="en-US" dirty="0"/>
              <a:t> / </a:t>
            </a:r>
            <a:r>
              <a:rPr lang="en-US" dirty="0" err="1"/>
              <a:t>bagan</a:t>
            </a:r>
            <a:r>
              <a:rPr lang="en-US" dirty="0"/>
              <a:t> / diagram</a:t>
            </a:r>
          </a:p>
          <a:p>
            <a:r>
              <a:rPr lang="en-US" dirty="0"/>
              <a:t>Flowchart = diagram </a:t>
            </a:r>
            <a:r>
              <a:rPr lang="en-US" dirty="0" err="1"/>
              <a:t>alir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567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5FD2-3CBE-4640-B43C-03D4C2A7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61B0-1060-4DD0-AAA9-315D9041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Flowchart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id-ID" altLang="en-US" dirty="0"/>
              <a:t>diagram</a:t>
            </a:r>
            <a:r>
              <a:rPr lang="en-US" altLang="en-US" dirty="0"/>
              <a:t> </a:t>
            </a:r>
            <a:r>
              <a:rPr lang="id-ID" altLang="en-US" dirty="0"/>
              <a:t>dengan simbol tertentu untuk </a:t>
            </a:r>
            <a:r>
              <a:rPr lang="en-US" altLang="en-US" dirty="0" err="1"/>
              <a:t>menggambarkan</a:t>
            </a:r>
            <a:r>
              <a:rPr lang="en-US" altLang="en-US" dirty="0"/>
              <a:t> </a:t>
            </a:r>
            <a:r>
              <a:rPr lang="id-ID" altLang="en-US" dirty="0"/>
              <a:t>suatu proses yang urutannya dihubungkan dengan garis panah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47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AF2008-5D54-4BAA-86DF-16042D5F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AFC102-7E19-4392-B8D4-DB491950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Flowchart akan menampilkan urutan proses secara </a:t>
            </a:r>
            <a:r>
              <a:rPr lang="id-ID" b="1" dirty="0">
                <a:solidFill>
                  <a:schemeClr val="tx2"/>
                </a:solidFill>
              </a:rPr>
              <a:t>sekuensial </a:t>
            </a:r>
            <a:r>
              <a:rPr lang="id-ID" dirty="0">
                <a:solidFill>
                  <a:schemeClr val="tx2"/>
                </a:solidFill>
              </a:rPr>
              <a:t>(berurutan)</a:t>
            </a:r>
          </a:p>
          <a:p>
            <a:r>
              <a:rPr lang="id-ID" dirty="0"/>
              <a:t>Flowchart akan memudahkan pembacaan karena setiap kegiatan </a:t>
            </a:r>
            <a:r>
              <a:rPr lang="id-ID" b="1" dirty="0">
                <a:solidFill>
                  <a:schemeClr val="tx2"/>
                </a:solidFill>
              </a:rPr>
              <a:t>divisualisasikan</a:t>
            </a:r>
            <a:r>
              <a:rPr lang="id-ID" dirty="0"/>
              <a:t> dengan simbol tertentu</a:t>
            </a:r>
          </a:p>
          <a:p>
            <a:r>
              <a:rPr lang="id-ID" dirty="0"/>
              <a:t>Flowchart dapat </a:t>
            </a:r>
            <a:r>
              <a:rPr lang="id-ID" b="1" dirty="0">
                <a:solidFill>
                  <a:schemeClr val="tx2"/>
                </a:solidFill>
              </a:rPr>
              <a:t>didokumentasikan</a:t>
            </a:r>
            <a:r>
              <a:rPr lang="id-ID" dirty="0"/>
              <a:t> dengan mudah karena lebih ringkas dan jelas</a:t>
            </a:r>
          </a:p>
        </p:txBody>
      </p:sp>
    </p:spTree>
    <p:extLst>
      <p:ext uri="{BB962C8B-B14F-4D97-AF65-F5344CB8AC3E}">
        <p14:creationId xmlns:p14="http://schemas.microsoft.com/office/powerpoint/2010/main" val="16992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21005-15F3-4FA7-AE26-DDADAE2C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7AB3CB-A8EC-491B-860B-90A2EA9ED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5FE31-4DA2-452F-9BD4-91F4D675BA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2400" i="1" dirty="0"/>
              <a:t>Flowchart yang </a:t>
            </a:r>
            <a:r>
              <a:rPr lang="en-US" sz="2400" i="1" dirty="0" err="1"/>
              <a:t>digunakan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menggambarkan</a:t>
            </a:r>
            <a:r>
              <a:rPr lang="en-US" sz="2400" i="1" dirty="0"/>
              <a:t> </a:t>
            </a:r>
            <a:r>
              <a:rPr lang="en-US" sz="2400" i="1" dirty="0" err="1"/>
              <a:t>tiap-tiap</a:t>
            </a:r>
            <a:r>
              <a:rPr lang="en-US" sz="2400" i="1" dirty="0"/>
              <a:t> </a:t>
            </a:r>
            <a:r>
              <a:rPr lang="en-US" sz="2400" i="1" dirty="0" err="1"/>
              <a:t>langkah</a:t>
            </a:r>
            <a:r>
              <a:rPr lang="en-US" sz="2400" i="1" dirty="0"/>
              <a:t>  di </a:t>
            </a:r>
            <a:r>
              <a:rPr lang="en-US" sz="2400" i="1" dirty="0" err="1"/>
              <a:t>dalam</a:t>
            </a:r>
            <a:r>
              <a:rPr lang="en-US" sz="2400" i="1" dirty="0"/>
              <a:t> program </a:t>
            </a:r>
            <a:r>
              <a:rPr lang="en-US" sz="2400" i="1" dirty="0" err="1"/>
              <a:t>komputer</a:t>
            </a:r>
            <a:r>
              <a:rPr lang="en-US" sz="2400" i="1" dirty="0"/>
              <a:t> </a:t>
            </a:r>
            <a:r>
              <a:rPr lang="en-US" sz="2400" i="1" dirty="0" err="1"/>
              <a:t>secara</a:t>
            </a:r>
            <a:r>
              <a:rPr lang="en-US" sz="2400" i="1" dirty="0"/>
              <a:t> </a:t>
            </a:r>
            <a:r>
              <a:rPr lang="en-US" sz="2400" i="1" dirty="0" err="1"/>
              <a:t>logika</a:t>
            </a:r>
            <a:r>
              <a:rPr lang="en-US" sz="2400" i="1" dirty="0"/>
              <a:t> dan </a:t>
            </a:r>
            <a:r>
              <a:rPr lang="en-US" sz="2400" i="1" dirty="0" err="1"/>
              <a:t>biasanya</a:t>
            </a:r>
            <a:r>
              <a:rPr lang="en-US" sz="2400" i="1" dirty="0"/>
              <a:t> </a:t>
            </a:r>
            <a:r>
              <a:rPr lang="en-US" sz="2400" i="1" dirty="0" err="1"/>
              <a:t>dipersiapkan</a:t>
            </a:r>
            <a:r>
              <a:rPr lang="en-US" sz="2400" i="1" dirty="0"/>
              <a:t> oleh </a:t>
            </a:r>
            <a:r>
              <a:rPr lang="en-US" sz="2400" i="1" dirty="0" err="1"/>
              <a:t>seorang</a:t>
            </a:r>
            <a:r>
              <a:rPr lang="en-US" sz="2400" i="1" dirty="0"/>
              <a:t> </a:t>
            </a:r>
            <a:r>
              <a:rPr lang="en-US" sz="2400" i="1" dirty="0" err="1"/>
              <a:t>analis</a:t>
            </a:r>
            <a:r>
              <a:rPr lang="en-US" sz="2400" i="1" dirty="0"/>
              <a:t> system</a:t>
            </a:r>
            <a:endParaRPr lang="en-ID" sz="2400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A2E15-8723-4612-A6B1-AC1176FA2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 Program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986896-5AB9-491C-899B-BBE4F167F6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2400" i="1" dirty="0"/>
              <a:t>Flowchart yang </a:t>
            </a:r>
            <a:r>
              <a:rPr lang="en-US" sz="2400" i="1" dirty="0" err="1"/>
              <a:t>digunakan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menggambarkan</a:t>
            </a:r>
            <a:r>
              <a:rPr lang="en-US" sz="2400" i="1" dirty="0"/>
              <a:t> </a:t>
            </a:r>
            <a:r>
              <a:rPr lang="en-US" sz="2400" i="1" dirty="0" err="1"/>
              <a:t>instruksi</a:t>
            </a:r>
            <a:r>
              <a:rPr lang="en-US" sz="2400" i="1" dirty="0"/>
              <a:t>  </a:t>
            </a:r>
            <a:r>
              <a:rPr lang="en-US" sz="2400" i="1" dirty="0" err="1"/>
              <a:t>instruksi</a:t>
            </a:r>
            <a:r>
              <a:rPr lang="en-US" sz="2400" i="1" dirty="0"/>
              <a:t> program </a:t>
            </a:r>
            <a:r>
              <a:rPr lang="en-US" sz="2400" i="1" dirty="0" err="1"/>
              <a:t>komputer</a:t>
            </a:r>
            <a:r>
              <a:rPr lang="en-US" sz="2400" i="1" dirty="0"/>
              <a:t> </a:t>
            </a:r>
            <a:r>
              <a:rPr lang="en-US" sz="2400" i="1" dirty="0" err="1"/>
              <a:t>secara</a:t>
            </a:r>
            <a:r>
              <a:rPr lang="en-US" sz="2400" i="1" dirty="0"/>
              <a:t> </a:t>
            </a:r>
            <a:r>
              <a:rPr lang="en-US" sz="2400" i="1" dirty="0" err="1"/>
              <a:t>terinci</a:t>
            </a:r>
            <a:r>
              <a:rPr lang="en-US" sz="2400" i="1" dirty="0"/>
              <a:t> dan </a:t>
            </a:r>
            <a:r>
              <a:rPr lang="en-US" sz="2400" i="1" dirty="0" err="1"/>
              <a:t>biasanya</a:t>
            </a:r>
            <a:r>
              <a:rPr lang="en-US" sz="2400" i="1" dirty="0"/>
              <a:t> </a:t>
            </a:r>
            <a:r>
              <a:rPr lang="en-US" sz="2400" i="1" dirty="0" err="1"/>
              <a:t>dipersiapkan</a:t>
            </a:r>
            <a:r>
              <a:rPr lang="en-US" sz="2400" i="1" dirty="0"/>
              <a:t> oleh </a:t>
            </a:r>
            <a:r>
              <a:rPr lang="en-US" sz="2400" i="1" dirty="0" err="1"/>
              <a:t>seorang</a:t>
            </a:r>
            <a:r>
              <a:rPr lang="en-US" sz="2400" i="1" dirty="0"/>
              <a:t> programmer</a:t>
            </a:r>
            <a:endParaRPr lang="en-ID" sz="2400" i="1" dirty="0"/>
          </a:p>
        </p:txBody>
      </p:sp>
    </p:spTree>
    <p:extLst>
      <p:ext uri="{BB962C8B-B14F-4D97-AF65-F5344CB8AC3E}">
        <p14:creationId xmlns:p14="http://schemas.microsoft.com/office/powerpoint/2010/main" val="7016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51501A-7D1D-49D1-8144-C98F3E97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C60135-AC88-464E-AB48-2A2BE2EA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Diagram </a:t>
            </a:r>
            <a:r>
              <a:rPr lang="en-US" altLang="en-US" dirty="0" err="1"/>
              <a:t>alir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mewakili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tindakan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langkah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proses.</a:t>
            </a:r>
          </a:p>
          <a:p>
            <a:r>
              <a:rPr lang="en-US" altLang="en-US" dirty="0" err="1"/>
              <a:t>Garis</a:t>
            </a:r>
            <a:r>
              <a:rPr lang="en-US" altLang="en-US" dirty="0"/>
              <a:t> dan </a:t>
            </a:r>
            <a:r>
              <a:rPr lang="en-US" altLang="en-US" dirty="0" err="1"/>
              <a:t>panah</a:t>
            </a:r>
            <a:r>
              <a:rPr lang="en-US" altLang="en-US" dirty="0"/>
              <a:t>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langkah</a:t>
            </a:r>
            <a:r>
              <a:rPr lang="en-US" altLang="en-US" dirty="0"/>
              <a:t>, dan </a:t>
            </a:r>
            <a:r>
              <a:rPr lang="en-US" altLang="en-US" dirty="0" err="1"/>
              <a:t>hubungan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simbol</a:t>
            </a:r>
            <a:r>
              <a:rPr lang="en-US" alt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398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BE097E-DE5C-425F-8E05-32D15A9BF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22398-7C4D-4B5C-8689-0F680F3A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Terminator </a:t>
            </a:r>
            <a:r>
              <a:rPr lang="en-US" altLang="en-US" dirty="0" err="1"/>
              <a:t>adalah</a:t>
            </a:r>
            <a:r>
              <a:rPr lang="en-US" altLang="en-US" dirty="0"/>
              <a:t> symbol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menandakan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awal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akhir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proses. Terminator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kata start (</a:t>
            </a:r>
            <a:r>
              <a:rPr lang="en-US" altLang="en-US" dirty="0" err="1"/>
              <a:t>mulai</a:t>
            </a:r>
            <a:r>
              <a:rPr lang="en-US" altLang="en-US" dirty="0"/>
              <a:t>) dan end (</a:t>
            </a:r>
            <a:r>
              <a:rPr lang="en-US" altLang="en-US" dirty="0" err="1"/>
              <a:t>selesai</a:t>
            </a:r>
            <a:r>
              <a:rPr lang="en-US" altLang="en-US" dirty="0"/>
              <a:t>).</a:t>
            </a:r>
            <a:endParaRPr lang="en-ID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43D41D8-423F-4363-BA82-3797CE321F2F}"/>
              </a:ext>
            </a:extLst>
          </p:cNvPr>
          <p:cNvSpPr/>
          <p:nvPr/>
        </p:nvSpPr>
        <p:spPr>
          <a:xfrm>
            <a:off x="4367982" y="3599899"/>
            <a:ext cx="3456036" cy="9530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 / End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224D3F9-C0E9-4163-89A7-60CF0911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Flowchart</a:t>
            </a:r>
            <a:endParaRPr lang="en-US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7839261-F97E-4305-9FEC-0E6F42E34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/>
              <a:t>Simbol</a:t>
            </a:r>
            <a:r>
              <a:rPr lang="en-US" altLang="en-US" dirty="0"/>
              <a:t> input /output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menggambarkan</a:t>
            </a:r>
            <a:r>
              <a:rPr lang="en-US" altLang="en-US" dirty="0"/>
              <a:t> material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masuk</a:t>
            </a:r>
            <a:r>
              <a:rPr lang="en-US" altLang="en-US" dirty="0"/>
              <a:t> (missal </a:t>
            </a:r>
            <a:r>
              <a:rPr lang="en-US" altLang="en-US" dirty="0" err="1"/>
              <a:t>pemesanan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masukan</a:t>
            </a:r>
            <a:r>
              <a:rPr lang="en-US" altLang="en-US" dirty="0"/>
              <a:t> data pada program)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juga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pemrosesan</a:t>
            </a:r>
            <a:r>
              <a:rPr lang="en-US" altLang="en-US" dirty="0"/>
              <a:t> (missal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keluaran</a:t>
            </a:r>
            <a:r>
              <a:rPr lang="en-US" altLang="en-US" dirty="0"/>
              <a:t> program).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33CDBCE4-C48D-4568-8A75-D44899AC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100" y="3724275"/>
            <a:ext cx="2758049" cy="1495425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Input/Output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vers Dark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11B2EB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Segoe UI Black"/>
        <a:ea typeface=""/>
        <a:cs typeface=""/>
      </a:majorFont>
      <a:minorFont>
        <a:latin typeface="Verdan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ers Dark" id="{A49CE962-DC2B-4BC6-BD8F-79022B5BE23B}" vid="{65CDD1E8-5151-4BA7-811C-F62DF194F6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Uvers Dark</Template>
  <TotalTime>258</TotalTime>
  <Words>719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Segoe UI Black</vt:lpstr>
      <vt:lpstr>Verdana</vt:lpstr>
      <vt:lpstr>Wingdings</vt:lpstr>
      <vt:lpstr>Wingdings 2</vt:lpstr>
      <vt:lpstr>Uvers Dark</vt:lpstr>
      <vt:lpstr>Notasi Algoritmik dengan Flowchart</vt:lpstr>
      <vt:lpstr>PowerPoint Presentation</vt:lpstr>
      <vt:lpstr>Flowchart</vt:lpstr>
      <vt:lpstr>Pengertian Flowchart</vt:lpstr>
      <vt:lpstr>Mengapa perlu membuat flowchart</vt:lpstr>
      <vt:lpstr>Jenis Flowchart</vt:lpstr>
      <vt:lpstr>Simbol Flowchart</vt:lpstr>
      <vt:lpstr>Simbol Flowchart</vt:lpstr>
      <vt:lpstr>Simbol Flowchart</vt:lpstr>
      <vt:lpstr>Simbol Flowchart</vt:lpstr>
      <vt:lpstr>Simbol Flowchart</vt:lpstr>
      <vt:lpstr>Simbol Flowchart</vt:lpstr>
      <vt:lpstr>Simbol Flowchart</vt:lpstr>
      <vt:lpstr>Simbol Flowchart</vt:lpstr>
      <vt:lpstr>Simbol Flowchart</vt:lpstr>
      <vt:lpstr>Simbol Flowchart</vt:lpstr>
      <vt:lpstr>Cara Pembuatan Flowchart</vt:lpstr>
      <vt:lpstr>Trick Pembuatannya</vt:lpstr>
      <vt:lpstr>Contoh</vt:lpstr>
      <vt:lpstr>Contoh 2</vt:lpstr>
      <vt:lpstr>Konversi dari narasi ke flowchart</vt:lpstr>
      <vt:lpstr>Konversi dari Pseudocode ke Flowchart</vt:lpstr>
      <vt:lpstr>Latihan</vt:lpstr>
      <vt:lpstr>Mencari bilangan Faktorial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Notasi Algoritmik dengan Flowchart</dc:title>
  <dc:creator>yodi labs</dc:creator>
  <cp:lastModifiedBy>yodi labs</cp:lastModifiedBy>
  <cp:revision>29</cp:revision>
  <dcterms:created xsi:type="dcterms:W3CDTF">2020-09-10T04:15:37Z</dcterms:created>
  <dcterms:modified xsi:type="dcterms:W3CDTF">2021-08-31T18:32:24Z</dcterms:modified>
</cp:coreProperties>
</file>