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Tahoma"/>
      <p:regular r:id="rId28"/>
      <p:bold r:id="rId29"/>
    </p:embeddedFont>
    <p:embeddedFont>
      <p:font typeface="Quattrocento Sans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PIevqmE8b1MnrLLrZ1pJCeN7i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88D18C-946E-47CA-9D72-4EBD0F0D957B}">
  <a:tblStyle styleId="{D188D18C-946E-47CA-9D72-4EBD0F0D957B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5"/>
          </a:solidFill>
        </a:fill>
      </a:tcStyle>
    </a:wholeTbl>
    <a:band1H>
      <a:tcTxStyle/>
      <a:tcStyle>
        <a:fill>
          <a:solidFill>
            <a:srgbClr val="CFD2EB"/>
          </a:solidFill>
        </a:fill>
      </a:tcStyle>
    </a:band1H>
    <a:band2H>
      <a:tcTxStyle/>
    </a:band2H>
    <a:band1V>
      <a:tcTxStyle/>
      <a:tcStyle>
        <a:fill>
          <a:solidFill>
            <a:srgbClr val="CFD2EB"/>
          </a:solidFill>
        </a:fill>
      </a:tcStyle>
    </a:band1V>
    <a:band2V>
      <a:tcTxStyle/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370693" y="2645441"/>
            <a:ext cx="9440035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50"/>
              <a:buFont typeface="Quattrocento Sans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370693" y="4474240"/>
            <a:ext cx="9440035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30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945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735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0363" y="364975"/>
            <a:ext cx="3360696" cy="136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81" name="Google Shape;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5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3"/>
          <p:cNvSpPr txBox="1"/>
          <p:nvPr>
            <p:ph type="title"/>
          </p:nvPr>
        </p:nvSpPr>
        <p:spPr>
          <a:xfrm>
            <a:off x="913806" y="4565255"/>
            <a:ext cx="10355327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Quattrocento Sans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/>
          <p:nvPr>
            <p:ph idx="2" type="pic"/>
          </p:nvPr>
        </p:nvSpPr>
        <p:spPr>
          <a:xfrm>
            <a:off x="1169349" y="695011"/>
            <a:ext cx="9845347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84" name="Google Shape;84;p33"/>
          <p:cNvSpPr txBox="1"/>
          <p:nvPr>
            <p:ph idx="1" type="body"/>
          </p:nvPr>
        </p:nvSpPr>
        <p:spPr>
          <a:xfrm>
            <a:off x="913795" y="5108728"/>
            <a:ext cx="10353763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85" name="Google Shape;85;p33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/>
          <p:nvPr>
            <p:ph type="title"/>
          </p:nvPr>
        </p:nvSpPr>
        <p:spPr>
          <a:xfrm>
            <a:off x="913795" y="608437"/>
            <a:ext cx="10353763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Quattrocento Sans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" type="body"/>
          </p:nvPr>
        </p:nvSpPr>
        <p:spPr>
          <a:xfrm>
            <a:off x="913795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92" name="Google Shape;92;p34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Quattrocento Sans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" type="body"/>
          </p:nvPr>
        </p:nvSpPr>
        <p:spPr>
          <a:xfrm>
            <a:off x="1720645" y="3610034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99" name="Google Shape;99;p35"/>
          <p:cNvSpPr txBox="1"/>
          <p:nvPr>
            <p:ph idx="2" type="body"/>
          </p:nvPr>
        </p:nvSpPr>
        <p:spPr>
          <a:xfrm>
            <a:off x="913795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100" name="Google Shape;100;p35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5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dana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endParaRPr/>
          </a:p>
        </p:txBody>
      </p:sp>
      <p:sp>
        <p:nvSpPr>
          <p:cNvPr id="104" name="Google Shape;104;p35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dana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6"/>
          <p:cNvSpPr txBox="1"/>
          <p:nvPr>
            <p:ph type="title"/>
          </p:nvPr>
        </p:nvSpPr>
        <p:spPr>
          <a:xfrm>
            <a:off x="913795" y="2126944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Quattrocento Sans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6"/>
          <p:cNvSpPr txBox="1"/>
          <p:nvPr>
            <p:ph idx="1" type="body"/>
          </p:nvPr>
        </p:nvSpPr>
        <p:spPr>
          <a:xfrm>
            <a:off x="913786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109" name="Google Shape;109;p36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7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16" name="Google Shape;116;p37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17" name="Google Shape;117;p37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18" name="Google Shape;118;p37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19" name="Google Shape;119;p37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20" name="Google Shape;120;p37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21" name="Google Shape;121;p37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26" name="Google Shape;12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3" y="1818216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27" name="Google Shape;12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1" y="1818216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28" name="Google Shape;12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6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8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31" name="Google Shape;131;p38"/>
          <p:cNvSpPr/>
          <p:nvPr>
            <p:ph idx="2" type="pic"/>
          </p:nvPr>
        </p:nvSpPr>
        <p:spPr>
          <a:xfrm>
            <a:off x="1018103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32" name="Google Shape;132;p38"/>
          <p:cNvSpPr txBox="1"/>
          <p:nvPr>
            <p:ph idx="3" type="body"/>
          </p:nvPr>
        </p:nvSpPr>
        <p:spPr>
          <a:xfrm>
            <a:off x="913795" y="4480370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33" name="Google Shape;133;p38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34" name="Google Shape;134;p38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35" name="Google Shape;135;p38"/>
          <p:cNvSpPr txBox="1"/>
          <p:nvPr>
            <p:ph idx="6" type="body"/>
          </p:nvPr>
        </p:nvSpPr>
        <p:spPr>
          <a:xfrm>
            <a:off x="4441435" y="4480369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36" name="Google Shape;136;p38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37" name="Google Shape;137;p38"/>
          <p:cNvSpPr/>
          <p:nvPr>
            <p:ph idx="8" type="pic"/>
          </p:nvPr>
        </p:nvSpPr>
        <p:spPr>
          <a:xfrm>
            <a:off x="8075699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38" name="Google Shape;138;p38"/>
          <p:cNvSpPr txBox="1"/>
          <p:nvPr>
            <p:ph idx="9" type="body"/>
          </p:nvPr>
        </p:nvSpPr>
        <p:spPr>
          <a:xfrm>
            <a:off x="7966572" y="4480367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39" name="Google Shape;139;p38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" type="body"/>
          </p:nvPr>
        </p:nvSpPr>
        <p:spPr>
          <a:xfrm rot="5400000">
            <a:off x="4061301" y="-1415055"/>
            <a:ext cx="4058751" cy="103537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9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/>
          <p:nvPr>
            <p:ph type="title"/>
          </p:nvPr>
        </p:nvSpPr>
        <p:spPr>
          <a:xfrm rot="5400000">
            <a:off x="7534513" y="2058158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0"/>
          <p:cNvSpPr txBox="1"/>
          <p:nvPr>
            <p:ph idx="1" type="body"/>
          </p:nvPr>
        </p:nvSpPr>
        <p:spPr>
          <a:xfrm rot="5400000">
            <a:off x="2281431" y="-758035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" type="body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1945" lvl="0" marL="457200" algn="l">
              <a:spcBef>
                <a:spcPts val="420"/>
              </a:spcBef>
              <a:spcAft>
                <a:spcPts val="0"/>
              </a:spcAft>
              <a:buSzPts val="1470"/>
              <a:buChar char="◈"/>
              <a:defRPr sz="2100">
                <a:solidFill>
                  <a:schemeClr val="lt1"/>
                </a:solidFill>
              </a:defRPr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 sz="1800">
                <a:solidFill>
                  <a:schemeClr val="lt1"/>
                </a:solidFill>
              </a:defRPr>
            </a:lvl2pPr>
            <a:lvl3pPr indent="-295275" lvl="2" marL="1371600" algn="l">
              <a:spcBef>
                <a:spcPts val="450"/>
              </a:spcBef>
              <a:spcAft>
                <a:spcPts val="0"/>
              </a:spcAft>
              <a:buSzPts val="1050"/>
              <a:buChar char="◈"/>
              <a:defRPr sz="1500">
                <a:solidFill>
                  <a:schemeClr val="lt1"/>
                </a:solidFill>
              </a:defRPr>
            </a:lvl3pPr>
            <a:lvl4pPr indent="-288607" lvl="3" marL="1828800" algn="l">
              <a:spcBef>
                <a:spcPts val="450"/>
              </a:spcBef>
              <a:spcAft>
                <a:spcPts val="0"/>
              </a:spcAft>
              <a:buSzPts val="945"/>
              <a:buChar char="🞚"/>
              <a:defRPr sz="1350">
                <a:solidFill>
                  <a:schemeClr val="lt1"/>
                </a:solidFill>
              </a:defRPr>
            </a:lvl4pPr>
            <a:lvl5pPr indent="-288607" lvl="4" marL="2286000" algn="l">
              <a:spcBef>
                <a:spcPts val="450"/>
              </a:spcBef>
              <a:spcAft>
                <a:spcPts val="0"/>
              </a:spcAft>
              <a:buSzPts val="945"/>
              <a:buChar char="◈"/>
              <a:defRPr sz="1350">
                <a:solidFill>
                  <a:schemeClr val="lt1"/>
                </a:solidFill>
              </a:defRPr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1295402" y="1761069"/>
            <a:ext cx="9590551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1295402" y="3589879"/>
            <a:ext cx="9590551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735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4192" y="6065839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913797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5275" lvl="0" marL="457200" algn="l">
              <a:spcBef>
                <a:spcPts val="300"/>
              </a:spcBef>
              <a:spcAft>
                <a:spcPts val="0"/>
              </a:spcAft>
              <a:buSzPts val="1050"/>
              <a:buChar char="◈"/>
              <a:defRPr>
                <a:solidFill>
                  <a:schemeClr val="lt1"/>
                </a:solidFill>
              </a:defRPr>
            </a:lvl1pPr>
            <a:lvl2pPr indent="-288607" lvl="1" marL="914400" algn="l">
              <a:spcBef>
                <a:spcPts val="450"/>
              </a:spcBef>
              <a:spcAft>
                <a:spcPts val="0"/>
              </a:spcAft>
              <a:buSzPts val="945"/>
              <a:buChar char="🞚"/>
              <a:defRPr>
                <a:solidFill>
                  <a:schemeClr val="lt1"/>
                </a:solidFill>
              </a:defRPr>
            </a:lvl2pPr>
            <a:lvl3pPr indent="-281939" lvl="2" marL="1371600" algn="l">
              <a:spcBef>
                <a:spcPts val="450"/>
              </a:spcBef>
              <a:spcAft>
                <a:spcPts val="0"/>
              </a:spcAft>
              <a:buSzPts val="840"/>
              <a:buChar char="◈"/>
              <a:defRPr>
                <a:solidFill>
                  <a:schemeClr val="lt1"/>
                </a:solidFill>
              </a:defRPr>
            </a:lvl3pPr>
            <a:lvl4pPr indent="-275272" lvl="3" marL="1828800" algn="l">
              <a:spcBef>
                <a:spcPts val="450"/>
              </a:spcBef>
              <a:spcAft>
                <a:spcPts val="0"/>
              </a:spcAft>
              <a:buSzPts val="735"/>
              <a:buChar char="🞚"/>
              <a:defRPr>
                <a:solidFill>
                  <a:schemeClr val="lt1"/>
                </a:solidFill>
              </a:defRPr>
            </a:lvl4pPr>
            <a:lvl5pPr indent="-275272" lvl="4" marL="2286000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>
                <a:solidFill>
                  <a:schemeClr val="lt1"/>
                </a:solidFill>
              </a:defRPr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2" type="body"/>
          </p:nvPr>
        </p:nvSpPr>
        <p:spPr>
          <a:xfrm>
            <a:off x="6202893" y="1732451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5275" lvl="0" marL="457200" algn="l">
              <a:spcBef>
                <a:spcPts val="300"/>
              </a:spcBef>
              <a:spcAft>
                <a:spcPts val="0"/>
              </a:spcAft>
              <a:buSzPts val="1050"/>
              <a:buChar char="◈"/>
              <a:defRPr>
                <a:solidFill>
                  <a:schemeClr val="lt1"/>
                </a:solidFill>
              </a:defRPr>
            </a:lvl1pPr>
            <a:lvl2pPr indent="-288607" lvl="1" marL="914400" algn="l">
              <a:spcBef>
                <a:spcPts val="450"/>
              </a:spcBef>
              <a:spcAft>
                <a:spcPts val="0"/>
              </a:spcAft>
              <a:buSzPts val="945"/>
              <a:buChar char="🞚"/>
              <a:defRPr>
                <a:solidFill>
                  <a:schemeClr val="lt1"/>
                </a:solidFill>
              </a:defRPr>
            </a:lvl2pPr>
            <a:lvl3pPr indent="-281939" lvl="2" marL="1371600" algn="l">
              <a:spcBef>
                <a:spcPts val="450"/>
              </a:spcBef>
              <a:spcAft>
                <a:spcPts val="0"/>
              </a:spcAft>
              <a:buSzPts val="840"/>
              <a:buChar char="◈"/>
              <a:defRPr>
                <a:solidFill>
                  <a:schemeClr val="lt1"/>
                </a:solidFill>
              </a:defRPr>
            </a:lvl3pPr>
            <a:lvl4pPr indent="-275272" lvl="3" marL="1828800" algn="l">
              <a:spcBef>
                <a:spcPts val="450"/>
              </a:spcBef>
              <a:spcAft>
                <a:spcPts val="0"/>
              </a:spcAft>
              <a:buSzPts val="735"/>
              <a:buChar char="🞚"/>
              <a:defRPr>
                <a:solidFill>
                  <a:schemeClr val="lt1"/>
                </a:solidFill>
              </a:defRPr>
            </a:lvl4pPr>
            <a:lvl5pPr indent="-275272" lvl="4" marL="2286000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>
                <a:solidFill>
                  <a:schemeClr val="lt1"/>
                </a:solidFill>
              </a:defRPr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8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8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8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45" name="Google Shape;45;p28"/>
          <p:cNvSpPr txBox="1"/>
          <p:nvPr>
            <p:ph idx="2" type="body"/>
          </p:nvPr>
        </p:nvSpPr>
        <p:spPr>
          <a:xfrm>
            <a:off x="1005872" y="2380139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88607" lvl="0" marL="457200" algn="l">
              <a:spcBef>
                <a:spcPts val="270"/>
              </a:spcBef>
              <a:spcAft>
                <a:spcPts val="0"/>
              </a:spcAft>
              <a:buSzPts val="945"/>
              <a:buChar char="◈"/>
              <a:defRPr sz="1350">
                <a:solidFill>
                  <a:schemeClr val="lt1"/>
                </a:solidFill>
              </a:defRPr>
            </a:lvl1pPr>
            <a:lvl2pPr indent="-281940" lvl="1" marL="914400" algn="l">
              <a:spcBef>
                <a:spcPts val="450"/>
              </a:spcBef>
              <a:spcAft>
                <a:spcPts val="0"/>
              </a:spcAft>
              <a:buSzPts val="840"/>
              <a:buChar char="🞚"/>
              <a:defRPr sz="1200">
                <a:solidFill>
                  <a:schemeClr val="lt1"/>
                </a:solidFill>
              </a:defRPr>
            </a:lvl2pPr>
            <a:lvl3pPr indent="-275272" lvl="2" marL="1371600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 sz="1050">
                <a:solidFill>
                  <a:schemeClr val="lt1"/>
                </a:solidFill>
              </a:defRPr>
            </a:lvl3pPr>
            <a:lvl4pPr indent="-268605" lvl="3" marL="1828800" algn="l">
              <a:spcBef>
                <a:spcPts val="450"/>
              </a:spcBef>
              <a:spcAft>
                <a:spcPts val="0"/>
              </a:spcAft>
              <a:buSzPts val="630"/>
              <a:buChar char="🞚"/>
              <a:defRPr sz="900">
                <a:solidFill>
                  <a:schemeClr val="lt1"/>
                </a:solidFill>
              </a:defRPr>
            </a:lvl4pPr>
            <a:lvl5pPr indent="-268604" lvl="4" marL="2286000" algn="l">
              <a:spcBef>
                <a:spcPts val="450"/>
              </a:spcBef>
              <a:spcAft>
                <a:spcPts val="0"/>
              </a:spcAft>
              <a:buSzPts val="630"/>
              <a:buChar char="◈"/>
              <a:defRPr sz="900">
                <a:solidFill>
                  <a:schemeClr val="lt1"/>
                </a:solidFill>
              </a:defRPr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3" type="body"/>
          </p:nvPr>
        </p:nvSpPr>
        <p:spPr>
          <a:xfrm>
            <a:off x="6294967" y="1835256"/>
            <a:ext cx="4895331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47" name="Google Shape;47;p28"/>
          <p:cNvSpPr txBox="1"/>
          <p:nvPr>
            <p:ph idx="4" type="body"/>
          </p:nvPr>
        </p:nvSpPr>
        <p:spPr>
          <a:xfrm>
            <a:off x="6294967" y="2380139"/>
            <a:ext cx="4895331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88607" lvl="0" marL="457200" algn="l">
              <a:spcBef>
                <a:spcPts val="270"/>
              </a:spcBef>
              <a:spcAft>
                <a:spcPts val="0"/>
              </a:spcAft>
              <a:buSzPts val="945"/>
              <a:buChar char="◈"/>
              <a:defRPr sz="1350">
                <a:solidFill>
                  <a:schemeClr val="lt1"/>
                </a:solidFill>
              </a:defRPr>
            </a:lvl1pPr>
            <a:lvl2pPr indent="-281940" lvl="1" marL="914400" algn="l">
              <a:spcBef>
                <a:spcPts val="450"/>
              </a:spcBef>
              <a:spcAft>
                <a:spcPts val="0"/>
              </a:spcAft>
              <a:buSzPts val="840"/>
              <a:buChar char="🞚"/>
              <a:defRPr sz="1200">
                <a:solidFill>
                  <a:schemeClr val="lt1"/>
                </a:solidFill>
              </a:defRPr>
            </a:lvl2pPr>
            <a:lvl3pPr indent="-275272" lvl="2" marL="1371600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 sz="1050">
                <a:solidFill>
                  <a:schemeClr val="lt1"/>
                </a:solidFill>
              </a:defRPr>
            </a:lvl3pPr>
            <a:lvl4pPr indent="-268605" lvl="3" marL="1828800" algn="l">
              <a:spcBef>
                <a:spcPts val="450"/>
              </a:spcBef>
              <a:spcAft>
                <a:spcPts val="0"/>
              </a:spcAft>
              <a:buSzPts val="630"/>
              <a:buChar char="🞚"/>
              <a:defRPr sz="900">
                <a:solidFill>
                  <a:schemeClr val="lt1"/>
                </a:solidFill>
              </a:defRPr>
            </a:lvl4pPr>
            <a:lvl5pPr indent="-268604" lvl="4" marL="2286000" algn="l">
              <a:spcBef>
                <a:spcPts val="450"/>
              </a:spcBef>
              <a:spcAft>
                <a:spcPts val="0"/>
              </a:spcAft>
              <a:buSzPts val="630"/>
              <a:buChar char="◈"/>
              <a:defRPr sz="900">
                <a:solidFill>
                  <a:schemeClr val="lt1"/>
                </a:solidFill>
              </a:defRPr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913797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attrocento San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" type="body"/>
          </p:nvPr>
        </p:nvSpPr>
        <p:spPr>
          <a:xfrm>
            <a:off x="4855634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5275" lvl="0" marL="457200" algn="l">
              <a:spcBef>
                <a:spcPts val="300"/>
              </a:spcBef>
              <a:spcAft>
                <a:spcPts val="0"/>
              </a:spcAft>
              <a:buSzPts val="1050"/>
              <a:buChar char="◈"/>
              <a:defRPr>
                <a:solidFill>
                  <a:schemeClr val="lt1"/>
                </a:solidFill>
              </a:defRPr>
            </a:lvl1pPr>
            <a:lvl2pPr indent="-288607" lvl="1" marL="914400" algn="l">
              <a:spcBef>
                <a:spcPts val="450"/>
              </a:spcBef>
              <a:spcAft>
                <a:spcPts val="0"/>
              </a:spcAft>
              <a:buSzPts val="945"/>
              <a:buChar char="🞚"/>
              <a:defRPr>
                <a:solidFill>
                  <a:schemeClr val="lt1"/>
                </a:solidFill>
              </a:defRPr>
            </a:lvl2pPr>
            <a:lvl3pPr indent="-281939" lvl="2" marL="1371600" algn="l">
              <a:spcBef>
                <a:spcPts val="450"/>
              </a:spcBef>
              <a:spcAft>
                <a:spcPts val="0"/>
              </a:spcAft>
              <a:buSzPts val="840"/>
              <a:buChar char="◈"/>
              <a:defRPr>
                <a:solidFill>
                  <a:schemeClr val="lt1"/>
                </a:solidFill>
              </a:defRPr>
            </a:lvl3pPr>
            <a:lvl4pPr indent="-275272" lvl="3" marL="1828800" algn="l">
              <a:spcBef>
                <a:spcPts val="450"/>
              </a:spcBef>
              <a:spcAft>
                <a:spcPts val="0"/>
              </a:spcAft>
              <a:buSzPts val="735"/>
              <a:buChar char="🞚"/>
              <a:defRPr>
                <a:solidFill>
                  <a:schemeClr val="lt1"/>
                </a:solidFill>
              </a:defRPr>
            </a:lvl4pPr>
            <a:lvl5pPr indent="-275272" lvl="4" marL="2286000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>
                <a:solidFill>
                  <a:schemeClr val="lt1"/>
                </a:solidFill>
              </a:defRPr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2" type="body"/>
          </p:nvPr>
        </p:nvSpPr>
        <p:spPr>
          <a:xfrm>
            <a:off x="913797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67" name="Google Shape;67;p31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72" name="Google Shape;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6" y="609600"/>
            <a:ext cx="3584167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2"/>
          <p:cNvSpPr txBox="1"/>
          <p:nvPr>
            <p:ph type="title"/>
          </p:nvPr>
        </p:nvSpPr>
        <p:spPr>
          <a:xfrm>
            <a:off x="913796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Quattrocento San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/>
          <p:nvPr>
            <p:ph idx="2" type="pic"/>
          </p:nvPr>
        </p:nvSpPr>
        <p:spPr>
          <a:xfrm>
            <a:off x="7442553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913796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2405" y="5943601"/>
            <a:ext cx="1892968" cy="77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  <a:defRPr b="0" i="0" sz="3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5275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Char char="◈"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88607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945"/>
              <a:buFont typeface="Noto Sans Symbols"/>
              <a:buChar char="🞚"/>
              <a:defRPr b="0" i="0" sz="13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81939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5272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🞚"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5272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75272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75272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75272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75272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913797" y="5883277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/>
          <p:nvPr>
            <p:ph type="ctrTitle"/>
          </p:nvPr>
        </p:nvSpPr>
        <p:spPr>
          <a:xfrm>
            <a:off x="1370693" y="2645441"/>
            <a:ext cx="9440035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Quattrocento Sans"/>
              <a:buNone/>
            </a:pPr>
            <a:r>
              <a:rPr lang="en-US"/>
              <a:t>Operator dalam C++</a:t>
            </a:r>
            <a:endParaRPr/>
          </a:p>
        </p:txBody>
      </p:sp>
      <p:sp>
        <p:nvSpPr>
          <p:cNvPr id="162" name="Google Shape;162;p1"/>
          <p:cNvSpPr txBox="1"/>
          <p:nvPr>
            <p:ph idx="1" type="subTitle"/>
          </p:nvPr>
        </p:nvSpPr>
        <p:spPr>
          <a:xfrm>
            <a:off x="1370693" y="4474240"/>
            <a:ext cx="9440035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Operator Aritmatika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960"/>
              <a:buChar char="◈"/>
            </a:pPr>
            <a:r>
              <a:rPr lang="en-US" sz="2800"/>
              <a:t>Adalah operator yang digunakan untuk melakukan operasi-operasi aritmatika seperti penjumlahan, pengurangan, dsb.</a:t>
            </a:r>
            <a:endParaRPr sz="2800"/>
          </a:p>
          <a:p>
            <a:pPr indent="-229500" lvl="0" marL="257175" rtl="0" algn="l">
              <a:spcBef>
                <a:spcPts val="101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t/>
            </a:r>
            <a:endParaRPr sz="2800"/>
          </a:p>
        </p:txBody>
      </p:sp>
      <p:graphicFrame>
        <p:nvGraphicFramePr>
          <p:cNvPr id="221" name="Google Shape;221;p10"/>
          <p:cNvGraphicFramePr/>
          <p:nvPr/>
        </p:nvGraphicFramePr>
        <p:xfrm>
          <a:off x="1260475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{D188D18C-946E-47CA-9D72-4EBD0F0D957B}</a:tableStyleId>
              </a:tblPr>
              <a:tblGrid>
                <a:gridCol w="2808300"/>
                <a:gridCol w="2808300"/>
              </a:tblGrid>
              <a:tr h="5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baseline="-25000" lang="en-US" sz="2000"/>
                        <a:t>Operator</a:t>
                      </a:r>
                      <a:endParaRPr baseline="-25000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2000"/>
                        <a:t>Keterangan</a:t>
                      </a:r>
                      <a:endParaRPr baseline="-25000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2400"/>
                        <a:t>*</a:t>
                      </a:r>
                      <a:endParaRPr b="1" baseline="-2500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1800"/>
                        <a:t>Perkalian</a:t>
                      </a:r>
                      <a:endParaRPr b="1" baseline="-2500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2400"/>
                        <a:t>/</a:t>
                      </a:r>
                      <a:endParaRPr b="1" baseline="-2500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1800"/>
                        <a:t>Pembagian</a:t>
                      </a:r>
                      <a:endParaRPr b="1" baseline="-2500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2400"/>
                        <a:t>%</a:t>
                      </a:r>
                      <a:endParaRPr b="1" baseline="-2500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1800"/>
                        <a:t>Modulus</a:t>
                      </a:r>
                      <a:endParaRPr b="1" baseline="-2500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2400"/>
                        <a:t>+</a:t>
                      </a:r>
                      <a:endParaRPr b="1" baseline="-2500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1800"/>
                        <a:t>Penjumlahan</a:t>
                      </a:r>
                      <a:endParaRPr b="1" baseline="-2500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2400"/>
                        <a:t>-</a:t>
                      </a:r>
                      <a:endParaRPr b="1" baseline="-2500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1800"/>
                        <a:t>Pengurangan</a:t>
                      </a:r>
                      <a:endParaRPr b="1" baseline="-2500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Contoh Program</a:t>
            </a:r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913795" y="1732451"/>
            <a:ext cx="10353763" cy="42492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-185939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None/>
            </a:pPr>
            <a:r>
              <a:t/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int x,y, jumlah, kurang, kali, bagi, sisa_bagi;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cout&lt;&lt;"Masukkan x: "; cin&gt;&gt;x;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cout&lt;&lt;"Masukkan y: "; cin&gt;&gt;y;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jumlah = x+y;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kurang = x-y;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kali = x * y;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bagi = x / y;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sisa_bagi = x % y;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cout&lt;&lt;"Penjumlahan: "&lt;&lt;jumlah&lt;&lt;endl;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cout&lt;&lt;"Pengurangan: "&lt;&lt;kurang&lt;&lt;endl;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cout&lt;&lt;"Perkalian: "&lt;&lt;kali&lt;&lt;endl;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cout&lt;&lt;"Pembagian: "&lt;&lt;bagi&lt;&lt;endl;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cout&lt;&lt;"Sisa Hasil Bagi: "&lt;&lt;sisa_bagi&lt;&lt;endl;</a:t>
            </a:r>
            <a:endParaRPr/>
          </a:p>
          <a:p>
            <a:pPr indent="-229500" lvl="0" marL="257175" rtl="0" algn="l">
              <a:spcBef>
                <a:spcPts val="64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Operator Logika</a:t>
            </a:r>
            <a:endParaRPr/>
          </a:p>
        </p:txBody>
      </p:sp>
      <p:sp>
        <p:nvSpPr>
          <p:cNvPr id="233" name="Google Shape;233;p12"/>
          <p:cNvSpPr txBox="1"/>
          <p:nvPr>
            <p:ph idx="1" type="body"/>
          </p:nvPr>
        </p:nvSpPr>
        <p:spPr>
          <a:xfrm>
            <a:off x="913795" y="1732451"/>
            <a:ext cx="104019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Adalah operator yang digunakan untuk melakukan operasi dimana nilai yang dihasilkan dari operasi tersebut hanya bernilai benar (true / 1) atau salah (false / 0). Nilai ini biasa disebut dengan boolean. Yang termasuk operator logika antara lain:</a:t>
            </a:r>
            <a:endParaRPr sz="2400"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lang="en-US" sz="2400"/>
              <a:t>1. Operator AND (&amp;&amp;)</a:t>
            </a:r>
            <a:endParaRPr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hanya akan menghasilkan nilai 1 (benar) jika semua operand-nya bernilai benar, namun jika tidak maka operasi tersebut akan menghasikan nilai 0 (salah).</a:t>
            </a:r>
            <a:endParaRPr sz="2400"/>
          </a:p>
        </p:txBody>
      </p:sp>
    </p:spTree>
  </p:cSld>
  <p:clrMapOvr>
    <a:masterClrMapping/>
  </p:clrMapOvr>
  <p:transition>
    <p:split orient="vert" dir="in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Operator Logika</a:t>
            </a:r>
            <a:endParaRPr/>
          </a:p>
        </p:txBody>
      </p:sp>
      <p:sp>
        <p:nvSpPr>
          <p:cNvPr id="239" name="Google Shape;239;p13"/>
          <p:cNvSpPr txBox="1"/>
          <p:nvPr>
            <p:ph idx="1" type="body"/>
          </p:nvPr>
        </p:nvSpPr>
        <p:spPr>
          <a:xfrm>
            <a:off x="913795" y="1732451"/>
            <a:ext cx="7363430" cy="433769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lang="en-US" sz="2400"/>
              <a:t>2. Operator OR (||)</a:t>
            </a:r>
            <a:endParaRPr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hanya akan menghasilkan nilai 0 (salah) jika semua operand-nya bernilai salah, namun jika tidak maka operasi tersebut akan menghasilkan nilai 1 (benar).</a:t>
            </a:r>
            <a:endParaRPr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lang="en-US" sz="2400"/>
              <a:t>3. Operator NOT (!)</a:t>
            </a:r>
            <a:endParaRPr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Nilai yang dihasilkan oleh nilai NOT adalah kebalikan dari nilai yang dikandung di dalamnya. Jika nilai awal 1 (benar) maka nilai operasi NOT menjadi 0 (salah).</a:t>
            </a:r>
            <a:endParaRPr sz="2400"/>
          </a:p>
        </p:txBody>
      </p:sp>
      <p:sp>
        <p:nvSpPr>
          <p:cNvPr id="240" name="Google Shape;240;p13"/>
          <p:cNvSpPr/>
          <p:nvPr/>
        </p:nvSpPr>
        <p:spPr>
          <a:xfrm>
            <a:off x="8517467" y="1453502"/>
            <a:ext cx="3674533" cy="5262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cout&lt;&lt;"Logika AND"&lt;&lt;endl;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cout&lt;&lt;"1&amp;&amp;1="&lt;&lt;(1&amp;&amp;1)&lt;&lt;endl;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cout&lt;&lt;"1&amp;&amp;0="&lt;&lt;(1&amp;&amp;0)&lt;&lt;endl;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cout&lt;&lt;"0&amp;&amp;1="&lt;&lt;(0&amp;&amp;1)&lt;&lt;endl;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cout&lt;&lt;"0&amp;&amp;0="&lt;&lt;(0&amp;&amp;0)&lt;&lt;endl;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cout&lt;&lt;"Logika OR"&lt;&lt;endl;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cout&lt;&lt;"1||1="&lt;&lt;(1||1)&lt;&lt;endl;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cout&lt;&lt;"1||0="&lt;&lt;(1||0)&lt;&lt;endl;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cout&lt;&lt;"0||1="&lt;&lt;(0||1)&lt;&lt;endl;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cout&lt;&lt;"0||0="&lt;&lt;(0||0)&lt;&lt;endl;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cout&lt;&lt;"Logika NOT"&lt;&lt;endl;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cout&lt;&lt;"!1="&lt;&lt;(!1)&lt;&lt;endl;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cout&lt;&lt;"!0="&lt;&lt;(!0)&lt;&lt;endl;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Quattrocento Sans"/>
              <a:buAutoNum type="arabicPeriod"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strips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Operator Relasional</a:t>
            </a:r>
            <a:endParaRPr/>
          </a:p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9522" lvl="0" marL="257175" rtl="0" algn="l">
              <a:spcBef>
                <a:spcPts val="0"/>
              </a:spcBef>
              <a:spcAft>
                <a:spcPts val="0"/>
              </a:spcAft>
              <a:buSzPct val="70000"/>
              <a:buChar char="◈"/>
            </a:pPr>
            <a:r>
              <a:rPr lang="en-US"/>
              <a:t>Adalah operator yang digunakan untuk menentukan relasi atau hubungan dari dua buah operand. Operator ini banyak digunakan untuk melakukan pengecekan sebuah ekspresi (kondisi) dalam struktur percabangan. </a:t>
            </a:r>
            <a:endParaRPr/>
          </a:p>
          <a:p>
            <a:pPr indent="-229500" lvl="0" marL="257175" rtl="0" algn="l">
              <a:spcBef>
                <a:spcPts val="700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 b="1" sz="1350"/>
          </a:p>
          <a:p>
            <a:pPr indent="-229500" lvl="0" marL="257175" rtl="0" algn="l">
              <a:spcBef>
                <a:spcPts val="783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b="1" lang="en-US" sz="1800"/>
              <a:t>OperatorJenis 		Operasi		</a:t>
            </a:r>
            <a:endParaRPr/>
          </a:p>
          <a:p>
            <a:pPr indent="-229500" lvl="0" marL="257175" rtl="0" algn="l">
              <a:spcBef>
                <a:spcPts val="783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b="1" lang="en-US" sz="1800"/>
              <a:t>	</a:t>
            </a:r>
            <a:r>
              <a:rPr lang="en-US" sz="1800"/>
              <a:t>&gt;			Lebih besar</a:t>
            </a:r>
            <a:endParaRPr sz="1800"/>
          </a:p>
          <a:p>
            <a:pPr indent="-229500" lvl="0" marL="257175" rtl="0" algn="l">
              <a:spcBef>
                <a:spcPts val="783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 sz="1800"/>
              <a:t>	&lt;			Lebih kecil		</a:t>
            </a:r>
            <a:endParaRPr/>
          </a:p>
          <a:p>
            <a:pPr indent="-229500" lvl="0" marL="257175" rtl="0" algn="l">
              <a:spcBef>
                <a:spcPts val="783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 sz="1800"/>
              <a:t>	&gt;=			Lebih besar atau sama dengan</a:t>
            </a:r>
            <a:endParaRPr sz="1800"/>
          </a:p>
          <a:p>
            <a:pPr indent="-229500" lvl="0" marL="257175" rtl="0" algn="l">
              <a:spcBef>
                <a:spcPts val="783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 sz="1800"/>
              <a:t>	&lt;=			Lebih kecil atau sama dengan</a:t>
            </a:r>
            <a:endParaRPr/>
          </a:p>
          <a:p>
            <a:pPr indent="-229500" lvl="0" marL="257175" rtl="0" algn="l">
              <a:spcBef>
                <a:spcPts val="783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 sz="1800"/>
              <a:t>	==			Sama dengan</a:t>
            </a:r>
            <a:endParaRPr sz="1800"/>
          </a:p>
          <a:p>
            <a:pPr indent="-229500" lvl="0" marL="257175" rtl="0" algn="l">
              <a:spcBef>
                <a:spcPts val="783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 sz="1800"/>
              <a:t>	!=			Tidak sama dengan</a:t>
            </a:r>
            <a:endParaRPr sz="1800"/>
          </a:p>
        </p:txBody>
      </p:sp>
    </p:spTree>
  </p:cSld>
  <p:clrMapOvr>
    <a:masterClrMapping/>
  </p:clrMapOvr>
  <p:transition>
    <p:spli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Contoh Program</a:t>
            </a:r>
            <a:endParaRPr/>
          </a:p>
        </p:txBody>
      </p:sp>
      <p:sp>
        <p:nvSpPr>
          <p:cNvPr id="252" name="Google Shape;252;p15"/>
          <p:cNvSpPr txBox="1"/>
          <p:nvPr>
            <p:ph idx="1" type="body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#include &lt;iostream&gt;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1" i="0" lang="en-US" sz="16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i="0" lang="en-US" sz="16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std;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1" i="0" lang="en-US" sz="1600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main(){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600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angka;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cout&lt;&lt;</a:t>
            </a:r>
            <a:r>
              <a:rPr b="0" i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"Masukkan angka: 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cin&gt;&gt;angka;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6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(angka % 2 == 0){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cout&lt;&lt;</a:t>
            </a:r>
            <a:r>
              <a:rPr b="0" i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"Bilangan Genap"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&lt;&lt;endl;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 </a:t>
            </a:r>
            <a:r>
              <a:rPr b="1" i="0" lang="en-US" sz="16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cout&lt;&lt;</a:t>
            </a:r>
            <a:r>
              <a:rPr b="0" i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"Bilangan Ganjil"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&lt;&lt;endl;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Operator Bitwise</a:t>
            </a:r>
            <a:endParaRPr/>
          </a:p>
        </p:txBody>
      </p:sp>
      <p:sp>
        <p:nvSpPr>
          <p:cNvPr id="258" name="Google Shape;258;p16"/>
          <p:cNvSpPr txBox="1"/>
          <p:nvPr>
            <p:ph idx="1" type="body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470"/>
              <a:buChar char="◈"/>
            </a:pPr>
            <a:r>
              <a:rPr lang="en-US"/>
              <a:t>Adalah operator yang digunakan untuk melakukan operasi-operasi yang berhubungan dengan pemanipulasian bit. </a:t>
            </a:r>
            <a:endParaRPr/>
          </a:p>
          <a:p>
            <a:pPr indent="-229500" lvl="0" marL="257175" rtl="0" algn="l">
              <a:spcBef>
                <a:spcPts val="870"/>
              </a:spcBef>
              <a:spcAft>
                <a:spcPts val="0"/>
              </a:spcAft>
              <a:buSzPts val="1470"/>
              <a:buChar char="◈"/>
            </a:pPr>
            <a:r>
              <a:rPr lang="en-US"/>
              <a:t>Yang termasuk dalam operator bitwise anta lain:</a:t>
            </a:r>
            <a:endParaRPr/>
          </a:p>
          <a:p>
            <a:pPr indent="-229500" lvl="0" marL="257175" rtl="0" algn="l">
              <a:spcBef>
                <a:spcPts val="870"/>
              </a:spcBef>
              <a:spcAft>
                <a:spcPts val="0"/>
              </a:spcAft>
              <a:buSzPts val="1470"/>
              <a:buFont typeface="Noto Sans Symbols"/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	Operator		Keterangan</a:t>
            </a:r>
            <a:endParaRPr/>
          </a:p>
          <a:p>
            <a:pPr indent="-229500" lvl="0" marL="257175" rtl="0" algn="l">
              <a:spcBef>
                <a:spcPts val="870"/>
              </a:spcBef>
              <a:spcAft>
                <a:spcPts val="0"/>
              </a:spcAft>
              <a:buSzPts val="1470"/>
              <a:buFont typeface="Noto Sans Symbols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		&lt;&lt;		Shift left</a:t>
            </a:r>
            <a:endParaRPr/>
          </a:p>
          <a:p>
            <a:pPr indent="-229500" lvl="0" marL="257175" rtl="0" algn="l">
              <a:spcBef>
                <a:spcPts val="870"/>
              </a:spcBef>
              <a:spcAft>
                <a:spcPts val="0"/>
              </a:spcAft>
              <a:buSzPts val="1470"/>
              <a:buFont typeface="Noto Sans Symbols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		&gt;&gt;		shift right</a:t>
            </a:r>
            <a:endParaRPr/>
          </a:p>
          <a:p>
            <a:pPr indent="-229500" lvl="0" marL="257175" rtl="0" algn="l">
              <a:lnSpc>
                <a:spcPct val="80000"/>
              </a:lnSpc>
              <a:spcBef>
                <a:spcPts val="870"/>
              </a:spcBef>
              <a:spcAft>
                <a:spcPts val="0"/>
              </a:spcAft>
              <a:buSzPts val="1470"/>
              <a:buFont typeface="Noto Sans Symbols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		&amp;		operasi bit AND	</a:t>
            </a:r>
            <a:endParaRPr/>
          </a:p>
          <a:p>
            <a:pPr indent="-229500" lvl="0" marL="257175" rtl="0" algn="l">
              <a:lnSpc>
                <a:spcPct val="80000"/>
              </a:lnSpc>
              <a:spcBef>
                <a:spcPts val="870"/>
              </a:spcBef>
              <a:spcAft>
                <a:spcPts val="0"/>
              </a:spcAft>
              <a:buSzPts val="1470"/>
              <a:buFont typeface="Noto Sans Symbols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		|		Operasi bit OR</a:t>
            </a:r>
            <a:endParaRPr/>
          </a:p>
          <a:p>
            <a:pPr indent="-229500" lvl="0" marL="257175" rtl="0" algn="l">
              <a:lnSpc>
                <a:spcPct val="80000"/>
              </a:lnSpc>
              <a:spcBef>
                <a:spcPts val="870"/>
              </a:spcBef>
              <a:spcAft>
                <a:spcPts val="0"/>
              </a:spcAft>
              <a:buSzPts val="1470"/>
              <a:buFont typeface="Noto Sans Symbols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		^		Operasi bit XOR</a:t>
            </a:r>
            <a:endParaRPr/>
          </a:p>
          <a:p>
            <a:pPr indent="-229500" lvl="0" marL="257175" rtl="0" algn="l">
              <a:lnSpc>
                <a:spcPct val="80000"/>
              </a:lnSpc>
              <a:spcBef>
                <a:spcPts val="870"/>
              </a:spcBef>
              <a:spcAft>
                <a:spcPts val="0"/>
              </a:spcAft>
              <a:buSzPts val="1470"/>
              <a:buFont typeface="Noto Sans Symbols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		~		Operasi bit NOT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36155" lvl="0" marL="257175" rtl="0" algn="l">
              <a:spcBef>
                <a:spcPts val="87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Operator Bitwise</a:t>
            </a:r>
            <a:endParaRPr/>
          </a:p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913795" y="1821657"/>
            <a:ext cx="10353763" cy="442674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ct val="70000"/>
              <a:buChar char="◈"/>
            </a:pPr>
            <a:r>
              <a:rPr lang="en-US"/>
              <a:t>Operator </a:t>
            </a:r>
            <a:r>
              <a:rPr b="1" lang="en-US"/>
              <a:t>&amp;</a:t>
            </a:r>
            <a:r>
              <a:rPr lang="en-US"/>
              <a:t> berguna untuk melakukan operasi ”</a:t>
            </a:r>
            <a:r>
              <a:rPr b="1" lang="en-US"/>
              <a:t>DAN</a:t>
            </a:r>
            <a:r>
              <a:rPr lang="en-US"/>
              <a:t>” pada tataran bit.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	1001 		9	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	</a:t>
            </a:r>
            <a:r>
              <a:rPr lang="en-US" u="sng"/>
              <a:t>1010</a:t>
            </a:r>
            <a:r>
              <a:rPr lang="en-US"/>
              <a:t>		10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	1000 		8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Char char="◈"/>
            </a:pPr>
            <a:r>
              <a:rPr lang="en-US"/>
              <a:t>Operator </a:t>
            </a:r>
            <a:r>
              <a:rPr b="1" lang="en-US"/>
              <a:t>| </a:t>
            </a:r>
            <a:r>
              <a:rPr lang="en-US"/>
              <a:t>berguna untuk melakukan operasi ”</a:t>
            </a:r>
            <a:r>
              <a:rPr b="1" lang="en-US"/>
              <a:t>ATAU</a:t>
            </a:r>
            <a:r>
              <a:rPr lang="en-US"/>
              <a:t>” pada tataran bit.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	1001 		9	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	</a:t>
            </a:r>
            <a:r>
              <a:rPr lang="en-US" u="sng"/>
              <a:t>1010</a:t>
            </a:r>
            <a:r>
              <a:rPr lang="en-US"/>
              <a:t>		10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	1011 		11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Char char="◈"/>
            </a:pPr>
            <a:r>
              <a:rPr lang="en-US"/>
              <a:t>Operator </a:t>
            </a:r>
            <a:r>
              <a:rPr b="1" lang="en-US"/>
              <a:t>^</a:t>
            </a:r>
            <a:r>
              <a:rPr lang="en-US"/>
              <a:t> berguna untuk melakukan operasi ”</a:t>
            </a:r>
            <a:r>
              <a:rPr b="1" lang="en-US"/>
              <a:t>ATAU EKSKLUSIF (XOR)</a:t>
            </a:r>
            <a:r>
              <a:rPr lang="en-US"/>
              <a:t>” pada tataran bit.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	1001 		9	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	</a:t>
            </a:r>
            <a:r>
              <a:rPr lang="en-US" u="sng"/>
              <a:t>1010</a:t>
            </a:r>
            <a:r>
              <a:rPr lang="en-US"/>
              <a:t>		10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	0011 		3</a:t>
            </a:r>
            <a:endParaRPr/>
          </a:p>
          <a:p>
            <a:pPr indent="-229500" lvl="0" marL="257175" rtl="0" algn="l">
              <a:spcBef>
                <a:spcPts val="807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/>
          </a:p>
          <a:p>
            <a:pPr indent="-150156" lvl="0" marL="257175" rtl="0" algn="l">
              <a:spcBef>
                <a:spcPts val="807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50156" lvl="0" marL="257175" rtl="0" algn="l">
              <a:spcBef>
                <a:spcPts val="807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913795" y="1732451"/>
            <a:ext cx="10353763" cy="467787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15520" lvl="0" marL="257175" rtl="0" algn="l">
              <a:spcBef>
                <a:spcPts val="0"/>
              </a:spcBef>
              <a:spcAft>
                <a:spcPts val="0"/>
              </a:spcAft>
              <a:buSzPct val="70000"/>
              <a:buChar char="◈"/>
            </a:pPr>
            <a:r>
              <a:rPr lang="en-US"/>
              <a:t>Operator </a:t>
            </a:r>
            <a:r>
              <a:rPr b="1" lang="en-US"/>
              <a:t>~ (not)</a:t>
            </a:r>
            <a:r>
              <a:rPr lang="en-US"/>
              <a:t> memberikan hasil dengan masing-masing bit berupa kebalikan dari bit operand. ~185 akan menghasilkan nilai 70</a:t>
            </a:r>
            <a:endParaRPr/>
          </a:p>
          <a:p>
            <a:pPr indent="-229500" lvl="0" marL="257175" rtl="0" algn="l">
              <a:spcBef>
                <a:spcPts val="838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</a:t>
            </a:r>
            <a:r>
              <a:rPr lang="en-US" u="sng"/>
              <a:t>1011 1001</a:t>
            </a:r>
            <a:r>
              <a:rPr lang="en-US"/>
              <a:t>		</a:t>
            </a:r>
            <a:endParaRPr/>
          </a:p>
          <a:p>
            <a:pPr indent="-229500" lvl="0" marL="257175" rtl="0" algn="l">
              <a:spcBef>
                <a:spcPts val="838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0100 0110		</a:t>
            </a:r>
            <a:endParaRPr/>
          </a:p>
          <a:p>
            <a:pPr indent="-215520" lvl="0" marL="257175" rtl="0" algn="l">
              <a:spcBef>
                <a:spcPts val="838"/>
              </a:spcBef>
              <a:spcAft>
                <a:spcPts val="0"/>
              </a:spcAft>
              <a:buSzPct val="70000"/>
              <a:buChar char="◈"/>
            </a:pPr>
            <a:r>
              <a:rPr lang="en-US"/>
              <a:t>Operator </a:t>
            </a:r>
            <a:r>
              <a:rPr b="1" lang="en-US"/>
              <a:t>&lt;&lt;</a:t>
            </a:r>
            <a:r>
              <a:rPr lang="en-US"/>
              <a:t> (geser kiri) berfungsi untuk menggeser bit-bit ke kiri.</a:t>
            </a:r>
            <a:endParaRPr/>
          </a:p>
          <a:p>
            <a:pPr indent="-229500" lvl="0" marL="257175" rtl="0" algn="l">
              <a:spcBef>
                <a:spcPts val="838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contoh:</a:t>
            </a:r>
            <a:endParaRPr/>
          </a:p>
          <a:p>
            <a:pPr indent="-229500" lvl="0" marL="257175" rtl="0" algn="l">
              <a:spcBef>
                <a:spcPts val="838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29 &lt;&lt; 1 memberikan nilai hasil 58</a:t>
            </a:r>
            <a:endParaRPr/>
          </a:p>
          <a:p>
            <a:pPr indent="-229500" lvl="0" marL="257175" rtl="0" algn="l">
              <a:spcBef>
                <a:spcPts val="838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</a:t>
            </a:r>
            <a:r>
              <a:rPr lang="en-US" u="sng"/>
              <a:t>0001 1101</a:t>
            </a:r>
            <a:r>
              <a:rPr lang="en-US"/>
              <a:t>		29</a:t>
            </a:r>
            <a:endParaRPr u="sng"/>
          </a:p>
          <a:p>
            <a:pPr indent="-229500" lvl="0" marL="257175" rtl="0" algn="l">
              <a:spcBef>
                <a:spcPts val="838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0011 1010		58</a:t>
            </a:r>
            <a:endParaRPr/>
          </a:p>
          <a:p>
            <a:pPr indent="-215520" lvl="0" marL="257175" rtl="0" algn="l">
              <a:spcBef>
                <a:spcPts val="838"/>
              </a:spcBef>
              <a:spcAft>
                <a:spcPts val="0"/>
              </a:spcAft>
              <a:buSzPct val="70000"/>
              <a:buChar char="◈"/>
            </a:pPr>
            <a:r>
              <a:rPr lang="en-US"/>
              <a:t>Operator </a:t>
            </a:r>
            <a:r>
              <a:rPr b="1" lang="en-US"/>
              <a:t>&gt;&gt;</a:t>
            </a:r>
            <a:r>
              <a:rPr lang="en-US"/>
              <a:t> (geser kanan) berfungsi untuk menggeser bit-bit ke kanan.</a:t>
            </a:r>
            <a:endParaRPr/>
          </a:p>
          <a:p>
            <a:pPr indent="-229500" lvl="0" marL="257175" rtl="0" algn="l">
              <a:spcBef>
                <a:spcPts val="838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contoh: 29 &gt;&gt; 1 memberikan nilai 14</a:t>
            </a:r>
            <a:endParaRPr/>
          </a:p>
          <a:p>
            <a:pPr indent="-229500" lvl="0" marL="257175" rtl="0" algn="l">
              <a:spcBef>
                <a:spcPts val="838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</a:t>
            </a:r>
            <a:r>
              <a:rPr lang="en-US" u="sng"/>
              <a:t>0001 1101 </a:t>
            </a:r>
            <a:r>
              <a:rPr lang="en-US"/>
              <a:t>		29</a:t>
            </a:r>
            <a:endParaRPr u="sng"/>
          </a:p>
          <a:p>
            <a:pPr indent="-229500" lvl="0" marL="257175" rtl="0" algn="l">
              <a:spcBef>
                <a:spcPts val="838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rPr lang="en-US"/>
              <a:t>	0000 1110		14</a:t>
            </a:r>
            <a:endParaRPr/>
          </a:p>
          <a:p>
            <a:pPr indent="-229500" lvl="0" marL="257175" rtl="0" algn="l">
              <a:spcBef>
                <a:spcPts val="838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/>
          </a:p>
          <a:p>
            <a:pPr indent="-143178" lvl="0" marL="257175" rtl="0" algn="l">
              <a:spcBef>
                <a:spcPts val="838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Contoh Program</a:t>
            </a:r>
            <a:endParaRPr cap="none"/>
          </a:p>
        </p:txBody>
      </p:sp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913795" y="2193376"/>
            <a:ext cx="5467955" cy="405875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#include &lt;iostream&gt;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1" i="0" lang="en-US" sz="16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i="0" lang="en-US" sz="16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std;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1" i="0" lang="en-US" sz="1600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main(){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600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x,y;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x = 32&lt;&lt;2;      y = 64&gt;&gt;1;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cout&lt;&lt;</a:t>
            </a:r>
            <a:r>
              <a:rPr b="0" i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"32&lt;&lt;2= 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&lt;&lt;x&lt;&lt;endl;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cout&lt;&lt;</a:t>
            </a:r>
            <a:r>
              <a:rPr b="0" i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"64&gt;&gt;1= "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&lt;&lt;y&lt;&lt;endl;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6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0;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70"/>
              </a:spcBef>
              <a:spcAft>
                <a:spcPts val="0"/>
              </a:spcAft>
              <a:buSzPts val="1120"/>
              <a:buFont typeface="Quattrocento Sans"/>
              <a:buAutoNum type="arabicPeriod"/>
            </a:pPr>
            <a:r>
              <a:rPr b="0" i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 </a:t>
            </a:r>
            <a:endParaRPr b="0" i="0"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19"/>
          <p:cNvSpPr txBox="1"/>
          <p:nvPr>
            <p:ph idx="4294967295" type="body"/>
          </p:nvPr>
        </p:nvSpPr>
        <p:spPr>
          <a:xfrm>
            <a:off x="913795" y="1707600"/>
            <a:ext cx="5467955" cy="54451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050"/>
              <a:buChar char="◈"/>
            </a:pPr>
            <a:r>
              <a:rPr lang="en-US">
                <a:solidFill>
                  <a:schemeClr val="dk1"/>
                </a:solidFill>
              </a:rPr>
              <a:t>Contoh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19"/>
          <p:cNvSpPr txBox="1"/>
          <p:nvPr>
            <p:ph idx="4294967295" type="body"/>
          </p:nvPr>
        </p:nvSpPr>
        <p:spPr>
          <a:xfrm>
            <a:off x="6382355" y="1707599"/>
            <a:ext cx="4895850" cy="54451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050"/>
              <a:buChar char="◈"/>
            </a:pPr>
            <a:r>
              <a:rPr lang="en-US">
                <a:solidFill>
                  <a:srgbClr val="000000"/>
                </a:solidFill>
              </a:rPr>
              <a:t>Contoh 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9" name="Google Shape;279;p19"/>
          <p:cNvSpPr txBox="1"/>
          <p:nvPr>
            <p:ph idx="4294967295" type="body"/>
          </p:nvPr>
        </p:nvSpPr>
        <p:spPr>
          <a:xfrm>
            <a:off x="6371708" y="2252112"/>
            <a:ext cx="4895850" cy="39962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#include &lt;iostream&gt;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1" i="0" lang="en-US" sz="12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i="0" lang="en-US" sz="12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std;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1" i="0" lang="en-US" sz="1200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main(){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200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a,b;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cout&lt;&lt;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"Masukkan A: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cin&gt;&gt;a;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cout&lt;&lt;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"Masukkan B: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cin&gt;&gt;b;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cout&lt;&lt;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"~"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&lt;&lt;a&lt;&lt;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: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&lt;&lt;~a&lt;&lt;endl;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cout&lt;&lt;a&lt;&lt;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|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&lt;&lt;b&lt;&lt;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=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&lt;&lt;(a|b)&lt;&lt;endl;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cout&lt;&lt;a&lt;&lt;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&amp;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&lt;&lt;b&lt;&lt;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=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&lt;&lt;(a&amp;b)&lt;&lt;endl;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cout&lt;&lt;a&lt;&lt;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^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&lt;&lt;b&lt;&lt;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=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&lt;&lt;(a^b)&lt;&lt;endl;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cout&lt;&lt;a&lt;&lt;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&lt;&lt;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&lt;&lt;b&lt;&lt;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=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&lt;&lt;(a&lt;&lt;b)&lt;&lt;endl;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cout&lt;&lt;a&lt;&lt;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&gt;&gt;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&lt;&lt;b&lt;&lt;</a:t>
            </a:r>
            <a:r>
              <a:rPr b="0" i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= "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&lt;&lt;(a&gt;&gt;b)&lt;&lt;endl;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2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0;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672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 </a:t>
            </a:r>
            <a:endParaRPr b="0" i="0" sz="12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86339" lvl="0" marL="257175" rtl="0" algn="l">
              <a:spcBef>
                <a:spcPts val="644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b="1" lang="en-US"/>
              <a:t>Apa itu operator?</a:t>
            </a:r>
            <a:endParaRPr b="1"/>
          </a:p>
        </p:txBody>
      </p:sp>
      <p:sp>
        <p:nvSpPr>
          <p:cNvPr id="168" name="Google Shape;168;p2"/>
          <p:cNvSpPr txBox="1"/>
          <p:nvPr>
            <p:ph idx="1" type="body"/>
          </p:nvPr>
        </p:nvSpPr>
        <p:spPr>
          <a:xfrm>
            <a:off x="913795" y="1732451"/>
            <a:ext cx="10353763" cy="45159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ct val="70000"/>
              <a:buChar char="◈"/>
            </a:pPr>
            <a:r>
              <a:rPr lang="en-US" sz="2800"/>
              <a:t>Operator adalah simbol khusus yang digunakan untuk mengolah nilai operan dan menghasilkan satu nilai baru.</a:t>
            </a:r>
            <a:endParaRPr/>
          </a:p>
          <a:p>
            <a:pPr indent="-229500" lvl="0" marL="257175" rtl="0" algn="l">
              <a:spcBef>
                <a:spcPts val="968"/>
              </a:spcBef>
              <a:spcAft>
                <a:spcPts val="0"/>
              </a:spcAft>
              <a:buSzPct val="70000"/>
              <a:buChar char="◈"/>
            </a:pPr>
            <a:r>
              <a:rPr lang="en-US" sz="2800"/>
              <a:t>Operator dapat digunakan untuk fungsi matematika dan logika.</a:t>
            </a:r>
            <a:endParaRPr/>
          </a:p>
          <a:p>
            <a:pPr indent="-229500" lvl="0" marL="257175" rtl="0" algn="l">
              <a:spcBef>
                <a:spcPts val="968"/>
              </a:spcBef>
              <a:spcAft>
                <a:spcPts val="0"/>
              </a:spcAft>
              <a:buSzPct val="70000"/>
              <a:buChar char="◈"/>
            </a:pPr>
            <a:r>
              <a:rPr lang="en-US" sz="2800"/>
              <a:t>Operator dapat dikelompokan menjadi 4 bagian yaitu:</a:t>
            </a:r>
            <a:endParaRPr sz="2800"/>
          </a:p>
          <a:p>
            <a:pPr indent="-514350" lvl="1" marL="879475" rtl="0" algn="l">
              <a:spcBef>
                <a:spcPts val="894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2400"/>
              <a:t>Operator Assignment</a:t>
            </a:r>
            <a:endParaRPr/>
          </a:p>
          <a:p>
            <a:pPr indent="-514350" lvl="1" marL="879475" rtl="0" algn="l">
              <a:spcBef>
                <a:spcPts val="894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2400"/>
              <a:t>Operator Unary</a:t>
            </a:r>
            <a:endParaRPr/>
          </a:p>
          <a:p>
            <a:pPr indent="-514350" lvl="1" marL="879475" rtl="0" algn="l">
              <a:spcBef>
                <a:spcPts val="894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2400"/>
              <a:t>Operator Binary</a:t>
            </a:r>
            <a:endParaRPr/>
          </a:p>
          <a:p>
            <a:pPr indent="-514350" lvl="1" marL="879475" rtl="0" algn="l">
              <a:spcBef>
                <a:spcPts val="894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2400"/>
              <a:t>Operator Ternary.</a:t>
            </a:r>
            <a:endParaRPr sz="2400"/>
          </a:p>
          <a:p>
            <a:pPr indent="-114374" lvl="0" marL="257175" rtl="0" algn="l">
              <a:spcBef>
                <a:spcPts val="968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>
    <p:strips dir="ru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4. Operator Ternary</a:t>
            </a:r>
            <a:endParaRPr/>
          </a:p>
        </p:txBody>
      </p:sp>
      <p:sp>
        <p:nvSpPr>
          <p:cNvPr id="285" name="Google Shape;285;p20"/>
          <p:cNvSpPr txBox="1"/>
          <p:nvPr>
            <p:ph idx="1" type="body"/>
          </p:nvPr>
        </p:nvSpPr>
        <p:spPr>
          <a:xfrm>
            <a:off x="913796" y="1732451"/>
            <a:ext cx="6106130" cy="45159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Adalah operator yang digunakan dalam operasi yang melibatkan tiga buah operand. </a:t>
            </a:r>
            <a:r>
              <a:rPr b="1" lang="en-US" sz="2400"/>
              <a:t>Bentuk umum:</a:t>
            </a:r>
            <a:endParaRPr sz="2400"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400"/>
              <a:t>		Ekspresi1? Ekspresi2: Ekspresi3;</a:t>
            </a:r>
            <a:endParaRPr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Jika ekspresi1 bernilai benar, maka program akan mengeksekusi ekspresi2. Sedangkan jika ekspresi1 salah maka yang dieksekusi adalah ekspresi3. </a:t>
            </a:r>
            <a:endParaRPr sz="2400"/>
          </a:p>
        </p:txBody>
      </p:sp>
      <p:sp>
        <p:nvSpPr>
          <p:cNvPr id="286" name="Google Shape;286;p20"/>
          <p:cNvSpPr/>
          <p:nvPr/>
        </p:nvSpPr>
        <p:spPr>
          <a:xfrm>
            <a:off x="7308850" y="1740877"/>
            <a:ext cx="3175000" cy="2308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Quattrocento Sans"/>
              <a:buAutoNum type="arabicPeriod"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Quattrocento Sans"/>
              <a:buAutoNum type="arabicPeriod"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Quattrocento Sans"/>
              <a:buAutoNum type="arabicPeriod"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Quattrocento Sans"/>
              <a:buAutoNum type="arabicPeriod"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int a=2,b=7,c;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Quattrocento Sans"/>
              <a:buAutoNum type="arabicPeriod"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 = (a&gt;b) ? a:b;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Quattrocento Sans"/>
              <a:buAutoNum type="arabicPeriod"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Quattrocento Sans"/>
              <a:buAutoNum type="arabicPeriod"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800" u="none" cap="none" strike="noStrike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Contoh Program</a:t>
            </a:r>
            <a:endParaRPr/>
          </a:p>
        </p:txBody>
      </p:sp>
      <p:sp>
        <p:nvSpPr>
          <p:cNvPr id="292" name="Google Shape;292;p21"/>
          <p:cNvSpPr txBox="1"/>
          <p:nvPr>
            <p:ph idx="1" type="body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260"/>
              <a:buFont typeface="Quattrocento Sans"/>
              <a:buAutoNum type="arabicPeriod"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-229500" lvl="0" marL="257175" rtl="0" algn="l">
              <a:spcBef>
                <a:spcPts val="810"/>
              </a:spcBef>
              <a:spcAft>
                <a:spcPts val="0"/>
              </a:spcAft>
              <a:buSzPts val="1260"/>
              <a:buFont typeface="Quattrocento Sans"/>
              <a:buAutoNum type="arabicPeriod"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-149490" lvl="0" marL="257175" rtl="0" algn="l">
              <a:spcBef>
                <a:spcPts val="810"/>
              </a:spcBef>
              <a:spcAft>
                <a:spcPts val="0"/>
              </a:spcAft>
              <a:buSzPts val="1260"/>
              <a:buFont typeface="Quattrocento Sans"/>
              <a:buNone/>
            </a:pPr>
            <a:r>
              <a:t/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810"/>
              </a:spcBef>
              <a:spcAft>
                <a:spcPts val="0"/>
              </a:spcAft>
              <a:buSzPts val="1260"/>
              <a:buFont typeface="Quattrocento Sans"/>
              <a:buAutoNum type="arabicPeriod"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-229500" lvl="0" marL="257175" rtl="0" algn="l">
              <a:spcBef>
                <a:spcPts val="810"/>
              </a:spcBef>
              <a:spcAft>
                <a:spcPts val="0"/>
              </a:spcAft>
              <a:buSzPts val="1260"/>
              <a:buFont typeface="Quattrocento Sans"/>
              <a:buAutoNum type="arabicPeriod"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int angka;</a:t>
            </a:r>
            <a:endParaRPr/>
          </a:p>
          <a:p>
            <a:pPr indent="-229500" lvl="0" marL="257175" rtl="0" algn="l">
              <a:spcBef>
                <a:spcPts val="810"/>
              </a:spcBef>
              <a:spcAft>
                <a:spcPts val="0"/>
              </a:spcAft>
              <a:buSzPts val="1260"/>
              <a:buFont typeface="Quattrocento Sans"/>
              <a:buAutoNum type="arabicPeriod"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cout&lt;&lt;"masukkan angka: "; cin&gt;&gt;angka;</a:t>
            </a:r>
            <a:endParaRPr/>
          </a:p>
          <a:p>
            <a:pPr indent="-229500" lvl="0" marL="257175" rtl="0" algn="l">
              <a:spcBef>
                <a:spcPts val="810"/>
              </a:spcBef>
              <a:spcAft>
                <a:spcPts val="0"/>
              </a:spcAft>
              <a:buSzPts val="1260"/>
              <a:buFont typeface="Quattrocento Sans"/>
              <a:buAutoNum type="arabicPeriod"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(angka % 2 == 0) ? </a:t>
            </a:r>
            <a:endParaRPr/>
          </a:p>
          <a:p>
            <a:pPr indent="-229500" lvl="0" marL="257175" rtl="0" algn="l">
              <a:spcBef>
                <a:spcPts val="810"/>
              </a:spcBef>
              <a:spcAft>
                <a:spcPts val="0"/>
              </a:spcAft>
              <a:buSzPts val="1260"/>
              <a:buFont typeface="Quattrocento Sans"/>
              <a:buAutoNum type="arabicPeriod"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(cout&lt;&lt;"Bilangan Genap" ) : </a:t>
            </a:r>
            <a:endParaRPr/>
          </a:p>
          <a:p>
            <a:pPr indent="-229500" lvl="0" marL="257175" rtl="0" algn="l">
              <a:spcBef>
                <a:spcPts val="810"/>
              </a:spcBef>
              <a:spcAft>
                <a:spcPts val="0"/>
              </a:spcAft>
              <a:buSzPts val="1260"/>
              <a:buFont typeface="Quattrocento Sans"/>
              <a:buAutoNum type="arabicPeriod"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(cout&lt;&lt;"Bilangan Ganjil") ;</a:t>
            </a:r>
            <a:endParaRPr/>
          </a:p>
          <a:p>
            <a:pPr indent="-229500" lvl="0" marL="257175" rtl="0" algn="l">
              <a:spcBef>
                <a:spcPts val="810"/>
              </a:spcBef>
              <a:spcAft>
                <a:spcPts val="0"/>
              </a:spcAft>
              <a:buSzPts val="1260"/>
              <a:buFont typeface="Quattrocento Sans"/>
              <a:buAutoNum type="arabicPeriod"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Be Professional…!!!</a:t>
            </a:r>
            <a:endParaRPr/>
          </a:p>
        </p:txBody>
      </p:sp>
      <p:pic>
        <p:nvPicPr>
          <p:cNvPr id="298" name="Google Shape;29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96564"/>
            <a:ext cx="10353675" cy="37300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b="1" lang="en-US"/>
              <a:t>1. Operator Assignment</a:t>
            </a:r>
            <a:endParaRPr b="1"/>
          </a:p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913795" y="1732451"/>
            <a:ext cx="10353763" cy="461119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Operator Assignment adalah operator yang berfungsi untuk </a:t>
            </a:r>
            <a:r>
              <a:rPr b="1" lang="en-US" sz="2400">
                <a:solidFill>
                  <a:srgbClr val="FF0000"/>
                </a:solidFill>
              </a:rPr>
              <a:t>memasukkan</a:t>
            </a:r>
            <a:r>
              <a:rPr lang="en-US" sz="2400"/>
              <a:t> (assign) nilai ke dalam suatu variabel ataupun konstanta. </a:t>
            </a:r>
            <a:endParaRPr sz="2400"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Operator ini dilambangkan dengan tanda sama dengan (=)</a:t>
            </a:r>
            <a:endParaRPr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400"/>
              <a:t>   Contoh:</a:t>
            </a:r>
            <a:endParaRPr sz="2400"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400"/>
              <a:t>		nilai = ‘A';</a:t>
            </a:r>
            <a:endParaRPr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400"/>
              <a:t>		password= "Rahasia C++";</a:t>
            </a:r>
            <a:endParaRPr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400"/>
              <a:t>		harga= 25000;</a:t>
            </a:r>
            <a:endParaRPr sz="2400"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400"/>
              <a:t>		luas= 3140.14;</a:t>
            </a:r>
            <a:endParaRPr sz="2400"/>
          </a:p>
          <a:p>
            <a:pPr indent="-122820" lvl="0" marL="257175" rtl="0" algn="l">
              <a:spcBef>
                <a:spcPts val="93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Contoh Program assignment</a:t>
            </a:r>
            <a:endParaRPr/>
          </a:p>
        </p:txBody>
      </p:sp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913795" y="1732451"/>
            <a:ext cx="10353763" cy="420162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#include &lt;iostream&gt;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5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std;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5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b="1" lang="en-US" sz="1800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main ()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5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5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2E8B5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a, b;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5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 = 10;  b = 4;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5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 = b;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5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 = 7;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5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cout &lt;&lt; 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"a:"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5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cout &lt;&lt; a;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5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cout &lt;&lt; 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 b:"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56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cout &lt;&lt; b;  </a:t>
            </a:r>
            <a:endParaRPr sz="18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00" lvl="0" marL="257175" rtl="0" algn="l">
              <a:spcBef>
                <a:spcPts val="790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sz="20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537" rtl="0" algn="l">
              <a:spcBef>
                <a:spcPts val="807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2. Operator Unary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r>
              <a:rPr lang="en-US"/>
              <a:t>Adalah operator yang hanya melibatkan sebuah operand.</a:t>
            </a:r>
            <a:endParaRPr/>
          </a:p>
          <a:p>
            <a:pPr indent="-229500" lvl="0" marL="257175" rtl="0" algn="l">
              <a:spcBef>
                <a:spcPts val="870"/>
              </a:spcBef>
              <a:spcAft>
                <a:spcPts val="0"/>
              </a:spcAft>
              <a:buSzPts val="1470"/>
              <a:buFont typeface="Noto Sans Symbols"/>
              <a:buNone/>
            </a:pPr>
            <a:r>
              <a:rPr lang="en-US"/>
              <a:t>Yang termasuk ke dalam tabel operator unary antara lain:</a:t>
            </a:r>
            <a:endParaRPr/>
          </a:p>
          <a:p>
            <a:pPr indent="-229500" lvl="0" marL="257175" rtl="0" algn="l">
              <a:spcBef>
                <a:spcPts val="870"/>
              </a:spcBef>
              <a:spcAft>
                <a:spcPts val="0"/>
              </a:spcAft>
              <a:buSzPts val="147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5"/>
          <p:cNvGraphicFramePr/>
          <p:nvPr/>
        </p:nvGraphicFramePr>
        <p:xfrm>
          <a:off x="2152652" y="2790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{D188D18C-946E-47CA-9D72-4EBD0F0D957B}</a:tableStyleId>
              </a:tblPr>
              <a:tblGrid>
                <a:gridCol w="1623075"/>
                <a:gridCol w="2993650"/>
                <a:gridCol w="2308375"/>
              </a:tblGrid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Operator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Jenis Operasi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Contoh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+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Positif</a:t>
                      </a:r>
                      <a:endParaRPr sz="2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+9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Negatif</a:t>
                      </a:r>
                      <a:endParaRPr sz="2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-9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++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Incremen</a:t>
                      </a:r>
                      <a:endParaRPr sz="2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X++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--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decremen</a:t>
                      </a:r>
                      <a:endParaRPr sz="2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X--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ttrocento Sans"/>
              <a:buNone/>
            </a:pPr>
            <a:r>
              <a:rPr lang="en-US" sz="3200"/>
              <a:t>Increment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913795" y="1732451"/>
            <a:ext cx="10353763" cy="45159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i="1" lang="en-US" sz="2400"/>
              <a:t>Increment</a:t>
            </a:r>
            <a:r>
              <a:rPr lang="en-US" sz="2400"/>
              <a:t> adalah suatu penambahan nilai yang  terjadi pada sebuah variabel. Operator yang  digunakan untuk melakukan increment adalah operator ++. </a:t>
            </a:r>
            <a:endParaRPr sz="2400"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Ada dua jenis </a:t>
            </a:r>
            <a:r>
              <a:rPr i="1" lang="en-US" sz="2400"/>
              <a:t>increment</a:t>
            </a:r>
            <a:r>
              <a:rPr lang="en-US" sz="2400"/>
              <a:t> dalam C++ yaitu </a:t>
            </a:r>
            <a:r>
              <a:rPr i="1" lang="en-US" sz="2400"/>
              <a:t>pre-increment</a:t>
            </a:r>
            <a:r>
              <a:rPr lang="en-US" sz="2400"/>
              <a:t> dan </a:t>
            </a:r>
            <a:r>
              <a:rPr i="1" lang="en-US" sz="2400"/>
              <a:t>post-increment</a:t>
            </a:r>
            <a:r>
              <a:rPr lang="en-US" sz="2400"/>
              <a:t>.  </a:t>
            </a:r>
            <a:endParaRPr sz="2400"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Char char="◈"/>
            </a:pPr>
            <a:r>
              <a:rPr i="1" lang="en-US" sz="2400"/>
              <a:t>Pre-increment</a:t>
            </a:r>
            <a:r>
              <a:rPr lang="en-US" sz="2400"/>
              <a:t> artinya melakukan penambahan nilai sebelum suatu variabel itu diproses. </a:t>
            </a:r>
            <a:endParaRPr sz="2400"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Char char="◈"/>
            </a:pPr>
            <a:r>
              <a:rPr i="1" lang="en-US" sz="2400"/>
              <a:t>Post-incremen</a:t>
            </a:r>
            <a:r>
              <a:rPr lang="en-US" sz="2400"/>
              <a:t> artinya melakukan proses terlebih dahulu sebelum dilakukan penambahan nilai.</a:t>
            </a:r>
            <a:endParaRPr sz="2400"/>
          </a:p>
        </p:txBody>
      </p:sp>
      <p:sp>
        <p:nvSpPr>
          <p:cNvPr id="194" name="Google Shape;194;p6"/>
          <p:cNvSpPr txBox="1"/>
          <p:nvPr/>
        </p:nvSpPr>
        <p:spPr>
          <a:xfrm>
            <a:off x="2133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39639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Decrement</a:t>
            </a:r>
            <a:endParaRPr/>
          </a:p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i="1" lang="en-US" sz="2400"/>
              <a:t>Decrement</a:t>
            </a:r>
            <a:r>
              <a:rPr lang="en-US" sz="2400"/>
              <a:t> merupakan kebalikan dari proses  </a:t>
            </a:r>
            <a:r>
              <a:rPr i="1" lang="en-US" sz="2400"/>
              <a:t>increment</a:t>
            </a:r>
            <a:r>
              <a:rPr lang="en-US" sz="2400"/>
              <a:t>, yaitu menurunkan (mengurangi) nilai dari suatu variabel. </a:t>
            </a:r>
            <a:endParaRPr sz="2400"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Operator yang digunakan untuk melakukan decrement adalah operator --. </a:t>
            </a:r>
            <a:endParaRPr i="1" sz="2400"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Char char="◈"/>
            </a:pPr>
            <a:r>
              <a:rPr i="1" lang="en-US" sz="2400"/>
              <a:t>Decrement</a:t>
            </a:r>
            <a:r>
              <a:rPr lang="en-US" sz="2400"/>
              <a:t> juga dibagi 2 yaitu </a:t>
            </a:r>
            <a:r>
              <a:rPr i="1" lang="en-US" sz="2400"/>
              <a:t>pre-decrement</a:t>
            </a:r>
            <a:r>
              <a:rPr lang="en-US" sz="2400"/>
              <a:t> dan </a:t>
            </a:r>
            <a:r>
              <a:rPr i="1" lang="en-US" sz="2400"/>
              <a:t>post-decremen.</a:t>
            </a:r>
            <a:endParaRPr i="1" sz="2400"/>
          </a:p>
        </p:txBody>
      </p:sp>
      <p:sp>
        <p:nvSpPr>
          <p:cNvPr id="201" name="Google Shape;201;p7"/>
          <p:cNvSpPr txBox="1"/>
          <p:nvPr/>
        </p:nvSpPr>
        <p:spPr>
          <a:xfrm>
            <a:off x="2133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39639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Contoh Program</a:t>
            </a:r>
            <a:endParaRPr/>
          </a:p>
        </p:txBody>
      </p: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9522" lvl="0" marL="257175" rtl="0" algn="l">
              <a:spcBef>
                <a:spcPts val="0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-184294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None/>
            </a:pPr>
            <a:r>
              <a:t/>
            </a:r>
            <a:endParaRPr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int a; cout&lt;&lt;"Masukkan A; "; cin&gt;&gt;a;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cout&lt;&lt;"Pre-Increament"&lt;&lt;endl;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cout&lt;&lt;"-----------------"&lt;&lt;endl;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cout&lt;&lt;"Nilai awal: "&lt;&lt;a&lt;&lt;endl;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cout&lt;&lt;"Nilai ++A: "&lt;&lt;++a&lt;&lt;endl;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cout&lt;&lt;"setelah increament: "&lt;&lt;a&lt;&lt;endl&lt;&lt;endl;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cout&lt;&lt;"Pre-Decreament"&lt;&lt;endl;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cout&lt;&lt;"-----------------"&lt;&lt;endl;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cout&lt;&lt;"Nilai awal: "&lt;&lt;a&lt;&lt;endl;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cout&lt;&lt;"Nilai --A: "&lt;&lt;--a&lt;&lt;endl;</a:t>
            </a:r>
            <a:endParaRPr/>
          </a:p>
          <a:p>
            <a:pPr indent="-229522" lvl="0" marL="257175" rtl="0" algn="l">
              <a:spcBef>
                <a:spcPts val="653"/>
              </a:spcBef>
              <a:spcAft>
                <a:spcPts val="0"/>
              </a:spcAft>
              <a:buSzPct val="70000"/>
              <a:buFont typeface="Quattrocento Sans"/>
              <a:buAutoNum type="arabicPeriod"/>
            </a:pP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cout&lt;&lt;"setelah Decreament: "&lt;&lt;a&lt;&lt;endl&lt;&lt;endl;</a:t>
            </a:r>
            <a:endParaRPr sz="160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537" rtl="0" algn="l">
              <a:spcBef>
                <a:spcPts val="838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sp>
        <p:nvSpPr>
          <p:cNvPr id="208" name="Google Shape;208;p8"/>
          <p:cNvSpPr txBox="1"/>
          <p:nvPr>
            <p:ph idx="4294967295" type="body"/>
          </p:nvPr>
        </p:nvSpPr>
        <p:spPr>
          <a:xfrm>
            <a:off x="6450013" y="1731965"/>
            <a:ext cx="5065712" cy="405923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cout&lt;&lt;"Post-Increament"&lt;&lt;endl;</a:t>
            </a:r>
            <a:endParaRPr/>
          </a:p>
          <a:p>
            <a:pPr indent="-229500" lvl="0" marL="257175" rtl="0" algn="l">
              <a:spcBef>
                <a:spcPts val="67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	cout&lt;&lt;"-----------------"&lt;&lt;endl;</a:t>
            </a:r>
            <a:endParaRPr/>
          </a:p>
          <a:p>
            <a:pPr indent="-229500" lvl="0" marL="257175" rtl="0" algn="l">
              <a:spcBef>
                <a:spcPts val="67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	cout&lt;&lt;"Nilai awal: "&lt;&lt;a&lt;&lt;endl;</a:t>
            </a:r>
            <a:endParaRPr/>
          </a:p>
          <a:p>
            <a:pPr indent="-229500" lvl="0" marL="257175" rtl="0" algn="l">
              <a:spcBef>
                <a:spcPts val="67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	cout&lt;&lt;"Nilai A++: "&lt;&lt;a++&lt;&lt;endl;</a:t>
            </a:r>
            <a:endParaRPr/>
          </a:p>
          <a:p>
            <a:pPr indent="-229500" lvl="0" marL="257175" rtl="0" algn="l">
              <a:spcBef>
                <a:spcPts val="67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	cout&lt;&lt;"setelah increament: "&lt;&lt;a&lt;&lt;endl&lt;&lt;endl;</a:t>
            </a:r>
            <a:endParaRPr/>
          </a:p>
          <a:p>
            <a:pPr indent="-229500" lvl="0" marL="257175" rtl="0" algn="l">
              <a:spcBef>
                <a:spcPts val="67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29500" lvl="0" marL="257175" rtl="0" algn="l">
              <a:spcBef>
                <a:spcPts val="67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	cout&lt;&lt;"Post-Decreament"&lt;&lt;endl;</a:t>
            </a:r>
            <a:endParaRPr/>
          </a:p>
          <a:p>
            <a:pPr indent="-229500" lvl="0" marL="257175" rtl="0" algn="l">
              <a:spcBef>
                <a:spcPts val="67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	cout&lt;&lt;"-----------------"&lt;&lt;endl;</a:t>
            </a:r>
            <a:endParaRPr/>
          </a:p>
          <a:p>
            <a:pPr indent="-229500" lvl="0" marL="257175" rtl="0" algn="l">
              <a:spcBef>
                <a:spcPts val="67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	cout&lt;&lt;"Nilai awal: "&lt;&lt;a&lt;&lt;endl;</a:t>
            </a:r>
            <a:endParaRPr/>
          </a:p>
          <a:p>
            <a:pPr indent="-229500" lvl="0" marL="257175" rtl="0" algn="l">
              <a:spcBef>
                <a:spcPts val="67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	cout&lt;&lt;"Nilai A--: "&lt;&lt;a--&lt;&lt;endl;</a:t>
            </a:r>
            <a:endParaRPr/>
          </a:p>
          <a:p>
            <a:pPr indent="-229500" lvl="0" marL="257175" rtl="0" algn="l">
              <a:spcBef>
                <a:spcPts val="67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	cout&lt;&lt;"setelah Decreament: "&lt;&lt;a;</a:t>
            </a:r>
            <a:endParaRPr/>
          </a:p>
          <a:p>
            <a:pPr indent="-229500" lvl="0" marL="257175" rtl="0" algn="l">
              <a:spcBef>
                <a:spcPts val="670"/>
              </a:spcBef>
              <a:spcAft>
                <a:spcPts val="0"/>
              </a:spcAft>
              <a:buSzPts val="770"/>
              <a:buFont typeface="Quattrocento Sans"/>
              <a:buAutoNum type="arabicPeriod" startAt="15"/>
            </a:pPr>
            <a:r>
              <a:rPr lang="en-US" sz="11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Quattrocento Sans"/>
              <a:buNone/>
            </a:pPr>
            <a:r>
              <a:rPr lang="en-US"/>
              <a:t>3. Operator Binary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9500" lvl="0" marL="257175" rtl="0" algn="l"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Adalah operator yang digunakan dalam operasi yang melibatkan dua buah operand. </a:t>
            </a:r>
            <a:endParaRPr sz="2400"/>
          </a:p>
          <a:p>
            <a:pPr indent="-229500" lvl="0" marL="257175" rtl="0" algn="l">
              <a:spcBef>
                <a:spcPts val="93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Operator Binary dikelompokan menjadi 4 jenis yaitu:</a:t>
            </a:r>
            <a:endParaRPr/>
          </a:p>
          <a:p>
            <a:pPr indent="-202500" lvl="1" marL="540000" rtl="0" algn="l">
              <a:spcBef>
                <a:spcPts val="850"/>
              </a:spcBef>
              <a:spcAft>
                <a:spcPts val="0"/>
              </a:spcAft>
              <a:buSzPts val="1400"/>
              <a:buChar char="🞚"/>
            </a:pPr>
            <a:r>
              <a:rPr b="1" lang="en-US" sz="2000"/>
              <a:t>Operator Aritmatika</a:t>
            </a:r>
            <a:endParaRPr b="1" sz="2000"/>
          </a:p>
          <a:p>
            <a:pPr indent="-202500" lvl="1" marL="540000" rtl="0" algn="l">
              <a:spcBef>
                <a:spcPts val="850"/>
              </a:spcBef>
              <a:spcAft>
                <a:spcPts val="0"/>
              </a:spcAft>
              <a:buSzPts val="1400"/>
              <a:buChar char="🞚"/>
            </a:pPr>
            <a:r>
              <a:rPr b="1" lang="en-US" sz="2000"/>
              <a:t>Operator Logika</a:t>
            </a:r>
            <a:endParaRPr b="1" sz="2000"/>
          </a:p>
          <a:p>
            <a:pPr indent="-202500" lvl="1" marL="540000" rtl="0" algn="l">
              <a:spcBef>
                <a:spcPts val="850"/>
              </a:spcBef>
              <a:spcAft>
                <a:spcPts val="0"/>
              </a:spcAft>
              <a:buSzPts val="1400"/>
              <a:buChar char="🞚"/>
            </a:pPr>
            <a:r>
              <a:rPr b="1" lang="en-US" sz="2000"/>
              <a:t>Operator Relasional</a:t>
            </a:r>
            <a:endParaRPr b="1" sz="2000"/>
          </a:p>
          <a:p>
            <a:pPr indent="-202500" lvl="1" marL="540000" rtl="0" algn="l">
              <a:spcBef>
                <a:spcPts val="850"/>
              </a:spcBef>
              <a:spcAft>
                <a:spcPts val="0"/>
              </a:spcAft>
              <a:buSzPts val="1400"/>
              <a:buChar char="🞚"/>
            </a:pPr>
            <a:r>
              <a:rPr b="1" lang="en-US" sz="2000"/>
              <a:t>Operator Bitwise</a:t>
            </a:r>
            <a:endParaRPr/>
          </a:p>
          <a:p>
            <a:pPr indent="-122820" lvl="0" marL="257175" rtl="0" algn="l">
              <a:spcBef>
                <a:spcPts val="93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ransition>
    <p:zoom dir="in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vers Dark">
  <a:themeElements>
    <a:clrScheme name="Custom 1">
      <a:dk1>
        <a:srgbClr val="000000"/>
      </a:dk1>
      <a:lt1>
        <a:srgbClr val="FFFFFF"/>
      </a:lt1>
      <a:dk2>
        <a:srgbClr val="212745"/>
      </a:dk2>
      <a:lt2>
        <a:srgbClr val="11B2EB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2018-07-23T09:55:23Z</dcterms:created>
  <dc:creator>yHP</dc:creator>
</cp:coreProperties>
</file>