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8" r:id="rId2"/>
  </p:sldMasterIdLst>
  <p:notesMasterIdLst>
    <p:notesMasterId r:id="rId13"/>
  </p:notesMasterIdLst>
  <p:sldIdLst>
    <p:sldId id="256" r:id="rId3"/>
    <p:sldId id="257" r:id="rId4"/>
    <p:sldId id="258" r:id="rId5"/>
    <p:sldId id="259" r:id="rId6"/>
    <p:sldId id="260"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6BA"/>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796" autoAdjust="0"/>
  </p:normalViewPr>
  <p:slideViewPr>
    <p:cSldViewPr snapToGrid="0" snapToObjects="1">
      <p:cViewPr varScale="1">
        <p:scale>
          <a:sx n="66" d="100"/>
          <a:sy n="66" d="100"/>
        </p:scale>
        <p:origin x="44" y="1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BAA3B-5D59-46ED-B25E-21538412BB24}"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A2C09-FBF8-4590-AE5C-EEDA5A0B10D0}" type="slidenum">
              <a:rPr lang="en-US" smtClean="0"/>
              <a:t>‹#›</a:t>
            </a:fld>
            <a:endParaRPr lang="en-US"/>
          </a:p>
        </p:txBody>
      </p:sp>
    </p:spTree>
    <p:extLst>
      <p:ext uri="{BB962C8B-B14F-4D97-AF65-F5344CB8AC3E}">
        <p14:creationId xmlns:p14="http://schemas.microsoft.com/office/powerpoint/2010/main" val="481960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A2C09-FBF8-4590-AE5C-EEDA5A0B10D0}" type="slidenum">
              <a:rPr lang="en-US" smtClean="0"/>
              <a:t>1</a:t>
            </a:fld>
            <a:endParaRPr lang="en-US"/>
          </a:p>
        </p:txBody>
      </p:sp>
    </p:spTree>
    <p:extLst>
      <p:ext uri="{BB962C8B-B14F-4D97-AF65-F5344CB8AC3E}">
        <p14:creationId xmlns:p14="http://schemas.microsoft.com/office/powerpoint/2010/main" val="219187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A2C09-FBF8-4590-AE5C-EEDA5A0B10D0}" type="slidenum">
              <a:rPr lang="en-US" smtClean="0"/>
              <a:t>4</a:t>
            </a:fld>
            <a:endParaRPr lang="en-US"/>
          </a:p>
        </p:txBody>
      </p:sp>
    </p:spTree>
    <p:extLst>
      <p:ext uri="{BB962C8B-B14F-4D97-AF65-F5344CB8AC3E}">
        <p14:creationId xmlns:p14="http://schemas.microsoft.com/office/powerpoint/2010/main" val="381476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A2C09-FBF8-4590-AE5C-EEDA5A0B10D0}" type="slidenum">
              <a:rPr lang="en-US" smtClean="0"/>
              <a:t>5</a:t>
            </a:fld>
            <a:endParaRPr lang="en-US"/>
          </a:p>
        </p:txBody>
      </p:sp>
    </p:spTree>
    <p:extLst>
      <p:ext uri="{BB962C8B-B14F-4D97-AF65-F5344CB8AC3E}">
        <p14:creationId xmlns:p14="http://schemas.microsoft.com/office/powerpoint/2010/main" val="333711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type</a:t>
            </a:r>
            <a:r>
              <a:rPr lang="en-GB" baseline="0" dirty="0" smtClean="0"/>
              <a:t> Utilization Dashboard  https://app.powerbi.com/links/pmEfhrmxLT?ctid=e0ee2929-d851-44c0-a5c4-6ebc96ad1971&amp;pbi_source=linkShare</a:t>
            </a:r>
          </a:p>
          <a:p>
            <a:endParaRPr lang="en-US" dirty="0"/>
          </a:p>
        </p:txBody>
      </p:sp>
      <p:sp>
        <p:nvSpPr>
          <p:cNvPr id="4" name="Slide Number Placeholder 3"/>
          <p:cNvSpPr>
            <a:spLocks noGrp="1"/>
          </p:cNvSpPr>
          <p:nvPr>
            <p:ph type="sldNum" sz="quarter" idx="10"/>
          </p:nvPr>
        </p:nvSpPr>
        <p:spPr/>
        <p:txBody>
          <a:bodyPr/>
          <a:lstStyle/>
          <a:p>
            <a:fld id="{7F6A2C09-FBF8-4590-AE5C-EEDA5A0B10D0}" type="slidenum">
              <a:rPr lang="en-US" smtClean="0"/>
              <a:t>6</a:t>
            </a:fld>
            <a:endParaRPr lang="en-US"/>
          </a:p>
        </p:txBody>
      </p:sp>
    </p:spTree>
    <p:extLst>
      <p:ext uri="{BB962C8B-B14F-4D97-AF65-F5344CB8AC3E}">
        <p14:creationId xmlns:p14="http://schemas.microsoft.com/office/powerpoint/2010/main" val="84117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A2C09-FBF8-4590-AE5C-EEDA5A0B10D0}" type="slidenum">
              <a:rPr lang="en-US" smtClean="0"/>
              <a:t>10</a:t>
            </a:fld>
            <a:endParaRPr lang="en-US"/>
          </a:p>
        </p:txBody>
      </p:sp>
    </p:spTree>
    <p:extLst>
      <p:ext uri="{BB962C8B-B14F-4D97-AF65-F5344CB8AC3E}">
        <p14:creationId xmlns:p14="http://schemas.microsoft.com/office/powerpoint/2010/main" val="385542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260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532947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156985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6467243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2348269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98542921"/>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44852859"/>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5689751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18922053"/>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6416849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010146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886271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42a0354e-e843-4ad2-9952-47e9acb8432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5400" b="1" dirty="0" smtClean="0">
                <a:solidFill>
                  <a:schemeClr val="accent5">
                    <a:lumMod val="75000"/>
                  </a:schemeClr>
                </a:solidFill>
                <a:latin typeface="Bookman Old Style" panose="02050604050505020204" pitchFamily="18" charset="0"/>
                <a:ea typeface="Cambria" panose="02040503050406030204" pitchFamily="18" charset="0"/>
                <a:cs typeface="Arial" panose="020B0604020202020204" pitchFamily="34" charset="0"/>
              </a:rPr>
              <a:t>User Type </a:t>
            </a:r>
            <a:r>
              <a:rPr lang="en-GB" sz="5400" b="1" dirty="0">
                <a:solidFill>
                  <a:schemeClr val="accent5">
                    <a:lumMod val="75000"/>
                  </a:schemeClr>
                </a:solidFill>
                <a:latin typeface="Bookman Old Style" panose="02050604050505020204" pitchFamily="18" charset="0"/>
                <a:ea typeface="Cambria" panose="02040503050406030204" pitchFamily="18" charset="0"/>
                <a:cs typeface="Arial" panose="020B0604020202020204" pitchFamily="34" charset="0"/>
              </a:rPr>
              <a:t>Utilization of Cyclistic Bikes</a:t>
            </a:r>
            <a:r>
              <a:rPr lang="en-US" sz="5400" dirty="0">
                <a:solidFill>
                  <a:schemeClr val="accent5">
                    <a:lumMod val="75000"/>
                  </a:schemeClr>
                </a:solidFill>
                <a:latin typeface="Bookman Old Style" panose="02050604050505020204" pitchFamily="18" charset="0"/>
                <a:ea typeface="Cambria" panose="02040503050406030204" pitchFamily="18" charset="0"/>
                <a:cs typeface="Arial" panose="020B0604020202020204" pitchFamily="34" charset="0"/>
              </a:rPr>
              <a:t> </a:t>
            </a:r>
            <a:r>
              <a:rPr lang="en-US" dirty="0">
                <a:solidFill>
                  <a:schemeClr val="accent5">
                    <a:lumMod val="75000"/>
                  </a:schemeClr>
                </a:solidFill>
              </a:rPr>
              <a:t> </a:t>
            </a:r>
          </a:p>
        </p:txBody>
      </p:sp>
      <p:sp>
        <p:nvSpPr>
          <p:cNvPr id="3" name="Subtitle 2"/>
          <p:cNvSpPr>
            <a:spLocks noGrp="1"/>
          </p:cNvSpPr>
          <p:nvPr>
            <p:ph type="subTitle" idx="1"/>
          </p:nvPr>
        </p:nvSpPr>
        <p:spPr/>
        <p:txBody>
          <a:bodyPr>
            <a:normAutofit fontScale="92500" lnSpcReduction="20000"/>
          </a:bodyPr>
          <a:lstStyle/>
          <a:p>
            <a:r>
              <a:rPr lang="en-GB" b="1" i="1" dirty="0">
                <a:solidFill>
                  <a:schemeClr val="accent5">
                    <a:lumMod val="75000"/>
                  </a:schemeClr>
                </a:solidFill>
              </a:rPr>
              <a:t> </a:t>
            </a:r>
            <a:endParaRPr lang="en-GB" b="1" i="1" dirty="0" smtClean="0">
              <a:solidFill>
                <a:schemeClr val="accent5">
                  <a:lumMod val="75000"/>
                </a:schemeClr>
              </a:solidFill>
            </a:endParaRPr>
          </a:p>
          <a:p>
            <a:r>
              <a:rPr lang="en-GB" b="1" i="1" dirty="0" smtClean="0">
                <a:solidFill>
                  <a:schemeClr val="accent5">
                    <a:lumMod val="75000"/>
                  </a:schemeClr>
                </a:solidFill>
              </a:rPr>
              <a:t>A case </a:t>
            </a:r>
            <a:r>
              <a:rPr lang="en-GB" b="1" i="1" dirty="0">
                <a:solidFill>
                  <a:schemeClr val="accent5">
                    <a:lumMod val="75000"/>
                  </a:schemeClr>
                </a:solidFill>
              </a:rPr>
              <a:t>study of how casual riders and annual members use Cyclistic bikes differently.</a:t>
            </a:r>
            <a:endParaRPr lang="en-GB" dirty="0">
              <a:solidFill>
                <a:schemeClr val="accent5">
                  <a:lumMod val="75000"/>
                </a:schemeClr>
              </a:solidFill>
            </a:endParaRPr>
          </a:p>
          <a:p>
            <a:r>
              <a:rPr lang="en-GB" dirty="0">
                <a:solidFill>
                  <a:schemeClr val="accent5">
                    <a:lumMod val="75000"/>
                  </a:schemeClr>
                </a:solidFill>
              </a:rPr>
              <a:t/>
            </a:r>
            <a:br>
              <a:rPr lang="en-GB" dirty="0">
                <a:solidFill>
                  <a:schemeClr val="accent5">
                    <a:lumMod val="75000"/>
                  </a:schemeClr>
                </a:solidFill>
              </a:rPr>
            </a:br>
            <a:endParaRPr lang="en-US" dirty="0">
              <a:solidFill>
                <a:schemeClr val="accent5">
                  <a:lumMod val="75000"/>
                </a:schemeClr>
              </a:solidFill>
            </a:endParaRPr>
          </a:p>
        </p:txBody>
      </p:sp>
    </p:spTree>
    <p:extLst>
      <p:ext uri="{BB962C8B-B14F-4D97-AF65-F5344CB8AC3E}">
        <p14:creationId xmlns:p14="http://schemas.microsoft.com/office/powerpoint/2010/main" val="57727848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Arial Black" panose="020B0A04020102020204" pitchFamily="34" charset="0"/>
              </a:rPr>
              <a:t>Recommendations</a:t>
            </a:r>
            <a:endParaRPr lang="en-US" b="1"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fontScale="92500"/>
          </a:bodyPr>
          <a:lstStyle/>
          <a:p>
            <a:r>
              <a:rPr lang="en-GB" dirty="0" smtClean="0">
                <a:solidFill>
                  <a:srgbClr val="0070C0"/>
                </a:solidFill>
              </a:rPr>
              <a:t>A new marketing strategy should be designed and tailored towards increasing the number of subscribers even more by offering attractive discounts to first year subscribers who migrate directly from casual membership to annual membership.</a:t>
            </a:r>
          </a:p>
          <a:p>
            <a:endParaRPr lang="en-GB" dirty="0">
              <a:solidFill>
                <a:srgbClr val="0070C0"/>
              </a:solidFill>
            </a:endParaRPr>
          </a:p>
          <a:p>
            <a:r>
              <a:rPr lang="en-GB" dirty="0" smtClean="0">
                <a:solidFill>
                  <a:srgbClr val="0070C0"/>
                </a:solidFill>
              </a:rPr>
              <a:t>This new marketing strategy should specifically reflect more on the benefits of annual membership over casual membership.</a:t>
            </a:r>
          </a:p>
          <a:p>
            <a:endParaRPr lang="en-GB" dirty="0">
              <a:solidFill>
                <a:srgbClr val="0070C0"/>
              </a:solidFill>
            </a:endParaRPr>
          </a:p>
          <a:p>
            <a:r>
              <a:rPr lang="en-GB" dirty="0" smtClean="0">
                <a:solidFill>
                  <a:srgbClr val="0070C0"/>
                </a:solidFill>
              </a:rPr>
              <a:t>The marketing strategy should look into why count of trip is lowest for both user types on weekdays and act accordingly to address the imbalance.</a:t>
            </a:r>
          </a:p>
          <a:p>
            <a:endParaRPr lang="en-GB" dirty="0"/>
          </a:p>
          <a:p>
            <a:endParaRPr lang="en-US" dirty="0"/>
          </a:p>
        </p:txBody>
      </p:sp>
    </p:spTree>
    <p:extLst>
      <p:ext uri="{BB962C8B-B14F-4D97-AF65-F5344CB8AC3E}">
        <p14:creationId xmlns:p14="http://schemas.microsoft.com/office/powerpoint/2010/main" val="368406907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Arial Black" panose="020B0A04020102020204" pitchFamily="34" charset="0"/>
              </a:rPr>
              <a:t>Business Question</a:t>
            </a:r>
          </a:p>
        </p:txBody>
      </p:sp>
      <p:sp>
        <p:nvSpPr>
          <p:cNvPr id="3" name="Content Placeholder 2"/>
          <p:cNvSpPr>
            <a:spLocks noGrp="1"/>
          </p:cNvSpPr>
          <p:nvPr>
            <p:ph idx="1"/>
          </p:nvPr>
        </p:nvSpPr>
        <p:spPr/>
        <p:txBody>
          <a:bodyPr>
            <a:normAutofit fontScale="92500" lnSpcReduction="20000"/>
          </a:bodyPr>
          <a:lstStyle/>
          <a:p>
            <a:pPr marL="0" indent="0">
              <a:buNone/>
            </a:pPr>
            <a:r>
              <a:rPr lang="en-GB" b="1" dirty="0" smtClean="0">
                <a:solidFill>
                  <a:srgbClr val="0070C0"/>
                </a:solidFill>
              </a:rPr>
              <a:t>What </a:t>
            </a:r>
            <a:r>
              <a:rPr lang="en-GB" b="1" dirty="0">
                <a:solidFill>
                  <a:srgbClr val="0070C0"/>
                </a:solidFill>
              </a:rPr>
              <a:t>is the problem I am trying to solve? </a:t>
            </a:r>
            <a:endParaRPr lang="en-GB" b="1" dirty="0" smtClean="0">
              <a:solidFill>
                <a:srgbClr val="0070C0"/>
              </a:solidFill>
            </a:endParaRPr>
          </a:p>
          <a:p>
            <a:pPr marL="0" indent="0">
              <a:buNone/>
            </a:pPr>
            <a:r>
              <a:rPr lang="en-GB" b="1" dirty="0" smtClean="0">
                <a:solidFill>
                  <a:srgbClr val="0070C0"/>
                </a:solidFill>
              </a:rPr>
              <a:t>My </a:t>
            </a:r>
            <a:r>
              <a:rPr lang="en-GB" b="1" dirty="0">
                <a:solidFill>
                  <a:srgbClr val="0070C0"/>
                </a:solidFill>
              </a:rPr>
              <a:t>company; Cyclistic, a bike-share company based in Chicago wants to </a:t>
            </a:r>
            <a:r>
              <a:rPr lang="en-GB" b="1" dirty="0" smtClean="0">
                <a:solidFill>
                  <a:srgbClr val="0070C0"/>
                </a:solidFill>
              </a:rPr>
              <a:t>     understand </a:t>
            </a:r>
            <a:r>
              <a:rPr lang="en-GB" b="1" dirty="0">
                <a:solidFill>
                  <a:srgbClr val="0070C0"/>
                </a:solidFill>
              </a:rPr>
              <a:t>how casual riders (customers) and annual members (subscribers) use Cyclistic bikes differently.</a:t>
            </a:r>
            <a:endParaRPr lang="en-GB" dirty="0">
              <a:solidFill>
                <a:srgbClr val="0070C0"/>
              </a:solidFill>
            </a:endParaRPr>
          </a:p>
          <a:p>
            <a:pPr marL="0" indent="0">
              <a:buNone/>
            </a:pPr>
            <a:r>
              <a:rPr lang="en-GB" sz="2600" dirty="0">
                <a:solidFill>
                  <a:srgbClr val="0070C0"/>
                </a:solidFill>
              </a:rPr>
              <a:t/>
            </a:r>
            <a:br>
              <a:rPr lang="en-GB" sz="2600" dirty="0">
                <a:solidFill>
                  <a:srgbClr val="0070C0"/>
                </a:solidFill>
              </a:rPr>
            </a:br>
            <a:endParaRPr lang="en-GB" sz="2600" b="1" dirty="0">
              <a:solidFill>
                <a:srgbClr val="0070C0"/>
              </a:solidFill>
            </a:endParaRPr>
          </a:p>
          <a:p>
            <a:pPr marL="0" indent="0">
              <a:buNone/>
            </a:pPr>
            <a:r>
              <a:rPr lang="en-GB" b="1" dirty="0" smtClean="0">
                <a:solidFill>
                  <a:srgbClr val="0070C0"/>
                </a:solidFill>
              </a:rPr>
              <a:t>How </a:t>
            </a:r>
            <a:r>
              <a:rPr lang="en-GB" b="1" dirty="0">
                <a:solidFill>
                  <a:srgbClr val="0070C0"/>
                </a:solidFill>
              </a:rPr>
              <a:t>can my insights drive business decisions</a:t>
            </a:r>
            <a:r>
              <a:rPr lang="en-GB" b="1" dirty="0" smtClean="0">
                <a:solidFill>
                  <a:srgbClr val="0070C0"/>
                </a:solidFill>
              </a:rPr>
              <a:t>?</a:t>
            </a:r>
            <a:endParaRPr lang="en-GB" dirty="0">
              <a:solidFill>
                <a:srgbClr val="0070C0"/>
              </a:solidFill>
            </a:endParaRPr>
          </a:p>
          <a:p>
            <a:pPr marL="0" indent="0">
              <a:buNone/>
            </a:pPr>
            <a:r>
              <a:rPr lang="en-GB" b="1" dirty="0" smtClean="0">
                <a:solidFill>
                  <a:srgbClr val="0070C0"/>
                </a:solidFill>
              </a:rPr>
              <a:t>With </a:t>
            </a:r>
            <a:r>
              <a:rPr lang="en-GB" b="1" dirty="0">
                <a:solidFill>
                  <a:srgbClr val="0070C0"/>
                </a:solidFill>
              </a:rPr>
              <a:t>the expected insights from my data analysis of the </a:t>
            </a:r>
            <a:r>
              <a:rPr lang="en-GB" b="1" dirty="0" smtClean="0">
                <a:solidFill>
                  <a:srgbClr val="0070C0"/>
                </a:solidFill>
              </a:rPr>
              <a:t>problem at hand </a:t>
            </a:r>
            <a:r>
              <a:rPr lang="en-GB" b="1" dirty="0">
                <a:solidFill>
                  <a:srgbClr val="0070C0"/>
                </a:solidFill>
              </a:rPr>
              <a:t>and the resultant </a:t>
            </a:r>
            <a:r>
              <a:rPr lang="en-GB" b="1" dirty="0" smtClean="0">
                <a:solidFill>
                  <a:srgbClr val="0070C0"/>
                </a:solidFill>
              </a:rPr>
              <a:t>recommendations that will result from it, </a:t>
            </a:r>
            <a:r>
              <a:rPr lang="en-GB" b="1" dirty="0">
                <a:solidFill>
                  <a:srgbClr val="0070C0"/>
                </a:solidFill>
              </a:rPr>
              <a:t>my company plans to design a new marketing strategy </a:t>
            </a:r>
            <a:r>
              <a:rPr lang="en-GB" b="1" dirty="0" smtClean="0">
                <a:solidFill>
                  <a:srgbClr val="0070C0"/>
                </a:solidFill>
              </a:rPr>
              <a:t>that </a:t>
            </a:r>
            <a:r>
              <a:rPr lang="en-GB" b="1" dirty="0">
                <a:solidFill>
                  <a:srgbClr val="0070C0"/>
                </a:solidFill>
              </a:rPr>
              <a:t>will </a:t>
            </a:r>
            <a:r>
              <a:rPr lang="en-GB" b="1" dirty="0" smtClean="0">
                <a:solidFill>
                  <a:srgbClr val="0070C0"/>
                </a:solidFill>
              </a:rPr>
              <a:t>help </a:t>
            </a:r>
            <a:r>
              <a:rPr lang="en-GB" b="1" dirty="0">
                <a:solidFill>
                  <a:srgbClr val="0070C0"/>
                </a:solidFill>
              </a:rPr>
              <a:t>convert more casual riders into annual </a:t>
            </a:r>
            <a:r>
              <a:rPr lang="en-GB" b="1" dirty="0" smtClean="0">
                <a:solidFill>
                  <a:srgbClr val="0070C0"/>
                </a:solidFill>
              </a:rPr>
              <a:t>members</a:t>
            </a:r>
            <a:r>
              <a:rPr lang="en-GB" b="1" dirty="0">
                <a:solidFill>
                  <a:srgbClr val="0070C0"/>
                </a:solidFill>
              </a:rPr>
              <a:t>.</a:t>
            </a:r>
            <a:r>
              <a:rPr lang="en-GB" dirty="0" smtClean="0"/>
              <a:t/>
            </a:r>
            <a:br>
              <a:rPr lang="en-GB" dirty="0" smtClean="0"/>
            </a:br>
            <a:endParaRPr lang="en-US" dirty="0"/>
          </a:p>
        </p:txBody>
      </p:sp>
    </p:spTree>
    <p:extLst>
      <p:ext uri="{BB962C8B-B14F-4D97-AF65-F5344CB8AC3E}">
        <p14:creationId xmlns:p14="http://schemas.microsoft.com/office/powerpoint/2010/main" val="793896335"/>
      </p:ext>
    </p:extLst>
  </p:cSld>
  <p:clrMapOvr>
    <a:masterClrMapping/>
  </p:clrMapOvr>
  <p:transition spd="med">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Arial Black" panose="020B0A04020102020204" pitchFamily="34" charset="0"/>
              </a:rPr>
              <a:t>Dataset</a:t>
            </a:r>
          </a:p>
        </p:txBody>
      </p:sp>
      <p:sp>
        <p:nvSpPr>
          <p:cNvPr id="3" name="Content Placeholder 2"/>
          <p:cNvSpPr>
            <a:spLocks noGrp="1"/>
          </p:cNvSpPr>
          <p:nvPr>
            <p:ph idx="1"/>
          </p:nvPr>
        </p:nvSpPr>
        <p:spPr/>
        <p:txBody>
          <a:bodyPr>
            <a:normAutofit fontScale="92500" lnSpcReduction="10000"/>
          </a:bodyPr>
          <a:lstStyle/>
          <a:p>
            <a:r>
              <a:rPr lang="en-GB" b="1" dirty="0">
                <a:solidFill>
                  <a:schemeClr val="accent1">
                    <a:lumMod val="75000"/>
                  </a:schemeClr>
                </a:solidFill>
              </a:rPr>
              <a:t>The data used in this </a:t>
            </a:r>
            <a:r>
              <a:rPr lang="en-GB" b="1" dirty="0" smtClean="0">
                <a:solidFill>
                  <a:schemeClr val="accent1">
                    <a:lumMod val="75000"/>
                  </a:schemeClr>
                </a:solidFill>
              </a:rPr>
              <a:t>analysis (Q1, 2019) </a:t>
            </a:r>
            <a:r>
              <a:rPr lang="en-GB" b="1" dirty="0">
                <a:solidFill>
                  <a:schemeClr val="accent1">
                    <a:lumMod val="75000"/>
                  </a:schemeClr>
                </a:solidFill>
              </a:rPr>
              <a:t>was extracted from an open source dataset and downloaded under licence from Motivate International Inc. It was thereafter checked using industry </a:t>
            </a:r>
            <a:r>
              <a:rPr lang="en-GB" b="1" dirty="0" smtClean="0">
                <a:solidFill>
                  <a:schemeClr val="accent1">
                    <a:lumMod val="75000"/>
                  </a:schemeClr>
                </a:solidFill>
              </a:rPr>
              <a:t>standard best practices (ROCC) and </a:t>
            </a:r>
            <a:r>
              <a:rPr lang="en-GB" b="1" dirty="0">
                <a:solidFill>
                  <a:schemeClr val="accent1">
                    <a:lumMod val="75000"/>
                  </a:schemeClr>
                </a:solidFill>
              </a:rPr>
              <a:t>procedures to ensure data credibility and lack of bias.</a:t>
            </a:r>
            <a:endParaRPr lang="en-GB" dirty="0">
              <a:solidFill>
                <a:schemeClr val="accent1">
                  <a:lumMod val="75000"/>
                </a:schemeClr>
              </a:solidFill>
            </a:endParaRPr>
          </a:p>
          <a:p>
            <a:r>
              <a:rPr lang="en-GB" b="1" dirty="0">
                <a:solidFill>
                  <a:schemeClr val="accent1">
                    <a:lumMod val="75000"/>
                  </a:schemeClr>
                </a:solidFill>
              </a:rPr>
              <a:t>There were a few challenges with the original dataset like missing values and blanks in the “gender” and “</a:t>
            </a:r>
            <a:r>
              <a:rPr lang="en-GB" b="1" dirty="0" smtClean="0">
                <a:solidFill>
                  <a:schemeClr val="accent1">
                    <a:lumMod val="75000"/>
                  </a:schemeClr>
                </a:solidFill>
              </a:rPr>
              <a:t>birth year</a:t>
            </a:r>
            <a:r>
              <a:rPr lang="en-GB" b="1" dirty="0">
                <a:solidFill>
                  <a:schemeClr val="accent1">
                    <a:lumMod val="75000"/>
                  </a:schemeClr>
                </a:solidFill>
              </a:rPr>
              <a:t>” columns respectively which were effectively taken care off during the data cleaning process. </a:t>
            </a:r>
            <a:endParaRPr lang="en-GB" dirty="0">
              <a:solidFill>
                <a:schemeClr val="accent1">
                  <a:lumMod val="75000"/>
                </a:schemeClr>
              </a:solidFill>
            </a:endParaRPr>
          </a:p>
          <a:p>
            <a:r>
              <a:rPr lang="en-GB" b="1" dirty="0">
                <a:solidFill>
                  <a:schemeClr val="accent1">
                    <a:lumMod val="75000"/>
                  </a:schemeClr>
                </a:solidFill>
              </a:rPr>
              <a:t>New columns like “ride length</a:t>
            </a:r>
            <a:r>
              <a:rPr lang="en-GB" b="1" dirty="0" smtClean="0">
                <a:solidFill>
                  <a:schemeClr val="accent1">
                    <a:lumMod val="75000"/>
                  </a:schemeClr>
                </a:solidFill>
              </a:rPr>
              <a:t>”, “week day</a:t>
            </a:r>
            <a:r>
              <a:rPr lang="en-GB" b="1" dirty="0">
                <a:solidFill>
                  <a:schemeClr val="accent1">
                    <a:lumMod val="75000"/>
                  </a:schemeClr>
                </a:solidFill>
              </a:rPr>
              <a:t>” and “day of the week” was added to the original dataset table after the necessary calculations were </a:t>
            </a:r>
            <a:r>
              <a:rPr lang="en-GB" b="1" dirty="0" smtClean="0">
                <a:solidFill>
                  <a:schemeClr val="accent1">
                    <a:lumMod val="75000"/>
                  </a:schemeClr>
                </a:solidFill>
              </a:rPr>
              <a:t>performed </a:t>
            </a:r>
            <a:r>
              <a:rPr lang="en-GB" b="1" dirty="0">
                <a:solidFill>
                  <a:schemeClr val="accent1">
                    <a:lumMod val="75000"/>
                  </a:schemeClr>
                </a:solidFill>
              </a:rPr>
              <a:t>for context and </a:t>
            </a:r>
            <a:r>
              <a:rPr lang="en-GB" b="1" dirty="0" smtClean="0">
                <a:solidFill>
                  <a:schemeClr val="accent1">
                    <a:lumMod val="75000"/>
                  </a:schemeClr>
                </a:solidFill>
              </a:rPr>
              <a:t>to make </a:t>
            </a:r>
            <a:r>
              <a:rPr lang="en-GB" b="1" dirty="0">
                <a:solidFill>
                  <a:schemeClr val="accent1">
                    <a:lumMod val="75000"/>
                  </a:schemeClr>
                </a:solidFill>
              </a:rPr>
              <a:t>the data analysis process easier</a:t>
            </a:r>
            <a:r>
              <a:rPr lang="en-GB" b="1" dirty="0" smtClean="0">
                <a:solidFill>
                  <a:schemeClr val="accent1">
                    <a:lumMod val="75000"/>
                  </a:schemeClr>
                </a:solidFill>
              </a:rPr>
              <a:t>.</a:t>
            </a:r>
            <a:r>
              <a:rPr lang="en-GB" dirty="0"/>
              <a:t/>
            </a:r>
            <a:br>
              <a:rPr lang="en-GB" dirty="0"/>
            </a:br>
            <a:endParaRPr lang="en-US" dirty="0"/>
          </a:p>
        </p:txBody>
      </p:sp>
    </p:spTree>
    <p:extLst>
      <p:ext uri="{BB962C8B-B14F-4D97-AF65-F5344CB8AC3E}">
        <p14:creationId xmlns:p14="http://schemas.microsoft.com/office/powerpoint/2010/main" val="93589909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Arial Black" panose="020B0A04020102020204" pitchFamily="34" charset="0"/>
              </a:rPr>
              <a:t>Tables and Calculations</a:t>
            </a:r>
          </a:p>
        </p:txBody>
      </p:sp>
      <p:sp>
        <p:nvSpPr>
          <p:cNvPr id="3" name="Content Placeholder 2"/>
          <p:cNvSpPr>
            <a:spLocks noGrp="1"/>
          </p:cNvSpPr>
          <p:nvPr>
            <p:ph idx="1"/>
          </p:nvPr>
        </p:nvSpPr>
        <p:spPr>
          <a:xfrm>
            <a:off x="0" y="1589314"/>
            <a:ext cx="11353800" cy="5138055"/>
          </a:xfrm>
        </p:spPr>
        <p:txBody>
          <a:bodyPr>
            <a:normAutofit/>
          </a:bodyPr>
          <a:lstStyle/>
          <a:p>
            <a:pPr marL="0" indent="0">
              <a:buNone/>
            </a:pPr>
            <a:r>
              <a:rPr lang="en-GB" sz="2600" b="1" dirty="0" smtClean="0">
                <a:solidFill>
                  <a:schemeClr val="accent1">
                    <a:lumMod val="75000"/>
                  </a:schemeClr>
                </a:solidFill>
              </a:rPr>
              <a:t>All </a:t>
            </a:r>
            <a:r>
              <a:rPr lang="en-GB" sz="2600" b="1" dirty="0">
                <a:solidFill>
                  <a:schemeClr val="accent1">
                    <a:lumMod val="75000"/>
                  </a:schemeClr>
                </a:solidFill>
              </a:rPr>
              <a:t>calculations and tables </a:t>
            </a:r>
            <a:r>
              <a:rPr lang="en-GB" sz="2600" b="1" dirty="0" smtClean="0">
                <a:solidFill>
                  <a:schemeClr val="accent1">
                    <a:lumMod val="75000"/>
                  </a:schemeClr>
                </a:solidFill>
              </a:rPr>
              <a:t>were </a:t>
            </a:r>
            <a:r>
              <a:rPr lang="en-GB" sz="2600" b="1" dirty="0">
                <a:solidFill>
                  <a:schemeClr val="accent1">
                    <a:lumMod val="75000"/>
                  </a:schemeClr>
                </a:solidFill>
              </a:rPr>
              <a:t>executed using excel </a:t>
            </a:r>
            <a:r>
              <a:rPr lang="en-GB" sz="2600" b="1" dirty="0" smtClean="0">
                <a:solidFill>
                  <a:schemeClr val="accent1">
                    <a:lumMod val="75000"/>
                  </a:schemeClr>
                </a:solidFill>
              </a:rPr>
              <a:t>spreadsheet </a:t>
            </a:r>
            <a:r>
              <a:rPr lang="en-GB" sz="2600" b="1" dirty="0">
                <a:solidFill>
                  <a:schemeClr val="accent1">
                    <a:lumMod val="75000"/>
                  </a:schemeClr>
                </a:solidFill>
              </a:rPr>
              <a:t>and MySQL </a:t>
            </a:r>
            <a:r>
              <a:rPr lang="en-GB" sz="2600" b="1" dirty="0" smtClean="0">
                <a:solidFill>
                  <a:schemeClr val="accent1">
                    <a:lumMod val="75000"/>
                  </a:schemeClr>
                </a:solidFill>
              </a:rPr>
              <a:t>   RDBMS respectively for easy data manipulation and analysis while data  visualization was done </a:t>
            </a:r>
            <a:r>
              <a:rPr lang="en-GB" sz="2600" b="1" dirty="0">
                <a:solidFill>
                  <a:schemeClr val="accent1">
                    <a:lumMod val="75000"/>
                  </a:schemeClr>
                </a:solidFill>
              </a:rPr>
              <a:t>on Power BI</a:t>
            </a:r>
            <a:r>
              <a:rPr lang="en-GB" sz="2600" b="1" dirty="0" smtClean="0">
                <a:solidFill>
                  <a:schemeClr val="accent1">
                    <a:lumMod val="75000"/>
                  </a:schemeClr>
                </a:solidFill>
              </a:rPr>
              <a:t>.</a:t>
            </a:r>
          </a:p>
          <a:p>
            <a:pPr marL="0" indent="0">
              <a:buNone/>
            </a:pPr>
            <a:r>
              <a:rPr lang="en-GB" sz="2600" b="1" dirty="0" smtClean="0">
                <a:solidFill>
                  <a:schemeClr val="accent1">
                    <a:lumMod val="75000"/>
                  </a:schemeClr>
                </a:solidFill>
              </a:rPr>
              <a:t>  </a:t>
            </a:r>
          </a:p>
          <a:p>
            <a:pPr marL="0" indent="0">
              <a:buNone/>
            </a:pPr>
            <a:endParaRPr lang="en-GB" sz="2600" b="1" dirty="0" smtClean="0">
              <a:solidFill>
                <a:schemeClr val="accent1">
                  <a:lumMod val="75000"/>
                </a:schemeClr>
              </a:solidFill>
            </a:endParaRPr>
          </a:p>
          <a:p>
            <a:r>
              <a:rPr lang="en-GB" sz="2600" b="1" dirty="0">
                <a:solidFill>
                  <a:schemeClr val="accent1">
                    <a:lumMod val="75000"/>
                  </a:schemeClr>
                </a:solidFill>
              </a:rPr>
              <a:t> </a:t>
            </a:r>
            <a:r>
              <a:rPr lang="en-GB" sz="2600" b="1" dirty="0" smtClean="0">
                <a:solidFill>
                  <a:schemeClr val="accent1">
                    <a:lumMod val="75000"/>
                  </a:schemeClr>
                </a:solidFill>
              </a:rPr>
              <a:t>                                                                          </a:t>
            </a:r>
          </a:p>
          <a:p>
            <a:endParaRPr lang="en-GB" sz="2600" b="1" dirty="0" smtClean="0">
              <a:solidFill>
                <a:schemeClr val="accent1">
                  <a:lumMod val="75000"/>
                </a:schemeClr>
              </a:solidFill>
            </a:endParaRPr>
          </a:p>
          <a:p>
            <a:endParaRPr lang="en-GB" sz="2600" b="1" dirty="0" smtClean="0">
              <a:solidFill>
                <a:schemeClr val="accent1">
                  <a:lumMod val="75000"/>
                </a:schemeClr>
              </a:solidFill>
            </a:endParaRPr>
          </a:p>
          <a:p>
            <a:endParaRPr lang="en-US" sz="2600" dirty="0">
              <a:solidFill>
                <a:schemeClr val="accent1">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77582015"/>
              </p:ext>
            </p:extLst>
          </p:nvPr>
        </p:nvGraphicFramePr>
        <p:xfrm>
          <a:off x="59376" y="2755100"/>
          <a:ext cx="5854535" cy="4120095"/>
        </p:xfrm>
        <a:graphic>
          <a:graphicData uri="http://schemas.openxmlformats.org/drawingml/2006/table">
            <a:tbl>
              <a:tblPr/>
              <a:tblGrid>
                <a:gridCol w="1717781">
                  <a:extLst>
                    <a:ext uri="{9D8B030D-6E8A-4147-A177-3AD203B41FA5}">
                      <a16:colId xmlns:a16="http://schemas.microsoft.com/office/drawing/2014/main" val="1491246705"/>
                    </a:ext>
                  </a:extLst>
                </a:gridCol>
                <a:gridCol w="2623205">
                  <a:extLst>
                    <a:ext uri="{9D8B030D-6E8A-4147-A177-3AD203B41FA5}">
                      <a16:colId xmlns:a16="http://schemas.microsoft.com/office/drawing/2014/main" val="4055489026"/>
                    </a:ext>
                  </a:extLst>
                </a:gridCol>
                <a:gridCol w="1513549">
                  <a:extLst>
                    <a:ext uri="{9D8B030D-6E8A-4147-A177-3AD203B41FA5}">
                      <a16:colId xmlns:a16="http://schemas.microsoft.com/office/drawing/2014/main" val="2145261313"/>
                    </a:ext>
                  </a:extLst>
                </a:gridCol>
              </a:tblGrid>
              <a:tr h="412643">
                <a:tc>
                  <a:txBody>
                    <a:bodyPr/>
                    <a:lstStyle/>
                    <a:p>
                      <a:pPr algn="l" fontAlgn="b"/>
                      <a:r>
                        <a:rPr lang="en-US" sz="1800" b="1" i="0" u="none" strike="noStrike" dirty="0" err="1" smtClean="0">
                          <a:solidFill>
                            <a:srgbClr val="FFFFFF"/>
                          </a:solidFill>
                          <a:effectLst/>
                          <a:latin typeface="Calibri" panose="020F0502020204030204" pitchFamily="34" charset="0"/>
                        </a:rPr>
                        <a:t>Usertype</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dirty="0" err="1" smtClean="0">
                          <a:solidFill>
                            <a:srgbClr val="FFFFFF"/>
                          </a:solidFill>
                          <a:effectLst/>
                          <a:latin typeface="Calibri" panose="020F0502020204030204" pitchFamily="34" charset="0"/>
                        </a:rPr>
                        <a:t>Week_day</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en-US" sz="1800" b="1" i="0" u="none" strike="noStrike" dirty="0" err="1" smtClean="0">
                          <a:solidFill>
                            <a:srgbClr val="FFFFFF"/>
                          </a:solidFill>
                          <a:effectLst/>
                          <a:latin typeface="Calibri" panose="020F0502020204030204" pitchFamily="34" charset="0"/>
                        </a:rPr>
                        <a:t>Count_of_trip</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2308622359"/>
                  </a:ext>
                </a:extLst>
              </a:tr>
              <a:tr h="264818">
                <a:tc>
                  <a:txBody>
                    <a:bodyPr/>
                    <a:lstStyle/>
                    <a:p>
                      <a:pPr algn="l" fontAlgn="b"/>
                      <a:r>
                        <a:rPr lang="en-US" sz="16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Friday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3375</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249503"/>
                  </a:ext>
                </a:extLst>
              </a:tr>
              <a:tr h="264818">
                <a:tc>
                  <a:txBody>
                    <a:bodyPr/>
                    <a:lstStyle/>
                    <a:p>
                      <a:pPr algn="l" fontAlgn="b"/>
                      <a:r>
                        <a:rPr lang="en-US" sz="16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Monday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1892</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14493102"/>
                  </a:ext>
                </a:extLst>
              </a:tr>
              <a:tr h="264818">
                <a:tc>
                  <a:txBody>
                    <a:bodyPr/>
                    <a:lstStyle/>
                    <a:p>
                      <a:pPr algn="l" fontAlgn="b"/>
                      <a:r>
                        <a:rPr lang="en-US" sz="16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Saturday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5993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844960913"/>
                  </a:ext>
                </a:extLst>
              </a:tr>
              <a:tr h="264818">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Sunday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3766</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14279136"/>
                  </a:ext>
                </a:extLst>
              </a:tr>
              <a:tr h="264818">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Thursday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2920</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370593639"/>
                  </a:ext>
                </a:extLst>
              </a:tr>
              <a:tr h="264818">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Tuesday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2728</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069416642"/>
                  </a:ext>
                </a:extLst>
              </a:tr>
              <a:tr h="264818">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Wednesday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2489</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336911888"/>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Friday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59672</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586332066"/>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Monday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48507</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68963969"/>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Saturday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29309</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834426677"/>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Sunday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24233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980711750"/>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Thursday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63983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17480316"/>
                  </a:ext>
                </a:extLst>
              </a:tr>
              <a:tr h="264818">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Tuesday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58277</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380217628"/>
                  </a:ext>
                </a:extLst>
              </a:tr>
              <a:tr h="264818">
                <a:tc>
                  <a:txBody>
                    <a:bodyPr/>
                    <a:lstStyle/>
                    <a:p>
                      <a:pPr algn="l" fontAlgn="b"/>
                      <a:r>
                        <a:rPr lang="en-US" sz="1600" b="0" i="0" u="none" strike="noStrike" dirty="0">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Wednesday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57925</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4250833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71705824"/>
              </p:ext>
            </p:extLst>
          </p:nvPr>
        </p:nvGraphicFramePr>
        <p:xfrm>
          <a:off x="6128656" y="2755095"/>
          <a:ext cx="6063344" cy="4086785"/>
        </p:xfrm>
        <a:graphic>
          <a:graphicData uri="http://schemas.openxmlformats.org/drawingml/2006/table">
            <a:tbl>
              <a:tblPr/>
              <a:tblGrid>
                <a:gridCol w="1831377">
                  <a:extLst>
                    <a:ext uri="{9D8B030D-6E8A-4147-A177-3AD203B41FA5}">
                      <a16:colId xmlns:a16="http://schemas.microsoft.com/office/drawing/2014/main" val="2315920298"/>
                    </a:ext>
                  </a:extLst>
                </a:gridCol>
                <a:gridCol w="1757133">
                  <a:extLst>
                    <a:ext uri="{9D8B030D-6E8A-4147-A177-3AD203B41FA5}">
                      <a16:colId xmlns:a16="http://schemas.microsoft.com/office/drawing/2014/main" val="2083629819"/>
                    </a:ext>
                  </a:extLst>
                </a:gridCol>
                <a:gridCol w="2474834">
                  <a:extLst>
                    <a:ext uri="{9D8B030D-6E8A-4147-A177-3AD203B41FA5}">
                      <a16:colId xmlns:a16="http://schemas.microsoft.com/office/drawing/2014/main" val="1868386941"/>
                    </a:ext>
                  </a:extLst>
                </a:gridCol>
              </a:tblGrid>
              <a:tr h="445241">
                <a:tc>
                  <a:txBody>
                    <a:bodyPr/>
                    <a:lstStyle/>
                    <a:p>
                      <a:pPr algn="l" fontAlgn="b"/>
                      <a:r>
                        <a:rPr lang="en-US" sz="1800" b="1" i="0" u="none" strike="noStrike" dirty="0" err="1" smtClean="0">
                          <a:solidFill>
                            <a:srgbClr val="FFFFFF"/>
                          </a:solidFill>
                          <a:effectLst/>
                          <a:latin typeface="Calibri" panose="020F0502020204030204" pitchFamily="34" charset="0"/>
                        </a:rPr>
                        <a:t>Usertype</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dirty="0" err="1" smtClean="0">
                          <a:solidFill>
                            <a:srgbClr val="FFFFFF"/>
                          </a:solidFill>
                          <a:effectLst/>
                          <a:latin typeface="Calibri" panose="020F0502020204030204" pitchFamily="34" charset="0"/>
                        </a:rPr>
                        <a:t>Week_day</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dirty="0" err="1">
                          <a:solidFill>
                            <a:srgbClr val="FFFFFF"/>
                          </a:solidFill>
                          <a:effectLst/>
                          <a:latin typeface="Calibri" panose="020F0502020204030204" pitchFamily="34" charset="0"/>
                        </a:rPr>
                        <a:t>Mean_ride_length</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979138014"/>
                  </a:ext>
                </a:extLst>
              </a:tr>
              <a:tr h="257047">
                <a:tc>
                  <a:txBody>
                    <a:bodyPr/>
                    <a:lstStyle/>
                    <a:p>
                      <a:pPr algn="l" fontAlgn="b"/>
                      <a:r>
                        <a:rPr lang="en-US" sz="16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Friday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0.226962963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22485215"/>
                  </a:ext>
                </a:extLst>
              </a:tr>
              <a:tr h="257047">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Monday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0.200317125</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778514333"/>
                  </a:ext>
                </a:extLst>
              </a:tr>
              <a:tr h="257047">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Saturday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0.262139162</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620523570"/>
                  </a:ext>
                </a:extLst>
              </a:tr>
              <a:tr h="257047">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Sunday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0.220127456</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220592098"/>
                  </a:ext>
                </a:extLst>
              </a:tr>
              <a:tr h="299933">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Thursday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0.246232877</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13070239"/>
                  </a:ext>
                </a:extLst>
              </a:tr>
              <a:tr h="257047">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Tuesday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0.248900293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836590610"/>
                  </a:ext>
                </a:extLst>
              </a:tr>
              <a:tr h="257047">
                <a:tc>
                  <a:txBody>
                    <a:bodyPr/>
                    <a:lstStyle/>
                    <a:p>
                      <a:pPr algn="l" fontAlgn="b"/>
                      <a:r>
                        <a:rPr lang="en-US" sz="1600" b="0" i="0" u="none" strike="noStrike">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Wednesday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0.240257131</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434490463"/>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Friday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0.014831077</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745011718"/>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Monday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0.012080731</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427526092"/>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Saturday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0.027704801</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91267005"/>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Sunday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0.022324929</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538036553"/>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Thursday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0.009611928</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839979571"/>
                  </a:ext>
                </a:extLst>
              </a:tr>
              <a:tr h="257047">
                <a:tc>
                  <a:txBody>
                    <a:bodyPr/>
                    <a:lstStyle/>
                    <a:p>
                      <a:pPr algn="l" fontAlgn="b"/>
                      <a:r>
                        <a:rPr lang="en-US" sz="1600" b="0" i="0" u="none" strike="noStrike">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Tuesday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600" b="0" i="0" u="none" strike="noStrike">
                          <a:solidFill>
                            <a:srgbClr val="000000"/>
                          </a:solidFill>
                          <a:effectLst/>
                          <a:latin typeface="Calibri" panose="020F0502020204030204" pitchFamily="34" charset="0"/>
                        </a:rPr>
                        <a:t>0.015168935</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585359056"/>
                  </a:ext>
                </a:extLst>
              </a:tr>
              <a:tr h="257047">
                <a:tc>
                  <a:txBody>
                    <a:bodyPr/>
                    <a:lstStyle/>
                    <a:p>
                      <a:pPr algn="l" fontAlgn="b"/>
                      <a:r>
                        <a:rPr lang="en-US" sz="1600" b="0" i="0" u="none" strike="noStrike" dirty="0">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Wednesday</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0.012067328</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988126581"/>
                  </a:ext>
                </a:extLst>
              </a:tr>
            </a:tbl>
          </a:graphicData>
        </a:graphic>
      </p:graphicFrame>
    </p:spTree>
    <p:extLst>
      <p:ext uri="{BB962C8B-B14F-4D97-AF65-F5344CB8AC3E}">
        <p14:creationId xmlns:p14="http://schemas.microsoft.com/office/powerpoint/2010/main" val="41428708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7712096"/>
              </p:ext>
            </p:extLst>
          </p:nvPr>
        </p:nvGraphicFramePr>
        <p:xfrm>
          <a:off x="914400" y="870857"/>
          <a:ext cx="10189029" cy="2394858"/>
        </p:xfrm>
        <a:graphic>
          <a:graphicData uri="http://schemas.openxmlformats.org/drawingml/2006/table">
            <a:tbl>
              <a:tblPr/>
              <a:tblGrid>
                <a:gridCol w="4094316">
                  <a:extLst>
                    <a:ext uri="{9D8B030D-6E8A-4147-A177-3AD203B41FA5}">
                      <a16:colId xmlns:a16="http://schemas.microsoft.com/office/drawing/2014/main" val="201123215"/>
                    </a:ext>
                  </a:extLst>
                </a:gridCol>
                <a:gridCol w="6094713">
                  <a:extLst>
                    <a:ext uri="{9D8B030D-6E8A-4147-A177-3AD203B41FA5}">
                      <a16:colId xmlns:a16="http://schemas.microsoft.com/office/drawing/2014/main" val="392601097"/>
                    </a:ext>
                  </a:extLst>
                </a:gridCol>
              </a:tblGrid>
              <a:tr h="763564">
                <a:tc>
                  <a:txBody>
                    <a:bodyPr/>
                    <a:lstStyle/>
                    <a:p>
                      <a:pPr algn="l" fontAlgn="b"/>
                      <a:r>
                        <a:rPr lang="en-US" sz="1800" b="1" i="0" u="none" strike="noStrike" dirty="0" err="1">
                          <a:solidFill>
                            <a:srgbClr val="FFFFFF"/>
                          </a:solidFill>
                          <a:effectLst/>
                          <a:latin typeface="Calibri" panose="020F0502020204030204" pitchFamily="34" charset="0"/>
                        </a:rPr>
                        <a:t>Usertype</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en-US" sz="1800" b="1" i="0" u="none" strike="noStrike" dirty="0" err="1">
                          <a:solidFill>
                            <a:srgbClr val="FFFFFF"/>
                          </a:solidFill>
                          <a:effectLst/>
                          <a:latin typeface="Calibri" panose="020F0502020204030204" pitchFamily="34" charset="0"/>
                        </a:rPr>
                        <a:t>total_usertype</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376827028"/>
                  </a:ext>
                </a:extLst>
              </a:tr>
              <a:tr h="815647">
                <a:tc>
                  <a:txBody>
                    <a:bodyPr/>
                    <a:lstStyle/>
                    <a:p>
                      <a:pPr algn="l" fontAlgn="b"/>
                      <a:r>
                        <a:rPr lang="en-US" sz="18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800" b="0" i="0" u="none" strike="noStrike" dirty="0">
                          <a:solidFill>
                            <a:srgbClr val="000000"/>
                          </a:solidFill>
                          <a:effectLst/>
                          <a:latin typeface="Calibri" panose="020F0502020204030204" pitchFamily="34" charset="0"/>
                        </a:rPr>
                        <a:t>23163</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372889360"/>
                  </a:ext>
                </a:extLst>
              </a:tr>
              <a:tr h="815647">
                <a:tc>
                  <a:txBody>
                    <a:bodyPr/>
                    <a:lstStyle/>
                    <a:p>
                      <a:pPr algn="l" fontAlgn="b"/>
                      <a:r>
                        <a:rPr lang="en-US" sz="1800" b="0" i="0" u="none" strike="noStrike" dirty="0">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341906</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81389813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05760079"/>
              </p:ext>
            </p:extLst>
          </p:nvPr>
        </p:nvGraphicFramePr>
        <p:xfrm>
          <a:off x="914400" y="4637314"/>
          <a:ext cx="10189029" cy="1763486"/>
        </p:xfrm>
        <a:graphic>
          <a:graphicData uri="http://schemas.openxmlformats.org/drawingml/2006/table">
            <a:tbl>
              <a:tblPr/>
              <a:tblGrid>
                <a:gridCol w="3678649">
                  <a:extLst>
                    <a:ext uri="{9D8B030D-6E8A-4147-A177-3AD203B41FA5}">
                      <a16:colId xmlns:a16="http://schemas.microsoft.com/office/drawing/2014/main" val="4007769568"/>
                    </a:ext>
                  </a:extLst>
                </a:gridCol>
                <a:gridCol w="6510380">
                  <a:extLst>
                    <a:ext uri="{9D8B030D-6E8A-4147-A177-3AD203B41FA5}">
                      <a16:colId xmlns:a16="http://schemas.microsoft.com/office/drawing/2014/main" val="2408078913"/>
                    </a:ext>
                  </a:extLst>
                </a:gridCol>
              </a:tblGrid>
              <a:tr h="410326">
                <a:tc>
                  <a:txBody>
                    <a:bodyPr/>
                    <a:lstStyle/>
                    <a:p>
                      <a:pPr algn="l" fontAlgn="b"/>
                      <a:r>
                        <a:rPr lang="en-US" sz="1800" b="1" i="0" u="none" strike="noStrike" dirty="0" err="1">
                          <a:solidFill>
                            <a:srgbClr val="FFFFFF"/>
                          </a:solidFill>
                          <a:effectLst/>
                          <a:latin typeface="Calibri" panose="020F0502020204030204" pitchFamily="34" charset="0"/>
                        </a:rPr>
                        <a:t>usertype</a:t>
                      </a:r>
                      <a:endParaRPr lang="en-US" sz="1800" b="1" i="0" u="none" strike="noStrike" dirty="0">
                        <a:solidFill>
                          <a:srgbClr val="FFFFFF"/>
                        </a:solidFill>
                        <a:effectLst/>
                        <a:latin typeface="Calibri" panose="020F0502020204030204" pitchFamily="34" charset="0"/>
                      </a:endParaRP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en-US" sz="1800" b="1" i="0" u="none" strike="noStrike" dirty="0" err="1">
                          <a:solidFill>
                            <a:srgbClr val="FFFFFF"/>
                          </a:solidFill>
                          <a:effectLst/>
                          <a:latin typeface="Calibri" panose="020F0502020204030204" pitchFamily="34" charset="0"/>
                        </a:rPr>
                        <a:t>Mean_ride_length</a:t>
                      </a:r>
                      <a:endParaRPr lang="en-US" sz="1800" b="1" i="0" u="none" strike="noStrike" dirty="0">
                        <a:solidFill>
                          <a:srgbClr val="FFFFFF"/>
                        </a:solidFill>
                        <a:effectLst/>
                        <a:latin typeface="Calibri" panose="020F0502020204030204" pitchFamily="34" charset="0"/>
                      </a:endParaRP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212087060"/>
                  </a:ext>
                </a:extLst>
              </a:tr>
              <a:tr h="676580">
                <a:tc>
                  <a:txBody>
                    <a:bodyPr/>
                    <a:lstStyle/>
                    <a:p>
                      <a:pPr algn="l" fontAlgn="b"/>
                      <a:r>
                        <a:rPr lang="en-US" sz="1800" b="0" i="0" u="none" strike="noStrike" dirty="0">
                          <a:solidFill>
                            <a:srgbClr val="000000"/>
                          </a:solidFill>
                          <a:effectLst/>
                          <a:latin typeface="Calibri" panose="020F0502020204030204" pitchFamily="34" charset="0"/>
                        </a:rPr>
                        <a:t>Customer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800" b="0" i="0" u="none" strike="noStrike" dirty="0">
                          <a:solidFill>
                            <a:srgbClr val="000000"/>
                          </a:solidFill>
                          <a:effectLst/>
                          <a:latin typeface="Calibri" panose="020F0502020204030204" pitchFamily="34" charset="0"/>
                        </a:rPr>
                        <a:t>0.239217718</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555064986"/>
                  </a:ext>
                </a:extLst>
              </a:tr>
              <a:tr h="676580">
                <a:tc>
                  <a:txBody>
                    <a:bodyPr/>
                    <a:lstStyle/>
                    <a:p>
                      <a:pPr algn="l" fontAlgn="b"/>
                      <a:r>
                        <a:rPr lang="en-US" sz="1800" b="0" i="0" u="none" strike="noStrike" dirty="0">
                          <a:solidFill>
                            <a:srgbClr val="000000"/>
                          </a:solidFill>
                          <a:effectLst/>
                          <a:latin typeface="Calibri" panose="020F0502020204030204" pitchFamily="34" charset="0"/>
                        </a:rPr>
                        <a:t>Subscriber</a:t>
                      </a:r>
                    </a:p>
                  </a:txBody>
                  <a:tcPr marL="6350" marR="6350" marT="635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0.014688248</a:t>
                      </a:r>
                    </a:p>
                  </a:txBody>
                  <a:tcPr marL="6350" marR="6350" marT="635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797741328"/>
                  </a:ext>
                </a:extLst>
              </a:tr>
            </a:tbl>
          </a:graphicData>
        </a:graphic>
      </p:graphicFrame>
      <p:sp>
        <p:nvSpPr>
          <p:cNvPr id="4" name="TextBox 3"/>
          <p:cNvSpPr txBox="1"/>
          <p:nvPr/>
        </p:nvSpPr>
        <p:spPr>
          <a:xfrm>
            <a:off x="783772" y="420078"/>
            <a:ext cx="4615543" cy="461665"/>
          </a:xfrm>
          <a:prstGeom prst="rect">
            <a:avLst/>
          </a:prstGeom>
          <a:noFill/>
        </p:spPr>
        <p:txBody>
          <a:bodyPr wrap="square" rtlCol="0">
            <a:spAutoFit/>
          </a:bodyPr>
          <a:lstStyle/>
          <a:p>
            <a:r>
              <a:rPr lang="en-GB" sz="2400" b="1" dirty="0" smtClean="0">
                <a:solidFill>
                  <a:schemeClr val="accent1">
                    <a:lumMod val="75000"/>
                  </a:schemeClr>
                </a:solidFill>
              </a:rPr>
              <a:t>Total user type</a:t>
            </a:r>
            <a:endParaRPr lang="en-US" sz="2400" b="1" dirty="0">
              <a:solidFill>
                <a:schemeClr val="accent1">
                  <a:lumMod val="75000"/>
                </a:schemeClr>
              </a:solidFill>
            </a:endParaRPr>
          </a:p>
        </p:txBody>
      </p:sp>
      <p:sp>
        <p:nvSpPr>
          <p:cNvPr id="5" name="TextBox 4"/>
          <p:cNvSpPr txBox="1"/>
          <p:nvPr/>
        </p:nvSpPr>
        <p:spPr>
          <a:xfrm>
            <a:off x="783772" y="4175649"/>
            <a:ext cx="5562600" cy="461665"/>
          </a:xfrm>
          <a:prstGeom prst="rect">
            <a:avLst/>
          </a:prstGeom>
          <a:noFill/>
        </p:spPr>
        <p:txBody>
          <a:bodyPr wrap="square" rtlCol="0">
            <a:spAutoFit/>
          </a:bodyPr>
          <a:lstStyle/>
          <a:p>
            <a:r>
              <a:rPr lang="en-GB" sz="2400" b="1" dirty="0" smtClean="0">
                <a:solidFill>
                  <a:schemeClr val="accent1">
                    <a:lumMod val="75000"/>
                  </a:schemeClr>
                </a:solidFill>
              </a:rPr>
              <a:t>Mean ride length of user </a:t>
            </a:r>
            <a:r>
              <a:rPr lang="en-GB" sz="2400" b="1" dirty="0">
                <a:solidFill>
                  <a:schemeClr val="accent1">
                    <a:lumMod val="75000"/>
                  </a:schemeClr>
                </a:solidFill>
              </a:rPr>
              <a:t>t</a:t>
            </a:r>
            <a:r>
              <a:rPr lang="en-GB" sz="2400" b="1" dirty="0" smtClean="0">
                <a:solidFill>
                  <a:schemeClr val="accent1">
                    <a:lumMod val="75000"/>
                  </a:schemeClr>
                </a:solidFill>
              </a:rPr>
              <a:t>ype</a:t>
            </a:r>
            <a:endParaRPr lang="en-US" sz="2400" b="1" dirty="0">
              <a:solidFill>
                <a:schemeClr val="accent1">
                  <a:lumMod val="75000"/>
                </a:schemeClr>
              </a:solidFill>
            </a:endParaRPr>
          </a:p>
        </p:txBody>
      </p:sp>
    </p:spTree>
    <p:extLst>
      <p:ext uri="{BB962C8B-B14F-4D97-AF65-F5344CB8AC3E}">
        <p14:creationId xmlns:p14="http://schemas.microsoft.com/office/powerpoint/2010/main" val="15796160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Ridelength by Usertype ,Ridelength by Usertype per weekday ,Count of trip  by usertype per weekday ,Total Usertype ,slicer ,slicer ,textbox ,textbox. Please refer to the notes on this slide for details">
            <a:hlinkClick r:id="rId3"/>
          </p:cNvPr>
          <p:cNvPicPr>
            <a:picLocks noChangeAspect="1"/>
          </p:cNvPicPr>
          <p:nvPr/>
        </p:nvPicPr>
        <p:blipFill>
          <a:blip r:embed="rId4"/>
          <a:stretch>
            <a:fillRect/>
          </a:stretch>
        </p:blipFill>
        <p:spPr>
          <a:xfrm>
            <a:off x="0" y="83127"/>
            <a:ext cx="12192000" cy="7293429"/>
          </a:xfrm>
          <a:prstGeom prst="rect">
            <a:avLst/>
          </a:prstGeom>
          <a:noFill/>
        </p:spPr>
      </p:pic>
    </p:spTree>
    <p:extLst>
      <p:ext uri="{BB962C8B-B14F-4D97-AF65-F5344CB8AC3E}">
        <p14:creationId xmlns:p14="http://schemas.microsoft.com/office/powerpoint/2010/main" val="20590507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1">
                    <a:lumMod val="75000"/>
                  </a:schemeClr>
                </a:solidFill>
                <a:latin typeface="Arial Black" panose="020B0A04020102020204" pitchFamily="34" charset="0"/>
              </a:rPr>
              <a:t>Data Analysis</a:t>
            </a:r>
            <a:endParaRPr lang="en-US" b="1" dirty="0">
              <a:solidFill>
                <a:schemeClr val="accent1">
                  <a:lumMod val="75000"/>
                </a:schemeClr>
              </a:solidFill>
              <a:latin typeface="Arial Black" panose="020B0A04020102020204" pitchFamily="34" charset="0"/>
            </a:endParaRP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GB" dirty="0">
                <a:solidFill>
                  <a:schemeClr val="accent1">
                    <a:lumMod val="75000"/>
                  </a:schemeClr>
                </a:solidFill>
              </a:rPr>
              <a:t>From a total database of </a:t>
            </a:r>
            <a:r>
              <a:rPr lang="en-GB" dirty="0" smtClean="0">
                <a:solidFill>
                  <a:schemeClr val="accent1">
                    <a:lumMod val="75000"/>
                  </a:schemeClr>
                </a:solidFill>
              </a:rPr>
              <a:t>365 thousand user types of </a:t>
            </a:r>
            <a:r>
              <a:rPr lang="en-GB" dirty="0" err="1" smtClean="0">
                <a:solidFill>
                  <a:schemeClr val="accent6"/>
                </a:solidFill>
              </a:rPr>
              <a:t>cyclistic</a:t>
            </a:r>
            <a:r>
              <a:rPr lang="en-GB" dirty="0" smtClean="0">
                <a:solidFill>
                  <a:schemeClr val="accent1">
                    <a:lumMod val="75000"/>
                  </a:schemeClr>
                </a:solidFill>
              </a:rPr>
              <a:t> bikes (i.e. out of the total number of trips made by </a:t>
            </a:r>
            <a:r>
              <a:rPr lang="en-GB" dirty="0" err="1" smtClean="0">
                <a:solidFill>
                  <a:schemeClr val="accent6"/>
                </a:solidFill>
              </a:rPr>
              <a:t>cyclistic</a:t>
            </a:r>
            <a:r>
              <a:rPr lang="en-GB" dirty="0" smtClean="0">
                <a:solidFill>
                  <a:schemeClr val="accent6"/>
                </a:solidFill>
              </a:rPr>
              <a:t> </a:t>
            </a:r>
            <a:r>
              <a:rPr lang="en-GB" dirty="0" smtClean="0">
                <a:solidFill>
                  <a:schemeClr val="accent1">
                    <a:lumMod val="75000"/>
                  </a:schemeClr>
                </a:solidFill>
              </a:rPr>
              <a:t>bikes for the period under review), 23 thousand of those are from </a:t>
            </a:r>
            <a:r>
              <a:rPr lang="en-GB" dirty="0" smtClean="0">
                <a:solidFill>
                  <a:srgbClr val="0070C0"/>
                </a:solidFill>
              </a:rPr>
              <a:t>customers</a:t>
            </a:r>
            <a:r>
              <a:rPr lang="en-GB" dirty="0" smtClean="0">
                <a:solidFill>
                  <a:schemeClr val="accent1">
                    <a:lumMod val="75000"/>
                  </a:schemeClr>
                </a:solidFill>
              </a:rPr>
              <a:t> with a sum of mean ride length of 1.64 (average mean ride length was 0.24). It is much higher than that </a:t>
            </a:r>
            <a:r>
              <a:rPr lang="en-GB" dirty="0" smtClean="0">
                <a:solidFill>
                  <a:srgbClr val="0070C0"/>
                </a:solidFill>
              </a:rPr>
              <a:t>of subscribers </a:t>
            </a:r>
            <a:r>
              <a:rPr lang="en-GB" dirty="0" smtClean="0">
                <a:solidFill>
                  <a:schemeClr val="accent1">
                    <a:lumMod val="75000"/>
                  </a:schemeClr>
                </a:solidFill>
              </a:rPr>
              <a:t>which amounted to 0.11 (average mean ride length was 0.02) meaning that subscribers accounted for 93.53% of the sum of mean ride length of </a:t>
            </a:r>
            <a:r>
              <a:rPr lang="en-GB" dirty="0" err="1" smtClean="0">
                <a:solidFill>
                  <a:schemeClr val="accent6"/>
                </a:solidFill>
              </a:rPr>
              <a:t>cyclistic</a:t>
            </a:r>
            <a:r>
              <a:rPr lang="en-GB" dirty="0" smtClean="0">
                <a:solidFill>
                  <a:schemeClr val="accent1">
                    <a:lumMod val="75000"/>
                  </a:schemeClr>
                </a:solidFill>
              </a:rPr>
              <a:t> users.</a:t>
            </a:r>
          </a:p>
          <a:p>
            <a:pPr marL="0" indent="0">
              <a:buNone/>
            </a:pPr>
            <a:endParaRPr lang="en-GB" dirty="0" smtClean="0">
              <a:solidFill>
                <a:schemeClr val="accent1">
                  <a:lumMod val="75000"/>
                </a:schemeClr>
              </a:solidFill>
            </a:endParaRPr>
          </a:p>
          <a:p>
            <a:r>
              <a:rPr lang="en-GB" dirty="0" smtClean="0">
                <a:solidFill>
                  <a:schemeClr val="accent1">
                    <a:lumMod val="75000"/>
                  </a:schemeClr>
                </a:solidFill>
              </a:rPr>
              <a:t>The sum of mean ride length for </a:t>
            </a:r>
            <a:r>
              <a:rPr lang="en-GB" dirty="0" smtClean="0">
                <a:solidFill>
                  <a:srgbClr val="0070C0"/>
                </a:solidFill>
              </a:rPr>
              <a:t>customers</a:t>
            </a:r>
            <a:r>
              <a:rPr lang="en-GB" dirty="0" smtClean="0">
                <a:solidFill>
                  <a:schemeClr val="accent1">
                    <a:lumMod val="75000"/>
                  </a:schemeClr>
                </a:solidFill>
              </a:rPr>
              <a:t> was highest on</a:t>
            </a:r>
            <a:r>
              <a:rPr lang="en-GB" dirty="0" smtClean="0">
                <a:solidFill>
                  <a:schemeClr val="accent5">
                    <a:lumMod val="75000"/>
                  </a:schemeClr>
                </a:solidFill>
              </a:rPr>
              <a:t> </a:t>
            </a:r>
            <a:r>
              <a:rPr lang="en-GB" dirty="0">
                <a:solidFill>
                  <a:schemeClr val="accent1">
                    <a:lumMod val="75000"/>
                  </a:schemeClr>
                </a:solidFill>
              </a:rPr>
              <a:t>S</a:t>
            </a:r>
            <a:r>
              <a:rPr lang="en-GB" dirty="0" smtClean="0">
                <a:solidFill>
                  <a:schemeClr val="accent1">
                    <a:lumMod val="75000"/>
                  </a:schemeClr>
                </a:solidFill>
              </a:rPr>
              <a:t>aturdays</a:t>
            </a:r>
            <a:r>
              <a:rPr lang="en-GB" dirty="0" smtClean="0">
                <a:solidFill>
                  <a:schemeClr val="accent5">
                    <a:lumMod val="75000"/>
                  </a:schemeClr>
                </a:solidFill>
              </a:rPr>
              <a:t> </a:t>
            </a:r>
            <a:r>
              <a:rPr lang="en-GB" dirty="0" smtClean="0">
                <a:solidFill>
                  <a:schemeClr val="accent1">
                    <a:lumMod val="75000"/>
                  </a:schemeClr>
                </a:solidFill>
              </a:rPr>
              <a:t>(0.26),lowest on Mondays (0.20) and highest on Saturdays (0.03) and </a:t>
            </a:r>
            <a:r>
              <a:rPr lang="en-GB" dirty="0">
                <a:solidFill>
                  <a:schemeClr val="accent1">
                    <a:lumMod val="75000"/>
                  </a:schemeClr>
                </a:solidFill>
              </a:rPr>
              <a:t>S</a:t>
            </a:r>
            <a:r>
              <a:rPr lang="en-GB" dirty="0" smtClean="0">
                <a:solidFill>
                  <a:schemeClr val="accent1">
                    <a:lumMod val="75000"/>
                  </a:schemeClr>
                </a:solidFill>
              </a:rPr>
              <a:t>undays (0.02) </a:t>
            </a:r>
            <a:r>
              <a:rPr lang="en-GB" dirty="0" smtClean="0">
                <a:solidFill>
                  <a:srgbClr val="0070C0"/>
                </a:solidFill>
              </a:rPr>
              <a:t>for subscribers </a:t>
            </a:r>
            <a:r>
              <a:rPr lang="en-GB" dirty="0" smtClean="0">
                <a:solidFill>
                  <a:schemeClr val="accent1">
                    <a:lumMod val="75000"/>
                  </a:schemeClr>
                </a:solidFill>
              </a:rPr>
              <a:t>(0.03) with their lowest (0.01) coming up on Mondays, Wednesdays, Thursdays and Fridays respectively.</a:t>
            </a:r>
          </a:p>
          <a:p>
            <a:endParaRPr lang="en-US"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7407412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Arial Black" panose="020B0A04020102020204" pitchFamily="34" charset="0"/>
              </a:rPr>
              <a:t>Key Findings</a:t>
            </a:r>
            <a:endParaRPr lang="en-US" b="1"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20000"/>
          </a:bodyPr>
          <a:lstStyle/>
          <a:p>
            <a:r>
              <a:rPr lang="en-GB" dirty="0" smtClean="0">
                <a:solidFill>
                  <a:srgbClr val="0070C0"/>
                </a:solidFill>
              </a:rPr>
              <a:t>Average ride length and sum of mean ride length was higher for customers compared to subscribers even though the overall total subscribers were more in numbers than customers, this may be due to the fact that customers tend to maximize their limited time purchase compared to subscribers who take their time since they have unlimited access all through the year.</a:t>
            </a:r>
          </a:p>
          <a:p>
            <a:endParaRPr lang="en-GB" dirty="0">
              <a:solidFill>
                <a:srgbClr val="0070C0"/>
              </a:solidFill>
            </a:endParaRPr>
          </a:p>
          <a:p>
            <a:r>
              <a:rPr lang="en-GB" dirty="0" smtClean="0">
                <a:solidFill>
                  <a:srgbClr val="0070C0"/>
                </a:solidFill>
              </a:rPr>
              <a:t>Count of trip was significantly higher (93%) for subscribers in comparison to customers which amounted to just 7 %, which was not surprising given that subscribers has a higher percentage of the total user type.</a:t>
            </a:r>
            <a:endParaRPr lang="en-US" dirty="0">
              <a:solidFill>
                <a:srgbClr val="0070C0"/>
              </a:solidFill>
            </a:endParaRPr>
          </a:p>
          <a:p>
            <a:endParaRPr lang="en-GB" dirty="0" smtClean="0">
              <a:solidFill>
                <a:srgbClr val="0070C0"/>
              </a:solidFill>
            </a:endParaRPr>
          </a:p>
          <a:p>
            <a:r>
              <a:rPr lang="en-GB" dirty="0" smtClean="0">
                <a:solidFill>
                  <a:srgbClr val="0070C0"/>
                </a:solidFill>
              </a:rPr>
              <a:t>Mean ride length was highest for both user types on weekends and lowest on weekdays for reasons which can not be immediately verified.</a:t>
            </a:r>
          </a:p>
        </p:txBody>
      </p:sp>
    </p:spTree>
    <p:extLst>
      <p:ext uri="{BB962C8B-B14F-4D97-AF65-F5344CB8AC3E}">
        <p14:creationId xmlns:p14="http://schemas.microsoft.com/office/powerpoint/2010/main" val="6082925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Arial Black" panose="020B0A04020102020204" pitchFamily="34" charset="0"/>
              </a:rPr>
              <a:t>Conclusion</a:t>
            </a:r>
            <a:endParaRPr lang="en-US" b="1"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GB" dirty="0">
                <a:solidFill>
                  <a:srgbClr val="0070C0"/>
                </a:solidFill>
              </a:rPr>
              <a:t>These findings </a:t>
            </a:r>
            <a:r>
              <a:rPr lang="en-GB" dirty="0" smtClean="0">
                <a:solidFill>
                  <a:srgbClr val="0070C0"/>
                </a:solidFill>
              </a:rPr>
              <a:t>shows </a:t>
            </a:r>
            <a:r>
              <a:rPr lang="en-GB" dirty="0">
                <a:solidFill>
                  <a:srgbClr val="0070C0"/>
                </a:solidFill>
              </a:rPr>
              <a:t>the proportion </a:t>
            </a:r>
            <a:r>
              <a:rPr lang="en-GB" dirty="0" smtClean="0">
                <a:solidFill>
                  <a:srgbClr val="0070C0"/>
                </a:solidFill>
              </a:rPr>
              <a:t>of </a:t>
            </a:r>
            <a:r>
              <a:rPr lang="en-GB" dirty="0" err="1">
                <a:solidFill>
                  <a:schemeClr val="accent6"/>
                </a:solidFill>
              </a:rPr>
              <a:t>cyclistic</a:t>
            </a:r>
            <a:r>
              <a:rPr lang="en-GB" dirty="0">
                <a:solidFill>
                  <a:srgbClr val="0070C0"/>
                </a:solidFill>
              </a:rPr>
              <a:t> </a:t>
            </a:r>
            <a:r>
              <a:rPr lang="en-GB" dirty="0" smtClean="0">
                <a:solidFill>
                  <a:srgbClr val="0070C0"/>
                </a:solidFill>
              </a:rPr>
              <a:t>bikes </a:t>
            </a:r>
            <a:r>
              <a:rPr lang="en-GB" dirty="0">
                <a:solidFill>
                  <a:srgbClr val="0070C0"/>
                </a:solidFill>
              </a:rPr>
              <a:t>usage by the different user </a:t>
            </a:r>
            <a:r>
              <a:rPr lang="en-GB" dirty="0" smtClean="0">
                <a:solidFill>
                  <a:srgbClr val="0070C0"/>
                </a:solidFill>
              </a:rPr>
              <a:t>types, </a:t>
            </a:r>
            <a:r>
              <a:rPr lang="en-GB" dirty="0">
                <a:solidFill>
                  <a:srgbClr val="0070C0"/>
                </a:solidFill>
              </a:rPr>
              <a:t>with subscribers enjoying a far greater share of the utilization </a:t>
            </a:r>
            <a:r>
              <a:rPr lang="en-GB" dirty="0" smtClean="0">
                <a:solidFill>
                  <a:srgbClr val="0070C0"/>
                </a:solidFill>
              </a:rPr>
              <a:t>ratio (over </a:t>
            </a:r>
            <a:r>
              <a:rPr lang="en-GB" dirty="0">
                <a:solidFill>
                  <a:srgbClr val="0070C0"/>
                </a:solidFill>
              </a:rPr>
              <a:t>90%) compared to customers </a:t>
            </a:r>
            <a:r>
              <a:rPr lang="en-GB" dirty="0" smtClean="0">
                <a:solidFill>
                  <a:srgbClr val="0070C0"/>
                </a:solidFill>
              </a:rPr>
              <a:t>which was less </a:t>
            </a:r>
            <a:r>
              <a:rPr lang="en-GB" dirty="0">
                <a:solidFill>
                  <a:srgbClr val="0070C0"/>
                </a:solidFill>
              </a:rPr>
              <a:t>than 7</a:t>
            </a:r>
            <a:r>
              <a:rPr lang="en-GB" dirty="0" smtClean="0">
                <a:solidFill>
                  <a:srgbClr val="0070C0"/>
                </a:solidFill>
              </a:rPr>
              <a:t>% </a:t>
            </a:r>
            <a:r>
              <a:rPr lang="en-GB" dirty="0">
                <a:solidFill>
                  <a:srgbClr val="0070C0"/>
                </a:solidFill>
              </a:rPr>
              <a:t>as can be seen from the count of trip visualization </a:t>
            </a:r>
            <a:r>
              <a:rPr lang="en-GB" dirty="0" smtClean="0">
                <a:solidFill>
                  <a:srgbClr val="0070C0"/>
                </a:solidFill>
              </a:rPr>
              <a:t>chart. This implies that the overall distribution margin of </a:t>
            </a:r>
            <a:r>
              <a:rPr lang="en-GB" dirty="0" err="1" smtClean="0">
                <a:solidFill>
                  <a:schemeClr val="accent6"/>
                </a:solidFill>
              </a:rPr>
              <a:t>cyclistic</a:t>
            </a:r>
            <a:r>
              <a:rPr lang="en-GB" dirty="0" smtClean="0">
                <a:solidFill>
                  <a:schemeClr val="accent6"/>
                </a:solidFill>
              </a:rPr>
              <a:t> </a:t>
            </a:r>
            <a:r>
              <a:rPr lang="en-GB" dirty="0" smtClean="0">
                <a:solidFill>
                  <a:srgbClr val="0070C0"/>
                </a:solidFill>
              </a:rPr>
              <a:t>bike usage by subscribers far outweighs that of customers which is a good development but more effort should be channelled into further improving the margin.</a:t>
            </a:r>
          </a:p>
          <a:p>
            <a:endParaRPr lang="en-GB" dirty="0">
              <a:solidFill>
                <a:srgbClr val="0070C0"/>
              </a:solidFill>
            </a:endParaRPr>
          </a:p>
        </p:txBody>
      </p:sp>
    </p:spTree>
    <p:extLst>
      <p:ext uri="{BB962C8B-B14F-4D97-AF65-F5344CB8AC3E}">
        <p14:creationId xmlns:p14="http://schemas.microsoft.com/office/powerpoint/2010/main" val="35037734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29932</TotalTime>
  <Words>857</Words>
  <Application>Microsoft Office PowerPoint</Application>
  <PresentationFormat>Widescreen</PresentationFormat>
  <Paragraphs>148</Paragraphs>
  <Slides>10</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Bookman Old Style</vt:lpstr>
      <vt:lpstr>Calibri</vt:lpstr>
      <vt:lpstr>Calibri Light</vt:lpstr>
      <vt:lpstr>Cambria</vt:lpstr>
      <vt:lpstr>Custom Design</vt:lpstr>
      <vt:lpstr>Office Theme</vt:lpstr>
      <vt:lpstr>User Type Utilization of Cyclistic Bikes  </vt:lpstr>
      <vt:lpstr>Business Question</vt:lpstr>
      <vt:lpstr>Dataset</vt:lpstr>
      <vt:lpstr>Tables and Calculations</vt:lpstr>
      <vt:lpstr>PowerPoint Presentation</vt:lpstr>
      <vt:lpstr>PowerPoint Presentation</vt:lpstr>
      <vt:lpstr>Data Analysis</vt:lpstr>
      <vt:lpstr>Key Findings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Ken Goldblade</cp:lastModifiedBy>
  <cp:revision>50</cp:revision>
  <dcterms:created xsi:type="dcterms:W3CDTF">2016-09-04T11:54:55Z</dcterms:created>
  <dcterms:modified xsi:type="dcterms:W3CDTF">2024-01-07T19:54:08Z</dcterms:modified>
</cp:coreProperties>
</file>