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28"/>
  </p:notesMasterIdLst>
  <p:handoutMasterIdLst>
    <p:handoutMasterId r:id="rId29"/>
  </p:handoutMasterIdLst>
  <p:sldIdLst>
    <p:sldId id="256" r:id="rId2"/>
    <p:sldId id="319" r:id="rId3"/>
    <p:sldId id="318" r:id="rId4"/>
    <p:sldId id="317" r:id="rId5"/>
    <p:sldId id="295" r:id="rId6"/>
    <p:sldId id="296" r:id="rId7"/>
    <p:sldId id="304" r:id="rId8"/>
    <p:sldId id="297" r:id="rId9"/>
    <p:sldId id="275" r:id="rId10"/>
    <p:sldId id="276" r:id="rId11"/>
    <p:sldId id="312" r:id="rId12"/>
    <p:sldId id="311" r:id="rId13"/>
    <p:sldId id="291" r:id="rId14"/>
    <p:sldId id="292" r:id="rId15"/>
    <p:sldId id="293" r:id="rId16"/>
    <p:sldId id="278" r:id="rId17"/>
    <p:sldId id="279" r:id="rId18"/>
    <p:sldId id="280" r:id="rId19"/>
    <p:sldId id="281" r:id="rId20"/>
    <p:sldId id="282" r:id="rId21"/>
    <p:sldId id="320" r:id="rId22"/>
    <p:sldId id="310" r:id="rId23"/>
    <p:sldId id="277" r:id="rId24"/>
    <p:sldId id="303" r:id="rId25"/>
    <p:sldId id="315" r:id="rId26"/>
    <p:sldId id="31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15" autoAdjust="0"/>
  </p:normalViewPr>
  <p:slideViewPr>
    <p:cSldViewPr>
      <p:cViewPr varScale="1">
        <p:scale>
          <a:sx n="65" d="100"/>
          <a:sy n="65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81CBAC-459F-4372-AC99-3E9AF218220C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67074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noProof="0"/>
              <a:t>Click to edit Master text styles</a:t>
            </a:r>
          </a:p>
          <a:p>
            <a:pPr lvl="1"/>
            <a:r>
              <a:rPr lang="en-US" altLang="ru-RU" noProof="0"/>
              <a:t>Second level</a:t>
            </a:r>
          </a:p>
          <a:p>
            <a:pPr lvl="2"/>
            <a:r>
              <a:rPr lang="en-US" altLang="ru-RU" noProof="0"/>
              <a:t>Third level</a:t>
            </a:r>
          </a:p>
          <a:p>
            <a:pPr lvl="3"/>
            <a:r>
              <a:rPr lang="en-US" altLang="ru-RU" noProof="0"/>
              <a:t>Fourth level</a:t>
            </a:r>
          </a:p>
          <a:p>
            <a:pPr lvl="4"/>
            <a:r>
              <a:rPr lang="en-US" altLang="ru-RU" noProof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CB041A-A690-48EE-871E-EA4C8B484EF5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232764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58195C-F7C3-4F35-B85E-15158AC5A59D}" type="slidenum">
              <a:rPr lang="en-US" altLang="ru-RU"/>
              <a:pPr eaLnBrk="1" hangingPunct="1"/>
              <a:t>1</a:t>
            </a:fld>
            <a:endParaRPr lang="en-US" altLang="ru-RU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30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B8874A-48D5-4E8D-8AC4-C55FB78351C2}" type="slidenum">
              <a:rPr lang="en-US" altLang="ru-RU"/>
              <a:pPr eaLnBrk="1" hangingPunct="1"/>
              <a:t>18</a:t>
            </a:fld>
            <a:endParaRPr lang="en-US" altLang="ru-RU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o-RO" altLang="ru-RU">
                <a:latin typeface="Arial" panose="020B0604020202020204" pitchFamily="34" charset="0"/>
              </a:rPr>
              <a:t>Transmiterea datelor – sondaj efectuat pe teritoriul întregii ţări</a:t>
            </a:r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935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8BDC2F-18FF-481F-8483-50A33A25910F}" type="slidenum">
              <a:rPr lang="en-US" altLang="ru-RU"/>
              <a:pPr eaLnBrk="1" hangingPunct="1"/>
              <a:t>23</a:t>
            </a:fld>
            <a:endParaRPr lang="en-US" altLang="ru-RU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Ex: managerul responsabil de aprovizionarea cu produse a magazinului, in urma analizei vanzarilor, a depistat ca painea neagra de la BonApetit nu este solicitata de cumparatori, la fel ca painea neagra de la Franzeluta. Raportul vanzari/aprovizionari fiind foarte mic si apropiat de 0. care va fi decizia???</a:t>
            </a:r>
          </a:p>
        </p:txBody>
      </p:sp>
    </p:spTree>
    <p:extLst>
      <p:ext uri="{BB962C8B-B14F-4D97-AF65-F5344CB8AC3E}">
        <p14:creationId xmlns:p14="http://schemas.microsoft.com/office/powerpoint/2010/main" val="284359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B2E36-5916-4595-89D5-305598B32287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50828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4313A-15FA-456C-85DA-2B80540EE764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1406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7D768A-3EB6-4D2A-955F-B170BA995F96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42405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CBF98-85B3-429D-ADAF-A2D3FEB8F9F3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6666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524348-51BB-497B-8441-E963F40F0915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9690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E14C7-CA53-4C74-A8AC-BBDCBB3DAAE3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5147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F7B7FB-1D4B-4921-AFFF-10BDD1CF1A03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6454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32482D-0391-49D2-A48B-D285D428F2D9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8324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5E9B33-208D-4DF3-A15E-E087E00B36D2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5326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700FDB-FEAA-4D03-86E3-182387A59880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966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11ACC0-9019-4A15-BF07-B31AF0DD913D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3288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262A7-F768-476C-B802-D6A986473BEA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1597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472863B-925D-4E2F-B9F7-F36743786647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xY2bPCQm1U" TargetMode="External"/><Relationship Id="rId2" Type="http://schemas.openxmlformats.org/officeDocument/2006/relationships/hyperlink" Target="The%20Expert%20(&#1056;&#1091;&#1089;&#1089;&#1082;&#1080;&#1081;%20&#1076;&#1091;&#1073;&#1083;&#1103;&#1078;)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abrahabr.ru/post/138749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icrosoft.com/en-us/templates/software-development-project-plan-TC001018453.aspx" TargetMode="External"/><Relationship Id="rId2" Type="http://schemas.openxmlformats.org/officeDocument/2006/relationships/hyperlink" Target="http://www.citforum.ru/database/c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cme.ru/doc/733/konspekt-ais-2009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609600"/>
            <a:ext cx="7086600" cy="4267200"/>
          </a:xfrm>
        </p:spPr>
        <p:txBody>
          <a:bodyPr/>
          <a:lstStyle/>
          <a:p>
            <a:pPr eaLnBrk="1" hangingPunct="1"/>
            <a:r>
              <a:rPr lang="ro-RO" altLang="ru-RU" sz="5400" b="1">
                <a:solidFill>
                  <a:schemeClr val="accent2"/>
                </a:solidFill>
                <a:latin typeface="Arial Narrow" panose="020B0606020202030204" pitchFamily="34" charset="0"/>
              </a:rPr>
              <a:t>PROIECTAREA </a:t>
            </a:r>
            <a:r>
              <a:rPr lang="en-US" altLang="ru-RU" sz="5400" b="1">
                <a:solidFill>
                  <a:schemeClr val="accent2"/>
                </a:solidFill>
                <a:latin typeface="Arial Narrow" panose="020B0606020202030204" pitchFamily="34" charset="0"/>
              </a:rPr>
              <a:t>SISTEME</a:t>
            </a:r>
            <a:r>
              <a:rPr lang="ro-RO" altLang="ru-RU" sz="5400" b="1">
                <a:solidFill>
                  <a:schemeClr val="accent2"/>
                </a:solidFill>
                <a:latin typeface="Arial Narrow" panose="020B0606020202030204" pitchFamily="34" charset="0"/>
              </a:rPr>
              <a:t>LOR</a:t>
            </a:r>
            <a:r>
              <a:rPr lang="en-US" altLang="ru-RU" sz="5400" b="1">
                <a:solidFill>
                  <a:schemeClr val="accent2"/>
                </a:solidFill>
                <a:latin typeface="Arial Narrow" panose="020B0606020202030204" pitchFamily="34" charset="0"/>
              </a:rPr>
              <a:t> INFORMATICE</a:t>
            </a:r>
            <a:br>
              <a:rPr lang="en-US" altLang="ru-RU" sz="5400" b="1">
                <a:solidFill>
                  <a:schemeClr val="accent2"/>
                </a:solidFill>
                <a:latin typeface="Arial Narrow" panose="020B0606020202030204" pitchFamily="34" charset="0"/>
              </a:rPr>
            </a:br>
            <a:br>
              <a:rPr lang="en-US" altLang="ru-RU" sz="5400" b="1">
                <a:solidFill>
                  <a:schemeClr val="accent2"/>
                </a:solidFill>
                <a:latin typeface="Arial Narrow" panose="020B0606020202030204" pitchFamily="34" charset="0"/>
              </a:rPr>
            </a:br>
            <a:r>
              <a:rPr lang="ro-RO" altLang="ru-RU" sz="2000" b="1">
                <a:solidFill>
                  <a:schemeClr val="accent2"/>
                </a:solidFill>
                <a:latin typeface="Arial Narrow" panose="020B0606020202030204" pitchFamily="34" charset="0"/>
              </a:rPr>
              <a:t>N.Pleşca</a:t>
            </a:r>
            <a:endParaRPr lang="ro-RO" altLang="ru-RU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B23D3E-82D2-47C6-8757-838379002C82}" type="slidenum">
              <a:rPr lang="en-US" altLang="ru-RU"/>
              <a:pPr eaLnBrk="1" hangingPunct="1"/>
              <a:t>10</a:t>
            </a:fld>
            <a:endParaRPr lang="en-US" altLang="ru-RU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altLang="ru-RU" b="1">
                <a:solidFill>
                  <a:schemeClr val="accent2"/>
                </a:solidFill>
                <a:latin typeface="Arial Narrow" panose="020B0606020202030204" pitchFamily="34" charset="0"/>
              </a:rPr>
              <a:t>DATE ŞI INFORMAŢII</a:t>
            </a:r>
            <a:endParaRPr lang="en-US" altLang="ru-RU" b="1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ru-RU" sz="2400" b="1" dirty="0">
                <a:solidFill>
                  <a:schemeClr val="accent2"/>
                </a:solidFill>
                <a:latin typeface="Calibri" panose="020F0502020204030204" pitchFamily="34" charset="0"/>
              </a:rPr>
              <a:t>Datele</a:t>
            </a:r>
            <a:r>
              <a:rPr lang="ro-RO" altLang="ru-RU" sz="2400" dirty="0">
                <a:latin typeface="Calibri" panose="020F0502020204030204" pitchFamily="34" charset="0"/>
              </a:rPr>
              <a:t> –</a:t>
            </a:r>
            <a:r>
              <a:rPr lang="en-US" altLang="ru-RU" sz="2400" dirty="0">
                <a:latin typeface="Calibri" panose="020F0502020204030204" pitchFamily="34" charset="0"/>
              </a:rPr>
              <a:t> </a:t>
            </a:r>
            <a:r>
              <a:rPr lang="it-IT" altLang="ru-RU" sz="2400" dirty="0">
                <a:latin typeface="Calibri" panose="020F0502020204030204" pitchFamily="34" charset="0"/>
              </a:rPr>
              <a:t>au un caracter obiectiv </a:t>
            </a:r>
            <a:r>
              <a:rPr lang="ro-RO" altLang="ru-RU" sz="2400" dirty="0">
                <a:latin typeface="Calibri" panose="020F0502020204030204" pitchFamily="34" charset="0"/>
              </a:rPr>
              <a:t>şi, de  cele mai multe ori, </a:t>
            </a:r>
            <a:r>
              <a:rPr lang="it-IT" altLang="ru-RU" sz="2400" dirty="0">
                <a:latin typeface="Calibri" panose="020F0502020204030204" pitchFamily="34" charset="0"/>
              </a:rPr>
              <a:t>sunt măsurabile prin caracteristicile lor. </a:t>
            </a:r>
            <a:endParaRPr lang="ro-RO" altLang="ru-RU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ru-RU" sz="2400" b="1" dirty="0">
                <a:solidFill>
                  <a:schemeClr val="accent2"/>
                </a:solidFill>
                <a:latin typeface="Calibri" panose="020F0502020204030204" pitchFamily="34" charset="0"/>
              </a:rPr>
              <a:t>Informaţiile</a:t>
            </a:r>
            <a:r>
              <a:rPr lang="ro-RO" altLang="ru-RU" sz="2400" dirty="0">
                <a:latin typeface="Calibri" panose="020F0502020204030204" pitchFamily="34" charset="0"/>
              </a:rPr>
              <a:t> – se generează ca rezultat a prelucrării datelor, la soluţionarea anumitor probleme şi pot să apară sub formă de </a:t>
            </a:r>
            <a:r>
              <a:rPr lang="en-US" altLang="en-US" sz="2400" dirty="0" err="1">
                <a:latin typeface="Calibri" panose="020F0502020204030204" pitchFamily="34" charset="0"/>
              </a:rPr>
              <a:t>grafice</a:t>
            </a:r>
            <a:r>
              <a:rPr lang="en-US" altLang="en-US" sz="2400" dirty="0">
                <a:latin typeface="Calibri" panose="020F0502020204030204" pitchFamily="34" charset="0"/>
              </a:rPr>
              <a:t>, </a:t>
            </a:r>
            <a:r>
              <a:rPr lang="en-US" altLang="en-US" sz="2400" dirty="0" err="1">
                <a:latin typeface="Calibri" panose="020F0502020204030204" pitchFamily="34" charset="0"/>
              </a:rPr>
              <a:t>imagini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sau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observaţii</a:t>
            </a:r>
            <a:r>
              <a:rPr lang="en-US" altLang="en-US" sz="2400" dirty="0">
                <a:latin typeface="Calibri" panose="020F0502020204030204" pitchFamily="34" charset="0"/>
              </a:rPr>
              <a:t> (text) cu </a:t>
            </a:r>
            <a:r>
              <a:rPr lang="en-US" altLang="en-US" sz="2400" dirty="0" err="1">
                <a:latin typeface="Calibri" panose="020F0502020204030204" pitchFamily="34" charset="0"/>
              </a:rPr>
              <a:t>privire</a:t>
            </a:r>
            <a:r>
              <a:rPr lang="en-US" altLang="en-US" sz="2400" dirty="0">
                <a:latin typeface="Calibri" panose="020F0502020204030204" pitchFamily="34" charset="0"/>
              </a:rPr>
              <a:t> la o </a:t>
            </a:r>
            <a:r>
              <a:rPr lang="en-US" altLang="en-US" sz="2400" dirty="0" err="1">
                <a:latin typeface="Calibri" panose="020F0502020204030204" pitchFamily="34" charset="0"/>
              </a:rPr>
              <a:t>mulţime</a:t>
            </a:r>
            <a:r>
              <a:rPr lang="en-US" altLang="en-US" sz="2400" dirty="0">
                <a:latin typeface="Calibri" panose="020F0502020204030204" pitchFamily="34" charset="0"/>
              </a:rPr>
              <a:t> de </a:t>
            </a:r>
            <a:r>
              <a:rPr lang="en-US" altLang="en-US" sz="2400" dirty="0" err="1">
                <a:latin typeface="Calibri" panose="020F0502020204030204" pitchFamily="34" charset="0"/>
              </a:rPr>
              <a:t>variabile</a:t>
            </a:r>
            <a:endParaRPr lang="ro-RO" altLang="ru-RU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ru-RU" sz="2400" i="1" dirty="0">
                <a:latin typeface="Calibri" panose="020F0502020204030204" pitchFamily="34" charset="0"/>
              </a:rPr>
              <a:t>Exemplu: Pentru determinarea sumei pe care trebuie să o achite o familie pentru curentul consumat, operatorul de la Fenosa, lunar colectează datele, referitoare la consumul de curent electric, de la contoarele personale. În cutia postală noi gasim factura care reprezintă o informaţie pentru noi. </a:t>
            </a:r>
            <a:endParaRPr lang="en-US" altLang="ru-RU" sz="2400" i="1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ru-RU" sz="2400" dirty="0">
                <a:latin typeface="Calibri" panose="020F0502020204030204" pitchFamily="34" charset="0"/>
              </a:rPr>
              <a:t>În funcţie de domeniul de implementare</a:t>
            </a:r>
            <a:r>
              <a:rPr lang="en-US" altLang="ru-RU" sz="2400" dirty="0">
                <a:latin typeface="Calibri" panose="020F0502020204030204" pitchFamily="34" charset="0"/>
              </a:rPr>
              <a:t>,</a:t>
            </a:r>
            <a:r>
              <a:rPr lang="ro-RO" altLang="ru-RU" sz="2400" dirty="0">
                <a:latin typeface="Calibri" panose="020F0502020204030204" pitchFamily="34" charset="0"/>
              </a:rPr>
              <a:t> informaţia poate fi diferită: ştiinţifică, tehnică, de gestiune/administrare, economică etc. </a:t>
            </a:r>
            <a:endParaRPr lang="en-US" altLang="ru-RU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2060"/>
                </a:solidFill>
              </a:rPr>
              <a:t>DATE, </a:t>
            </a:r>
            <a:r>
              <a:rPr lang="ro-RO" altLang="en-US" b="1">
                <a:solidFill>
                  <a:srgbClr val="002060"/>
                </a:solidFill>
              </a:rPr>
              <a:t>INFORMAŢII</a:t>
            </a:r>
            <a:endParaRPr lang="en-US" altLang="en-US" b="1">
              <a:solidFill>
                <a:srgbClr val="002060"/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r>
              <a:rPr lang="ro-RO" altLang="en-US" dirty="0">
                <a:latin typeface="Calibri" panose="020F0502020204030204" pitchFamily="34" charset="0"/>
              </a:rPr>
              <a:t>Activitate „Cerere reparaţie dispozitiv”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E62BC8-B039-4898-861C-638F4001BC27}" type="slidenum">
              <a:rPr lang="en-US" altLang="ru-RU"/>
              <a:pPr eaLnBrk="1" hangingPunct="1"/>
              <a:t>11</a:t>
            </a:fld>
            <a:endParaRPr lang="en-US" altLang="ru-RU"/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30488"/>
            <a:ext cx="8274050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2060"/>
                </a:solidFill>
              </a:rPr>
              <a:t>DAT</a:t>
            </a:r>
            <a:r>
              <a:rPr lang="ro-RO" altLang="en-US" b="1">
                <a:solidFill>
                  <a:srgbClr val="002060"/>
                </a:solidFill>
              </a:rPr>
              <a:t>E, </a:t>
            </a:r>
            <a:r>
              <a:rPr lang="en-US" altLang="en-US" b="1">
                <a:solidFill>
                  <a:srgbClr val="002060"/>
                </a:solidFill>
              </a:rPr>
              <a:t>INFORMA</a:t>
            </a:r>
            <a:r>
              <a:rPr lang="ro-RO" altLang="en-US" b="1">
                <a:solidFill>
                  <a:srgbClr val="002060"/>
                </a:solidFill>
              </a:rPr>
              <a:t>ŢII…</a:t>
            </a:r>
            <a:endParaRPr lang="en-US" altLang="en-US" b="1">
              <a:solidFill>
                <a:srgbClr val="002060"/>
              </a:solidFill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9E5A2F-B90D-4EEC-9973-949E793807CA}" type="slidenum">
              <a:rPr lang="en-US" altLang="ru-RU"/>
              <a:pPr eaLnBrk="1" hangingPunct="1"/>
              <a:t>12</a:t>
            </a:fld>
            <a:endParaRPr lang="en-US" altLang="ru-RU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38275"/>
            <a:ext cx="3962400" cy="504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11288"/>
            <a:ext cx="3305175" cy="407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Elbow Connector 3"/>
          <p:cNvCxnSpPr/>
          <p:nvPr/>
        </p:nvCxnSpPr>
        <p:spPr>
          <a:xfrm rot="10800000" flipV="1">
            <a:off x="3838575" y="3276600"/>
            <a:ext cx="1419225" cy="4572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CAC40B9-332A-48CE-8B21-A262564259B3}" type="slidenum">
              <a:rPr lang="en-US" altLang="ru-RU"/>
              <a:pPr eaLnBrk="1" hangingPunct="1"/>
              <a:t>13</a:t>
            </a:fld>
            <a:endParaRPr lang="en-US" altLang="ru-RU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b="1">
                <a:solidFill>
                  <a:schemeClr val="accent2"/>
                </a:solidFill>
              </a:rPr>
              <a:t>EXEMPLE</a:t>
            </a:r>
            <a:r>
              <a:rPr lang="ro-RO" altLang="ru-RU" b="1">
                <a:solidFill>
                  <a:schemeClr val="accent2"/>
                </a:solidFill>
              </a:rPr>
              <a:t> DATE</a:t>
            </a:r>
            <a:endParaRPr lang="en-US" altLang="ru-RU" b="1">
              <a:solidFill>
                <a:schemeClr val="accent2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ru-RU" altLang="ru-RU"/>
          </a:p>
        </p:txBody>
      </p:sp>
      <p:pic>
        <p:nvPicPr>
          <p:cNvPr id="18437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4470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1358C7-544E-4557-A124-56BAE8DE94AD}" type="slidenum">
              <a:rPr lang="en-US" altLang="ru-RU"/>
              <a:pPr eaLnBrk="1" hangingPunct="1"/>
              <a:t>14</a:t>
            </a:fld>
            <a:endParaRPr lang="en-US" altLang="ru-RU"/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b="1">
                <a:solidFill>
                  <a:schemeClr val="accent2"/>
                </a:solidFill>
              </a:rPr>
              <a:t>EXEMPLE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ru-RU" sz="2800"/>
          </a:p>
          <a:p>
            <a:pPr eaLnBrk="1" hangingPunct="1">
              <a:buFontTx/>
              <a:buNone/>
            </a:pPr>
            <a:endParaRPr lang="en-US" altLang="ru-RU" sz="2800"/>
          </a:p>
          <a:p>
            <a:pPr eaLnBrk="1" hangingPunct="1">
              <a:buFontTx/>
              <a:buNone/>
            </a:pPr>
            <a:endParaRPr lang="en-US" altLang="ru-RU" sz="2800"/>
          </a:p>
          <a:p>
            <a:pPr eaLnBrk="1" hangingPunct="1">
              <a:buFontTx/>
              <a:buNone/>
            </a:pPr>
            <a:endParaRPr lang="en-US" altLang="ru-RU" sz="2800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45720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62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733800" y="3373438"/>
          <a:ext cx="4572000" cy="264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Chart" r:id="rId4" imgW="4676775" imgH="2705100" progId="Excel.Chart.8">
                  <p:embed/>
                </p:oleObj>
              </mc:Choice>
              <mc:Fallback>
                <p:oleObj name="Chart" r:id="rId4" imgW="4676775" imgH="2705100" progId="Excel.Char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373438"/>
                        <a:ext cx="4572000" cy="264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9D49E02-83A2-42AF-A762-9F239B8C8837}" type="slidenum">
              <a:rPr lang="en-US" altLang="ru-RU"/>
              <a:pPr eaLnBrk="1" hangingPunct="1"/>
              <a:t>15</a:t>
            </a:fld>
            <a:endParaRPr lang="en-US" altLang="ru-RU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b="1">
                <a:solidFill>
                  <a:schemeClr val="accent2"/>
                </a:solidFill>
              </a:rPr>
              <a:t>EXEMPLE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ru-RU" altLang="ru-RU"/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290671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76400"/>
            <a:ext cx="5410200" cy="311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F33AA3-9D06-4E34-9BA9-8FDC5C4F4CC1}" type="slidenum">
              <a:rPr lang="en-US" altLang="ru-RU"/>
              <a:pPr eaLnBrk="1" hangingPunct="1"/>
              <a:t>16</a:t>
            </a:fld>
            <a:endParaRPr lang="en-US" altLang="ru-RU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altLang="ru-RU" sz="4000" b="1">
                <a:solidFill>
                  <a:schemeClr val="accent2"/>
                </a:solidFill>
                <a:latin typeface="Arial Narrow" panose="020B0606020202030204" pitchFamily="34" charset="0"/>
              </a:rPr>
              <a:t>STRUCTURA PROCESULUI INFORMAŢIONAL</a:t>
            </a:r>
            <a:endParaRPr lang="en-US" altLang="ru-RU" sz="4000" b="1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5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o-RO" altLang="ru-RU" dirty="0">
                <a:latin typeface="Calibri" panose="020F0502020204030204" pitchFamily="34" charset="0"/>
              </a:rPr>
              <a:t>Pentru ca </a:t>
            </a:r>
            <a:r>
              <a:rPr lang="en-US" altLang="ru-RU" dirty="0">
                <a:latin typeface="Calibri" panose="020F0502020204030204" pitchFamily="34" charset="0"/>
              </a:rPr>
              <a:t>o </a:t>
            </a:r>
            <a:r>
              <a:rPr lang="ro-RO" altLang="ru-RU" dirty="0">
                <a:latin typeface="Calibri" panose="020F0502020204030204" pitchFamily="34" charset="0"/>
              </a:rPr>
              <a:t>informaţi</a:t>
            </a:r>
            <a:r>
              <a:rPr lang="en-US" altLang="ru-RU" dirty="0">
                <a:latin typeface="Calibri" panose="020F0502020204030204" pitchFamily="34" charset="0"/>
              </a:rPr>
              <a:t>e</a:t>
            </a:r>
            <a:r>
              <a:rPr lang="ro-RO" altLang="ru-RU" dirty="0">
                <a:latin typeface="Calibri" panose="020F0502020204030204" pitchFamily="34" charset="0"/>
              </a:rPr>
              <a:t> să</a:t>
            </a:r>
            <a:r>
              <a:rPr lang="en-US" altLang="ru-RU" dirty="0">
                <a:latin typeface="Calibri" panose="020F0502020204030204" pitchFamily="34" charset="0"/>
              </a:rPr>
              <a:t> fie </a:t>
            </a:r>
            <a:r>
              <a:rPr lang="en-US" altLang="ru-RU" dirty="0" err="1">
                <a:latin typeface="Calibri" panose="020F0502020204030204" pitchFamily="34" charset="0"/>
              </a:rPr>
              <a:t>generat</a:t>
            </a:r>
            <a:r>
              <a:rPr lang="ro-RO" altLang="ru-RU" dirty="0">
                <a:latin typeface="Calibri" panose="020F0502020204030204" pitchFamily="34" charset="0"/>
              </a:rPr>
              <a:t>ă și să ajungă de la sursă la utilizator, aceasta trece printr-o serie de etape, precum:</a:t>
            </a:r>
          </a:p>
          <a:p>
            <a:pPr eaLnBrk="1" hangingPunct="1"/>
            <a:r>
              <a:rPr lang="ro-RO" altLang="ru-RU" dirty="0">
                <a:latin typeface="Calibri" panose="020F0502020204030204" pitchFamily="34" charset="0"/>
              </a:rPr>
              <a:t>Colectarea</a:t>
            </a:r>
            <a:r>
              <a:rPr lang="en-US" altLang="ru-RU" dirty="0">
                <a:latin typeface="Calibri" panose="020F0502020204030204" pitchFamily="34" charset="0"/>
              </a:rPr>
              <a:t> </a:t>
            </a:r>
            <a:r>
              <a:rPr lang="en-US" altLang="ru-RU" dirty="0" err="1">
                <a:latin typeface="Calibri" panose="020F0502020204030204" pitchFamily="34" charset="0"/>
              </a:rPr>
              <a:t>datelor</a:t>
            </a:r>
            <a:endParaRPr lang="ro-RO" altLang="ru-RU" dirty="0">
              <a:latin typeface="Calibri" panose="020F0502020204030204" pitchFamily="34" charset="0"/>
            </a:endParaRPr>
          </a:p>
          <a:p>
            <a:pPr eaLnBrk="1" hangingPunct="1"/>
            <a:r>
              <a:rPr lang="ro-RO" altLang="ru-RU" dirty="0">
                <a:latin typeface="Calibri" panose="020F0502020204030204" pitchFamily="34" charset="0"/>
              </a:rPr>
              <a:t>Înregistrarea şi transmiterea</a:t>
            </a:r>
            <a:r>
              <a:rPr lang="en-US" altLang="ru-RU" dirty="0">
                <a:latin typeface="Calibri" panose="020F0502020204030204" pitchFamily="34" charset="0"/>
              </a:rPr>
              <a:t> </a:t>
            </a:r>
            <a:r>
              <a:rPr lang="en-US" altLang="ru-RU" dirty="0" err="1">
                <a:latin typeface="Calibri" panose="020F0502020204030204" pitchFamily="34" charset="0"/>
              </a:rPr>
              <a:t>datelor</a:t>
            </a:r>
            <a:endParaRPr lang="ro-RO" altLang="ru-RU" dirty="0">
              <a:latin typeface="Calibri" panose="020F0502020204030204" pitchFamily="34" charset="0"/>
            </a:endParaRPr>
          </a:p>
          <a:p>
            <a:pPr eaLnBrk="1" hangingPunct="1"/>
            <a:r>
              <a:rPr lang="ro-RO" altLang="ru-RU" dirty="0">
                <a:latin typeface="Calibri" panose="020F0502020204030204" pitchFamily="34" charset="0"/>
              </a:rPr>
              <a:t>Prelucrarea</a:t>
            </a:r>
            <a:r>
              <a:rPr lang="en-US" altLang="ru-RU" dirty="0">
                <a:latin typeface="Calibri" panose="020F0502020204030204" pitchFamily="34" charset="0"/>
              </a:rPr>
              <a:t> </a:t>
            </a:r>
            <a:r>
              <a:rPr lang="en-US" altLang="ru-RU" dirty="0" err="1">
                <a:latin typeface="Calibri" panose="020F0502020204030204" pitchFamily="34" charset="0"/>
              </a:rPr>
              <a:t>datelor</a:t>
            </a:r>
            <a:r>
              <a:rPr lang="en-US" altLang="ru-RU" dirty="0">
                <a:latin typeface="Calibri" panose="020F0502020204030204" pitchFamily="34" charset="0"/>
              </a:rPr>
              <a:t> </a:t>
            </a:r>
            <a:r>
              <a:rPr lang="ro-RO" altLang="ru-RU" dirty="0">
                <a:latin typeface="Calibri" panose="020F0502020204030204" pitchFamily="34" charset="0"/>
              </a:rPr>
              <a:t>şi generarea informaţiilor</a:t>
            </a:r>
          </a:p>
          <a:p>
            <a:pPr eaLnBrk="1" hangingPunct="1"/>
            <a:r>
              <a:rPr lang="ro-RO" altLang="ru-RU" dirty="0">
                <a:latin typeface="Calibri" panose="020F0502020204030204" pitchFamily="34" charset="0"/>
              </a:rPr>
              <a:t>Prezentarea informaţiei</a:t>
            </a:r>
          </a:p>
          <a:p>
            <a:pPr marL="0" indent="0" eaLnBrk="1" hangingPunct="1">
              <a:buNone/>
            </a:pPr>
            <a:r>
              <a:rPr lang="ro-RO" altLang="ru-RU" sz="2000" dirty="0">
                <a:latin typeface="Calibri" panose="020F0502020204030204" pitchFamily="34" charset="0"/>
              </a:rPr>
              <a:t>PS: Aceste etape pot fi automatizate, însă mai sunt câteva pe care doar omul le poate realiza...până ce </a:t>
            </a:r>
            <a:r>
              <a:rPr lang="ro-RO" altLang="ru-RU" sz="2000" dirty="0">
                <a:latin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ro-RO" altLang="ru-RU" sz="2000" dirty="0"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endParaRPr lang="en-US" altLang="ru-RU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F44EEA-6BCC-4B76-A809-7CCC8BF6E42E}" type="slidenum">
              <a:rPr lang="en-US" altLang="ru-RU"/>
              <a:pPr eaLnBrk="1" hangingPunct="1"/>
              <a:t>17</a:t>
            </a:fld>
            <a:endParaRPr lang="en-US" altLang="ru-RU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altLang="ru-RU" b="1">
                <a:solidFill>
                  <a:schemeClr val="accent2"/>
                </a:solidFill>
                <a:latin typeface="Arial Narrow" panose="020B0606020202030204" pitchFamily="34" charset="0"/>
              </a:rPr>
              <a:t>COLECTAREA </a:t>
            </a:r>
            <a:r>
              <a:rPr lang="en-US" altLang="ru-RU" b="1">
                <a:solidFill>
                  <a:schemeClr val="accent2"/>
                </a:solidFill>
                <a:latin typeface="Arial Narrow" panose="020B0606020202030204" pitchFamily="34" charset="0"/>
              </a:rPr>
              <a:t>DATELOR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ro-RO" altLang="ru-RU" sz="2800" dirty="0">
                <a:latin typeface="Calibri" panose="020F0502020204030204" pitchFamily="34" charset="0"/>
              </a:rPr>
              <a:t>Reprezintă un proces de analiză a informațiilor şi extragere a datelor referitoare la un anumit domeniu (de activitate). </a:t>
            </a:r>
            <a:r>
              <a:rPr lang="ro-RO" altLang="ru-RU" sz="2800" i="1" dirty="0">
                <a:latin typeface="Calibri" panose="020F0502020204030204" pitchFamily="34" charset="0"/>
              </a:rPr>
              <a:t>De obicei, în rezultatul extragerii, se colectează date structurate</a:t>
            </a:r>
            <a:r>
              <a:rPr lang="ro-RO" altLang="ru-RU" sz="2800" dirty="0">
                <a:latin typeface="Calibri" panose="020F0502020204030204" pitchFamily="34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ro-RO" altLang="ru-RU" sz="2800" dirty="0">
                <a:latin typeface="Calibri" panose="020F0502020204030204" pitchFamily="34" charset="0"/>
              </a:rPr>
              <a:t>Această etapă este importantă, deoarece de calitatea realizării ei depinde calitatea informaţiei finale, care va fi folosită de utilizatorii de informaţie pentru soluţionarea problemelor domeniului (la diferite nivele de management)</a:t>
            </a:r>
          </a:p>
          <a:p>
            <a:pPr eaLnBrk="1" hangingPunct="1">
              <a:buFontTx/>
              <a:buNone/>
            </a:pPr>
            <a:endParaRPr lang="ro-RO" altLang="ru-RU"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6018269-2D3F-42E7-94D6-EAF9302B8C7A}" type="slidenum">
              <a:rPr lang="en-US" altLang="ru-RU"/>
              <a:pPr eaLnBrk="1" hangingPunct="1"/>
              <a:t>18</a:t>
            </a:fld>
            <a:endParaRPr lang="en-US" altLang="ru-RU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altLang="ru-RU" sz="4000" b="1">
                <a:solidFill>
                  <a:schemeClr val="accent2"/>
                </a:solidFill>
                <a:latin typeface="Arial Narrow" panose="020B0606020202030204" pitchFamily="34" charset="0"/>
              </a:rPr>
              <a:t>ÎNREGISTRAREA ŞI TRANSMITEREA </a:t>
            </a:r>
            <a:r>
              <a:rPr lang="en-US" altLang="ru-RU" sz="4000" b="1">
                <a:solidFill>
                  <a:schemeClr val="accent2"/>
                </a:solidFill>
                <a:latin typeface="Arial Narrow" panose="020B0606020202030204" pitchFamily="34" charset="0"/>
              </a:rPr>
              <a:t>DATELOR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ro-RO" altLang="ru-RU" sz="2800" dirty="0">
                <a:latin typeface="Calibri" panose="020F0502020204030204" pitchFamily="34" charset="0"/>
              </a:rPr>
              <a:t>Datele (reflectate sub formă de colectii de date), adunate, în mod obligatoriu se înregistrează sau se fixează pe un anumit purtător material de informaţii (hârtie, disk magnetic etc.)</a:t>
            </a:r>
          </a:p>
          <a:p>
            <a:pPr eaLnBrk="1" hangingPunct="1">
              <a:buFontTx/>
              <a:buNone/>
            </a:pPr>
            <a:r>
              <a:rPr lang="ro-RO" altLang="ru-RU" sz="2800" dirty="0">
                <a:latin typeface="Calibri" panose="020F0502020204030204" pitchFamily="34" charset="0"/>
              </a:rPr>
              <a:t>Datele înregistrate pe purtătoarele materiale, se transmit în continuare pentru prelucrare</a:t>
            </a:r>
          </a:p>
          <a:p>
            <a:pPr eaLnBrk="1" hangingPunct="1">
              <a:buFontTx/>
              <a:buNone/>
            </a:pPr>
            <a:r>
              <a:rPr lang="ro-RO" altLang="ru-RU" sz="2800" dirty="0">
                <a:latin typeface="Calibri" panose="020F0502020204030204" pitchFamily="34" charset="0"/>
              </a:rPr>
              <a:t>Etapa de </a:t>
            </a:r>
            <a:r>
              <a:rPr lang="ro-RO" altLang="ru-RU" sz="2800" b="1" dirty="0">
                <a:latin typeface="Calibri" panose="020F0502020204030204" pitchFamily="34" charset="0"/>
              </a:rPr>
              <a:t>transmitere</a:t>
            </a:r>
            <a:r>
              <a:rPr lang="ro-RO" altLang="ru-RU" sz="2800" dirty="0">
                <a:latin typeface="Calibri" panose="020F0502020204030204" pitchFamily="34" charset="0"/>
              </a:rPr>
              <a:t> este necesara atunci când etapa de colectare şi etapa de prelucrare a datelor se desfăşoară teritorial în locuri diferite (*)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9315C5-A7B5-41A2-BF7A-5BD455518C9C}" type="slidenum">
              <a:rPr lang="en-US" altLang="ru-RU"/>
              <a:pPr eaLnBrk="1" hangingPunct="1"/>
              <a:t>19</a:t>
            </a:fld>
            <a:endParaRPr lang="en-US" altLang="ru-RU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altLang="ru-RU" b="1">
                <a:solidFill>
                  <a:schemeClr val="accent2"/>
                </a:solidFill>
                <a:latin typeface="Arial Narrow" panose="020B0606020202030204" pitchFamily="34" charset="0"/>
              </a:rPr>
              <a:t>PRELUCRAREA </a:t>
            </a:r>
            <a:r>
              <a:rPr lang="en-US" altLang="ru-RU" b="1">
                <a:solidFill>
                  <a:schemeClr val="accent2"/>
                </a:solidFill>
                <a:latin typeface="Arial Narrow" panose="020B0606020202030204" pitchFamily="34" charset="0"/>
              </a:rPr>
              <a:t>DATELOR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altLang="ru-RU" dirty="0">
                <a:latin typeface="Calibri" panose="020F0502020204030204" pitchFamily="34" charset="0"/>
              </a:rPr>
              <a:t>Orice transformare efectuată asupra datelor se realizează cu scopul soluţionării diferitor probleme funcţionale (aceste probleme funcţionale le determină utilizatorul de informaţie).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altLang="ru-RU" dirty="0">
                <a:latin typeface="Calibri" panose="020F0502020204030204" pitchFamily="34" charset="0"/>
              </a:rPr>
              <a:t>Prelucrarea datelor = efectuarea de operatii aritmetice, logice, sortari, filtrari etc.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altLang="ru-RU" i="1" dirty="0">
                <a:latin typeface="Calibri" panose="020F0502020204030204" pitchFamily="34" charset="0"/>
              </a:rPr>
              <a:t>Astăzi, această etapă, adesea, este îndeplinită de </a:t>
            </a:r>
            <a:r>
              <a:rPr lang="ro-RO" altLang="ru-RU" b="1" i="1" dirty="0">
                <a:latin typeface="Calibri" panose="020F0502020204030204" pitchFamily="34" charset="0"/>
              </a:rPr>
              <a:t>Sistemele Informatice</a:t>
            </a:r>
            <a:r>
              <a:rPr lang="ro-RO" altLang="ru-RU" dirty="0">
                <a:latin typeface="Calibri" panose="020F0502020204030204" pitchFamily="34" charset="0"/>
              </a:rPr>
              <a:t>.</a:t>
            </a:r>
            <a:endParaRPr lang="en-US" altLang="ru-RU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PROBLEM</a:t>
            </a:r>
            <a:r>
              <a:rPr lang="ro-RO" altLang="en-US" b="1" dirty="0"/>
              <a:t>Ă</a:t>
            </a:r>
            <a:r>
              <a:rPr lang="en-US" altLang="en-US" b="1" dirty="0"/>
              <a:t> de </a:t>
            </a:r>
            <a:r>
              <a:rPr lang="en-US" altLang="en-US" b="1" dirty="0" err="1"/>
              <a:t>proiectare</a:t>
            </a:r>
            <a:r>
              <a:rPr lang="en-US" altLang="en-US" b="1" dirty="0"/>
              <a:t> a </a:t>
            </a:r>
            <a:r>
              <a:rPr lang="en-US" altLang="en-US" b="1" dirty="0" err="1"/>
              <a:t>solutiei</a:t>
            </a:r>
            <a:endParaRPr lang="en-US" altLang="en-US" b="1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ro-RO" altLang="en-US" dirty="0"/>
              <a:t>Să se scrie un program (în orice limbaj de programare) care adună 2 numere şi afişează rezultatul</a:t>
            </a:r>
          </a:p>
          <a:p>
            <a:pPr marL="514350" indent="-514350">
              <a:buFontTx/>
              <a:buAutoNum type="arabicPeriod"/>
            </a:pPr>
            <a:r>
              <a:rPr lang="ro-RO" altLang="en-US" dirty="0"/>
              <a:t>Să se scrie un soft care calculează salariul net</a:t>
            </a:r>
            <a:r>
              <a:rPr lang="en-US" altLang="en-US" dirty="0"/>
              <a:t> </a:t>
            </a:r>
            <a:r>
              <a:rPr lang="ro-RO" altLang="en-US" dirty="0"/>
              <a:t>şi brut al salariaţilor unei companii, iar apoi generează informaţii referitoare la salariu pentru fiecare angajat. La necesitate aceste informaţii să poată fi tipărite</a:t>
            </a:r>
            <a:endParaRPr lang="en-US" alt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B303B9-F4A3-4619-8E18-9D2A3562CF09}" type="slidenum">
              <a:rPr lang="en-US" altLang="ru-RU"/>
              <a:pPr eaLnBrk="1" hangingPunct="1"/>
              <a:t>2</a:t>
            </a:fld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1B47B4-E4FD-4DAF-AD5D-9E65C7D89B6D}" type="slidenum">
              <a:rPr lang="en-US" altLang="ru-RU"/>
              <a:pPr eaLnBrk="1" hangingPunct="1"/>
              <a:t>20</a:t>
            </a:fld>
            <a:endParaRPr lang="en-US" altLang="ru-RU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altLang="ru-RU" b="1">
                <a:solidFill>
                  <a:schemeClr val="accent2"/>
                </a:solidFill>
                <a:latin typeface="Arial Narrow" panose="020B0606020202030204" pitchFamily="34" charset="0"/>
              </a:rPr>
              <a:t>PREZENTAREA INFORMAŢIEI</a:t>
            </a:r>
            <a:endParaRPr lang="en-US" altLang="ru-RU" b="1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altLang="ru-RU" dirty="0">
                <a:latin typeface="Calibri" panose="020F0502020204030204" pitchFamily="34" charset="0"/>
              </a:rPr>
              <a:t>Prezentarea informaţiei este necesară atunci când destinatarul (cel care va utiliza informaţia) este omul.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altLang="ru-RU" dirty="0">
                <a:latin typeface="Calibri" panose="020F0502020204030204" pitchFamily="34" charset="0"/>
              </a:rPr>
              <a:t>În acest scop informaţia, obtinută în rezultatul prelucrării datelor se prezintă astfel încât aceasta să fie comodă de a fi folosită şi interpretată de utilizatorul final, şi anume sub formă de rapoarte ce conţin text, diagrame, grafice, tabele etc.</a:t>
            </a:r>
            <a:endParaRPr lang="en-US" altLang="ru-RU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F4C0-BB51-4564-9697-D6F7C3AC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EXEMPLU</a:t>
            </a:r>
            <a:br>
              <a:rPr lang="ro-RO" dirty="0"/>
            </a:br>
            <a:r>
              <a:rPr lang="ro-RO" sz="2400" dirty="0"/>
              <a:t>Sursa: statistica.md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11DB5-01BA-456B-9BB5-53659BC75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599"/>
          </a:xfrm>
        </p:spPr>
        <p:txBody>
          <a:bodyPr/>
          <a:lstStyle/>
          <a:p>
            <a:pPr marL="0" indent="0" algn="ctr">
              <a:buNone/>
            </a:pPr>
            <a:r>
              <a:rPr lang="ro-RO" sz="2000" b="1" dirty="0"/>
              <a:t>Câștigul salarial mediu lunar în  trimestrul II 2018</a:t>
            </a:r>
            <a:endParaRPr lang="ro-RO" sz="2000" dirty="0"/>
          </a:p>
          <a:p>
            <a:pPr marL="0" indent="0" algn="ctr">
              <a:buNone/>
            </a:pPr>
            <a:r>
              <a:rPr lang="ro-RO" sz="2000" dirty="0"/>
              <a:t>Biroul Național de Statistică informează că, </a:t>
            </a:r>
            <a:r>
              <a:rPr lang="ro-RO" sz="2000" b="1" dirty="0"/>
              <a:t>în trimestrul II 2018 câștigul salarial mediu lunar nominal brut a fost de 6 369,8 lei</a:t>
            </a:r>
            <a:r>
              <a:rPr lang="ro-RO" sz="2000" dirty="0"/>
              <a:t>, înregistrând o creștere de 13,0% față de trimestrul II 2017.</a:t>
            </a:r>
          </a:p>
          <a:p>
            <a:pPr marL="0" indent="0" algn="ctr">
              <a:buNone/>
            </a:pPr>
            <a:r>
              <a:rPr lang="ro-RO" sz="2000" dirty="0"/>
              <a:t>În sfera bugetară câștigul salarial mediu lunar a constituit în trimestrul II – 5 569,3 lei (+13,1 % față de trimestrul II 2017), iar în sectorul economic (real) – 6 679,6 lei (+12,7 % față de trimestrul II 2017).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7D6CD-B694-43E4-8A9F-C793E246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4348-51BB-497B-8441-E963F40F0915}" type="slidenum">
              <a:rPr lang="en-US" altLang="ru-RU" smtClean="0"/>
              <a:pPr/>
              <a:t>21</a:t>
            </a:fld>
            <a:endParaRPr lang="en-US" alt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4B01C-8590-4306-8A98-82D33177F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3968750"/>
            <a:ext cx="6943725" cy="25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72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altLang="ru-RU" dirty="0">
                <a:solidFill>
                  <a:schemeClr val="accent2"/>
                </a:solidFill>
              </a:rPr>
              <a:t>SCOPUL CONVERTIRII DATELOR ÎN INFORMAŢII</a:t>
            </a:r>
            <a:endParaRPr lang="ru-RU" altLang="ru-RU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vi-VN" altLang="ru-RU" sz="2800" dirty="0">
                <a:latin typeface="Calibri" panose="020F0502020204030204" pitchFamily="34" charset="0"/>
              </a:rPr>
              <a:t>Pentru a deveni informaţii, datele privitoare la obiectul de activitate</a:t>
            </a:r>
            <a:r>
              <a:rPr lang="ro-RO" altLang="ru-RU" sz="2800" dirty="0">
                <a:latin typeface="Calibri" panose="020F0502020204030204" pitchFamily="34" charset="0"/>
              </a:rPr>
              <a:t>,</a:t>
            </a:r>
            <a:r>
              <a:rPr lang="vi-VN" altLang="ru-RU" sz="2800" dirty="0">
                <a:latin typeface="Calibri" panose="020F0502020204030204" pitchFamily="34" charset="0"/>
              </a:rPr>
              <a:t> trebuie prelucrate în concordanţă cu cerinţele informaţionale</a:t>
            </a:r>
            <a:endParaRPr lang="ro-RO" altLang="ru-RU" sz="2800" dirty="0">
              <a:latin typeface="Calibri" panose="020F0502020204030204" pitchFamily="34" charset="0"/>
            </a:endParaRPr>
          </a:p>
          <a:p>
            <a:pPr eaLnBrk="1" hangingPunct="1"/>
            <a:r>
              <a:rPr lang="ro-RO" altLang="ru-RU" sz="2800" dirty="0">
                <a:latin typeface="Calibri" panose="020F0502020204030204" pitchFamily="34" charset="0"/>
              </a:rPr>
              <a:t>Aceasta</a:t>
            </a:r>
            <a:r>
              <a:rPr lang="vi-VN" altLang="ru-RU" sz="2800" dirty="0">
                <a:latin typeface="Calibri" panose="020F0502020204030204" pitchFamily="34" charset="0"/>
              </a:rPr>
              <a:t> presupune culegerea datelor de la diverse surse</a:t>
            </a:r>
            <a:r>
              <a:rPr lang="ro-RO" altLang="ru-RU" sz="2800" dirty="0">
                <a:latin typeface="Calibri" panose="020F0502020204030204" pitchFamily="34" charset="0"/>
              </a:rPr>
              <a:t> şi</a:t>
            </a:r>
            <a:r>
              <a:rPr lang="vi-VN" altLang="ru-RU" sz="2800" dirty="0">
                <a:latin typeface="Calibri" panose="020F0502020204030204" pitchFamily="34" charset="0"/>
              </a:rPr>
              <a:t> prelucrarea propriu-zisă</a:t>
            </a:r>
            <a:endParaRPr lang="ro-RO" altLang="ru-RU" sz="2800" dirty="0">
              <a:latin typeface="Calibri" panose="020F0502020204030204" pitchFamily="34" charset="0"/>
            </a:endParaRPr>
          </a:p>
          <a:p>
            <a:pPr eaLnBrk="1" hangingPunct="1"/>
            <a:r>
              <a:rPr lang="ro-RO" altLang="ru-RU" sz="2800" dirty="0">
                <a:latin typeface="Calibri" panose="020F0502020204030204" pitchFamily="34" charset="0"/>
              </a:rPr>
              <a:t>Apoi are loc</a:t>
            </a:r>
            <a:r>
              <a:rPr lang="vi-VN" altLang="ru-RU" sz="2800" dirty="0">
                <a:latin typeface="Calibri" panose="020F0502020204030204" pitchFamily="34" charset="0"/>
              </a:rPr>
              <a:t> distribuirea rezultatelor prelucrării </a:t>
            </a:r>
            <a:r>
              <a:rPr lang="ro-RO" altLang="ru-RU" sz="2800" dirty="0">
                <a:latin typeface="Calibri" panose="020F0502020204030204" pitchFamily="34" charset="0"/>
              </a:rPr>
              <a:t>–</a:t>
            </a:r>
            <a:r>
              <a:rPr lang="vi-VN" altLang="ru-RU" sz="2800" dirty="0">
                <a:latin typeface="Calibri" panose="020F0502020204030204" pitchFamily="34" charset="0"/>
              </a:rPr>
              <a:t>informaţiile</a:t>
            </a:r>
            <a:r>
              <a:rPr lang="ro-RO" altLang="ru-RU" sz="2800" dirty="0">
                <a:latin typeface="Calibri" panose="020F0502020204030204" pitchFamily="34" charset="0"/>
              </a:rPr>
              <a:t> -</a:t>
            </a:r>
            <a:r>
              <a:rPr lang="vi-VN" altLang="ru-RU" sz="2800" dirty="0">
                <a:latin typeface="Calibri" panose="020F0502020204030204" pitchFamily="34" charset="0"/>
              </a:rPr>
              <a:t> către locul unde sunt solicitate</a:t>
            </a:r>
            <a:endParaRPr lang="ro-RO" altLang="ru-RU" sz="2800" dirty="0"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r>
              <a:rPr lang="vi-VN" altLang="ru-RU" sz="2800" dirty="0">
                <a:latin typeface="Calibri" panose="020F0502020204030204" pitchFamily="34" charset="0"/>
              </a:rPr>
              <a:t>În consecinţă, obiectivul prelucrării datelor constă în </a:t>
            </a:r>
            <a:r>
              <a:rPr lang="vi-VN" altLang="ru-RU" sz="2800" b="1" dirty="0">
                <a:latin typeface="Calibri" panose="020F0502020204030204" pitchFamily="34" charset="0"/>
              </a:rPr>
              <a:t>convertirea datelor în informaţii care să stea la baza luării deciziilor</a:t>
            </a:r>
            <a:endParaRPr lang="ro-RO" altLang="ru-RU" sz="2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eaLnBrk="1" hangingPunct="1"/>
            <a:endParaRPr lang="ru-RU" altLang="ru-RU" dirty="0">
              <a:latin typeface="Calibri" panose="020F0502020204030204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51CEB6-C66A-46B1-A129-0BCFF9D14858}" type="slidenum">
              <a:rPr lang="en-US" altLang="ru-RU"/>
              <a:pPr eaLnBrk="1" hangingPunct="1"/>
              <a:t>22</a:t>
            </a:fld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032147-B9F3-4D57-BC9F-BBB826F12AF9}" type="slidenum">
              <a:rPr lang="en-US" altLang="ru-RU"/>
              <a:pPr eaLnBrk="1" hangingPunct="1"/>
              <a:t>23</a:t>
            </a:fld>
            <a:endParaRPr lang="en-US" altLang="ru-RU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ro-RO" altLang="ru-RU" sz="4000" b="1">
                <a:solidFill>
                  <a:schemeClr val="accent2"/>
                </a:solidFill>
                <a:latin typeface="Arial Narrow" panose="020B0606020202030204" pitchFamily="34" charset="0"/>
              </a:rPr>
              <a:t>CUNOŞTINŢE ŞI LUAREA DECIZIILOR</a:t>
            </a:r>
            <a:endParaRPr lang="en-US" altLang="ru-RU" sz="4000" b="1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4384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ro-RO" altLang="ru-RU" sz="2800" b="1" dirty="0">
                <a:solidFill>
                  <a:schemeClr val="accent2"/>
                </a:solidFill>
                <a:latin typeface="Calibri" panose="020F0502020204030204" pitchFamily="34" charset="0"/>
              </a:rPr>
              <a:t>Cunoştinţele</a:t>
            </a:r>
            <a:r>
              <a:rPr lang="ro-RO" altLang="ru-RU" sz="280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ro-RO" altLang="ru-RU" sz="2800" dirty="0">
                <a:latin typeface="Calibri" panose="020F0502020204030204" pitchFamily="34" charset="0"/>
              </a:rPr>
              <a:t>sunt informaţiile aplicate în practică, care pot fi folosite ori de câte ori este necesar.</a:t>
            </a:r>
          </a:p>
          <a:p>
            <a:pPr marL="609600" indent="-609600" eaLnBrk="1" hangingPunct="1">
              <a:buFontTx/>
              <a:buNone/>
            </a:pPr>
            <a:r>
              <a:rPr lang="ro-RO" altLang="ru-RU" sz="2800" b="1" dirty="0">
                <a:solidFill>
                  <a:schemeClr val="accent2"/>
                </a:solidFill>
                <a:latin typeface="Calibri" panose="020F0502020204030204" pitchFamily="34" charset="0"/>
              </a:rPr>
              <a:t>Luarea deciziilor</a:t>
            </a:r>
            <a:r>
              <a:rPr lang="ro-RO" altLang="ru-RU" sz="2800" dirty="0">
                <a:latin typeface="Calibri" panose="020F0502020204030204" pitchFamily="34" charset="0"/>
              </a:rPr>
              <a:t> este determinată de alegerea celei mai bune soluţii în baza informaţiilor disponibile.</a:t>
            </a:r>
          </a:p>
          <a:p>
            <a:pPr marL="609600" indent="-609600" eaLnBrk="1" hangingPunct="1">
              <a:buFontTx/>
              <a:buNone/>
            </a:pPr>
            <a:endParaRPr lang="en-US" altLang="ru-RU" sz="2800" dirty="0">
              <a:latin typeface="Calibri" panose="020F0502020204030204" pitchFamily="34" charset="0"/>
            </a:endParaRPr>
          </a:p>
        </p:txBody>
      </p:sp>
      <p:grpSp>
        <p:nvGrpSpPr>
          <p:cNvPr id="28677" name="Group 4"/>
          <p:cNvGrpSpPr>
            <a:grpSpLocks/>
          </p:cNvGrpSpPr>
          <p:nvPr/>
        </p:nvGrpSpPr>
        <p:grpSpPr bwMode="auto">
          <a:xfrm>
            <a:off x="609600" y="3429000"/>
            <a:ext cx="8001000" cy="3124200"/>
            <a:chOff x="981" y="7434"/>
            <a:chExt cx="9720" cy="3960"/>
          </a:xfrm>
        </p:grpSpPr>
        <p:sp>
          <p:nvSpPr>
            <p:cNvPr id="28678" name="Text Box 5"/>
            <p:cNvSpPr txBox="1">
              <a:spLocks noChangeArrowheads="1"/>
            </p:cNvSpPr>
            <p:nvPr/>
          </p:nvSpPr>
          <p:spPr bwMode="auto">
            <a:xfrm>
              <a:off x="1990" y="10494"/>
              <a:ext cx="2231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it-IT" altLang="ru-RU" sz="1200">
                  <a:latin typeface="Verdana" panose="020B0604030504040204" pitchFamily="34" charset="0"/>
                </a:rPr>
                <a:t>Prelucrarea datelor (Formatare, filtrare, sumare)</a:t>
              </a:r>
              <a:endParaRPr lang="en-US" altLang="ru-RU" sz="1200"/>
            </a:p>
          </p:txBody>
        </p:sp>
        <p:sp>
          <p:nvSpPr>
            <p:cNvPr id="28679" name="Text Box 6"/>
            <p:cNvSpPr txBox="1">
              <a:spLocks noChangeArrowheads="1"/>
            </p:cNvSpPr>
            <p:nvPr/>
          </p:nvSpPr>
          <p:spPr bwMode="auto">
            <a:xfrm>
              <a:off x="6835" y="10494"/>
              <a:ext cx="2221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100">
                  <a:latin typeface="Verdana" panose="020B0604030504040204" pitchFamily="34" charset="0"/>
                </a:rPr>
                <a:t>Interpretarea, luarea deciziilor, întreprinderea actiunilor</a:t>
              </a:r>
              <a:endParaRPr lang="en-US" altLang="ru-RU" sz="1100"/>
            </a:p>
          </p:txBody>
        </p:sp>
        <p:sp>
          <p:nvSpPr>
            <p:cNvPr id="28680" name="Text Box 7"/>
            <p:cNvSpPr txBox="1">
              <a:spLocks noChangeArrowheads="1"/>
            </p:cNvSpPr>
            <p:nvPr/>
          </p:nvSpPr>
          <p:spPr bwMode="auto">
            <a:xfrm>
              <a:off x="4581" y="9234"/>
              <a:ext cx="1829" cy="5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100" b="1">
                  <a:latin typeface="Verdana" panose="020B0604030504040204" pitchFamily="34" charset="0"/>
                </a:rPr>
                <a:t>Cunostinţe</a:t>
              </a:r>
              <a:endParaRPr lang="en-US" altLang="ru-RU"/>
            </a:p>
          </p:txBody>
        </p:sp>
        <p:sp>
          <p:nvSpPr>
            <p:cNvPr id="28681" name="Text Box 8"/>
            <p:cNvSpPr txBox="1">
              <a:spLocks noChangeArrowheads="1"/>
            </p:cNvSpPr>
            <p:nvPr/>
          </p:nvSpPr>
          <p:spPr bwMode="auto">
            <a:xfrm>
              <a:off x="4413" y="7614"/>
              <a:ext cx="2148" cy="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200">
                  <a:latin typeface="Verdana" panose="020B0604030504040204" pitchFamily="34" charset="0"/>
                </a:rPr>
                <a:t>Acumularea cunostinţelor</a:t>
              </a:r>
              <a:endParaRPr lang="en-US" altLang="ru-RU" sz="1200"/>
            </a:p>
          </p:txBody>
        </p:sp>
        <p:sp>
          <p:nvSpPr>
            <p:cNvPr id="28682" name="AutoShape 9"/>
            <p:cNvSpPr>
              <a:spLocks noChangeArrowheads="1"/>
            </p:cNvSpPr>
            <p:nvPr/>
          </p:nvSpPr>
          <p:spPr bwMode="auto">
            <a:xfrm>
              <a:off x="981" y="10836"/>
              <a:ext cx="1009" cy="2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2 w 21600"/>
                <a:gd name="T13" fmla="*/ 5419 h 21600"/>
                <a:gd name="T14" fmla="*/ 18903 w 21600"/>
                <a:gd name="T15" fmla="*/ 1618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AutoShape 10"/>
            <p:cNvSpPr>
              <a:spLocks noChangeArrowheads="1"/>
            </p:cNvSpPr>
            <p:nvPr/>
          </p:nvSpPr>
          <p:spPr bwMode="auto">
            <a:xfrm>
              <a:off x="4221" y="10836"/>
              <a:ext cx="2614" cy="198"/>
            </a:xfrm>
            <a:prstGeom prst="rightArrow">
              <a:avLst>
                <a:gd name="adj1" fmla="val 50000"/>
                <a:gd name="adj2" fmla="val 33005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28684" name="AutoShape 11"/>
            <p:cNvSpPr>
              <a:spLocks noChangeArrowheads="1"/>
            </p:cNvSpPr>
            <p:nvPr/>
          </p:nvSpPr>
          <p:spPr bwMode="auto">
            <a:xfrm>
              <a:off x="5332" y="8326"/>
              <a:ext cx="179" cy="908"/>
            </a:xfrm>
            <a:prstGeom prst="downArrow">
              <a:avLst>
                <a:gd name="adj1" fmla="val 50000"/>
                <a:gd name="adj2" fmla="val 12681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28685" name="AutoShape 12"/>
            <p:cNvSpPr>
              <a:spLocks noChangeArrowheads="1"/>
            </p:cNvSpPr>
            <p:nvPr/>
          </p:nvSpPr>
          <p:spPr bwMode="auto">
            <a:xfrm>
              <a:off x="9081" y="10854"/>
              <a:ext cx="1440" cy="2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19 h 21600"/>
                <a:gd name="T14" fmla="*/ 18900 w 21600"/>
                <a:gd name="T15" fmla="*/ 1618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Text Box 13"/>
            <p:cNvSpPr txBox="1">
              <a:spLocks noChangeArrowheads="1"/>
            </p:cNvSpPr>
            <p:nvPr/>
          </p:nvSpPr>
          <p:spPr bwMode="auto">
            <a:xfrm>
              <a:off x="9081" y="10314"/>
              <a:ext cx="1465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sz="1200">
                  <a:latin typeface="Verdana" panose="020B0604030504040204" pitchFamily="34" charset="0"/>
                </a:rPr>
                <a:t>rezultate</a:t>
              </a:r>
              <a:endParaRPr lang="en-US" altLang="ru-RU"/>
            </a:p>
          </p:txBody>
        </p:sp>
        <p:sp>
          <p:nvSpPr>
            <p:cNvPr id="28687" name="Text Box 14"/>
            <p:cNvSpPr txBox="1">
              <a:spLocks noChangeArrowheads="1"/>
            </p:cNvSpPr>
            <p:nvPr/>
          </p:nvSpPr>
          <p:spPr bwMode="auto">
            <a:xfrm>
              <a:off x="981" y="10274"/>
              <a:ext cx="1080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sz="1200" b="1">
                  <a:latin typeface="Verdana" panose="020B0604030504040204" pitchFamily="34" charset="0"/>
                </a:rPr>
                <a:t>date</a:t>
              </a:r>
              <a:endParaRPr lang="en-US" altLang="ru-RU"/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4761" y="10314"/>
              <a:ext cx="1816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o-RO" altLang="ru-RU" sz="1200" b="1">
                  <a:latin typeface="Verdana" panose="020B0604030504040204" pitchFamily="34" charset="0"/>
                </a:rPr>
                <a:t>informaţii</a:t>
              </a:r>
              <a:endParaRPr lang="en-US" altLang="ru-RU"/>
            </a:p>
          </p:txBody>
        </p:sp>
        <p:sp>
          <p:nvSpPr>
            <p:cNvPr id="28689" name="AutoShape 16"/>
            <p:cNvSpPr>
              <a:spLocks noChangeArrowheads="1"/>
            </p:cNvSpPr>
            <p:nvPr/>
          </p:nvSpPr>
          <p:spPr bwMode="auto">
            <a:xfrm rot="-5400000">
              <a:off x="6879" y="7116"/>
              <a:ext cx="3503" cy="41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20875 h 21600"/>
                <a:gd name="T20" fmla="*/ 18566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8253" y="0"/>
                  </a:moveTo>
                  <a:lnTo>
                    <a:pt x="14906" y="1549"/>
                  </a:lnTo>
                  <a:lnTo>
                    <a:pt x="17942" y="1549"/>
                  </a:lnTo>
                  <a:lnTo>
                    <a:pt x="17942" y="20876"/>
                  </a:lnTo>
                  <a:lnTo>
                    <a:pt x="0" y="20876"/>
                  </a:lnTo>
                  <a:lnTo>
                    <a:pt x="0" y="21600"/>
                  </a:lnTo>
                  <a:lnTo>
                    <a:pt x="18564" y="21600"/>
                  </a:lnTo>
                  <a:lnTo>
                    <a:pt x="18564" y="1549"/>
                  </a:lnTo>
                  <a:lnTo>
                    <a:pt x="21600" y="1549"/>
                  </a:lnTo>
                  <a:lnTo>
                    <a:pt x="1825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AutoShape 17"/>
            <p:cNvSpPr>
              <a:spLocks noChangeArrowheads="1"/>
            </p:cNvSpPr>
            <p:nvPr/>
          </p:nvSpPr>
          <p:spPr bwMode="auto">
            <a:xfrm rot="10800000">
              <a:off x="2781" y="9414"/>
              <a:ext cx="1800" cy="9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9806 h 21600"/>
                <a:gd name="T20" fmla="*/ 17052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340" y="0"/>
                  </a:moveTo>
                  <a:lnTo>
                    <a:pt x="11080" y="4058"/>
                  </a:lnTo>
                  <a:lnTo>
                    <a:pt x="15632" y="4058"/>
                  </a:lnTo>
                  <a:lnTo>
                    <a:pt x="15632" y="19806"/>
                  </a:lnTo>
                  <a:lnTo>
                    <a:pt x="0" y="19806"/>
                  </a:lnTo>
                  <a:lnTo>
                    <a:pt x="0" y="21600"/>
                  </a:lnTo>
                  <a:lnTo>
                    <a:pt x="17048" y="21600"/>
                  </a:lnTo>
                  <a:lnTo>
                    <a:pt x="17048" y="4058"/>
                  </a:lnTo>
                  <a:lnTo>
                    <a:pt x="21600" y="4058"/>
                  </a:lnTo>
                  <a:lnTo>
                    <a:pt x="1634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AutoShape 18"/>
            <p:cNvSpPr>
              <a:spLocks noChangeArrowheads="1"/>
            </p:cNvSpPr>
            <p:nvPr/>
          </p:nvSpPr>
          <p:spPr bwMode="auto">
            <a:xfrm rot="10800000" flipH="1">
              <a:off x="6426" y="9414"/>
              <a:ext cx="1800" cy="9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9806 h 21600"/>
                <a:gd name="T20" fmla="*/ 17052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340" y="0"/>
                  </a:moveTo>
                  <a:lnTo>
                    <a:pt x="11080" y="4058"/>
                  </a:lnTo>
                  <a:lnTo>
                    <a:pt x="15632" y="4058"/>
                  </a:lnTo>
                  <a:lnTo>
                    <a:pt x="15632" y="19806"/>
                  </a:lnTo>
                  <a:lnTo>
                    <a:pt x="0" y="19806"/>
                  </a:lnTo>
                  <a:lnTo>
                    <a:pt x="0" y="21600"/>
                  </a:lnTo>
                  <a:lnTo>
                    <a:pt x="17048" y="21600"/>
                  </a:lnTo>
                  <a:lnTo>
                    <a:pt x="17048" y="4058"/>
                  </a:lnTo>
                  <a:lnTo>
                    <a:pt x="21600" y="4058"/>
                  </a:lnTo>
                  <a:lnTo>
                    <a:pt x="1634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BA0A50-2CE7-47D3-94D9-F990BE37B964}" type="slidenum">
              <a:rPr lang="en-US" altLang="ru-RU"/>
              <a:pPr eaLnBrk="1" hangingPunct="1"/>
              <a:t>24</a:t>
            </a:fld>
            <a:endParaRPr lang="en-US" altLang="ru-RU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ro-RO" altLang="ru-RU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!!!</a:t>
            </a:r>
            <a:endParaRPr lang="en-US" altLang="ru-RU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eaLnBrk="1" hangingPunct="1">
              <a:defRPr/>
            </a:pPr>
            <a:r>
              <a:rPr lang="ro-RO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t>3</a:t>
            </a:r>
            <a:r>
              <a:rPr lang="ro-RO" altLang="ru-RU" dirty="0">
                <a:latin typeface="Calibri" panose="020F0502020204030204" pitchFamily="34" charset="0"/>
              </a:rPr>
              <a:t> idei/noţiuni importante învăţate azi</a:t>
            </a:r>
          </a:p>
          <a:p>
            <a:pPr eaLnBrk="1" hangingPunct="1">
              <a:defRPr/>
            </a:pPr>
            <a:r>
              <a:rPr lang="ro-RO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t>2</a:t>
            </a:r>
            <a:r>
              <a:rPr lang="ro-RO" altLang="ru-RU" dirty="0">
                <a:latin typeface="Calibri" panose="020F0502020204030204" pitchFamily="34" charset="0"/>
              </a:rPr>
              <a:t> întrebări/neclarităţi care au apărut</a:t>
            </a:r>
          </a:p>
          <a:p>
            <a:pPr eaLnBrk="1" hangingPunct="1">
              <a:defRPr/>
            </a:pPr>
            <a:r>
              <a:rPr lang="ro-RO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t>1</a:t>
            </a:r>
            <a:r>
              <a:rPr lang="ro-RO" altLang="ru-RU" dirty="0">
                <a:latin typeface="Calibri" panose="020F0502020204030204" pitchFamily="34" charset="0"/>
              </a:rPr>
              <a:t> sugestie pentru tema următoare</a:t>
            </a:r>
          </a:p>
          <a:p>
            <a:pPr lvl="1" eaLnBrk="1" hangingPunct="1">
              <a:defRPr/>
            </a:pPr>
            <a:r>
              <a:rPr lang="ro-RO" altLang="ru-RU" dirty="0">
                <a:latin typeface="Calibri" panose="020F0502020204030204" pitchFamily="34" charset="0"/>
              </a:rPr>
              <a:t>Întrebare: cum credeţi de ce la supermarket, cumpărătorii sunt deserviţi</a:t>
            </a:r>
          </a:p>
          <a:p>
            <a:pPr lvl="2" eaLnBrk="1" hangingPunct="1">
              <a:defRPr/>
            </a:pPr>
            <a:r>
              <a:rPr lang="ro-RO" altLang="ru-RU" dirty="0">
                <a:latin typeface="Calibri" panose="020F0502020204030204" pitchFamily="34" charset="0"/>
              </a:rPr>
              <a:t>dimineaţa - de 1-2 casieri</a:t>
            </a:r>
          </a:p>
          <a:p>
            <a:pPr lvl="2" eaLnBrk="1" hangingPunct="1">
              <a:defRPr/>
            </a:pPr>
            <a:r>
              <a:rPr lang="ro-RO" altLang="ru-RU" dirty="0">
                <a:latin typeface="Calibri" panose="020F0502020204030204" pitchFamily="34" charset="0"/>
              </a:rPr>
              <a:t>la amiaza  - 2-3 casieri</a:t>
            </a:r>
          </a:p>
          <a:p>
            <a:pPr lvl="2" eaLnBrk="1" hangingPunct="1">
              <a:defRPr/>
            </a:pPr>
            <a:r>
              <a:rPr lang="ro-RO" altLang="ru-RU" dirty="0">
                <a:latin typeface="Calibri" panose="020F0502020204030204" pitchFamily="34" charset="0"/>
              </a:rPr>
              <a:t>iar seara, toate posturile deservesc cumpărătorii</a:t>
            </a:r>
            <a:endParaRPr lang="ro-RO" altLang="ru-RU" sz="3200" dirty="0">
              <a:latin typeface="Calibri" panose="020F0502020204030204" pitchFamily="34" charset="0"/>
            </a:endParaRPr>
          </a:p>
          <a:p>
            <a:pPr lvl="1" eaLnBrk="1" hangingPunct="1">
              <a:defRPr/>
            </a:pPr>
            <a:r>
              <a:rPr lang="ro-RO" altLang="ru-RU" dirty="0">
                <a:latin typeface="Calibri" panose="020F0502020204030204" pitchFamily="34" charset="0"/>
              </a:rPr>
              <a:t>În bază cărei informaţii a fost luată decizia deservirii diferite a clienţilor, în funcţie de perioada zilei?</a:t>
            </a:r>
            <a:endParaRPr lang="en-US" altLang="ru-RU" dirty="0">
              <a:latin typeface="Calibri" panose="020F0502020204030204" pitchFamily="34" charset="0"/>
            </a:endParaRPr>
          </a:p>
          <a:p>
            <a:pPr lvl="1" eaLnBrk="1" hangingPunct="1">
              <a:defRPr/>
            </a:pPr>
            <a:r>
              <a:rPr lang="en-US" altLang="ru-RU" dirty="0">
                <a:latin typeface="Calibri" panose="020F0502020204030204" pitchFamily="34" charset="0"/>
              </a:rPr>
              <a:t>Cine a </a:t>
            </a:r>
            <a:r>
              <a:rPr lang="en-US" altLang="ru-RU" dirty="0" err="1">
                <a:latin typeface="Calibri" panose="020F0502020204030204" pitchFamily="34" charset="0"/>
              </a:rPr>
              <a:t>luat</a:t>
            </a:r>
            <a:r>
              <a:rPr lang="en-US" altLang="ru-RU" dirty="0">
                <a:latin typeface="Calibri" panose="020F0502020204030204" pitchFamily="34" charset="0"/>
              </a:rPr>
              <a:t> </a:t>
            </a:r>
            <a:r>
              <a:rPr lang="en-US" altLang="ru-RU" dirty="0" err="1">
                <a:latin typeface="Calibri" panose="020F0502020204030204" pitchFamily="34" charset="0"/>
              </a:rPr>
              <a:t>aceast</a:t>
            </a:r>
            <a:r>
              <a:rPr lang="ro-RO" altLang="ru-RU" dirty="0">
                <a:latin typeface="Calibri" panose="020F0502020204030204" pitchFamily="34" charset="0"/>
              </a:rPr>
              <a:t>ă decizie? Casierul???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/>
          <a:lstStyle/>
          <a:p>
            <a:r>
              <a:rPr lang="ro-RO" altLang="en-US"/>
              <a:t>Orice se produce în jurul nostru (fenomen) este influenţat de diferiţi factori</a:t>
            </a:r>
            <a:endParaRPr lang="en-US" altLang="en-US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4CF134-0DF7-4903-9763-E8CBFEA3F91F}" type="slidenum">
              <a:rPr lang="en-US" altLang="ru-RU"/>
              <a:pPr eaLnBrk="1" hangingPunct="1"/>
              <a:t>25</a:t>
            </a:fld>
            <a:endParaRPr lang="en-US" altLang="ru-RU"/>
          </a:p>
        </p:txBody>
      </p:sp>
      <p:sp>
        <p:nvSpPr>
          <p:cNvPr id="5" name="Cloud 4"/>
          <p:cNvSpPr/>
          <p:nvPr/>
        </p:nvSpPr>
        <p:spPr>
          <a:xfrm>
            <a:off x="2590800" y="2819400"/>
            <a:ext cx="3733800" cy="2057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o-RO" sz="2000" dirty="0"/>
              <a:t>VALOAREA ÎNCASĂRILOR ÎN SUPERMARKET</a:t>
            </a:r>
            <a:endParaRPr 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/>
          <a:lstStyle/>
          <a:p>
            <a:r>
              <a:rPr lang="ro-RO" altLang="en-US"/>
              <a:t>Orice se produce (fenomen) în jurul nostru este influenţat de diferiţi factori</a:t>
            </a:r>
            <a:endParaRPr lang="en-US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9D7274-27CE-4DEE-8D74-F874BE762458}" type="slidenum">
              <a:rPr lang="en-US" altLang="ru-RU"/>
              <a:pPr eaLnBrk="1" hangingPunct="1"/>
              <a:t>26</a:t>
            </a:fld>
            <a:endParaRPr lang="en-US" altLang="ru-RU"/>
          </a:p>
        </p:txBody>
      </p:sp>
      <p:sp>
        <p:nvSpPr>
          <p:cNvPr id="5" name="Cloud 4"/>
          <p:cNvSpPr/>
          <p:nvPr/>
        </p:nvSpPr>
        <p:spPr>
          <a:xfrm>
            <a:off x="2590800" y="2819400"/>
            <a:ext cx="3733800" cy="2057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o-RO" sz="2000" dirty="0"/>
              <a:t>VALOAREA ÎNCASĂRILOR ÎN SUPERMARKET</a:t>
            </a:r>
            <a:endParaRPr lang="en-US" sz="2000" dirty="0"/>
          </a:p>
        </p:txBody>
      </p:sp>
      <p:cxnSp>
        <p:nvCxnSpPr>
          <p:cNvPr id="6" name="Straight Arrow Connector 5"/>
          <p:cNvCxnSpPr>
            <a:endCxn id="5" idx="2"/>
          </p:cNvCxnSpPr>
          <p:nvPr/>
        </p:nvCxnSpPr>
        <p:spPr>
          <a:xfrm>
            <a:off x="457200" y="3848100"/>
            <a:ext cx="21447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0" name="TextBox 8"/>
          <p:cNvSpPr txBox="1">
            <a:spLocks noChangeArrowheads="1"/>
          </p:cNvSpPr>
          <p:nvPr/>
        </p:nvSpPr>
        <p:spPr bwMode="auto">
          <a:xfrm>
            <a:off x="609600" y="3478213"/>
            <a:ext cx="1504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/>
              <a:t>Preţ produse</a:t>
            </a:r>
            <a:endParaRPr lang="en-US" alt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76600" y="4876800"/>
            <a:ext cx="2286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410200" y="4648200"/>
            <a:ext cx="914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324600" y="4038600"/>
            <a:ext cx="1828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096000" y="2133600"/>
            <a:ext cx="1143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86000" y="22860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6" name="TextBox 19"/>
          <p:cNvSpPr txBox="1">
            <a:spLocks noChangeArrowheads="1"/>
          </p:cNvSpPr>
          <p:nvPr/>
        </p:nvSpPr>
        <p:spPr bwMode="auto">
          <a:xfrm>
            <a:off x="1587500" y="5886450"/>
            <a:ext cx="289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/>
              <a:t>Cantitate produse vândută</a:t>
            </a:r>
            <a:endParaRPr lang="en-US" altLang="en-US"/>
          </a:p>
        </p:txBody>
      </p:sp>
      <p:sp>
        <p:nvSpPr>
          <p:cNvPr id="31757" name="TextBox 20"/>
          <p:cNvSpPr txBox="1">
            <a:spLocks noChangeArrowheads="1"/>
          </p:cNvSpPr>
          <p:nvPr/>
        </p:nvSpPr>
        <p:spPr bwMode="auto">
          <a:xfrm>
            <a:off x="5867400" y="5867400"/>
            <a:ext cx="2249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/>
              <a:t>Calitatea produselor</a:t>
            </a:r>
            <a:endParaRPr lang="en-US" altLang="en-US"/>
          </a:p>
        </p:txBody>
      </p:sp>
      <p:sp>
        <p:nvSpPr>
          <p:cNvPr id="31758" name="TextBox 21"/>
          <p:cNvSpPr txBox="1">
            <a:spLocks noChangeArrowheads="1"/>
          </p:cNvSpPr>
          <p:nvPr/>
        </p:nvSpPr>
        <p:spPr bwMode="auto">
          <a:xfrm>
            <a:off x="1587500" y="2286000"/>
            <a:ext cx="2711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/>
              <a:t>Amplasarea magazinului</a:t>
            </a:r>
            <a:endParaRPr lang="en-US" altLang="en-US"/>
          </a:p>
        </p:txBody>
      </p:sp>
      <p:sp>
        <p:nvSpPr>
          <p:cNvPr id="31759" name="TextBox 22"/>
          <p:cNvSpPr txBox="1">
            <a:spLocks noChangeArrowheads="1"/>
          </p:cNvSpPr>
          <p:nvPr/>
        </p:nvSpPr>
        <p:spPr bwMode="auto">
          <a:xfrm>
            <a:off x="6324600" y="2101850"/>
            <a:ext cx="283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/>
              <a:t>Perioada din an sau din zi</a:t>
            </a:r>
            <a:endParaRPr lang="en-US" altLang="en-US"/>
          </a:p>
        </p:txBody>
      </p:sp>
      <p:sp>
        <p:nvSpPr>
          <p:cNvPr id="31760" name="TextBox 23"/>
          <p:cNvSpPr txBox="1">
            <a:spLocks noChangeArrowheads="1"/>
          </p:cNvSpPr>
          <p:nvPr/>
        </p:nvSpPr>
        <p:spPr bwMode="auto">
          <a:xfrm>
            <a:off x="6667500" y="4324350"/>
            <a:ext cx="23653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/>
              <a:t>Capacitatea de </a:t>
            </a:r>
          </a:p>
          <a:p>
            <a:pPr eaLnBrk="1" hangingPunct="1"/>
            <a:r>
              <a:rPr lang="ro-RO" altLang="en-US"/>
              <a:t>deservire a casierului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altLang="en-US" sz="3200"/>
              <a:t>PROIECTAREA</a:t>
            </a:r>
            <a:r>
              <a:rPr lang="ro-RO" altLang="en-US" sz="3200"/>
              <a:t> GRAFICĂ A</a:t>
            </a:r>
            <a:r>
              <a:rPr lang="en-US" altLang="en-US" sz="3200"/>
              <a:t> ACTIVIT</a:t>
            </a:r>
            <a:r>
              <a:rPr lang="ro-RO" altLang="en-US" sz="3200"/>
              <a:t>ĂŢILOR PENTRU PROCESUL DE CUMPĂRARE A PRODUSELOR ON-LINE</a:t>
            </a:r>
            <a:endParaRPr lang="en-US" altLang="en-US" sz="3200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7CAE66-619D-45F5-9EBB-5EA41ABE2002}" type="slidenum">
              <a:rPr lang="en-US" altLang="ru-RU"/>
              <a:pPr eaLnBrk="1" hangingPunct="1"/>
              <a:t>3</a:t>
            </a:fld>
            <a:endParaRPr lang="en-US" altLang="ru-RU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739900"/>
            <a:ext cx="3200400" cy="507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599"/>
            <a:ext cx="8763000" cy="6492875"/>
          </a:xfrm>
        </p:spPr>
        <p:txBody>
          <a:bodyPr/>
          <a:lstStyle/>
          <a:p>
            <a:pPr>
              <a:defRPr/>
            </a:pPr>
            <a:r>
              <a:rPr lang="ro-RO" dirty="0"/>
              <a:t>De prin Internet</a:t>
            </a:r>
            <a:r>
              <a:rPr lang="en-US" dirty="0"/>
              <a:t>  “</a:t>
            </a:r>
            <a:r>
              <a:rPr lang="en-US" dirty="0" err="1"/>
              <a:t>Conteaza</a:t>
            </a:r>
            <a:r>
              <a:rPr lang="en-US" dirty="0"/>
              <a:t> </a:t>
            </a:r>
            <a:r>
              <a:rPr lang="en-US" dirty="0" err="1"/>
              <a:t>formularea</a:t>
            </a:r>
            <a:r>
              <a:rPr lang="en-US" dirty="0"/>
              <a:t> </a:t>
            </a:r>
            <a:r>
              <a:rPr lang="en-US" dirty="0" err="1"/>
              <a:t>problemei</a:t>
            </a:r>
            <a:r>
              <a:rPr lang="en-US" dirty="0"/>
              <a:t>!!!”</a:t>
            </a:r>
            <a:endParaRPr lang="ro-RO" dirty="0"/>
          </a:p>
          <a:p>
            <a:pPr marL="0" indent="0">
              <a:buFontTx/>
              <a:buNone/>
              <a:defRPr/>
            </a:pPr>
            <a:r>
              <a:rPr lang="ro-RO" sz="2400" dirty="0"/>
              <a:t>…</a:t>
            </a:r>
          </a:p>
          <a:p>
            <a:pPr>
              <a:buFontTx/>
              <a:buChar char="-"/>
              <a:defRPr/>
            </a:pPr>
            <a:r>
              <a:rPr lang="ru-RU" sz="2600" dirty="0"/>
              <a:t>Вы уже утвердили техническое задание?</a:t>
            </a:r>
            <a:br>
              <a:rPr lang="ru-RU" sz="2600" dirty="0"/>
            </a:br>
            <a:r>
              <a:rPr lang="ru-RU" sz="2600" dirty="0"/>
              <a:t>- Техническое задание?... Мы думали, что ТЗ - это точка зрения, и у нас их уже несколько...</a:t>
            </a:r>
            <a:endParaRPr lang="ro-RO" sz="2600" dirty="0"/>
          </a:p>
          <a:p>
            <a:pPr marL="0" indent="0">
              <a:buFontTx/>
              <a:buNone/>
              <a:defRPr/>
            </a:pPr>
            <a:r>
              <a:rPr lang="ro-RO" sz="2600" b="1" i="1" dirty="0"/>
              <a:t>Sau:</a:t>
            </a:r>
          </a:p>
          <a:p>
            <a:pPr marL="0" indent="0">
              <a:buFontTx/>
              <a:buNone/>
              <a:defRPr/>
            </a:pPr>
            <a:r>
              <a:rPr lang="ro-RO" sz="2600" dirty="0"/>
              <a:t>…</a:t>
            </a:r>
            <a:r>
              <a:rPr lang="ru-RU" sz="2600" dirty="0">
                <a:hlinkClick r:id="rId2" action="ppaction://hlinkfile"/>
              </a:rPr>
              <a:t>7 красных </a:t>
            </a:r>
            <a:r>
              <a:rPr lang="ru-RU" sz="2600" dirty="0"/>
              <a:t>и прозрачных параллельных и в тоже время перпендикулярных линий</a:t>
            </a:r>
            <a:r>
              <a:rPr lang="ro-RO" sz="2400" dirty="0"/>
              <a:t>… (</a:t>
            </a:r>
            <a:r>
              <a:rPr lang="ro-RO" sz="2400" i="1" dirty="0"/>
              <a:t>https://www.youtube.com/watch?v=UoKlKx-3FcA</a:t>
            </a:r>
            <a:r>
              <a:rPr lang="ro-RO" sz="2400" dirty="0"/>
              <a:t>)</a:t>
            </a:r>
          </a:p>
          <a:p>
            <a:pPr>
              <a:defRPr/>
            </a:pPr>
            <a:r>
              <a:rPr lang="ro-RO" dirty="0"/>
              <a:t>Vezi şi:</a:t>
            </a:r>
          </a:p>
          <a:p>
            <a:pPr lvl="1">
              <a:defRPr/>
            </a:pPr>
            <a:r>
              <a:rPr lang="en-US" sz="1800" dirty="0">
                <a:hlinkClick r:id="rId3"/>
              </a:rPr>
              <a:t>https://www.youtube.com/watch?v=XxY2bPCQm1U</a:t>
            </a:r>
            <a:endParaRPr lang="ro-RO" sz="1800" dirty="0"/>
          </a:p>
          <a:p>
            <a:pPr lvl="1">
              <a:defRPr/>
            </a:pPr>
            <a:r>
              <a:rPr lang="ro-RO" sz="1800" dirty="0">
                <a:hlinkClick r:id="rId4"/>
              </a:rPr>
              <a:t>http://habrahabr.ru/post/138749/</a:t>
            </a:r>
            <a:endParaRPr lang="ro-RO" sz="1800" dirty="0"/>
          </a:p>
          <a:p>
            <a:pPr lvl="1">
              <a:defRPr/>
            </a:pPr>
            <a:r>
              <a:rPr lang="ro-RO" sz="1800" dirty="0"/>
              <a:t>https://www.facebook.com/pages/System-requirements-specification/223683451034419?fref=ts#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B1C83E-1EC8-487B-A30E-AB46E8A54408}" type="slidenum">
              <a:rPr lang="en-US" altLang="ru-RU"/>
              <a:pPr eaLnBrk="1" hangingPunct="1"/>
              <a:t>4</a:t>
            </a:fld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827BF4-F6A7-46BA-B5D6-4BC040960619}" type="slidenum">
              <a:rPr lang="en-US" altLang="ru-RU"/>
              <a:pPr eaLnBrk="1" hangingPunct="1"/>
              <a:t>5</a:t>
            </a:fld>
            <a:endParaRPr lang="en-US" altLang="ru-RU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altLang="ru-RU" b="1"/>
              <a:t>BIBLIOGRAFIE</a:t>
            </a:r>
            <a:endParaRPr lang="en-US" altLang="ru-RU" b="1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spcBef>
                <a:spcPct val="70000"/>
              </a:spcBef>
              <a:buFontTx/>
              <a:buAutoNum type="arabicPeriod"/>
            </a:pPr>
            <a:r>
              <a:rPr lang="it-IT" altLang="ru-RU" sz="1400" b="1"/>
              <a:t>Oprea Dumitru</a:t>
            </a:r>
            <a:r>
              <a:rPr lang="it-IT" altLang="ru-RU" sz="1400"/>
              <a:t> “</a:t>
            </a:r>
            <a:r>
              <a:rPr lang="it-IT" altLang="ru-RU" sz="1400" b="1" i="1"/>
              <a:t>Analiza si proiectarea Sistemelor Informationale economice</a:t>
            </a:r>
            <a:r>
              <a:rPr lang="it-IT" altLang="ru-RU" sz="1400"/>
              <a:t>”,  ed. POLIROM , IASI, 1999</a:t>
            </a:r>
            <a:endParaRPr lang="it-IT" altLang="ru-RU" sz="1400" b="1"/>
          </a:p>
          <a:p>
            <a:pPr marL="609600" indent="-609600" eaLnBrk="1" hangingPunct="1">
              <a:lnSpc>
                <a:spcPct val="80000"/>
              </a:lnSpc>
              <a:spcBef>
                <a:spcPct val="70000"/>
              </a:spcBef>
              <a:buFontTx/>
              <a:buAutoNum type="arabicPeriod"/>
            </a:pPr>
            <a:r>
              <a:rPr lang="it-IT" altLang="ru-RU" sz="1400" b="1"/>
              <a:t>A. M. Vendrov</a:t>
            </a:r>
            <a:r>
              <a:rPr lang="ru-RU" altLang="ru-RU" sz="1400" b="1"/>
              <a:t> </a:t>
            </a:r>
            <a:r>
              <a:rPr lang="it-IT" altLang="ru-RU" sz="1400"/>
              <a:t>“</a:t>
            </a:r>
            <a:r>
              <a:rPr lang="it-IT" altLang="ru-RU" sz="1400" b="1" i="1"/>
              <a:t>CASE –</a:t>
            </a:r>
            <a:r>
              <a:rPr lang="ru-RU" altLang="ru-RU" sz="1400" b="1" i="1"/>
              <a:t> технологии</a:t>
            </a:r>
            <a:r>
              <a:rPr lang="it-IT" altLang="ru-RU" sz="1400" b="1" i="1"/>
              <a:t>. </a:t>
            </a:r>
            <a:r>
              <a:rPr lang="ru-RU" altLang="ru-RU" sz="1400" b="1" i="1"/>
              <a:t>Современные методы и средства проектирования ИС</a:t>
            </a:r>
            <a:r>
              <a:rPr lang="it-IT" altLang="ru-RU" sz="1400"/>
              <a:t>”, http: // </a:t>
            </a:r>
            <a:r>
              <a:rPr lang="it-IT" altLang="ru-RU" sz="1400">
                <a:hlinkClick r:id="rId2"/>
              </a:rPr>
              <a:t>www.citforum.ru/database/case</a:t>
            </a:r>
            <a:endParaRPr lang="en-US" altLang="ru-RU" sz="1400" b="1"/>
          </a:p>
          <a:p>
            <a:pPr marL="609600" indent="-609600" eaLnBrk="1" hangingPunct="1">
              <a:lnSpc>
                <a:spcPct val="80000"/>
              </a:lnSpc>
              <a:spcBef>
                <a:spcPct val="70000"/>
              </a:spcBef>
              <a:buFontTx/>
              <a:buAutoNum type="arabicPeriod"/>
            </a:pPr>
            <a:r>
              <a:rPr lang="ro-RO" altLang="ru-RU" sz="1400" b="1"/>
              <a:t>N.Morariu “</a:t>
            </a:r>
            <a:r>
              <a:rPr lang="ro-RO" altLang="ru-RU" sz="1400" b="1" i="1"/>
              <a:t>Proiectarea Sistemelor Informatice</a:t>
            </a:r>
            <a:r>
              <a:rPr lang="ro-RO" altLang="ru-RU" sz="1400" b="1"/>
              <a:t>”</a:t>
            </a:r>
            <a:r>
              <a:rPr lang="en-US" altLang="ru-RU" sz="1400" b="1"/>
              <a:t> </a:t>
            </a:r>
            <a:r>
              <a:rPr lang="en-US" altLang="ru-RU" sz="1400"/>
              <a:t>http://www.scribd.com/doc/27955265/Proiectarea-Sistemelor-Informatice</a:t>
            </a:r>
            <a:endParaRPr lang="it-IT" altLang="ru-RU" sz="1400" b="1"/>
          </a:p>
          <a:p>
            <a:pPr marL="609600" indent="-609600" eaLnBrk="1" hangingPunct="1">
              <a:lnSpc>
                <a:spcPct val="80000"/>
              </a:lnSpc>
              <a:spcBef>
                <a:spcPct val="70000"/>
              </a:spcBef>
              <a:buFontTx/>
              <a:buAutoNum type="arabicPeriod"/>
            </a:pPr>
            <a:r>
              <a:rPr lang="ro-RO" altLang="ru-RU" sz="1600"/>
              <a:t>http://en.wikipedia.org/wiki/Information_systems</a:t>
            </a:r>
            <a:endParaRPr lang="it-IT" altLang="ru-RU" sz="1600" b="1"/>
          </a:p>
          <a:p>
            <a:pPr marL="609600" indent="-609600" eaLnBrk="1" hangingPunct="1">
              <a:lnSpc>
                <a:spcPct val="80000"/>
              </a:lnSpc>
              <a:spcBef>
                <a:spcPct val="70000"/>
              </a:spcBef>
              <a:buFontTx/>
              <a:buAutoNum type="arabicPeriod"/>
            </a:pPr>
            <a:r>
              <a:rPr lang="it-IT" altLang="ru-RU" sz="1400" b="1"/>
              <a:t>Dorin Bocu </a:t>
            </a:r>
            <a:r>
              <a:rPr lang="ro-RO" altLang="ru-RU" sz="1400" b="1"/>
              <a:t>„</a:t>
            </a:r>
            <a:r>
              <a:rPr lang="ro-RO" altLang="ru-RU" sz="1400" b="1" i="1"/>
              <a:t>Iniţiere în Ingineria Sistemelor Soft</a:t>
            </a:r>
            <a:r>
              <a:rPr lang="ro-RO" altLang="ru-RU" sz="1400" b="1"/>
              <a:t>”, </a:t>
            </a:r>
            <a:r>
              <a:rPr lang="ro-RO" altLang="ru-RU" sz="1400"/>
              <a:t>ed. Albastră, Cluj-Napoca, 2001</a:t>
            </a:r>
            <a:endParaRPr lang="it-IT" altLang="ru-RU" sz="1400" b="1"/>
          </a:p>
          <a:p>
            <a:pPr marL="609600" indent="-609600" eaLnBrk="1" hangingPunct="1">
              <a:lnSpc>
                <a:spcPct val="80000"/>
              </a:lnSpc>
              <a:spcBef>
                <a:spcPct val="70000"/>
              </a:spcBef>
              <a:buFontTx/>
              <a:buAutoNum type="arabicPeriod"/>
            </a:pPr>
            <a:r>
              <a:rPr lang="it-IT" altLang="ru-RU" sz="1400" b="1"/>
              <a:t>Ilie Vaduva, V. Baltac, V. Florescu </a:t>
            </a:r>
            <a:r>
              <a:rPr lang="it-IT" altLang="ru-RU" sz="1400"/>
              <a:t>etc.</a:t>
            </a:r>
            <a:r>
              <a:rPr lang="it-IT" altLang="ru-RU" sz="1400" b="1"/>
              <a:t> </a:t>
            </a:r>
            <a:r>
              <a:rPr lang="nl-NL" altLang="ru-RU" sz="1400"/>
              <a:t>“</a:t>
            </a:r>
            <a:r>
              <a:rPr lang="nl-NL" altLang="ru-RU" sz="1400" b="1" i="1"/>
              <a:t>Ingineria programarii</a:t>
            </a:r>
            <a:r>
              <a:rPr lang="nl-NL" altLang="ru-RU" sz="1400"/>
              <a:t>”, vol.1, vol.2, Ed. </a:t>
            </a:r>
            <a:r>
              <a:rPr lang="it-IT" altLang="ru-RU" sz="1400"/>
              <a:t>Academiei Romane, Bucuresti 1995, 1996</a:t>
            </a:r>
            <a:endParaRPr lang="ro-RO" altLang="ru-RU" sz="1400" i="1"/>
          </a:p>
          <a:p>
            <a:pPr marL="609600" indent="-609600" eaLnBrk="1" hangingPunct="1">
              <a:lnSpc>
                <a:spcPct val="80000"/>
              </a:lnSpc>
              <a:spcBef>
                <a:spcPct val="70000"/>
              </a:spcBef>
              <a:buFontTx/>
              <a:buAutoNum type="arabicPeriod"/>
            </a:pPr>
            <a:r>
              <a:rPr lang="ro-RO" altLang="ru-RU" sz="1400" i="1"/>
              <a:t>"</a:t>
            </a:r>
            <a:r>
              <a:rPr lang="ro-RO" altLang="ru-RU" sz="1400" b="1" i="1"/>
              <a:t>Procesele ciclului de viaţă al software-ului</a:t>
            </a:r>
            <a:r>
              <a:rPr lang="ro-RO" altLang="ru-RU" sz="1400" i="1"/>
              <a:t>"</a:t>
            </a:r>
            <a:r>
              <a:rPr lang="ro-RO" altLang="ru-RU" sz="1400" b="1"/>
              <a:t>, RT 38370656 - 002:2006, </a:t>
            </a:r>
            <a:r>
              <a:rPr lang="ro-RO" altLang="ru-RU" sz="1400"/>
              <a:t>23.06.2006, Monitorul Oficial Nr. 95-97, art Nr: 335</a:t>
            </a:r>
            <a:endParaRPr lang="ru-RU" altLang="ru-RU" sz="1400" b="1"/>
          </a:p>
          <a:p>
            <a:pPr marL="609600" indent="-609600" eaLnBrk="1" hangingPunct="1">
              <a:lnSpc>
                <a:spcPct val="80000"/>
              </a:lnSpc>
              <a:spcBef>
                <a:spcPct val="70000"/>
              </a:spcBef>
              <a:buFontTx/>
              <a:buAutoNum type="arabicPeriod"/>
            </a:pPr>
            <a:r>
              <a:rPr lang="ru-RU" altLang="ru-RU" sz="1400" b="1"/>
              <a:t>Вендров А.М. </a:t>
            </a:r>
            <a:r>
              <a:rPr lang="en-US" altLang="ru-RU" sz="1400" b="1"/>
              <a:t>“</a:t>
            </a:r>
            <a:r>
              <a:rPr lang="ru-RU" altLang="ru-RU" sz="1400" b="1" i="1"/>
              <a:t>Один из подходов к выбору средств проектирования баз данных и приложений</a:t>
            </a:r>
            <a:r>
              <a:rPr lang="en-US" altLang="ru-RU" sz="1400" i="1"/>
              <a:t>”,</a:t>
            </a:r>
            <a:r>
              <a:rPr lang="ru-RU" altLang="ru-RU" sz="1400" i="1"/>
              <a:t> </a:t>
            </a:r>
            <a:r>
              <a:rPr lang="en-US" altLang="ru-RU" sz="1400" i="1"/>
              <a:t>"СУБД"</a:t>
            </a:r>
            <a:r>
              <a:rPr lang="en-US" altLang="ru-RU" sz="1400"/>
              <a:t>, 1995, №3</a:t>
            </a:r>
            <a:endParaRPr lang="ro-RO" altLang="ru-RU" sz="1400">
              <a:hlinkClick r:id="rId3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70000"/>
              </a:spcBef>
              <a:buFontTx/>
              <a:buAutoNum type="arabicPeriod"/>
            </a:pPr>
            <a:r>
              <a:rPr lang="ro-RO" altLang="ru-RU" sz="1400">
                <a:hlinkClick r:id="rId3"/>
              </a:rPr>
              <a:t>http://office.microsoft.com/en-us/templates/software-development-project-plan-TC001018453.aspx</a:t>
            </a:r>
            <a:endParaRPr lang="ro-RO" altLang="ru-RU" sz="1400">
              <a:hlinkClick r:id="rId4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70000"/>
              </a:spcBef>
              <a:buFontTx/>
              <a:buAutoNum type="arabicPeriod"/>
            </a:pPr>
            <a:r>
              <a:rPr lang="ro-RO" altLang="ru-RU" sz="1400">
                <a:hlinkClick r:id="rId4"/>
              </a:rPr>
              <a:t>www.docme.ru/doc/733/konspekt-ais-2009</a:t>
            </a:r>
            <a:endParaRPr lang="en-US" altLang="ru-RU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DA1D13-9DC6-4795-A1AC-EE700EEC0424}" type="slidenum">
              <a:rPr lang="en-US" altLang="ru-RU"/>
              <a:pPr eaLnBrk="1" hangingPunct="1"/>
              <a:t>6</a:t>
            </a:fld>
            <a:endParaRPr lang="en-US" altLang="ru-RU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altLang="ru-RU" b="1"/>
              <a:t>REPARTIZAREA ORELOR</a:t>
            </a:r>
            <a:endParaRPr lang="en-US" altLang="ru-RU" b="1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0"/>
            <a:ext cx="8229600" cy="23161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ru-RU" sz="2700"/>
              <a:t>Activităţi obligatorii: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ro-RO" altLang="ru-RU" sz="2700"/>
              <a:t>Prezentarea minimum a unui referat</a:t>
            </a:r>
            <a:r>
              <a:rPr lang="en-US" altLang="ru-RU" sz="2700"/>
              <a:t> </a:t>
            </a:r>
            <a:r>
              <a:rPr lang="ro-RO" altLang="ru-RU" sz="2700"/>
              <a:t>şi a unei lucrări individuale, elaborate conform cerinţelor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ro-RO" altLang="ru-RU" sz="2700"/>
              <a:t>Prezentarea definiţiilor pentru noţiunile din domeniul SI</a:t>
            </a:r>
            <a:endParaRPr lang="en-US" altLang="ru-RU" sz="2700"/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ro-RO" altLang="ru-RU" sz="2700"/>
              <a:t>Realizarea a </a:t>
            </a:r>
            <a:r>
              <a:rPr lang="en-US" altLang="ru-RU" sz="2700"/>
              <a:t>12</a:t>
            </a:r>
            <a:r>
              <a:rPr lang="ro-RO" altLang="ru-RU" sz="2700"/>
              <a:t> lucrări de laborator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848600" cy="220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A0F78D-B987-4A2D-B5EB-331EA3442EB8}" type="slidenum">
              <a:rPr lang="en-US" altLang="ru-RU"/>
              <a:pPr eaLnBrk="1" hangingPunct="1"/>
              <a:t>7</a:t>
            </a:fld>
            <a:endParaRPr lang="en-US" altLang="ru-RU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ro-RO" altLang="ru-RU" sz="4000"/>
              <a:t>Definiţi următoarele noţiuni:</a:t>
            </a:r>
            <a:br>
              <a:rPr lang="ro-RO" altLang="ru-RU" sz="4000"/>
            </a:br>
            <a:r>
              <a:rPr lang="ro-RO" altLang="ru-RU" sz="1600"/>
              <a:t>(noţiunea- definiţia)</a:t>
            </a:r>
            <a:endParaRPr lang="en-US" altLang="ru-RU" sz="160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2971800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o-RO" altLang="ru-RU" sz="1400"/>
              <a:t>Entitate externă, Actor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u-RU" sz="1400"/>
              <a:t>API </a:t>
            </a:r>
            <a:r>
              <a:rPr lang="ro-RO" altLang="ru-RU" sz="1400"/>
              <a:t>(</a:t>
            </a:r>
            <a:r>
              <a:rPr lang="en-US" altLang="ru-RU" sz="1400"/>
              <a:t>Application program interface</a:t>
            </a:r>
            <a:r>
              <a:rPr lang="ro-RO" altLang="ru-RU" sz="140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ro-RO" altLang="ru-RU" sz="1400"/>
              <a:t>Aplicaţie server</a:t>
            </a:r>
          </a:p>
          <a:p>
            <a:pPr eaLnBrk="1" hangingPunct="1">
              <a:lnSpc>
                <a:spcPct val="80000"/>
              </a:lnSpc>
            </a:pPr>
            <a:r>
              <a:rPr lang="ro-RO" altLang="ru-RU" sz="1400"/>
              <a:t>Aplicaţie client</a:t>
            </a:r>
          </a:p>
          <a:p>
            <a:pPr eaLnBrk="1" hangingPunct="1">
              <a:lnSpc>
                <a:spcPct val="80000"/>
              </a:lnSpc>
            </a:pPr>
            <a:r>
              <a:rPr lang="ro-RO" altLang="ru-RU" sz="1400"/>
              <a:t>Software aplicativ (</a:t>
            </a:r>
            <a:r>
              <a:rPr lang="en-US" altLang="ru-RU" sz="1400"/>
              <a:t>Application software</a:t>
            </a:r>
            <a:r>
              <a:rPr lang="ro-RO" altLang="ru-RU" sz="140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ro-RO" altLang="ru-RU" sz="1400"/>
              <a:t>Atribut</a:t>
            </a:r>
          </a:p>
          <a:p>
            <a:pPr eaLnBrk="1" hangingPunct="1">
              <a:lnSpc>
                <a:spcPct val="80000"/>
              </a:lnSpc>
            </a:pPr>
            <a:r>
              <a:rPr lang="ro-RO" altLang="ru-RU" sz="1400"/>
              <a:t>Comportament (</a:t>
            </a:r>
            <a:r>
              <a:rPr lang="en-US" altLang="ru-RU" sz="1400"/>
              <a:t>Behavior</a:t>
            </a:r>
            <a:r>
              <a:rPr lang="ro-RO" altLang="ru-RU" sz="140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ro-RO" altLang="ru-RU" sz="1400"/>
              <a:t>Hotar sistem (Boundary)</a:t>
            </a:r>
          </a:p>
          <a:p>
            <a:pPr eaLnBrk="1" hangingPunct="1">
              <a:lnSpc>
                <a:spcPct val="80000"/>
              </a:lnSpc>
            </a:pPr>
            <a:r>
              <a:rPr lang="ro-RO" altLang="ru-RU" sz="1400"/>
              <a:t>Cardinalitatea relaţiilor, multiplicitatea</a:t>
            </a:r>
          </a:p>
          <a:p>
            <a:pPr eaLnBrk="1" hangingPunct="1">
              <a:lnSpc>
                <a:spcPct val="80000"/>
              </a:lnSpc>
            </a:pPr>
            <a:r>
              <a:rPr lang="ro-RO" altLang="ru-RU" sz="1400"/>
              <a:t>Diagrama claselor</a:t>
            </a:r>
          </a:p>
          <a:p>
            <a:pPr eaLnBrk="1" hangingPunct="1">
              <a:lnSpc>
                <a:spcPct val="80000"/>
              </a:lnSpc>
            </a:pPr>
            <a:r>
              <a:rPr lang="ro-RO" altLang="ru-RU" sz="1400"/>
              <a:t>Clasă conceptuală</a:t>
            </a:r>
          </a:p>
          <a:p>
            <a:pPr eaLnBrk="1" hangingPunct="1">
              <a:lnSpc>
                <a:spcPct val="80000"/>
              </a:lnSpc>
            </a:pPr>
            <a:r>
              <a:rPr lang="ro-RO" altLang="ru-RU" sz="1400"/>
              <a:t>Clasă de program</a:t>
            </a:r>
          </a:p>
          <a:p>
            <a:pPr eaLnBrk="1" hangingPunct="1">
              <a:lnSpc>
                <a:spcPct val="80000"/>
              </a:lnSpc>
            </a:pPr>
            <a:r>
              <a:rPr lang="ro-RO" altLang="ru-RU" sz="1400"/>
              <a:t>Client, Front-end</a:t>
            </a:r>
          </a:p>
          <a:p>
            <a:pPr eaLnBrk="1" hangingPunct="1">
              <a:lnSpc>
                <a:spcPct val="80000"/>
              </a:lnSpc>
            </a:pPr>
            <a:r>
              <a:rPr lang="ro-RO" altLang="ru-RU" sz="1400"/>
              <a:t>Server, Back-end</a:t>
            </a:r>
          </a:p>
          <a:p>
            <a:pPr eaLnBrk="1" hangingPunct="1">
              <a:lnSpc>
                <a:spcPct val="80000"/>
              </a:lnSpc>
            </a:pPr>
            <a:r>
              <a:rPr lang="ro-RO" altLang="ru-RU" sz="1400"/>
              <a:t>Arhitectura client-server</a:t>
            </a:r>
          </a:p>
          <a:p>
            <a:pPr eaLnBrk="1" hangingPunct="1">
              <a:lnSpc>
                <a:spcPct val="80000"/>
              </a:lnSpc>
            </a:pPr>
            <a:r>
              <a:rPr lang="ro-RO" altLang="ru-RU" sz="1400"/>
              <a:t>Subsistem, componentă de sistem</a:t>
            </a:r>
          </a:p>
          <a:p>
            <a:pPr eaLnBrk="1" hangingPunct="1">
              <a:lnSpc>
                <a:spcPct val="80000"/>
              </a:lnSpc>
            </a:pPr>
            <a:r>
              <a:rPr lang="ro-RO" altLang="ru-RU" sz="1400"/>
              <a:t>Diagrama componentelor</a:t>
            </a:r>
          </a:p>
          <a:p>
            <a:pPr eaLnBrk="1" hangingPunct="1">
              <a:lnSpc>
                <a:spcPct val="80000"/>
              </a:lnSpc>
            </a:pPr>
            <a:r>
              <a:rPr lang="ro-RO" altLang="ru-RU" sz="1400"/>
              <a:t>Obiect, diagrama obiectelor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u-RU" sz="1400"/>
              <a:t>CASE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u-RU" sz="1400"/>
              <a:t>Model conceptual al datelor (</a:t>
            </a:r>
            <a:r>
              <a:rPr lang="en-US" altLang="ru-RU" sz="1400"/>
              <a:t>Conceptual data model </a:t>
            </a:r>
            <a:r>
              <a:rPr lang="ro-RO" altLang="ru-RU" sz="140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u-RU" sz="1400"/>
              <a:t>Diagramă de context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u-RU" sz="1400"/>
              <a:t>Dată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u-RU" sz="1400"/>
              <a:t>Informaţie</a:t>
            </a:r>
            <a:endParaRPr lang="en-US" altLang="ru-RU" sz="1400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200400" y="1219200"/>
            <a:ext cx="2971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Flux de date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Diagrama fluxurilor de date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Depozit de date (</a:t>
            </a:r>
            <a:r>
              <a:rPr lang="en-US" altLang="ru-RU" sz="1400"/>
              <a:t>Data store</a:t>
            </a:r>
            <a:r>
              <a:rPr lang="ro-RO" altLang="ru-RU" sz="14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Bază de date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Proiectare (design)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Studiu de fezabilitate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Fezabilitate economică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Cheie externă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Cheie primară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Formular (form in business analysis)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Decompoziţie funcţională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Analiză şi proiectare OO (</a:t>
            </a:r>
            <a:r>
              <a:rPr lang="en-US" altLang="ru-RU" sz="1400"/>
              <a:t>Object-oriented analysis and design</a:t>
            </a:r>
            <a:r>
              <a:rPr lang="ro-RO" altLang="ru-RU" sz="14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Diagramă Gantt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Sistem Informaţional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Sistem Informatic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Analiza sistemului informaţional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Proiectarea sistemului Informatic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Proiectare logică, descriere logică a sitemului</a:t>
            </a:r>
            <a:endParaRPr lang="en-US" altLang="ru-RU" sz="1400"/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6172200" y="1143000"/>
            <a:ext cx="2667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Intrare în sistem (input)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Ieşire din sistem (output)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Interfaţă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Interfaţă-utilizator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Diagramă de nivel 0, ..., diagramă de nivel 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Meniu pentru interacţiune (</a:t>
            </a:r>
            <a:r>
              <a:rPr lang="en-US" altLang="ru-RU" sz="1400"/>
              <a:t>Menu interaction</a:t>
            </a:r>
            <a:r>
              <a:rPr lang="ro-RO" altLang="ru-RU" sz="14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Normalizare, forma normală 3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Diagramă PERT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Proces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Proiect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Managementul proiectului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Analist de sistem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Manager de proiect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Model relaţional al BD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Raport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Documentaţie de sistem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Documentaţie-utilizator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Ciclu de dezvoltare a SI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altLang="ru-RU" sz="1400"/>
              <a:t>Caz de utilizare, diagrama cazurilor de utilizare</a:t>
            </a:r>
            <a:endParaRPr lang="en-US" altLang="ru-RU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67C6012-813A-4A3F-92BE-257F10864B24}" type="slidenum">
              <a:rPr lang="en-US" altLang="ru-RU"/>
              <a:pPr eaLnBrk="1" hangingPunct="1"/>
              <a:t>8</a:t>
            </a:fld>
            <a:endParaRPr lang="en-US" altLang="ru-RU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362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o-RO" altLang="ru-RU" sz="4400"/>
              <a:t>TEMA 1:</a:t>
            </a:r>
            <a:r>
              <a:rPr lang="ro-RO" altLang="ru-RU" sz="4400" b="1"/>
              <a:t> </a:t>
            </a:r>
          </a:p>
          <a:p>
            <a:pPr eaLnBrk="1" hangingPunct="1">
              <a:buFontTx/>
              <a:buNone/>
            </a:pPr>
            <a:r>
              <a:rPr lang="ro-RO" altLang="ru-RU" sz="4800" b="1"/>
              <a:t>DATE şi INFORMAŢII</a:t>
            </a:r>
            <a:endParaRPr lang="ro-RO" altLang="ru-RU" sz="4400" b="1"/>
          </a:p>
          <a:p>
            <a:pPr eaLnBrk="1" hangingPunct="1">
              <a:buFontTx/>
              <a:buNone/>
            </a:pPr>
            <a:endParaRPr lang="en-US" altLang="ru-RU" sz="4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342F2B-3446-4E57-94FB-D4FBD0BE934C}" type="slidenum">
              <a:rPr lang="en-US" altLang="ru-RU"/>
              <a:pPr eaLnBrk="1" hangingPunct="1"/>
              <a:t>9</a:t>
            </a:fld>
            <a:endParaRPr lang="en-US" altLang="ru-RU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altLang="ru-RU" b="1">
                <a:solidFill>
                  <a:schemeClr val="accent2"/>
                </a:solidFill>
                <a:latin typeface="Arial Narrow" panose="020B0606020202030204" pitchFamily="34" charset="0"/>
              </a:rPr>
              <a:t>DATE ŞI INFORMAŢII</a:t>
            </a:r>
            <a:endParaRPr lang="en-US" altLang="ru-RU" b="1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altLang="ru-RU" sz="2400" dirty="0">
                <a:latin typeface="Calibri" panose="020F0502020204030204" pitchFamily="34" charset="0"/>
              </a:rPr>
              <a:t>Noţiunea de dată şi informaţie adesea se utilizează ca sinonime, dar ele totuşi diferă ca esenţă.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altLang="ru-RU" sz="2400" b="1" dirty="0">
                <a:latin typeface="Calibri" panose="020F0502020204030204" pitchFamily="34" charset="0"/>
              </a:rPr>
              <a:t>Date </a:t>
            </a:r>
            <a:r>
              <a:rPr lang="ro-RO" altLang="ru-RU" sz="2400" dirty="0">
                <a:latin typeface="Calibri" panose="020F0502020204030204" pitchFamily="34" charset="0"/>
              </a:rPr>
              <a:t>–</a:t>
            </a:r>
            <a:r>
              <a:rPr lang="ro-RO" altLang="ru-RU" sz="2400" b="1" dirty="0">
                <a:latin typeface="Calibri" panose="020F0502020204030204" pitchFamily="34" charset="0"/>
              </a:rPr>
              <a:t> </a:t>
            </a:r>
            <a:r>
              <a:rPr lang="ro-RO" altLang="ru-RU" sz="2400" dirty="0">
                <a:latin typeface="Calibri" panose="020F0502020204030204" pitchFamily="34" charset="0"/>
              </a:rPr>
              <a:t>fiecare din numerele, mărimile, relaţiile etc. care servesc pentru rezolvarea unei probleme sau care sunt obţinute în urma unei cercetări şi urmează să fie supuse unor anumite prelucrări.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vi-VN" altLang="en-US" sz="2400" b="1" dirty="0">
                <a:latin typeface="Calibri" panose="020F0502020204030204" pitchFamily="34" charset="0"/>
              </a:rPr>
              <a:t>Datele</a:t>
            </a:r>
            <a:r>
              <a:rPr lang="vi-VN" altLang="en-US" sz="2400" dirty="0">
                <a:latin typeface="Calibri" panose="020F0502020204030204" pitchFamily="34" charset="0"/>
              </a:rPr>
              <a:t> reprezintă atribute</a:t>
            </a:r>
            <a:r>
              <a:rPr lang="en-US" altLang="en-US" sz="2400" dirty="0">
                <a:latin typeface="Calibri" panose="020F0502020204030204" pitchFamily="34" charset="0"/>
              </a:rPr>
              <a:t> (</a:t>
            </a:r>
            <a:r>
              <a:rPr lang="en-US" altLang="en-US" sz="2400" dirty="0" err="1">
                <a:latin typeface="Calibri" panose="020F0502020204030204" pitchFamily="34" charset="0"/>
              </a:rPr>
              <a:t>caracteristici</a:t>
            </a:r>
            <a:r>
              <a:rPr lang="en-US" altLang="en-US" sz="2400" dirty="0">
                <a:latin typeface="Calibri" panose="020F0502020204030204" pitchFamily="34" charset="0"/>
              </a:rPr>
              <a:t>)</a:t>
            </a:r>
            <a:r>
              <a:rPr lang="vi-VN" altLang="en-US" sz="2400" dirty="0">
                <a:latin typeface="Calibri" panose="020F0502020204030204" pitchFamily="34" charset="0"/>
              </a:rPr>
              <a:t> cantitative sau calitative ale unei variabile sau mulţimi de variabile. </a:t>
            </a:r>
            <a:endParaRPr lang="ro-RO" altLang="ru-RU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altLang="ru-RU" sz="2400" i="1" dirty="0">
                <a:latin typeface="Calibri" panose="020F0502020204030204" pitchFamily="34" charset="0"/>
              </a:rPr>
              <a:t>Prelucrarea datelor, conform cerinţelor informaţionale a utilizatorului de informaţie, conduce la obţinerea informaţiilor</a:t>
            </a:r>
            <a:r>
              <a:rPr lang="ro-RO" altLang="ru-RU" sz="2400" dirty="0">
                <a:latin typeface="Calibri" panose="020F0502020204030204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altLang="ru-RU" sz="2400" b="1" dirty="0">
                <a:latin typeface="Calibri" panose="020F0502020204030204" pitchFamily="34" charset="0"/>
              </a:rPr>
              <a:t>Informaţiile</a:t>
            </a:r>
            <a:r>
              <a:rPr lang="ro-RO" altLang="ru-RU" sz="2400" dirty="0">
                <a:latin typeface="Calibri" panose="020F0502020204030204" pitchFamily="34" charset="0"/>
              </a:rPr>
              <a:t> – sunt observaţii referitoare la obiecte, fapte şi evenimente din mediul înconjurător care într-un context determinat au o anumită semnificaţie. Principala caracteristică a informaţiei este noutatea.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altLang="ru-RU" sz="1800" dirty="0">
                <a:latin typeface="Calibri" panose="020F0502020204030204" pitchFamily="34" charset="0"/>
              </a:rPr>
              <a:t>Această caracteristică nu este specifică datelor, care se pot păstra ani la rând şi folosite la necesitate în obţinerea de noi informaţii.</a:t>
            </a:r>
            <a:endParaRPr lang="en-US" altLang="ru-RU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2206</TotalTime>
  <Words>1527</Words>
  <Application>Microsoft Office PowerPoint</Application>
  <PresentationFormat>On-screen Show (4:3)</PresentationFormat>
  <Paragraphs>204</Paragraphs>
  <Slides>26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Narrow</vt:lpstr>
      <vt:lpstr>Calibri</vt:lpstr>
      <vt:lpstr>Verdana</vt:lpstr>
      <vt:lpstr>Wingdings</vt:lpstr>
      <vt:lpstr>Default Design</vt:lpstr>
      <vt:lpstr>Chart</vt:lpstr>
      <vt:lpstr>PROIECTAREA SISTEMELOR INFORMATICE  N.Pleşca</vt:lpstr>
      <vt:lpstr>PROBLEMĂ de proiectare a solutiei</vt:lpstr>
      <vt:lpstr>PROIECTAREA GRAFICĂ A ACTIVITĂŢILOR PENTRU PROCESUL DE CUMPĂRARE A PRODUSELOR ON-LINE</vt:lpstr>
      <vt:lpstr>PowerPoint Presentation</vt:lpstr>
      <vt:lpstr>BIBLIOGRAFIE</vt:lpstr>
      <vt:lpstr>REPARTIZAREA ORELOR</vt:lpstr>
      <vt:lpstr>Definiţi următoarele noţiuni: (noţiunea- definiţia)</vt:lpstr>
      <vt:lpstr>PowerPoint Presentation</vt:lpstr>
      <vt:lpstr>DATE ŞI INFORMAŢII</vt:lpstr>
      <vt:lpstr>DATE ŞI INFORMAŢII</vt:lpstr>
      <vt:lpstr>DATE, INFORMAŢII</vt:lpstr>
      <vt:lpstr>DATE, INFORMAŢII…</vt:lpstr>
      <vt:lpstr>EXEMPLE DATE</vt:lpstr>
      <vt:lpstr>EXEMPLE</vt:lpstr>
      <vt:lpstr>EXEMPLE</vt:lpstr>
      <vt:lpstr>STRUCTURA PROCESULUI INFORMAŢIONAL</vt:lpstr>
      <vt:lpstr>COLECTAREA DATELOR</vt:lpstr>
      <vt:lpstr>ÎNREGISTRAREA ŞI TRANSMITEREA DATELOR</vt:lpstr>
      <vt:lpstr>PRELUCRAREA DATELOR</vt:lpstr>
      <vt:lpstr>PREZENTAREA INFORMAŢIEI</vt:lpstr>
      <vt:lpstr>EXEMPLU Sursa: statistica.md</vt:lpstr>
      <vt:lpstr>SCOPUL CONVERTIRII DATELOR ÎN INFORMAŢII</vt:lpstr>
      <vt:lpstr>CUNOŞTINŢE ŞI LUAREA DECIZIILOR</vt:lpstr>
      <vt:lpstr>!!!</vt:lpstr>
      <vt:lpstr>Orice se produce în jurul nostru (fenomen) este influenţat de diferiţi factori</vt:lpstr>
      <vt:lpstr>Orice se produce (fenomen) în jurul nostru este influenţat de diferiţi factori</vt:lpstr>
    </vt:vector>
  </TitlesOfParts>
  <Company>Family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SISTEME INFORMATICE. NOŢIUNI</dc:title>
  <dc:creator>Chief</dc:creator>
  <cp:lastModifiedBy>ASUS</cp:lastModifiedBy>
  <cp:revision>76</cp:revision>
  <dcterms:created xsi:type="dcterms:W3CDTF">2011-06-29T09:31:48Z</dcterms:created>
  <dcterms:modified xsi:type="dcterms:W3CDTF">2018-09-02T13:08:47Z</dcterms:modified>
</cp:coreProperties>
</file>