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AF53-95D2-4DBE-A096-5BDED3AE4956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0ECA-8DB1-4CA3-AD32-47083FEA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32A7FC-5C06-49BF-A43E-0F7E49D4176F}" type="slidenum">
              <a:rPr lang="en-US" altLang="ru-RU"/>
              <a:pPr eaLnBrk="1" hangingPunct="1"/>
              <a:t>2</a:t>
            </a:fld>
            <a:endParaRPr lang="en-US" altLang="ru-R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ru-RU">
                <a:latin typeface="Arial" panose="020B0604020202020204" pitchFamily="34" charset="0"/>
              </a:rPr>
              <a:t>Da exemple la descompunerea sistemului in subsisteme, care la randul lor iar pot fi descompuse in componente</a:t>
            </a:r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9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672033-5E02-477E-8163-139531D8D5BA}" type="slidenum">
              <a:rPr lang="en-US" altLang="ru-RU"/>
              <a:pPr eaLnBrk="1" hangingPunct="1"/>
              <a:t>9</a:t>
            </a:fld>
            <a:endParaRPr lang="en-US" altLang="ru-RU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o-RO" altLang="ru-RU">
                <a:latin typeface="Arial" panose="020B0604020202020204" pitchFamily="34" charset="0"/>
              </a:rPr>
              <a:t>Orice organizaţie interacţionează cu alte organizaţii externe ei primind informaţii din exterior şi furnizând informaţii către lumea exterioară.</a:t>
            </a:r>
          </a:p>
          <a:p>
            <a:pPr eaLnBrk="1" hangingPunct="1"/>
            <a:endParaRPr lang="ro-RO" altLang="ru-RU">
              <a:latin typeface="Arial" panose="020B0604020202020204" pitchFamily="34" charset="0"/>
            </a:endParaRPr>
          </a:p>
          <a:p>
            <a:pPr eaLnBrk="1" hangingPunct="1"/>
            <a:r>
              <a:rPr lang="ro-RO" altLang="ru-RU">
                <a:latin typeface="Arial" panose="020B0604020202020204" pitchFamily="34" charset="0"/>
              </a:rPr>
              <a:t>Exemple la cum pot fi stocate si prelucrate datele, atat manual cat si automat.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443E1-AE17-440D-B10B-E9ADF76F3867}" type="slidenum">
              <a:rPr lang="en-US" altLang="ru-RU"/>
              <a:pPr eaLnBrk="1" hangingPunct="1"/>
              <a:t>10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89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CBF98-85B3-429D-ADAF-A2D3FEB8F9F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453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9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164C-D914-4BAB-9D01-8FD483B16B8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6B8-9119-47A2-AA4E-6E30F309A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altLang="ru-RU" sz="4400" dirty="0"/>
              <a:t>TEMA 2:</a:t>
            </a:r>
            <a:br>
              <a:rPr lang="ro-RO" altLang="ru-RU" sz="4400" dirty="0"/>
            </a:br>
            <a:r>
              <a:rPr lang="ro-RO" altLang="ru-RU" b="1" dirty="0"/>
              <a:t>SISTEME şi</a:t>
            </a:r>
            <a:br>
              <a:rPr lang="ro-RO" altLang="ru-RU" b="1" dirty="0"/>
            </a:br>
            <a:r>
              <a:rPr lang="ro-RO" altLang="ru-RU" b="1" dirty="0"/>
              <a:t>SISTEME INFORMAŢIONALE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N. </a:t>
            </a:r>
            <a:r>
              <a:rPr lang="en-US" dirty="0" err="1"/>
              <a:t>Plesca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5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87" y="274638"/>
            <a:ext cx="9375913" cy="1047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>
                <a:solidFill>
                  <a:schemeClr val="accent6"/>
                </a:solidFill>
              </a:rPr>
              <a:t>STRUCTURA SISTEMULUI INFORMAŢIONAL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9C33B1-E07A-4A58-A195-0BD170A0C8C7}" type="slidenum">
              <a:rPr lang="en-US" altLang="ru-RU"/>
              <a:pPr eaLnBrk="1" hangingPunct="1"/>
              <a:t>10</a:t>
            </a:fld>
            <a:endParaRPr lang="en-US" altLang="ru-RU"/>
          </a:p>
        </p:txBody>
      </p:sp>
      <p:sp>
        <p:nvSpPr>
          <p:cNvPr id="40964" name="Rectangle 5"/>
          <p:cNvSpPr txBox="1">
            <a:spLocks noChangeArrowheads="1"/>
          </p:cNvSpPr>
          <p:nvPr/>
        </p:nvSpPr>
        <p:spPr bwMode="auto">
          <a:xfrm>
            <a:off x="834887" y="1524000"/>
            <a:ext cx="1038970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o-RO" altLang="ru-RU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informaţional</a:t>
            </a: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cuprinde: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ansamblul informaţiilor interne şi externe, utilizate în cadrul organizaţiei,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datele care au stat la baza obţinerii informaţiilor,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procedurile şi tehnicile de obţinere a informaţiilor (plecând de la datele primare) şi de difuzare a informaţiilor,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personalul implicat în culegerea, transmiterea, stocarea şi prelucrarea datelor.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vi-VN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Printre posibilele activităţi desfăşurate în cadrul acestui sistem, pot fi enumerate: achiziţia de informaţii din sistemul de bază</a:t>
            </a:r>
            <a:r>
              <a:rPr lang="ro-MD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(organizatie)</a:t>
            </a:r>
            <a:r>
              <a:rPr lang="vi-VN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completarea documentelor şi transferul acestora între diferite compartimente</a:t>
            </a:r>
            <a:r>
              <a:rPr lang="en-US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 exterior</a:t>
            </a:r>
            <a:r>
              <a:rPr lang="vi-VN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centralizarea datelor</a:t>
            </a:r>
            <a:r>
              <a:rPr lang="ro-RO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 </a:t>
            </a:r>
            <a:endParaRPr lang="en-US" altLang="ru-RU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o-RO" alt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informaţional are două componente mari: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componenta pentru stocarea (memorarea) informaţiilor;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ro-RO" alt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componenta pentru prelucrarea informaţiilor</a:t>
            </a:r>
            <a:r>
              <a:rPr lang="ro-RO" alt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02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339DF8-E032-45A5-9346-00425E702BDE}" type="slidenum">
              <a:rPr lang="en-US" altLang="ru-RU"/>
              <a:pPr eaLnBrk="1" hangingPunct="1"/>
              <a:t>11</a:t>
            </a:fld>
            <a:endParaRPr lang="en-US" altLang="ru-RU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/>
              <a:t>(sub)</a:t>
            </a:r>
            <a:r>
              <a:rPr lang="en-US" altLang="ru-RU" sz="4000" b="1">
                <a:solidFill>
                  <a:schemeClr val="accent2"/>
                </a:solidFill>
              </a:rPr>
              <a:t>S</a:t>
            </a:r>
            <a:r>
              <a:rPr lang="ro-RO" altLang="ru-RU" sz="4000" b="1">
                <a:solidFill>
                  <a:schemeClr val="accent2"/>
                </a:solidFill>
              </a:rPr>
              <a:t>ISTEME ÎN ORGANIZAŢIE</a:t>
            </a:r>
            <a:endParaRPr lang="en-US" altLang="ru-RU" sz="4000" b="1">
              <a:solidFill>
                <a:schemeClr val="accent2"/>
              </a:solidFill>
            </a:endParaRPr>
          </a:p>
        </p:txBody>
      </p:sp>
      <p:grpSp>
        <p:nvGrpSpPr>
          <p:cNvPr id="41988" name="Group 8"/>
          <p:cNvGrpSpPr>
            <a:grpSpLocks/>
          </p:cNvGrpSpPr>
          <p:nvPr/>
        </p:nvGrpSpPr>
        <p:grpSpPr bwMode="auto">
          <a:xfrm>
            <a:off x="1828800" y="2284413"/>
            <a:ext cx="8458200" cy="3962400"/>
            <a:chOff x="0" y="0"/>
            <a:chExt cx="5365115" cy="22860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161893" y="1219017"/>
              <a:ext cx="0" cy="419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15"/>
            <p:cNvSpPr txBox="1"/>
            <p:nvPr/>
          </p:nvSpPr>
          <p:spPr>
            <a:xfrm>
              <a:off x="3218854" y="1305108"/>
              <a:ext cx="707181" cy="2665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ro-RO" sz="1600">
                  <a:latin typeface="Times New Roman"/>
                  <a:ea typeface="Times New Roman"/>
                </a:rPr>
                <a:t>Date</a:t>
              </a:r>
              <a:endParaRPr lang="en-US" sz="1600">
                <a:latin typeface="Times New Roman"/>
                <a:ea typeface="Times New Roman"/>
              </a:endParaRPr>
            </a:p>
          </p:txBody>
        </p:sp>
        <p:grpSp>
          <p:nvGrpSpPr>
            <p:cNvPr id="41992" name="Group 11"/>
            <p:cNvGrpSpPr>
              <a:grpSpLocks/>
            </p:cNvGrpSpPr>
            <p:nvPr/>
          </p:nvGrpSpPr>
          <p:grpSpPr bwMode="auto">
            <a:xfrm>
              <a:off x="0" y="0"/>
              <a:ext cx="5365115" cy="2286000"/>
              <a:chOff x="0" y="0"/>
              <a:chExt cx="5365115" cy="2286000"/>
            </a:xfrm>
          </p:grpSpPr>
          <p:sp>
            <p:nvSpPr>
              <p:cNvPr id="41993" name="Text Box 2"/>
              <p:cNvSpPr txBox="1">
                <a:spLocks noChangeArrowheads="1"/>
              </p:cNvSpPr>
              <p:nvPr/>
            </p:nvSpPr>
            <p:spPr bwMode="auto">
              <a:xfrm>
                <a:off x="1485900" y="247650"/>
                <a:ext cx="2343150" cy="1964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o-RO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Subsistemul decizional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94" name="Text Box 2"/>
              <p:cNvSpPr txBox="1">
                <a:spLocks noChangeArrowheads="1"/>
              </p:cNvSpPr>
              <p:nvPr/>
            </p:nvSpPr>
            <p:spPr bwMode="auto">
              <a:xfrm>
                <a:off x="1485900" y="942975"/>
                <a:ext cx="2343150" cy="1964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o-RO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Subsistemul informaţional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95" name="Text Box 2"/>
              <p:cNvSpPr txBox="1">
                <a:spLocks noChangeArrowheads="1"/>
              </p:cNvSpPr>
              <p:nvPr/>
            </p:nvSpPr>
            <p:spPr bwMode="auto">
              <a:xfrm>
                <a:off x="1485900" y="1638300"/>
                <a:ext cx="2343150" cy="1964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o-RO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Subsistemul operaţional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161893" y="523875"/>
                <a:ext cx="0" cy="41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1"/>
              <p:cNvSpPr txBox="1"/>
              <p:nvPr/>
            </p:nvSpPr>
            <p:spPr>
              <a:xfrm>
                <a:off x="3218854" y="666750"/>
                <a:ext cx="708255" cy="21064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Informaţii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209671" y="523875"/>
                <a:ext cx="0" cy="41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209671" y="1219017"/>
                <a:ext cx="0" cy="41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6"/>
              <p:cNvSpPr txBox="1"/>
              <p:nvPr/>
            </p:nvSpPr>
            <p:spPr>
              <a:xfrm>
                <a:off x="1590619" y="666750"/>
                <a:ext cx="559941" cy="21064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r>
                  <a:rPr lang="ro-RO" sz="1600">
                    <a:latin typeface="Times New Roman"/>
                    <a:ea typeface="Times New Roman"/>
                  </a:rPr>
                  <a:t>Decizii</a:t>
                </a:r>
                <a:endParaRPr lang="en-US" sz="1600">
                  <a:latin typeface="Times New Roman"/>
                  <a:ea typeface="Times New Roman"/>
                </a:endParaRPr>
              </a:p>
            </p:txBody>
          </p:sp>
          <p:sp>
            <p:nvSpPr>
              <p:cNvPr id="21" name="Text Box 8"/>
              <p:cNvSpPr txBox="1"/>
              <p:nvPr/>
            </p:nvSpPr>
            <p:spPr>
              <a:xfrm>
                <a:off x="1590619" y="1361892"/>
                <a:ext cx="559941" cy="21064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>
                  <a:defRPr/>
                </a:pPr>
                <a:r>
                  <a:rPr lang="ro-RO" sz="1600">
                    <a:latin typeface="Times New Roman"/>
                    <a:ea typeface="Times New Roman"/>
                  </a:rPr>
                  <a:t>Decizii</a:t>
                </a:r>
                <a:endParaRPr lang="en-US" sz="1600"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0" y="1056909"/>
                <a:ext cx="14820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838981" y="1056909"/>
                <a:ext cx="14820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18"/>
              <p:cNvSpPr txBox="1"/>
              <p:nvPr/>
            </p:nvSpPr>
            <p:spPr>
              <a:xfrm>
                <a:off x="0" y="752841"/>
                <a:ext cx="1345578" cy="209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ro-RO" sz="1600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Fluxuri informaţionale</a:t>
                </a:r>
                <a:endParaRPr lang="en-US" sz="16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 Box 19"/>
              <p:cNvSpPr txBox="1"/>
              <p:nvPr/>
            </p:nvSpPr>
            <p:spPr>
              <a:xfrm>
                <a:off x="4019537" y="762000"/>
                <a:ext cx="1345578" cy="209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Fluxuri informaţionale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0" y="1809750"/>
                <a:ext cx="14820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38981" y="1790517"/>
                <a:ext cx="14820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22"/>
              <p:cNvSpPr txBox="1"/>
              <p:nvPr/>
            </p:nvSpPr>
            <p:spPr>
              <a:xfrm>
                <a:off x="0" y="1361892"/>
                <a:ext cx="1071519" cy="41122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Fluxuri materiale 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Şi financiare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 Box 23"/>
              <p:cNvSpPr txBox="1"/>
              <p:nvPr/>
            </p:nvSpPr>
            <p:spPr>
              <a:xfrm>
                <a:off x="4019537" y="1342659"/>
                <a:ext cx="1069369" cy="41030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Fluxuri materiale 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defRPr/>
                </a:pPr>
                <a:r>
                  <a:rPr lang="ro-RO" sz="160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Şi financiare</a:t>
                </a:r>
                <a:endParaRPr lang="en-US" sz="160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46995" y="0"/>
                <a:ext cx="4067901" cy="2286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42011" name="Text Box 2"/>
              <p:cNvSpPr txBox="1">
                <a:spLocks noChangeArrowheads="1"/>
              </p:cNvSpPr>
              <p:nvPr/>
            </p:nvSpPr>
            <p:spPr bwMode="auto">
              <a:xfrm>
                <a:off x="3714750" y="2009775"/>
                <a:ext cx="971550" cy="196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o-RO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Organizaţia</a:t>
                </a:r>
                <a:endPara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1351722" y="1524001"/>
            <a:ext cx="89352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orice domeniu de activitatea economică sau socială, există un flux informaţional pe baza căruia se desfăşoară orice activitate</a:t>
            </a:r>
            <a:endParaRPr lang="en-US" alt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31DF4-E6F8-46DD-A5FC-86993315C984}" type="slidenum">
              <a:rPr lang="en-US" altLang="ru-RU"/>
              <a:pPr eaLnBrk="1" hangingPunct="1"/>
              <a:t>12</a:t>
            </a:fld>
            <a:endParaRPr lang="en-US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</a:rPr>
              <a:t>SUBSISTEME FUNCŢIONALE</a:t>
            </a:r>
            <a:br>
              <a:rPr lang="ro-RO" altLang="ru-RU" sz="4000" b="1">
                <a:solidFill>
                  <a:schemeClr val="accent2"/>
                </a:solidFill>
              </a:rPr>
            </a:br>
            <a:r>
              <a:rPr lang="ro-RO" altLang="ru-RU" sz="4000" b="1">
                <a:solidFill>
                  <a:schemeClr val="accent2"/>
                </a:solidFill>
              </a:rPr>
              <a:t>ale ÎNTREPRINDERII</a:t>
            </a:r>
            <a:endParaRPr lang="en-US" altLang="ru-RU" sz="4000" b="1">
              <a:solidFill>
                <a:schemeClr val="accent2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9372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500" dirty="0"/>
              <a:t>În cadrul fiecărui sistem</a:t>
            </a:r>
            <a:r>
              <a:rPr lang="en-US" altLang="ru-RU" sz="2500" dirty="0"/>
              <a:t>/</a:t>
            </a:r>
            <a:r>
              <a:rPr lang="en-US" altLang="ru-RU" sz="2500" dirty="0" err="1"/>
              <a:t>organizatie</a:t>
            </a:r>
            <a:r>
              <a:rPr lang="ro-RO" altLang="ru-RU" sz="2500" dirty="0"/>
              <a:t> pot fi identificate principalele subsisteme de informare pe care acestea le implică, dar care privite în ansamblul lor formează sistemul informaţional al întreprinderii.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dirty="0"/>
              <a:t>Exemplu: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responsabilă de monitorizarea producţiei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de cercetare şi dezvoltare tehnologică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responsabilă de promovare</a:t>
            </a:r>
            <a:r>
              <a:rPr lang="en-US" altLang="ru-RU" sz="2000" dirty="0"/>
              <a:t> </a:t>
            </a:r>
            <a:r>
              <a:rPr lang="ro-RO" altLang="ru-RU" sz="2000" dirty="0"/>
              <a:t> şi comercializare</a:t>
            </a:r>
            <a:r>
              <a:rPr lang="en-US" altLang="ru-RU" sz="2000" dirty="0"/>
              <a:t> </a:t>
            </a:r>
            <a:r>
              <a:rPr lang="ro-RO" altLang="ru-RU" sz="2000" dirty="0"/>
              <a:t>a producţiei întreprinderii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responsabilă de aprovizionarea şi achiziţia (cu depozitarea) resurselor materiale necesare activităţii întreprinderii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responsabilă de selectarea personalului şi evidenţa activităţii acestuia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ru-RU" sz="2000" dirty="0"/>
              <a:t>Componenta financiar contabilă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ru-RU" sz="1600" i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1600" i="1" dirty="0">
                <a:solidFill>
                  <a:schemeClr val="hlink"/>
                </a:solidFill>
              </a:rPr>
              <a:t>PS: Suplimentar, în cadrul unor întreprinderi, mai pot fi caracteristice şi alte componente, în funcţie de domeniul de activitatea al acesteia</a:t>
            </a:r>
            <a:endParaRPr lang="en-US" altLang="ru-RU" sz="1600" i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0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49B9CA-03DA-47A6-98D7-50A7017FC01E}" type="slidenum">
              <a:rPr lang="en-US" altLang="ru-RU"/>
              <a:pPr eaLnBrk="1" hangingPunct="1"/>
              <a:t>13</a:t>
            </a:fld>
            <a:endParaRPr lang="en-US" altLang="ru-RU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</a:rPr>
              <a:t>SUBSISTEME</a:t>
            </a:r>
            <a:r>
              <a:rPr lang="en-US" altLang="ru-RU" sz="4000" b="1">
                <a:solidFill>
                  <a:schemeClr val="accent2"/>
                </a:solidFill>
              </a:rPr>
              <a:t>LE</a:t>
            </a:r>
            <a:r>
              <a:rPr lang="ro-RO" altLang="ru-RU" sz="4000" b="1">
                <a:solidFill>
                  <a:schemeClr val="accent2"/>
                </a:solidFill>
              </a:rPr>
              <a:t> FUNCŢIONALE</a:t>
            </a:r>
            <a:br>
              <a:rPr lang="ro-RO" altLang="ru-RU" sz="4000" b="1">
                <a:solidFill>
                  <a:schemeClr val="accent2"/>
                </a:solidFill>
              </a:rPr>
            </a:br>
            <a:r>
              <a:rPr lang="ro-RO" altLang="ru-RU" sz="4000" b="1">
                <a:solidFill>
                  <a:schemeClr val="accent2"/>
                </a:solidFill>
              </a:rPr>
              <a:t>ale ÎNTREPRINDERII</a:t>
            </a:r>
            <a:r>
              <a:rPr lang="en-US" altLang="ru-RU" sz="4000" b="1">
                <a:solidFill>
                  <a:schemeClr val="accent2"/>
                </a:solidFill>
              </a:rPr>
              <a:t> (grafic)</a:t>
            </a:r>
          </a:p>
        </p:txBody>
      </p:sp>
      <p:grpSp>
        <p:nvGrpSpPr>
          <p:cNvPr id="44036" name="Group 23"/>
          <p:cNvGrpSpPr>
            <a:grpSpLocks noChangeAspect="1"/>
          </p:cNvGrpSpPr>
          <p:nvPr/>
        </p:nvGrpSpPr>
        <p:grpSpPr bwMode="auto">
          <a:xfrm>
            <a:off x="2286000" y="1524000"/>
            <a:ext cx="5605670" cy="5197475"/>
            <a:chOff x="1200" y="6804"/>
            <a:chExt cx="5520" cy="7868"/>
          </a:xfrm>
        </p:grpSpPr>
        <p:sp>
          <p:nvSpPr>
            <p:cNvPr id="44037" name="AutoShape 24"/>
            <p:cNvSpPr>
              <a:spLocks noChangeAspect="1" noChangeArrowheads="1"/>
            </p:cNvSpPr>
            <p:nvPr/>
          </p:nvSpPr>
          <p:spPr bwMode="auto">
            <a:xfrm>
              <a:off x="1200" y="6804"/>
              <a:ext cx="5520" cy="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4038" name="Text Box 25"/>
            <p:cNvSpPr txBox="1">
              <a:spLocks noChangeArrowheads="1"/>
            </p:cNvSpPr>
            <p:nvPr/>
          </p:nvSpPr>
          <p:spPr bwMode="auto">
            <a:xfrm>
              <a:off x="1440" y="6932"/>
              <a:ext cx="600" cy="76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endParaRPr lang="en-US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U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  <a:endParaRPr lang="en-US" altLang="ru-RU"/>
            </a:p>
          </p:txBody>
        </p:sp>
        <p:sp>
          <p:nvSpPr>
            <p:cNvPr id="44039" name="Text Box 26"/>
            <p:cNvSpPr txBox="1">
              <a:spLocks noChangeArrowheads="1"/>
            </p:cNvSpPr>
            <p:nvPr/>
          </p:nvSpPr>
          <p:spPr bwMode="auto">
            <a:xfrm>
              <a:off x="2160" y="6932"/>
              <a:ext cx="600" cy="76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endParaRPr lang="en-US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V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  <a:endParaRPr lang="en-US" altLang="ru-RU"/>
            </a:p>
          </p:txBody>
        </p:sp>
        <p:sp>
          <p:nvSpPr>
            <p:cNvPr id="44040" name="Text Box 27"/>
            <p:cNvSpPr txBox="1">
              <a:spLocks noChangeArrowheads="1"/>
            </p:cNvSpPr>
            <p:nvPr/>
          </p:nvSpPr>
          <p:spPr bwMode="auto">
            <a:xfrm>
              <a:off x="5040" y="6939"/>
              <a:ext cx="600" cy="761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S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U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S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U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  <a:endParaRPr lang="en-US" altLang="ru-RU"/>
            </a:p>
          </p:txBody>
        </p:sp>
        <p:sp>
          <p:nvSpPr>
            <p:cNvPr id="44041" name="Text Box 28"/>
            <p:cNvSpPr txBox="1">
              <a:spLocks noChangeArrowheads="1"/>
            </p:cNvSpPr>
            <p:nvPr/>
          </p:nvSpPr>
          <p:spPr bwMode="auto">
            <a:xfrm>
              <a:off x="5760" y="6939"/>
              <a:ext cx="600" cy="760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100" b="1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F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-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100" b="1" dirty="0">
                  <a:latin typeface="Times New Roman" panose="02020603050405020304" pitchFamily="18" charset="0"/>
                </a:rPr>
                <a:t>A</a:t>
              </a:r>
              <a:endParaRPr lang="ro-MD" altLang="ru-RU" sz="1100" b="1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ro-MD" altLang="ru-RU" sz="1100" b="1" dirty="0">
                  <a:latin typeface="Times New Roman" panose="02020603050405020304" pitchFamily="18" charset="0"/>
                </a:rPr>
                <a:t>B</a:t>
              </a:r>
            </a:p>
            <a:p>
              <a:pPr algn="ctr" eaLnBrk="1" hangingPunct="1"/>
              <a:r>
                <a:rPr lang="ro-MD" altLang="ru-RU" sz="1100" b="1" dirty="0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/>
              <a:r>
                <a:rPr lang="ro-MD" altLang="ru-RU" sz="1100" b="1" dirty="0">
                  <a:latin typeface="Times New Roman" panose="02020603050405020304" pitchFamily="18" charset="0"/>
                </a:rPr>
                <a:t>L</a:t>
              </a:r>
            </a:p>
            <a:p>
              <a:pPr algn="ctr" eaLnBrk="1" hangingPunct="1"/>
              <a:r>
                <a:rPr lang="ro-MD" altLang="ru-RU" sz="1100" b="1" dirty="0">
                  <a:latin typeface="Times New Roman" panose="02020603050405020304" pitchFamily="18" charset="0"/>
                </a:rPr>
                <a:t>Ă</a:t>
              </a:r>
              <a:endParaRPr lang="en-US" altLang="ru-RU" sz="1100" dirty="0"/>
            </a:p>
          </p:txBody>
        </p:sp>
        <p:sp>
          <p:nvSpPr>
            <p:cNvPr id="44042" name="Text Box 29"/>
            <p:cNvSpPr txBox="1">
              <a:spLocks noChangeArrowheads="1"/>
            </p:cNvSpPr>
            <p:nvPr/>
          </p:nvSpPr>
          <p:spPr bwMode="auto">
            <a:xfrm>
              <a:off x="4320" y="6939"/>
              <a:ext cx="600" cy="760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endParaRPr lang="en-US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V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Z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I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  <a:endParaRPr lang="en-US" altLang="ru-RU"/>
            </a:p>
          </p:txBody>
        </p:sp>
        <p:sp>
          <p:nvSpPr>
            <p:cNvPr id="44043" name="Text Box 30"/>
            <p:cNvSpPr txBox="1">
              <a:spLocks noChangeArrowheads="1"/>
            </p:cNvSpPr>
            <p:nvPr/>
          </p:nvSpPr>
          <p:spPr bwMode="auto">
            <a:xfrm>
              <a:off x="2880" y="6939"/>
              <a:ext cx="600" cy="76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</a:p>
            <a:p>
              <a:pPr eaLnBrk="1" hangingPunct="1"/>
              <a:endParaRPr lang="en-US" altLang="ru-RU" sz="12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V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N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Z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A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R</a:t>
              </a:r>
            </a:p>
            <a:p>
              <a:pPr eaLnBrk="1" hangingPunct="1"/>
              <a:r>
                <a:rPr lang="en-US" altLang="ru-RU" sz="1200" b="1">
                  <a:latin typeface="Times New Roman" panose="02020603050405020304" pitchFamily="18" charset="0"/>
                </a:rPr>
                <a:t>E</a:t>
              </a:r>
              <a:endParaRPr lang="en-US" altLang="ru-RU"/>
            </a:p>
          </p:txBody>
        </p:sp>
        <p:sp>
          <p:nvSpPr>
            <p:cNvPr id="44044" name="Text Box 31"/>
            <p:cNvSpPr txBox="1">
              <a:spLocks noChangeArrowheads="1"/>
            </p:cNvSpPr>
            <p:nvPr/>
          </p:nvSpPr>
          <p:spPr bwMode="auto">
            <a:xfrm>
              <a:off x="3600" y="6939"/>
              <a:ext cx="600" cy="759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C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P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O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E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N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T</a:t>
              </a: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A</a:t>
              </a:r>
            </a:p>
            <a:p>
              <a:pPr algn="ctr" eaLnBrk="1" hangingPunct="1"/>
              <a:endParaRPr lang="pt-BR" altLang="ru-RU" sz="1200" b="1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pt-BR" altLang="ru-RU" sz="1200" b="1" dirty="0">
                  <a:latin typeface="Times New Roman" panose="02020603050405020304" pitchFamily="18" charset="0"/>
                </a:rPr>
                <a:t>D</a:t>
              </a:r>
            </a:p>
            <a:p>
              <a:pPr algn="ctr"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E</a:t>
              </a:r>
            </a:p>
            <a:p>
              <a:pPr eaLnBrk="1" hangingPunct="1"/>
              <a:endParaRPr lang="en-US" altLang="ru-RU" sz="1200" b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D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E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P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O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Z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I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T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A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R</a:t>
              </a:r>
            </a:p>
            <a:p>
              <a:pPr eaLnBrk="1" hangingPunct="1"/>
              <a:r>
                <a:rPr lang="en-US" altLang="ru-RU" sz="1200" b="1" dirty="0">
                  <a:latin typeface="Times New Roman" panose="02020603050405020304" pitchFamily="18" charset="0"/>
                </a:rPr>
                <a:t>E</a:t>
              </a:r>
              <a:endParaRPr lang="en-US" alt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84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647603-0077-4B1E-93E6-BD670FC6C5CB}" type="slidenum">
              <a:rPr lang="en-US" altLang="ru-RU"/>
              <a:pPr eaLnBrk="1" hangingPunct="1"/>
              <a:t>14</a:t>
            </a:fld>
            <a:endParaRPr lang="en-US" altLang="ru-RU"/>
          </a:p>
        </p:txBody>
      </p:sp>
      <p:grpSp>
        <p:nvGrpSpPr>
          <p:cNvPr id="45059" name="Group 18"/>
          <p:cNvGrpSpPr>
            <a:grpSpLocks/>
          </p:cNvGrpSpPr>
          <p:nvPr/>
        </p:nvGrpSpPr>
        <p:grpSpPr bwMode="auto">
          <a:xfrm>
            <a:off x="1676400" y="609600"/>
            <a:ext cx="8763000" cy="5867400"/>
            <a:chOff x="96" y="384"/>
            <a:chExt cx="5520" cy="3696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96" y="384"/>
              <a:ext cx="5520" cy="3696"/>
              <a:chOff x="1080" y="1224"/>
              <a:chExt cx="10080" cy="4860"/>
            </a:xfrm>
          </p:grpSpPr>
          <p:grpSp>
            <p:nvGrpSpPr>
              <p:cNvPr id="45070" name="Group 5"/>
              <p:cNvGrpSpPr>
                <a:grpSpLocks/>
              </p:cNvGrpSpPr>
              <p:nvPr/>
            </p:nvGrpSpPr>
            <p:grpSpPr bwMode="auto">
              <a:xfrm>
                <a:off x="1080" y="1224"/>
                <a:ext cx="10080" cy="4860"/>
                <a:chOff x="1200" y="2124"/>
                <a:chExt cx="10080" cy="4860"/>
              </a:xfrm>
            </p:grpSpPr>
            <p:sp>
              <p:nvSpPr>
                <p:cNvPr id="45072" name="Rectangle 6"/>
                <p:cNvSpPr>
                  <a:spLocks noChangeArrowheads="1"/>
                </p:cNvSpPr>
                <p:nvPr/>
              </p:nvSpPr>
              <p:spPr bwMode="auto">
                <a:xfrm>
                  <a:off x="3465" y="2124"/>
                  <a:ext cx="6120" cy="4860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ru-RU" altLang="ru-RU"/>
                </a:p>
              </p:txBody>
            </p:sp>
            <p:pic>
              <p:nvPicPr>
                <p:cNvPr id="45073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0" y="2124"/>
                  <a:ext cx="10080" cy="4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5071" name="Text Box 8"/>
              <p:cNvSpPr txBox="1">
                <a:spLocks noChangeArrowheads="1"/>
              </p:cNvSpPr>
              <p:nvPr/>
            </p:nvSpPr>
            <p:spPr bwMode="auto">
              <a:xfrm>
                <a:off x="7080" y="5724"/>
                <a:ext cx="240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ro-RO" altLang="ru-RU" sz="1400" b="1">
                    <a:latin typeface="Times New Roman" panose="02020603050405020304" pitchFamily="18" charset="0"/>
                  </a:rPr>
                  <a:t>organizatia</a:t>
                </a:r>
                <a:endParaRPr lang="ro-RO" altLang="ru-RU" sz="1400" b="1"/>
              </a:p>
            </p:txBody>
          </p:sp>
        </p:grpSp>
        <p:grpSp>
          <p:nvGrpSpPr>
            <p:cNvPr id="45061" name="Group 9"/>
            <p:cNvGrpSpPr>
              <a:grpSpLocks noChangeAspect="1"/>
            </p:cNvGrpSpPr>
            <p:nvPr/>
          </p:nvGrpSpPr>
          <p:grpSpPr bwMode="auto">
            <a:xfrm>
              <a:off x="1872" y="768"/>
              <a:ext cx="2400" cy="2928"/>
              <a:chOff x="1200" y="6804"/>
              <a:chExt cx="5520" cy="7868"/>
            </a:xfrm>
          </p:grpSpPr>
          <p:sp>
            <p:nvSpPr>
              <p:cNvPr id="45062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1200" y="6804"/>
                <a:ext cx="5520" cy="7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6862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45063" name="Text Box 11"/>
              <p:cNvSpPr txBox="1">
                <a:spLocks noChangeArrowheads="1"/>
              </p:cNvSpPr>
              <p:nvPr/>
            </p:nvSpPr>
            <p:spPr bwMode="auto">
              <a:xfrm>
                <a:off x="1440" y="6932"/>
                <a:ext cx="600" cy="7612"/>
              </a:xfrm>
              <a:prstGeom prst="rect">
                <a:avLst/>
              </a:prstGeom>
              <a:solidFill>
                <a:srgbClr val="CCFFFF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endParaRPr lang="en-US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U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  <p:sp>
            <p:nvSpPr>
              <p:cNvPr id="45064" name="Text Box 12"/>
              <p:cNvSpPr txBox="1">
                <a:spLocks noChangeArrowheads="1"/>
              </p:cNvSpPr>
              <p:nvPr/>
            </p:nvSpPr>
            <p:spPr bwMode="auto">
              <a:xfrm>
                <a:off x="2160" y="6932"/>
                <a:ext cx="600" cy="7612"/>
              </a:xfrm>
              <a:prstGeom prst="rect">
                <a:avLst/>
              </a:prstGeom>
              <a:solidFill>
                <a:srgbClr val="C0C0C0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endParaRPr lang="en-US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V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  <p:sp>
            <p:nvSpPr>
              <p:cNvPr id="45065" name="Text Box 13"/>
              <p:cNvSpPr txBox="1">
                <a:spLocks noChangeArrowheads="1"/>
              </p:cNvSpPr>
              <p:nvPr/>
            </p:nvSpPr>
            <p:spPr bwMode="auto">
              <a:xfrm>
                <a:off x="5040" y="6939"/>
                <a:ext cx="600" cy="7612"/>
              </a:xfrm>
              <a:prstGeom prst="rect">
                <a:avLst/>
              </a:prstGeom>
              <a:solidFill>
                <a:srgbClr val="C0C0C0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S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U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S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U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  <p:sp>
            <p:nvSpPr>
              <p:cNvPr id="45066" name="Text Box 14"/>
              <p:cNvSpPr txBox="1">
                <a:spLocks noChangeArrowheads="1"/>
              </p:cNvSpPr>
              <p:nvPr/>
            </p:nvSpPr>
            <p:spPr bwMode="auto">
              <a:xfrm>
                <a:off x="5760" y="6939"/>
                <a:ext cx="600" cy="7604"/>
              </a:xfrm>
              <a:prstGeom prst="rect">
                <a:avLst/>
              </a:prstGeom>
              <a:solidFill>
                <a:srgbClr val="CCFFFF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F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I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I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-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  <a:endParaRPr lang="en-US" altLang="ru-RU" sz="1100"/>
              </a:p>
            </p:txBody>
          </p:sp>
          <p:sp>
            <p:nvSpPr>
              <p:cNvPr id="45067" name="Text Box 15"/>
              <p:cNvSpPr txBox="1">
                <a:spLocks noChangeArrowheads="1"/>
              </p:cNvSpPr>
              <p:nvPr/>
            </p:nvSpPr>
            <p:spPr bwMode="auto">
              <a:xfrm>
                <a:off x="4320" y="6939"/>
                <a:ext cx="600" cy="7604"/>
              </a:xfrm>
              <a:prstGeom prst="rect">
                <a:avLst/>
              </a:prstGeom>
              <a:solidFill>
                <a:srgbClr val="FFCC00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endParaRPr lang="en-US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V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I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Z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I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  <p:sp>
            <p:nvSpPr>
              <p:cNvPr id="45068" name="Text Box 16"/>
              <p:cNvSpPr txBox="1">
                <a:spLocks noChangeArrowheads="1"/>
              </p:cNvSpPr>
              <p:nvPr/>
            </p:nvSpPr>
            <p:spPr bwMode="auto">
              <a:xfrm>
                <a:off x="2880" y="6939"/>
                <a:ext cx="600" cy="7605"/>
              </a:xfrm>
              <a:prstGeom prst="rect">
                <a:avLst/>
              </a:prstGeom>
              <a:solidFill>
                <a:srgbClr val="FFCC99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eaLnBrk="1" hangingPunct="1"/>
                <a:endParaRPr lang="en-US" altLang="ru-RU" sz="1100" b="1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V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Z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  <p:sp>
            <p:nvSpPr>
              <p:cNvPr id="45069" name="Text Box 17"/>
              <p:cNvSpPr txBox="1">
                <a:spLocks noChangeArrowheads="1"/>
              </p:cNvSpPr>
              <p:nvPr/>
            </p:nvSpPr>
            <p:spPr bwMode="auto">
              <a:xfrm>
                <a:off x="3600" y="6939"/>
                <a:ext cx="600" cy="7590"/>
              </a:xfrm>
              <a:prstGeom prst="rect">
                <a:avLst/>
              </a:prstGeom>
              <a:solidFill>
                <a:srgbClr val="CCFFCC">
                  <a:alpha val="36862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C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M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N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algn="ctr" eaLnBrk="1" hangingPunct="1"/>
                <a:endParaRPr lang="pt-BR" altLang="ru-RU" sz="11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pt-BR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eaLnBrk="1" hangingPunct="1"/>
                <a:endParaRPr lang="en-US" altLang="ru-RU" sz="1100" b="1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D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P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O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Z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I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T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A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R</a:t>
                </a:r>
              </a:p>
              <a:p>
                <a:pPr eaLnBrk="1" hangingPunct="1"/>
                <a:r>
                  <a:rPr lang="en-US" altLang="ru-RU" sz="1100" b="1">
                    <a:latin typeface="Times New Roman" panose="02020603050405020304" pitchFamily="18" charset="0"/>
                  </a:rPr>
                  <a:t>E</a:t>
                </a:r>
                <a:endParaRPr lang="en-US" altLang="ru-RU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88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DDD023-821C-4DF5-A384-3C2BDE3FB3EE}" type="slidenum">
              <a:rPr lang="en-US" altLang="ru-RU"/>
              <a:pPr eaLnBrk="1" hangingPunct="1"/>
              <a:t>15</a:t>
            </a:fld>
            <a:endParaRPr lang="en-US" altLang="ru-RU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>
                <a:solidFill>
                  <a:schemeClr val="accent2"/>
                </a:solidFill>
                <a:latin typeface="Arial Narrow" panose="020B0606020202030204" pitchFamily="34" charset="0"/>
              </a:rPr>
              <a:t>FUNCŢIILE SISTEMULUI INFORMAŢIONAL</a:t>
            </a:r>
            <a:endParaRPr lang="en-US" altLang="ru-RU" sz="4000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1"/>
            <a:ext cx="9296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600" dirty="0"/>
              <a:t>Funcţiile unui sistem informaţional sunt: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2600" dirty="0"/>
              <a:t>să colecteze informaţii din sistemele operaţional şi decizional, precum şi informaţiile ce provin din mediul extern;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2600" dirty="0"/>
              <a:t>să memoreze/păstreze aceste informaţii/date precum şi informaţiile rezultate din prelucrarea lor;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2600" dirty="0"/>
              <a:t>să asigure accesul în vederea comunicării informaţiilor/ datelor stocate;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u-RU" sz="2600" dirty="0"/>
              <a:t>să prelucreze informaţiile/datele la cererea sistemului operaţional şi a sistemului de conducere.</a:t>
            </a:r>
          </a:p>
        </p:txBody>
      </p:sp>
    </p:spTree>
    <p:extLst>
      <p:ext uri="{BB962C8B-B14F-4D97-AF65-F5344CB8AC3E}">
        <p14:creationId xmlns:p14="http://schemas.microsoft.com/office/powerpoint/2010/main" val="349269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69541F-B37C-4F52-A7E0-4A62F4611C0F}" type="slidenum">
              <a:rPr lang="en-US" altLang="ru-RU"/>
              <a:pPr eaLnBrk="1" hangingPunct="1"/>
              <a:t>16</a:t>
            </a:fld>
            <a:endParaRPr lang="en-US" altLang="ru-RU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TIPURI DE SISTEME INFORMAŢIONALE</a:t>
            </a:r>
            <a:endParaRPr lang="en-US" altLang="ru-RU" sz="40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altLang="ru-RU" sz="2600" b="1" dirty="0" err="1"/>
              <a:t>Sistemul</a:t>
            </a:r>
            <a:r>
              <a:rPr lang="ru-RU" altLang="ru-RU" sz="2600" b="1" dirty="0"/>
              <a:t> </a:t>
            </a:r>
            <a:r>
              <a:rPr lang="ru-RU" altLang="ru-RU" sz="2600" b="1" dirty="0" err="1"/>
              <a:t>informaţional</a:t>
            </a:r>
            <a:r>
              <a:rPr lang="ru-RU" altLang="ru-RU" sz="2600" b="1" dirty="0"/>
              <a:t> </a:t>
            </a:r>
            <a:r>
              <a:rPr lang="ru-RU" altLang="ru-RU" sz="2600" b="1" dirty="0" err="1"/>
              <a:t>manual</a:t>
            </a:r>
            <a:r>
              <a:rPr lang="ru-RU" altLang="ru-RU" sz="2600" dirty="0"/>
              <a:t> </a:t>
            </a:r>
            <a:r>
              <a:rPr lang="ro-RO" altLang="ru-RU" sz="2600" dirty="0"/>
              <a:t>- </a:t>
            </a:r>
            <a:r>
              <a:rPr lang="ru-RU" altLang="ru-RU" sz="2600" dirty="0" err="1"/>
              <a:t>utilizează</a:t>
            </a:r>
            <a:r>
              <a:rPr lang="ru-RU" altLang="ru-RU" sz="2600" dirty="0"/>
              <a:t> </a:t>
            </a:r>
            <a:r>
              <a:rPr lang="ru-RU" altLang="ru-RU" sz="2600" dirty="0" err="1"/>
              <a:t>creionul</a:t>
            </a:r>
            <a:r>
              <a:rPr lang="ro-RO" altLang="ru-RU" sz="2600" dirty="0"/>
              <a:t> </a:t>
            </a:r>
            <a:r>
              <a:rPr lang="ru-RU" altLang="ru-RU" sz="2600" dirty="0" err="1"/>
              <a:t>şi</a:t>
            </a:r>
            <a:r>
              <a:rPr lang="ru-RU" altLang="ru-RU" sz="2600" dirty="0"/>
              <a:t> </a:t>
            </a:r>
            <a:r>
              <a:rPr lang="ru-RU" altLang="ru-RU" sz="2600" dirty="0" err="1"/>
              <a:t>hârtia</a:t>
            </a:r>
            <a:r>
              <a:rPr lang="ro-RO" altLang="ru-RU" sz="2600" dirty="0"/>
              <a:t> la stocarea şi prelucrarea datelor;</a:t>
            </a:r>
            <a:endParaRPr lang="ru-RU" altLang="ru-RU" sz="2600" dirty="0"/>
          </a:p>
          <a:p>
            <a:pPr marL="609600" indent="-609600">
              <a:buFontTx/>
              <a:buAutoNum type="arabicPeriod"/>
            </a:pPr>
            <a:r>
              <a:rPr lang="it-IT" altLang="ru-RU" sz="2600" b="1" dirty="0"/>
              <a:t>Sistemul informaţional bazat pe computer</a:t>
            </a:r>
            <a:r>
              <a:rPr lang="ro-RO" altLang="ru-RU" sz="2600" dirty="0"/>
              <a:t>, numit şi </a:t>
            </a:r>
            <a:r>
              <a:rPr lang="it-IT" altLang="ru-RU" sz="2600" b="1" dirty="0">
                <a:solidFill>
                  <a:schemeClr val="accent2"/>
                </a:solidFill>
              </a:rPr>
              <a:t>sistem</a:t>
            </a:r>
            <a:r>
              <a:rPr lang="ro-RO" altLang="ru-RU" sz="2600" b="1" dirty="0">
                <a:solidFill>
                  <a:schemeClr val="accent2"/>
                </a:solidFill>
              </a:rPr>
              <a:t> </a:t>
            </a:r>
            <a:r>
              <a:rPr lang="it-IT" altLang="ru-RU" sz="2600" b="1" dirty="0">
                <a:solidFill>
                  <a:schemeClr val="accent2"/>
                </a:solidFill>
              </a:rPr>
              <a:t>informatic</a:t>
            </a:r>
            <a:r>
              <a:rPr lang="ro-RO" altLang="ru-RU" sz="2600" dirty="0"/>
              <a:t> -</a:t>
            </a:r>
            <a:r>
              <a:rPr lang="it-IT" altLang="ru-RU" sz="2600" dirty="0"/>
              <a:t> utilizează hardware, software, reţelele de calculatoare, inteligenţa artificială sau alte forme ale tehnologiei informaţiei ce permit transformarea datelor în produse informatice utilizate în procesul de luare a deciziilor de către manageri.</a:t>
            </a:r>
            <a:endParaRPr lang="ro-RO" altLang="ru-RU" sz="2600" dirty="0"/>
          </a:p>
          <a:p>
            <a:pPr marL="609600" indent="-609600">
              <a:buNone/>
            </a:pPr>
            <a:endParaRPr lang="en-US" altLang="ru-RU" sz="2400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1"/>
            <a:ext cx="64008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84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o-RO" b="1" dirty="0">
                <a:solidFill>
                  <a:schemeClr val="accent6"/>
                </a:solidFill>
              </a:rPr>
              <a:t>SISTEMUL INFORMATIC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altLang="en-US" sz="3000" b="1"/>
              <a:t>Sistemul informatic </a:t>
            </a:r>
            <a:r>
              <a:rPr lang="ro-RO" altLang="en-US" sz="3000"/>
              <a:t>este ansamblul de elemente intercorelate funcţional în scopul automatizării obţinerii informaţiilor necesare fundamentării deciziilor, prin intermediul unor resurse, reguli, proceduri etc.</a:t>
            </a:r>
            <a:endParaRPr lang="en-US" altLang="en-US" sz="3000" dirty="0"/>
          </a:p>
          <a:p>
            <a:endParaRPr lang="en-US" altLang="en-US" sz="3000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1D34A9-6194-4F0C-A56F-DEF46D5BEED9}" type="slidenum">
              <a:rPr lang="en-US" altLang="ru-RU"/>
              <a:pPr eaLnBrk="1" hangingPunct="1"/>
              <a:t>17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1660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F54E34-D293-4675-846F-F154E388646B}" type="slidenum">
              <a:rPr lang="en-US" altLang="ru-RU"/>
              <a:pPr eaLnBrk="1" hangingPunct="1"/>
              <a:t>18</a:t>
            </a:fld>
            <a:endParaRPr lang="en-US" altLang="ru-RU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/>
              <a:t>!!!</a:t>
            </a:r>
            <a:endParaRPr lang="en-US" altLang="ru-RU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o-RO" altLang="ru-RU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ro-RO" altLang="ru-RU" sz="4000" dirty="0"/>
              <a:t> idei/noţiuni importante învăţate azi</a:t>
            </a:r>
          </a:p>
          <a:p>
            <a:pPr eaLnBrk="1" hangingPunct="1">
              <a:defRPr/>
            </a:pPr>
            <a:r>
              <a:rPr lang="ro-RO" altLang="ru-RU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ro-RO" altLang="ru-RU" sz="4000"/>
              <a:t> întrebări/neclarităţi care au apărut</a:t>
            </a:r>
          </a:p>
          <a:p>
            <a:pPr eaLnBrk="1" hangingPunct="1">
              <a:defRPr/>
            </a:pPr>
            <a:r>
              <a:rPr lang="ro-RO" altLang="ru-RU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ro-RO" altLang="ru-RU" sz="4000" dirty="0"/>
              <a:t> sugestie pentru tema următoare</a:t>
            </a:r>
            <a:endParaRPr lang="en-US" altLang="ru-RU" sz="4000" dirty="0"/>
          </a:p>
        </p:txBody>
      </p:sp>
    </p:spTree>
    <p:extLst>
      <p:ext uri="{BB962C8B-B14F-4D97-AF65-F5344CB8AC3E}">
        <p14:creationId xmlns:p14="http://schemas.microsoft.com/office/powerpoint/2010/main" val="425769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6DFE08-79A6-4B96-B33C-7CE51B6518B9}" type="slidenum">
              <a:rPr lang="en-US" altLang="ru-RU"/>
              <a:pPr eaLnBrk="1" hangingPunct="1"/>
              <a:t>2</a:t>
            </a:fld>
            <a:endParaRPr lang="en-US" altLang="ru-RU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SISTEM</a:t>
            </a:r>
            <a:endParaRPr lang="en-US" altLang="ru-RU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6227" y="1295400"/>
            <a:ext cx="6480312" cy="522467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3000" b="1" dirty="0">
                <a:solidFill>
                  <a:schemeClr val="accent2"/>
                </a:solidFill>
              </a:rPr>
              <a:t>S</a:t>
            </a:r>
            <a:r>
              <a:rPr lang="it-IT" altLang="ru-RU" sz="3000" b="1" dirty="0">
                <a:solidFill>
                  <a:schemeClr val="accent2"/>
                </a:solidFill>
              </a:rPr>
              <a:t>istem</a:t>
            </a:r>
            <a:r>
              <a:rPr lang="it-IT" altLang="ru-RU" sz="3000" dirty="0"/>
              <a:t> </a:t>
            </a:r>
            <a:r>
              <a:rPr lang="ro-RO" altLang="ru-RU" sz="3000" dirty="0"/>
              <a:t>- un grup de elemente şi resurse, interdependente,</a:t>
            </a:r>
            <a:r>
              <a:rPr lang="en-US" altLang="ru-RU" sz="3000" dirty="0"/>
              <a:t> </a:t>
            </a:r>
            <a:r>
              <a:rPr lang="ro-RO" altLang="ru-RU" sz="3000" dirty="0"/>
              <a:t>între care se stabileşte o interacţiune dinamică</a:t>
            </a:r>
            <a:r>
              <a:rPr lang="en-US" altLang="ru-RU" sz="3000" dirty="0"/>
              <a:t>.</a:t>
            </a:r>
            <a:endParaRPr lang="ro-RO" altLang="ru-RU" sz="3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3000" dirty="0"/>
              <a:t>Toate componente</a:t>
            </a:r>
            <a:r>
              <a:rPr lang="en-US" altLang="ru-RU" sz="3000" dirty="0"/>
              <a:t>le</a:t>
            </a:r>
            <a:r>
              <a:rPr lang="ro-RO" altLang="ru-RU" sz="3000" dirty="0"/>
              <a:t> sistemului </a:t>
            </a:r>
            <a:r>
              <a:rPr lang="it-IT" altLang="ru-RU" sz="3000" dirty="0"/>
              <a:t>conlucrează spre </a:t>
            </a:r>
            <a:r>
              <a:rPr lang="ro-RO" altLang="ru-RU" sz="3000" dirty="0"/>
              <a:t>atingerea </a:t>
            </a:r>
            <a:r>
              <a:rPr lang="it-IT" altLang="ru-RU" sz="3000" dirty="0"/>
              <a:t>un</a:t>
            </a:r>
            <a:r>
              <a:rPr lang="ro-RO" altLang="ru-RU" sz="3000" dirty="0"/>
              <a:t>ui</a:t>
            </a:r>
            <a:r>
              <a:rPr lang="it-IT" altLang="ru-RU" sz="3000" dirty="0"/>
              <a:t> scop comun</a:t>
            </a:r>
            <a:r>
              <a:rPr lang="ro-RO" altLang="ru-RU" sz="30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3000" dirty="0"/>
              <a:t>Exemplu: planeta noastra, omul, organismul economic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3000" dirty="0"/>
              <a:t>Un sistem este format din </a:t>
            </a:r>
            <a:r>
              <a:rPr lang="ro-RO" altLang="ru-RU" sz="3000" b="1" dirty="0"/>
              <a:t>subsisteme</a:t>
            </a:r>
            <a:r>
              <a:rPr lang="ro-RO" altLang="ru-RU" sz="3000" dirty="0"/>
              <a:t>, care la rândul lor pot fi tratate ca </a:t>
            </a:r>
            <a:r>
              <a:rPr lang="ro-MD" altLang="ru-RU" sz="3000" dirty="0"/>
              <a:t>și </a:t>
            </a:r>
            <a:r>
              <a:rPr lang="ro-RO" altLang="ru-RU" sz="3000" dirty="0"/>
              <a:t>sisteme.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696" y="192735"/>
            <a:ext cx="3856382" cy="63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3FD82D-731F-4AF5-941C-7F2D366C0130}" type="slidenum">
              <a:rPr lang="en-US" altLang="ru-RU"/>
              <a:pPr eaLnBrk="1" hangingPunct="1"/>
              <a:t>3</a:t>
            </a:fld>
            <a:endParaRPr lang="en-US" altLang="ru-RU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4000" b="1">
                <a:solidFill>
                  <a:schemeClr val="accent2"/>
                </a:solidFill>
              </a:rPr>
              <a:t>PROPRIETATI ALE SISTEMELOR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1478"/>
            <a:ext cx="6417366" cy="485692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are un mediu în care există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este delimitat de mediul în care există de un anumit tip de frontiera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are intrări şi ieşiri 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are interfaţă 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poate avea, potenţial, subsisteme 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Orice sistem care rezistă în timp are un mecanism de control 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ro-RO" altLang="ru-RU" sz="2600" dirty="0"/>
              <a:t>Un sistem are întotdeauna proprietăţi care nu sunt deductibile direct din proprietăţile părţilor acestuia  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421218" y="1495839"/>
            <a:ext cx="4509052" cy="4648200"/>
            <a:chOff x="2061" y="8874"/>
            <a:chExt cx="7920" cy="63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2421" y="9414"/>
              <a:ext cx="7020" cy="48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4581" y="10314"/>
              <a:ext cx="2700" cy="126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ru-RU" sz="12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ru-RU" sz="1200">
                  <a:latin typeface="Times New Roman" panose="02020603050405020304" pitchFamily="18" charset="0"/>
                </a:rPr>
                <a:t>CE SE INTAMPLA IN SISTEM?</a:t>
              </a:r>
              <a:endParaRPr lang="en-US" altLang="ru-RU"/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4221" y="12654"/>
              <a:ext cx="36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sz="1200">
                  <a:latin typeface="Times New Roman" panose="02020603050405020304" pitchFamily="18" charset="0"/>
                </a:rPr>
                <a:t>SUBSISTEMUL DE CONTROL</a:t>
              </a:r>
              <a:endParaRPr lang="en-US" altLang="ru-RU" sz="1200"/>
            </a:p>
          </p:txBody>
        </p:sp>
        <p:sp>
          <p:nvSpPr>
            <p:cNvPr id="9" name="AutoShape 34"/>
            <p:cNvSpPr>
              <a:spLocks noChangeArrowheads="1"/>
            </p:cNvSpPr>
            <p:nvPr/>
          </p:nvSpPr>
          <p:spPr bwMode="auto">
            <a:xfrm>
              <a:off x="3321" y="10854"/>
              <a:ext cx="1260" cy="1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7 w 21600"/>
                <a:gd name="T13" fmla="*/ 5400 h 21600"/>
                <a:gd name="T14" fmla="*/ 18909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7281" y="10854"/>
              <a:ext cx="1260" cy="1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7 w 21600"/>
                <a:gd name="T13" fmla="*/ 5400 h 21600"/>
                <a:gd name="T14" fmla="*/ 18909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3321" y="10494"/>
              <a:ext cx="1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200">
                  <a:latin typeface="Verdana" panose="020B0604030504040204" pitchFamily="34" charset="0"/>
                </a:rPr>
                <a:t>Intrari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7461" y="10494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200">
                  <a:latin typeface="Verdana" panose="020B0604030504040204" pitchFamily="34" charset="0"/>
                </a:rPr>
                <a:t>Iesiri</a:t>
              </a:r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6021" y="8874"/>
              <a:ext cx="2250" cy="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400">
                  <a:latin typeface="Verdana" panose="020B0604030504040204" pitchFamily="34" charset="0"/>
                </a:rPr>
                <a:t>Frontiera sistemului</a:t>
              </a:r>
            </a:p>
          </p:txBody>
        </p:sp>
        <p:sp>
          <p:nvSpPr>
            <p:cNvPr id="14" name="AutoShape 39"/>
            <p:cNvSpPr>
              <a:spLocks noChangeArrowheads="1"/>
            </p:cNvSpPr>
            <p:nvPr/>
          </p:nvSpPr>
          <p:spPr bwMode="auto">
            <a:xfrm>
              <a:off x="5841" y="11574"/>
              <a:ext cx="180" cy="90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5841" y="11844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000">
                  <a:latin typeface="Verdana" panose="020B0604030504040204" pitchFamily="34" charset="0"/>
                </a:rPr>
                <a:t>Fluxuri de control</a:t>
              </a:r>
            </a:p>
          </p:txBody>
        </p: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3321" y="11034"/>
              <a:ext cx="900" cy="2160"/>
            </a:xfrm>
            <a:prstGeom prst="curvedRightArrow">
              <a:avLst>
                <a:gd name="adj1" fmla="val 48000"/>
                <a:gd name="adj2" fmla="val 96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 flipH="1">
              <a:off x="7821" y="11034"/>
              <a:ext cx="720" cy="2160"/>
            </a:xfrm>
            <a:prstGeom prst="curvedRight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3501" y="12474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000">
                  <a:latin typeface="Times New Roman" panose="02020603050405020304" pitchFamily="18" charset="0"/>
                </a:rPr>
                <a:t>Feed-before</a:t>
              </a:r>
              <a:endParaRPr lang="en-US" altLang="ru-RU" sz="1000"/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821" y="12474"/>
              <a:ext cx="9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000">
                  <a:latin typeface="Times New Roman" panose="02020603050405020304" pitchFamily="18" charset="0"/>
                </a:rPr>
                <a:t>Feed-back</a:t>
              </a:r>
              <a:endParaRPr lang="en-US" altLang="ru-RU" sz="1000"/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auto">
            <a:xfrm rot="5400000" flipH="1" flipV="1">
              <a:off x="5661" y="10674"/>
              <a:ext cx="720" cy="7920"/>
            </a:xfrm>
            <a:prstGeom prst="moon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761" y="14634"/>
              <a:ext cx="25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o-RO" altLang="ru-RU" sz="1200">
                  <a:latin typeface="Verdana" panose="020B0604030504040204" pitchFamily="34" charset="0"/>
                </a:rPr>
                <a:t>Mediul in care exista sistemul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87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D169DA-7382-4050-B3DE-820481DA3D0B}" type="slidenum">
              <a:rPr lang="en-US" altLang="ru-RU"/>
              <a:pPr eaLnBrk="1" hangingPunct="1"/>
              <a:t>4</a:t>
            </a:fld>
            <a:endParaRPr lang="en-US" altLang="ru-RU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</a:rPr>
              <a:t>ORGANIZAŢIA - SISTEM</a:t>
            </a:r>
            <a:endParaRPr lang="en-US" altLang="ru-RU" b="1">
              <a:solidFill>
                <a:schemeClr val="accent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9372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b="1" dirty="0"/>
              <a:t>Organizaţie</a:t>
            </a:r>
            <a:r>
              <a:rPr lang="en-US" altLang="ru-RU" sz="2400" dirty="0"/>
              <a:t>=</a:t>
            </a:r>
            <a:r>
              <a:rPr lang="ro-RO" altLang="ru-RU" sz="2400" dirty="0"/>
              <a:t>întreprindere, instituţie, societate comercială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dirty="0"/>
              <a:t>Conform teoriei sistemelor </a:t>
            </a:r>
            <a:r>
              <a:rPr lang="ro-RO" altLang="ru-RU" b="1" dirty="0"/>
              <a:t>organizaţia - un sistem</a:t>
            </a:r>
            <a:r>
              <a:rPr lang="ro-RO" altLang="ru-RU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/>
              <a:t>Ea prezintă o structură proprie care constă dintr-o mulţime de elemente ce interacţionează între ele în baza principiilor funcţionale;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/>
              <a:t>Fluxurile existente între componentele organizatorice implică resursele organizaţiei.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ru-RU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600" dirty="0"/>
              <a:t>Fluxurile (de intrare/ieşire) pot fi: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/>
              <a:t>materiale (materii prime, produse finite etc.)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/>
              <a:t>financiare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b="1" dirty="0"/>
              <a:t>informaţionale.</a:t>
            </a:r>
            <a:endParaRPr lang="en-US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081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686800" cy="1143000"/>
          </a:xfrm>
        </p:spPr>
        <p:txBody>
          <a:bodyPr/>
          <a:lstStyle/>
          <a:p>
            <a:r>
              <a:rPr lang="ro-RO" altLang="en-US" sz="3800" b="1">
                <a:solidFill>
                  <a:srgbClr val="002060"/>
                </a:solidFill>
              </a:rPr>
              <a:t>CENTRU DESERVIRE – SISTEM???</a:t>
            </a:r>
            <a:endParaRPr lang="en-US" altLang="en-US" sz="3800" b="1">
              <a:solidFill>
                <a:srgbClr val="002060"/>
              </a:solidFill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988E99-120C-41C5-A25B-5698203F9E91}" type="slidenum">
              <a:rPr lang="en-US" altLang="ru-RU"/>
              <a:pPr eaLnBrk="1" hangingPunct="1"/>
              <a:t>5</a:t>
            </a:fld>
            <a:endParaRPr lang="en-US" altLang="ru-RU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1"/>
            <a:ext cx="6477000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24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071A74-1DAC-46C3-A7EC-08106B92967E}" type="slidenum">
              <a:rPr lang="en-US" altLang="ru-RU"/>
              <a:pPr eaLnBrk="1" hangingPunct="1"/>
              <a:t>6</a:t>
            </a:fld>
            <a:endParaRPr lang="en-US" altLang="ru-RU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65314"/>
            <a:ext cx="7162800" cy="4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800" b="1">
                <a:solidFill>
                  <a:srgbClr val="002060"/>
                </a:solidFill>
              </a:rPr>
              <a:t>CENTRU DESERVIRE – SISTEM???</a:t>
            </a:r>
            <a:endParaRPr lang="en-US" altLang="en-US" sz="38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7363-9F02-4050-A946-D64C987C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ro-RO" dirty="0"/>
              <a:t> </a:t>
            </a:r>
            <a:r>
              <a:rPr lang="ro-RO" b="1" dirty="0"/>
              <a:t>STRUCTURA ORGANIZAȚIONALĂ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5C022-A7E3-48B1-8BEB-B761FBCDB3AC}"/>
              </a:ext>
            </a:extLst>
          </p:cNvPr>
          <p:cNvSpPr txBox="1"/>
          <p:nvPr/>
        </p:nvSpPr>
        <p:spPr>
          <a:xfrm>
            <a:off x="715618" y="1404730"/>
            <a:ext cx="102518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o-RO" sz="2400" dirty="0"/>
              <a:t>cadrul de bază al pozițiilor și grupelor de poziții ale unei organizații, între care se stabilesc modele de interacțiune și relații ce permit realizarea misiunii și obiectivelor organizației</a:t>
            </a:r>
          </a:p>
          <a:p>
            <a:pPr marL="800100" lvl="1" indent="-342900">
              <a:buFontTx/>
              <a:buChar char="-"/>
            </a:pPr>
            <a:r>
              <a:rPr lang="ro-RO" sz="2200" b="1" dirty="0"/>
              <a:t>Organigrama</a:t>
            </a:r>
            <a:r>
              <a:rPr lang="ro-RO" sz="2200" dirty="0"/>
              <a:t> este reprezentarea schematică a structurii organizaționale a unei întreprinderi, a unei instituţii etc., a subordonării compartimentelor acestora, a tipurilor de legături între aceste compartimente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45137-7A7F-446A-BFFD-128EC725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4" y="3877918"/>
            <a:ext cx="473392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4917F-3C46-4A76-8621-56697087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8" y="3877917"/>
            <a:ext cx="5504850" cy="21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o-RO" b="1" dirty="0">
                <a:solidFill>
                  <a:schemeClr val="accent6"/>
                </a:solidFill>
              </a:rPr>
              <a:t>SISTEMUL INFORMAŢIONAL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293626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orice organizaţie pot fi evidenţiate trei subsisteme - părţi componente: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de conducere sau de decizie;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informaţional</a:t>
            </a:r>
            <a:r>
              <a:rPr lang="ro-RO" alt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operaţional.</a:t>
            </a:r>
            <a:endParaRPr lang="en-US" altLang="ru-RU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alt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 informaţional </a:t>
            </a:r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defineşte ca fiind ansamblul de elemente implicate în procesul </a:t>
            </a:r>
          </a:p>
          <a:p>
            <a:pPr lvl="1"/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colectare, </a:t>
            </a:r>
          </a:p>
          <a:p>
            <a:pPr lvl="1"/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transmisie, </a:t>
            </a:r>
          </a:p>
          <a:p>
            <a:pPr lvl="1"/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prelucrare de date,</a:t>
            </a:r>
          </a:p>
          <a:p>
            <a:pPr lvl="1"/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generare de informaţii</a:t>
            </a:r>
          </a:p>
          <a:p>
            <a:pPr>
              <a:buFontTx/>
              <a:buNone/>
            </a:pPr>
            <a:r>
              <a:rPr lang="ro-RO" alt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informaţiei revenindu-i rolul central din acest sistem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77533D-4F06-4690-AF05-F6C56473F4B0}" type="slidenum">
              <a:rPr lang="en-US" altLang="ru-RU"/>
              <a:pPr eaLnBrk="1" hangingPunct="1"/>
              <a:t>8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4827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b="1">
                <a:solidFill>
                  <a:schemeClr val="accent2"/>
                </a:solidFill>
                <a:latin typeface="Arial Narrow" panose="020B0606020202030204" pitchFamily="34" charset="0"/>
              </a:rPr>
              <a:t>SISTEMUL INFORMAŢIONAL, grafic</a:t>
            </a:r>
            <a:endParaRPr lang="en-US" altLang="ru-RU" b="1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939" name="Group 7"/>
          <p:cNvGrpSpPr>
            <a:grpSpLocks/>
          </p:cNvGrpSpPr>
          <p:nvPr/>
        </p:nvGrpSpPr>
        <p:grpSpPr bwMode="auto">
          <a:xfrm>
            <a:off x="2971800" y="1447800"/>
            <a:ext cx="5562600" cy="4648200"/>
            <a:chOff x="4500" y="2772"/>
            <a:chExt cx="3960" cy="3982"/>
          </a:xfrm>
        </p:grpSpPr>
        <p:sp>
          <p:nvSpPr>
            <p:cNvPr id="39940" name="Text Box 8"/>
            <p:cNvSpPr txBox="1">
              <a:spLocks noChangeArrowheads="1"/>
            </p:cNvSpPr>
            <p:nvPr/>
          </p:nvSpPr>
          <p:spPr bwMode="auto">
            <a:xfrm>
              <a:off x="4500" y="2772"/>
              <a:ext cx="396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o-MD" altLang="ru-RU" b="1">
                  <a:latin typeface="Verdana" panose="020B0604030504040204" pitchFamily="34" charset="0"/>
                </a:rPr>
                <a:t>Sistemul de conducere </a:t>
              </a:r>
            </a:p>
            <a:p>
              <a:pPr algn="ctr" eaLnBrk="1" hangingPunct="1"/>
              <a:r>
                <a:rPr lang="ro-RO" altLang="ru-RU">
                  <a:latin typeface="Verdana" panose="020B0604030504040204" pitchFamily="34" charset="0"/>
                </a:rPr>
                <a:t>(persoane responsabile de luarea deciziilor în cadrul unei organizaţii)</a:t>
              </a:r>
              <a:endParaRPr lang="en-US" altLang="ru-RU"/>
            </a:p>
          </p:txBody>
        </p:sp>
        <p:sp>
          <p:nvSpPr>
            <p:cNvPr id="39941" name="Text Box 9"/>
            <p:cNvSpPr txBox="1">
              <a:spLocks noChangeArrowheads="1"/>
            </p:cNvSpPr>
            <p:nvPr/>
          </p:nvSpPr>
          <p:spPr bwMode="auto">
            <a:xfrm>
              <a:off x="4500" y="5760"/>
              <a:ext cx="3960" cy="9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o-RO" altLang="ru-RU" b="1">
                  <a:latin typeface="Verdana" panose="020B0604030504040204" pitchFamily="34" charset="0"/>
                </a:rPr>
                <a:t>Sistemul operaţional</a:t>
              </a:r>
            </a:p>
            <a:p>
              <a:pPr algn="ctr" eaLnBrk="1" hangingPunct="1"/>
              <a:r>
                <a:rPr lang="ro-RO" altLang="ru-RU">
                  <a:latin typeface="Verdana" panose="020B0604030504040204" pitchFamily="34" charset="0"/>
                </a:rPr>
                <a:t>(persoane responsabile de colectarea datelor în cadrul unei organizaţii)</a:t>
              </a:r>
              <a:endParaRPr lang="en-US" altLang="ru-RU"/>
            </a:p>
          </p:txBody>
        </p:sp>
        <p:sp>
          <p:nvSpPr>
            <p:cNvPr id="39942" name="Oval 10"/>
            <p:cNvSpPr>
              <a:spLocks noChangeArrowheads="1"/>
            </p:cNvSpPr>
            <p:nvPr/>
          </p:nvSpPr>
          <p:spPr bwMode="auto">
            <a:xfrm>
              <a:off x="5220" y="4140"/>
              <a:ext cx="2340" cy="12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o-RO" altLang="ru-RU" b="1">
                  <a:latin typeface="Verdana" panose="020B0604030504040204" pitchFamily="34" charset="0"/>
                </a:rPr>
                <a:t>Sistemul informaţional</a:t>
              </a:r>
              <a:endParaRPr lang="en-US" altLang="ru-RU"/>
            </a:p>
          </p:txBody>
        </p:sp>
        <p:sp>
          <p:nvSpPr>
            <p:cNvPr id="39943" name="Line 11"/>
            <p:cNvSpPr>
              <a:spLocks noChangeShapeType="1"/>
            </p:cNvSpPr>
            <p:nvPr/>
          </p:nvSpPr>
          <p:spPr bwMode="auto">
            <a:xfrm>
              <a:off x="6120" y="37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12"/>
            <p:cNvSpPr>
              <a:spLocks noChangeShapeType="1"/>
            </p:cNvSpPr>
            <p:nvPr/>
          </p:nvSpPr>
          <p:spPr bwMode="auto">
            <a:xfrm>
              <a:off x="612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13"/>
            <p:cNvSpPr>
              <a:spLocks noChangeShapeType="1"/>
            </p:cNvSpPr>
            <p:nvPr/>
          </p:nvSpPr>
          <p:spPr bwMode="auto">
            <a:xfrm rot="10800000">
              <a:off x="6660" y="37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4"/>
            <p:cNvSpPr>
              <a:spLocks noChangeShapeType="1"/>
            </p:cNvSpPr>
            <p:nvPr/>
          </p:nvSpPr>
          <p:spPr bwMode="auto">
            <a:xfrm rot="10800000">
              <a:off x="6660" y="54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70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1238</Words>
  <Application>Microsoft Office PowerPoint</Application>
  <PresentationFormat>Widescreen</PresentationFormat>
  <Paragraphs>474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Verdana</vt:lpstr>
      <vt:lpstr>Office Theme</vt:lpstr>
      <vt:lpstr>TEMA 2: SISTEME şi SISTEME INFORMAŢIONALE</vt:lpstr>
      <vt:lpstr>SISTEM</vt:lpstr>
      <vt:lpstr>PROPRIETATI ALE SISTEMELOR</vt:lpstr>
      <vt:lpstr>ORGANIZAŢIA - SISTEM</vt:lpstr>
      <vt:lpstr>CENTRU DESERVIRE – SISTEM???</vt:lpstr>
      <vt:lpstr>CENTRU DESERVIRE – SISTEM???</vt:lpstr>
      <vt:lpstr> STRUCTURA ORGANIZAȚIONALĂ</vt:lpstr>
      <vt:lpstr>SISTEMUL INFORMAŢIONAL</vt:lpstr>
      <vt:lpstr>SISTEMUL INFORMAŢIONAL, grafic</vt:lpstr>
      <vt:lpstr>STRUCTURA SISTEMULUI INFORMAŢIONAL</vt:lpstr>
      <vt:lpstr>(sub)SISTEME ÎN ORGANIZAŢIE</vt:lpstr>
      <vt:lpstr>SUBSISTEME FUNCŢIONALE ale ÎNTREPRINDERII</vt:lpstr>
      <vt:lpstr>SUBSISTEMELE FUNCŢIONALE ale ÎNTREPRINDERII (grafic)</vt:lpstr>
      <vt:lpstr>PowerPoint Presentation</vt:lpstr>
      <vt:lpstr>FUNCŢIILE SISTEMULUI INFORMAŢIONAL</vt:lpstr>
      <vt:lpstr>TIPURI DE SISTEME INFORMAŢIONALE</vt:lpstr>
      <vt:lpstr>SISTEMUL INFORMATIC</vt:lpstr>
      <vt:lpstr>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SISTEME şi SISTEME INFORMAŢIONALE</dc:title>
  <dc:creator>Natalia</dc:creator>
  <cp:lastModifiedBy>ASUS</cp:lastModifiedBy>
  <cp:revision>13</cp:revision>
  <dcterms:created xsi:type="dcterms:W3CDTF">2016-08-31T13:57:43Z</dcterms:created>
  <dcterms:modified xsi:type="dcterms:W3CDTF">2018-09-09T17:31:21Z</dcterms:modified>
</cp:coreProperties>
</file>