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29"/>
  </p:notesMasterIdLst>
  <p:handoutMasterIdLst>
    <p:handoutMasterId r:id="rId30"/>
  </p:handoutMasterIdLst>
  <p:sldIdLst>
    <p:sldId id="256" r:id="rId2"/>
    <p:sldId id="301" r:id="rId3"/>
    <p:sldId id="305" r:id="rId4"/>
    <p:sldId id="257" r:id="rId5"/>
    <p:sldId id="285" r:id="rId6"/>
    <p:sldId id="299" r:id="rId7"/>
    <p:sldId id="306" r:id="rId8"/>
    <p:sldId id="300" r:id="rId9"/>
    <p:sldId id="266" r:id="rId10"/>
    <p:sldId id="307" r:id="rId11"/>
    <p:sldId id="302" r:id="rId12"/>
    <p:sldId id="258" r:id="rId13"/>
    <p:sldId id="289" r:id="rId14"/>
    <p:sldId id="259" r:id="rId15"/>
    <p:sldId id="260" r:id="rId16"/>
    <p:sldId id="261" r:id="rId17"/>
    <p:sldId id="262" r:id="rId18"/>
    <p:sldId id="263" r:id="rId19"/>
    <p:sldId id="264" r:id="rId20"/>
    <p:sldId id="265" r:id="rId21"/>
    <p:sldId id="267" r:id="rId22"/>
    <p:sldId id="268" r:id="rId23"/>
    <p:sldId id="308" r:id="rId24"/>
    <p:sldId id="303" r:id="rId25"/>
    <p:sldId id="304" r:id="rId26"/>
    <p:sldId id="269" r:id="rId27"/>
    <p:sldId id="290"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p:restoredLeft sz="15.62%"/>
    <p:restoredTop sz="87.974%" autoAdjust="0"/>
  </p:normalViewPr>
  <p:slideViewPr>
    <p:cSldViewPr>
      <p:cViewPr varScale="1">
        <p:scale>
          <a:sx n="64" d="100"/>
          <a:sy n="64" d="100"/>
        </p:scale>
        <p:origin x="15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purl.oclc.org/ooxml/officeDocument/relationships/slide" Target="slides/slide12.xml"/><Relationship Id="rId18" Type="http://purl.oclc.org/ooxml/officeDocument/relationships/slide" Target="slides/slide17.xml"/><Relationship Id="rId26" Type="http://purl.oclc.org/ooxml/officeDocument/relationships/slide" Target="slides/slide25.xml"/><Relationship Id="rId3" Type="http://purl.oclc.org/ooxml/officeDocument/relationships/slide" Target="slides/slide2.xml"/><Relationship Id="rId21" Type="http://purl.oclc.org/ooxml/officeDocument/relationships/slide" Target="slides/slide20.xml"/><Relationship Id="rId34" Type="http://purl.oclc.org/ooxml/officeDocument/relationships/tableStyles" Target="tableStyles.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5" Type="http://purl.oclc.org/ooxml/officeDocument/relationships/slide" Target="slides/slide24.xml"/><Relationship Id="rId33" Type="http://purl.oclc.org/ooxml/officeDocument/relationships/theme" Target="theme/theme1.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29" Type="http://purl.oclc.org/ooxml/officeDocument/relationships/notesMaster" Target="notesMasters/notesMaster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slide" Target="slides/slide23.xml"/><Relationship Id="rId32" Type="http://purl.oclc.org/ooxml/officeDocument/relationships/viewProps" Target="viewProps.xml"/><Relationship Id="rId5" Type="http://purl.oclc.org/ooxml/officeDocument/relationships/slide" Target="slides/slide4.xml"/><Relationship Id="rId15" Type="http://purl.oclc.org/ooxml/officeDocument/relationships/slide" Target="slides/slide14.xml"/><Relationship Id="rId23" Type="http://purl.oclc.org/ooxml/officeDocument/relationships/slide" Target="slides/slide22.xml"/><Relationship Id="rId28" Type="http://purl.oclc.org/ooxml/officeDocument/relationships/slide" Target="slides/slide27.xml"/><Relationship Id="rId10" Type="http://purl.oclc.org/ooxml/officeDocument/relationships/slide" Target="slides/slide9.xml"/><Relationship Id="rId19" Type="http://purl.oclc.org/ooxml/officeDocument/relationships/slide" Target="slides/slide18.xml"/><Relationship Id="rId31" Type="http://purl.oclc.org/ooxml/officeDocument/relationships/presProps" Target="presProps.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slide" Target="slides/slide21.xml"/><Relationship Id="rId27" Type="http://purl.oclc.org/ooxml/officeDocument/relationships/slide" Target="slides/slide26.xml"/><Relationship Id="rId30" Type="http://purl.oclc.org/ooxml/officeDocument/relationships/handoutMaster" Target="handoutMasters/handoutMaster1.xml"/><Relationship Id="rId8" Type="http://purl.oclc.org/ooxml/officeDocument/relationships/slide" Target="slides/slide7.xml"/></Relationships>
</file>

<file path=ppt/drawings/_rels/vmlDrawing1.vml.rels><?xml version="1.0" encoding="UTF-8" standalone="yes"?>
<Relationships xmlns="http://schemas.openxmlformats.org/package/2006/relationships"><Relationship Id="rId1" Type="http://purl.oclc.org/ooxml/officeDocument/relationships/image" Target="../media/image3.emf"/></Relationships>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E1CEFD8-B466-4305-9541-3FAC463D75CD}" type="datetimeFigureOut">
              <a:rPr lang="ru-RU"/>
              <a:pPr>
                <a:defRPr/>
              </a:pPr>
              <a:t>17.09.2018</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F53EA0F-7437-4929-B377-A4877AB5BC3E}" type="slidenum">
              <a:rPr lang="ru-RU" altLang="en-US"/>
              <a:pPr/>
              <a:t>‹#›</a:t>
            </a:fld>
            <a:endParaRPr lang="ru-RU" altLang="en-US"/>
          </a:p>
        </p:txBody>
      </p:sp>
    </p:spTree>
    <p:extLst>
      <p:ext uri="{BB962C8B-B14F-4D97-AF65-F5344CB8AC3E}">
        <p14:creationId xmlns:p14="http://schemas.microsoft.com/office/powerpoint/2010/main" val="1656246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ru-RU"/>
          </a:p>
        </p:txBody>
      </p:sp>
      <p:sp>
        <p:nvSpPr>
          <p:cNvPr id="184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ru-RU"/>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noProof="0"/>
              <a:t>Click to edit Master text styles</a:t>
            </a:r>
          </a:p>
          <a:p>
            <a:pPr lvl="1"/>
            <a:r>
              <a:rPr lang="en-US" altLang="ru-RU" noProof="0"/>
              <a:t>Second level</a:t>
            </a:r>
          </a:p>
          <a:p>
            <a:pPr lvl="2"/>
            <a:r>
              <a:rPr lang="en-US" altLang="ru-RU" noProof="0"/>
              <a:t>Third level</a:t>
            </a:r>
          </a:p>
          <a:p>
            <a:pPr lvl="3"/>
            <a:r>
              <a:rPr lang="en-US" altLang="ru-RU" noProof="0"/>
              <a:t>Fourth level</a:t>
            </a:r>
          </a:p>
          <a:p>
            <a:pPr lvl="4"/>
            <a:r>
              <a:rPr lang="en-US" altLang="ru-RU" noProof="0"/>
              <a:t>Fifth level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ru-RU"/>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FF11694-6D83-4CB3-8DC9-10D743EAE159}" type="slidenum">
              <a:rPr lang="en-US" altLang="ru-RU"/>
              <a:pPr/>
              <a:t>‹#›</a:t>
            </a:fld>
            <a:endParaRPr lang="en-US" altLang="ru-RU"/>
          </a:p>
        </p:txBody>
      </p:sp>
    </p:spTree>
    <p:extLst>
      <p:ext uri="{BB962C8B-B14F-4D97-AF65-F5344CB8AC3E}">
        <p14:creationId xmlns:p14="http://schemas.microsoft.com/office/powerpoint/2010/main" val="3616160618"/>
      </p:ext>
    </p:extLst>
  </p:cSld>
  <p:clrMap bg1="lt1" tx1="dk1" bg2="lt2" tx2="dk2" accent1="accent1" accent2="accent2" accent3="accent3" accent4="accent4" accent5="accent5" accent6="accent6" hlink="hlink" folHlink="folHlink"/>
  <p:notesStyle>
    <a:lvl1pPr algn="l" rtl="0" eaLnBrk="0" fontAlgn="base" hangingPunct="0">
      <a:spcBef>
        <a:spcPct val="30%"/>
      </a:spcBef>
      <a:spcAft>
        <a:spcPct val="0%"/>
      </a:spcAft>
      <a:defRPr sz="1200" kern="1200">
        <a:solidFill>
          <a:schemeClr val="tx1"/>
        </a:solidFill>
        <a:latin typeface="Arial" charset="0"/>
        <a:ea typeface="+mn-ea"/>
        <a:cs typeface="+mn-cs"/>
      </a:defRPr>
    </a:lvl1pPr>
    <a:lvl2pPr marL="457200" algn="l" rtl="0" eaLnBrk="0" fontAlgn="base" hangingPunct="0">
      <a:spcBef>
        <a:spcPct val="30%"/>
      </a:spcBef>
      <a:spcAft>
        <a:spcPct val="0%"/>
      </a:spcAft>
      <a:defRPr sz="1200" kern="1200">
        <a:solidFill>
          <a:schemeClr val="tx1"/>
        </a:solidFill>
        <a:latin typeface="Arial" charset="0"/>
        <a:ea typeface="+mn-ea"/>
        <a:cs typeface="+mn-cs"/>
      </a:defRPr>
    </a:lvl2pPr>
    <a:lvl3pPr marL="914400" algn="l" rtl="0" eaLnBrk="0" fontAlgn="base" hangingPunct="0">
      <a:spcBef>
        <a:spcPct val="30%"/>
      </a:spcBef>
      <a:spcAft>
        <a:spcPct val="0%"/>
      </a:spcAft>
      <a:defRPr sz="1200" kern="1200">
        <a:solidFill>
          <a:schemeClr val="tx1"/>
        </a:solidFill>
        <a:latin typeface="Arial" charset="0"/>
        <a:ea typeface="+mn-ea"/>
        <a:cs typeface="+mn-cs"/>
      </a:defRPr>
    </a:lvl3pPr>
    <a:lvl4pPr marL="1371600" algn="l" rtl="0" eaLnBrk="0" fontAlgn="base" hangingPunct="0">
      <a:spcBef>
        <a:spcPct val="30%"/>
      </a:spcBef>
      <a:spcAft>
        <a:spcPct val="0%"/>
      </a:spcAft>
      <a:defRPr sz="1200" kern="1200">
        <a:solidFill>
          <a:schemeClr val="tx1"/>
        </a:solidFill>
        <a:latin typeface="Arial" charset="0"/>
        <a:ea typeface="+mn-ea"/>
        <a:cs typeface="+mn-cs"/>
      </a:defRPr>
    </a:lvl4pPr>
    <a:lvl5pPr marL="1828800" algn="l" rtl="0" eaLnBrk="0" fontAlgn="base" hangingPunct="0">
      <a:spcBef>
        <a:spcPct val="3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FB9914-D929-4127-967B-3A250F1C7624}" type="slidenum">
              <a:rPr lang="en-US" altLang="ru-RU"/>
              <a:pPr eaLnBrk="1" hangingPunct="1"/>
              <a:t>5</a:t>
            </a:fld>
            <a:endParaRPr lang="en-US" altLang="ru-R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ro-RO" altLang="ru-RU">
                <a:latin typeface="Arial" panose="020B0604020202020204" pitchFamily="34" charset="0"/>
              </a:rPr>
              <a:t>Ex aplicatie – calcularea salariului</a:t>
            </a:r>
            <a:endParaRPr lang="en-US" altLang="ru-RU">
              <a:latin typeface="Arial" panose="020B0604020202020204" pitchFamily="34" charset="0"/>
            </a:endParaRPr>
          </a:p>
        </p:txBody>
      </p:sp>
    </p:spTree>
    <p:extLst>
      <p:ext uri="{BB962C8B-B14F-4D97-AF65-F5344CB8AC3E}">
        <p14:creationId xmlns:p14="http://schemas.microsoft.com/office/powerpoint/2010/main" val="3929619646"/>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6" name="Rectangle 6"/>
          <p:cNvSpPr>
            <a:spLocks noGrp="1" noChangeArrowheads="1"/>
          </p:cNvSpPr>
          <p:nvPr>
            <p:ph type="sldNum" sz="quarter" idx="12"/>
          </p:nvPr>
        </p:nvSpPr>
        <p:spPr>
          <a:ln/>
        </p:spPr>
        <p:txBody>
          <a:bodyPr/>
          <a:lstStyle>
            <a:lvl1pPr>
              <a:defRPr/>
            </a:lvl1pPr>
          </a:lstStyle>
          <a:p>
            <a:fld id="{C225385E-22B2-451C-9C71-1AA0748C196F}" type="slidenum">
              <a:rPr lang="en-US" altLang="ru-RU"/>
              <a:pPr/>
              <a:t>‹#›</a:t>
            </a:fld>
            <a:endParaRPr lang="en-US" altLang="ru-RU"/>
          </a:p>
        </p:txBody>
      </p:sp>
    </p:spTree>
    <p:extLst>
      <p:ext uri="{BB962C8B-B14F-4D97-AF65-F5344CB8AC3E}">
        <p14:creationId xmlns:p14="http://schemas.microsoft.com/office/powerpoint/2010/main" val="3612766277"/>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6" name="Rectangle 6"/>
          <p:cNvSpPr>
            <a:spLocks noGrp="1" noChangeArrowheads="1"/>
          </p:cNvSpPr>
          <p:nvPr>
            <p:ph type="sldNum" sz="quarter" idx="12"/>
          </p:nvPr>
        </p:nvSpPr>
        <p:spPr>
          <a:ln/>
        </p:spPr>
        <p:txBody>
          <a:bodyPr/>
          <a:lstStyle>
            <a:lvl1pPr>
              <a:defRPr/>
            </a:lvl1pPr>
          </a:lstStyle>
          <a:p>
            <a:fld id="{6BEA6966-A4C9-4A29-91F4-DBEC4BB48D72}" type="slidenum">
              <a:rPr lang="en-US" altLang="ru-RU"/>
              <a:pPr/>
              <a:t>‹#›</a:t>
            </a:fld>
            <a:endParaRPr lang="en-US" altLang="ru-RU"/>
          </a:p>
        </p:txBody>
      </p:sp>
    </p:spTree>
    <p:extLst>
      <p:ext uri="{BB962C8B-B14F-4D97-AF65-F5344CB8AC3E}">
        <p14:creationId xmlns:p14="http://schemas.microsoft.com/office/powerpoint/2010/main" val="3631225885"/>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6" name="Rectangle 6"/>
          <p:cNvSpPr>
            <a:spLocks noGrp="1" noChangeArrowheads="1"/>
          </p:cNvSpPr>
          <p:nvPr>
            <p:ph type="sldNum" sz="quarter" idx="12"/>
          </p:nvPr>
        </p:nvSpPr>
        <p:spPr>
          <a:ln/>
        </p:spPr>
        <p:txBody>
          <a:bodyPr/>
          <a:lstStyle>
            <a:lvl1pPr>
              <a:defRPr/>
            </a:lvl1pPr>
          </a:lstStyle>
          <a:p>
            <a:fld id="{51E132C7-9E30-47CC-A4E5-2A82A43AD523}" type="slidenum">
              <a:rPr lang="en-US" altLang="ru-RU"/>
              <a:pPr/>
              <a:t>‹#›</a:t>
            </a:fld>
            <a:endParaRPr lang="en-US" altLang="ru-RU"/>
          </a:p>
        </p:txBody>
      </p:sp>
    </p:spTree>
    <p:extLst>
      <p:ext uri="{BB962C8B-B14F-4D97-AF65-F5344CB8AC3E}">
        <p14:creationId xmlns:p14="http://schemas.microsoft.com/office/powerpoint/2010/main" val="1783880515"/>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6" name="Rectangle 6"/>
          <p:cNvSpPr>
            <a:spLocks noGrp="1" noChangeArrowheads="1"/>
          </p:cNvSpPr>
          <p:nvPr>
            <p:ph type="sldNum" sz="quarter" idx="12"/>
          </p:nvPr>
        </p:nvSpPr>
        <p:spPr>
          <a:ln/>
        </p:spPr>
        <p:txBody>
          <a:bodyPr/>
          <a:lstStyle>
            <a:lvl1pPr>
              <a:defRPr/>
            </a:lvl1pPr>
          </a:lstStyle>
          <a:p>
            <a:fld id="{C8697C81-F90D-41E0-BAF1-7CB125640D9A}" type="slidenum">
              <a:rPr lang="en-US" altLang="ru-RU"/>
              <a:pPr/>
              <a:t>‹#›</a:t>
            </a:fld>
            <a:endParaRPr lang="en-US" altLang="ru-RU"/>
          </a:p>
        </p:txBody>
      </p:sp>
    </p:spTree>
    <p:extLst>
      <p:ext uri="{BB962C8B-B14F-4D97-AF65-F5344CB8AC3E}">
        <p14:creationId xmlns:p14="http://schemas.microsoft.com/office/powerpoint/2010/main" val="954441011"/>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6" name="Rectangle 6"/>
          <p:cNvSpPr>
            <a:spLocks noGrp="1" noChangeArrowheads="1"/>
          </p:cNvSpPr>
          <p:nvPr>
            <p:ph type="sldNum" sz="quarter" idx="12"/>
          </p:nvPr>
        </p:nvSpPr>
        <p:spPr>
          <a:ln/>
        </p:spPr>
        <p:txBody>
          <a:bodyPr/>
          <a:lstStyle>
            <a:lvl1pPr>
              <a:defRPr/>
            </a:lvl1pPr>
          </a:lstStyle>
          <a:p>
            <a:fld id="{9A328E1E-3202-4457-8BD1-E920E6DEC7BD}" type="slidenum">
              <a:rPr lang="en-US" altLang="ru-RU"/>
              <a:pPr/>
              <a:t>‹#›</a:t>
            </a:fld>
            <a:endParaRPr lang="en-US" altLang="ru-RU"/>
          </a:p>
        </p:txBody>
      </p:sp>
    </p:spTree>
    <p:extLst>
      <p:ext uri="{BB962C8B-B14F-4D97-AF65-F5344CB8AC3E}">
        <p14:creationId xmlns:p14="http://schemas.microsoft.com/office/powerpoint/2010/main" val="182458438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7" name="Rectangle 6"/>
          <p:cNvSpPr>
            <a:spLocks noGrp="1" noChangeArrowheads="1"/>
          </p:cNvSpPr>
          <p:nvPr>
            <p:ph type="sldNum" sz="quarter" idx="12"/>
          </p:nvPr>
        </p:nvSpPr>
        <p:spPr>
          <a:ln/>
        </p:spPr>
        <p:txBody>
          <a:bodyPr/>
          <a:lstStyle>
            <a:lvl1pPr>
              <a:defRPr/>
            </a:lvl1pPr>
          </a:lstStyle>
          <a:p>
            <a:fld id="{8BE77453-4EC7-4215-BB23-31CC5DCD7B11}" type="slidenum">
              <a:rPr lang="en-US" altLang="ru-RU"/>
              <a:pPr/>
              <a:t>‹#›</a:t>
            </a:fld>
            <a:endParaRPr lang="en-US" altLang="ru-RU"/>
          </a:p>
        </p:txBody>
      </p:sp>
    </p:spTree>
    <p:extLst>
      <p:ext uri="{BB962C8B-B14F-4D97-AF65-F5344CB8AC3E}">
        <p14:creationId xmlns:p14="http://schemas.microsoft.com/office/powerpoint/2010/main" val="1308126389"/>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9" name="Rectangle 6"/>
          <p:cNvSpPr>
            <a:spLocks noGrp="1" noChangeArrowheads="1"/>
          </p:cNvSpPr>
          <p:nvPr>
            <p:ph type="sldNum" sz="quarter" idx="12"/>
          </p:nvPr>
        </p:nvSpPr>
        <p:spPr>
          <a:ln/>
        </p:spPr>
        <p:txBody>
          <a:bodyPr/>
          <a:lstStyle>
            <a:lvl1pPr>
              <a:defRPr/>
            </a:lvl1pPr>
          </a:lstStyle>
          <a:p>
            <a:fld id="{EC318AB7-ED77-469B-8C7E-FCC7FAA10A5E}" type="slidenum">
              <a:rPr lang="en-US" altLang="ru-RU"/>
              <a:pPr/>
              <a:t>‹#›</a:t>
            </a:fld>
            <a:endParaRPr lang="en-US" altLang="ru-RU"/>
          </a:p>
        </p:txBody>
      </p:sp>
    </p:spTree>
    <p:extLst>
      <p:ext uri="{BB962C8B-B14F-4D97-AF65-F5344CB8AC3E}">
        <p14:creationId xmlns:p14="http://schemas.microsoft.com/office/powerpoint/2010/main" val="2695268398"/>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5" name="Rectangle 6"/>
          <p:cNvSpPr>
            <a:spLocks noGrp="1" noChangeArrowheads="1"/>
          </p:cNvSpPr>
          <p:nvPr>
            <p:ph type="sldNum" sz="quarter" idx="12"/>
          </p:nvPr>
        </p:nvSpPr>
        <p:spPr>
          <a:ln/>
        </p:spPr>
        <p:txBody>
          <a:bodyPr/>
          <a:lstStyle>
            <a:lvl1pPr>
              <a:defRPr/>
            </a:lvl1pPr>
          </a:lstStyle>
          <a:p>
            <a:fld id="{973711E4-B99D-4108-BF17-B2697BBE9B1A}" type="slidenum">
              <a:rPr lang="en-US" altLang="ru-RU"/>
              <a:pPr/>
              <a:t>‹#›</a:t>
            </a:fld>
            <a:endParaRPr lang="en-US" altLang="ru-RU"/>
          </a:p>
        </p:txBody>
      </p:sp>
    </p:spTree>
    <p:extLst>
      <p:ext uri="{BB962C8B-B14F-4D97-AF65-F5344CB8AC3E}">
        <p14:creationId xmlns:p14="http://schemas.microsoft.com/office/powerpoint/2010/main" val="1188818879"/>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4" name="Rectangle 6"/>
          <p:cNvSpPr>
            <a:spLocks noGrp="1" noChangeArrowheads="1"/>
          </p:cNvSpPr>
          <p:nvPr>
            <p:ph type="sldNum" sz="quarter" idx="12"/>
          </p:nvPr>
        </p:nvSpPr>
        <p:spPr>
          <a:ln/>
        </p:spPr>
        <p:txBody>
          <a:bodyPr/>
          <a:lstStyle>
            <a:lvl1pPr>
              <a:defRPr/>
            </a:lvl1pPr>
          </a:lstStyle>
          <a:p>
            <a:fld id="{A83B1D3F-A752-461F-8BCE-D81FF17B0D04}" type="slidenum">
              <a:rPr lang="en-US" altLang="ru-RU"/>
              <a:pPr/>
              <a:t>‹#›</a:t>
            </a:fld>
            <a:endParaRPr lang="en-US" altLang="ru-RU"/>
          </a:p>
        </p:txBody>
      </p:sp>
    </p:spTree>
    <p:extLst>
      <p:ext uri="{BB962C8B-B14F-4D97-AF65-F5344CB8AC3E}">
        <p14:creationId xmlns:p14="http://schemas.microsoft.com/office/powerpoint/2010/main" val="1951176467"/>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7" name="Rectangle 6"/>
          <p:cNvSpPr>
            <a:spLocks noGrp="1" noChangeArrowheads="1"/>
          </p:cNvSpPr>
          <p:nvPr>
            <p:ph type="sldNum" sz="quarter" idx="12"/>
          </p:nvPr>
        </p:nvSpPr>
        <p:spPr>
          <a:ln/>
        </p:spPr>
        <p:txBody>
          <a:bodyPr/>
          <a:lstStyle>
            <a:lvl1pPr>
              <a:defRPr/>
            </a:lvl1pPr>
          </a:lstStyle>
          <a:p>
            <a:fld id="{937DD047-8411-48DA-BD98-1EDF4FAB88F8}" type="slidenum">
              <a:rPr lang="en-US" altLang="ru-RU"/>
              <a:pPr/>
              <a:t>‹#›</a:t>
            </a:fld>
            <a:endParaRPr lang="en-US" altLang="ru-RU"/>
          </a:p>
        </p:txBody>
      </p:sp>
    </p:spTree>
    <p:extLst>
      <p:ext uri="{BB962C8B-B14F-4D97-AF65-F5344CB8AC3E}">
        <p14:creationId xmlns:p14="http://schemas.microsoft.com/office/powerpoint/2010/main" val="4271582742"/>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ru-RU"/>
          </a:p>
        </p:txBody>
      </p:sp>
      <p:sp>
        <p:nvSpPr>
          <p:cNvPr id="7" name="Rectangle 6"/>
          <p:cNvSpPr>
            <a:spLocks noGrp="1" noChangeArrowheads="1"/>
          </p:cNvSpPr>
          <p:nvPr>
            <p:ph type="sldNum" sz="quarter" idx="12"/>
          </p:nvPr>
        </p:nvSpPr>
        <p:spPr>
          <a:ln/>
        </p:spPr>
        <p:txBody>
          <a:bodyPr/>
          <a:lstStyle>
            <a:lvl1pPr>
              <a:defRPr/>
            </a:lvl1pPr>
          </a:lstStyle>
          <a:p>
            <a:fld id="{764C2D8C-4268-473D-A887-F0EDF7023F23}" type="slidenum">
              <a:rPr lang="en-US" altLang="ru-RU"/>
              <a:pPr/>
              <a:t>‹#›</a:t>
            </a:fld>
            <a:endParaRPr lang="en-US" altLang="ru-RU"/>
          </a:p>
        </p:txBody>
      </p:sp>
    </p:spTree>
    <p:extLst>
      <p:ext uri="{BB962C8B-B14F-4D97-AF65-F5344CB8AC3E}">
        <p14:creationId xmlns:p14="http://schemas.microsoft.com/office/powerpoint/2010/main" val="1283175040"/>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8F9B584-2A29-41C7-AA84-DBD074905989}" type="slidenum">
              <a:rPr lang="en-US" altLang="ru-RU"/>
              <a:pPr/>
              <a:t>‹#›</a:t>
            </a:fld>
            <a:endParaRPr lang="en-US"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
        </a:spcBef>
        <a:spcAft>
          <a:spcPct val="0%"/>
        </a:spcAft>
        <a:buChar char="•"/>
        <a:defRPr sz="3200">
          <a:solidFill>
            <a:schemeClr val="tx1"/>
          </a:solidFill>
          <a:latin typeface="+mn-lt"/>
          <a:ea typeface="+mn-ea"/>
          <a:cs typeface="+mn-cs"/>
        </a:defRPr>
      </a:lvl1pPr>
      <a:lvl2pPr marL="742950" indent="-285750" algn="l" rtl="0" eaLnBrk="0" fontAlgn="base" hangingPunct="0">
        <a:spcBef>
          <a:spcPct val="20%"/>
        </a:spcBef>
        <a:spcAft>
          <a:spcPct val="0%"/>
        </a:spcAft>
        <a:buChar char="–"/>
        <a:defRPr sz="2800">
          <a:solidFill>
            <a:schemeClr val="tx1"/>
          </a:solidFill>
          <a:latin typeface="+mn-lt"/>
        </a:defRPr>
      </a:lvl2pPr>
      <a:lvl3pPr marL="1143000" indent="-228600" algn="l" rtl="0" eaLnBrk="0" fontAlgn="base" hangingPunct="0">
        <a:spcBef>
          <a:spcPct val="20%"/>
        </a:spcBef>
        <a:spcAft>
          <a:spcPct val="0%"/>
        </a:spcAft>
        <a:buChar char="•"/>
        <a:defRPr sz="2400">
          <a:solidFill>
            <a:schemeClr val="tx1"/>
          </a:solidFill>
          <a:latin typeface="+mn-lt"/>
        </a:defRPr>
      </a:lvl3pPr>
      <a:lvl4pPr marL="1600200" indent="-228600" algn="l" rtl="0" eaLnBrk="0" fontAlgn="base" hangingPunct="0">
        <a:spcBef>
          <a:spcPct val="20%"/>
        </a:spcBef>
        <a:spcAft>
          <a:spcPct val="0%"/>
        </a:spcAft>
        <a:buChar char="–"/>
        <a:defRPr sz="2000">
          <a:solidFill>
            <a:schemeClr val="tx1"/>
          </a:solidFill>
          <a:latin typeface="+mn-lt"/>
        </a:defRPr>
      </a:lvl4pPr>
      <a:lvl5pPr marL="2057400" indent="-228600" algn="l" rtl="0" eaLnBrk="0" fontAlgn="base" hangingPunct="0">
        <a:spcBef>
          <a:spcPct val="20%"/>
        </a:spcBef>
        <a:spcAft>
          <a:spcPct val="0%"/>
        </a:spcAft>
        <a:buChar char="»"/>
        <a:defRPr sz="2000">
          <a:solidFill>
            <a:schemeClr val="tx1"/>
          </a:solidFill>
          <a:latin typeface="+mn-lt"/>
        </a:defRPr>
      </a:lvl5pPr>
      <a:lvl6pPr marL="2514600" indent="-228600" algn="l" rtl="0" fontAlgn="base">
        <a:spcBef>
          <a:spcPct val="20%"/>
        </a:spcBef>
        <a:spcAft>
          <a:spcPct val="0%"/>
        </a:spcAft>
        <a:buChar char="»"/>
        <a:defRPr sz="2000">
          <a:solidFill>
            <a:schemeClr val="tx1"/>
          </a:solidFill>
          <a:latin typeface="+mn-lt"/>
        </a:defRPr>
      </a:lvl6pPr>
      <a:lvl7pPr marL="2971800" indent="-228600" algn="l" rtl="0" fontAlgn="base">
        <a:spcBef>
          <a:spcPct val="20%"/>
        </a:spcBef>
        <a:spcAft>
          <a:spcPct val="0%"/>
        </a:spcAft>
        <a:buChar char="»"/>
        <a:defRPr sz="2000">
          <a:solidFill>
            <a:schemeClr val="tx1"/>
          </a:solidFill>
          <a:latin typeface="+mn-lt"/>
        </a:defRPr>
      </a:lvl7pPr>
      <a:lvl8pPr marL="3429000" indent="-228600" algn="l" rtl="0" fontAlgn="base">
        <a:spcBef>
          <a:spcPct val="20%"/>
        </a:spcBef>
        <a:spcAft>
          <a:spcPct val="0%"/>
        </a:spcAft>
        <a:buChar char="»"/>
        <a:defRPr sz="2000">
          <a:solidFill>
            <a:schemeClr val="tx1"/>
          </a:solidFill>
          <a:latin typeface="+mn-lt"/>
        </a:defRPr>
      </a:lvl8pPr>
      <a:lvl9pPr marL="3886200" indent="-228600" algn="l" rtl="0" fontAlgn="base">
        <a:spcBef>
          <a:spcPct val="2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2" Type="http://purl.oclc.org/ooxml/officeDocument/relationships/hyperlink" Target="http://www.biblioteca-digitala.ase.ro/biblioteca/pagina2.asp?id=cap2" TargetMode="External"/><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2" Type="http://purl.oclc.org/ooxml/officeDocument/relationships/hyperlink" Target="http://www.biblioteca-digitala.ase.ro/biblioteca/pagina2.asp?id=cap3" TargetMode="External"/><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3" Type="http://purl.oclc.org/ooxml/officeDocument/relationships/oleObject" Target="../embeddings/oleObject1.bin"/><Relationship Id="rId2" Type="http://purl.oclc.org/ooxml/officeDocument/relationships/slideLayout" Target="../slideLayouts/slideLayout2.xml"/><Relationship Id="rId1" Type="http://schemas.openxmlformats.org/officeDocument/2006/relationships/vmlDrawing" Target="../drawings/vmlDrawing1.vml"/><Relationship Id="rId4" Type="http://purl.oclc.org/ooxml/officeDocument/relationships/image" Target="../media/image3.emf"/></Relationships>
</file>

<file path=ppt/slides/_rels/slide2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notesSlide" Target="../notesSlides/notesSlide1.xml"/><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2289175"/>
          </a:xfrm>
        </p:spPr>
        <p:txBody>
          <a:bodyPr/>
          <a:lstStyle/>
          <a:p>
            <a:pPr algn="l" eaLnBrk="1" hangingPunct="1"/>
            <a:r>
              <a:rPr lang="en-US" altLang="ru-RU"/>
              <a:t>TEMA 3:</a:t>
            </a:r>
            <a:br>
              <a:rPr lang="en-US" altLang="ru-RU"/>
            </a:br>
            <a:r>
              <a:rPr lang="ro-RO" altLang="ru-RU" sz="4800" b="1"/>
              <a:t>SISTEME INFORMATICE</a:t>
            </a:r>
            <a:endParaRPr lang="en-US" altLang="ru-RU" sz="4800" b="1"/>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554162"/>
          </a:xfrm>
        </p:spPr>
        <p:txBody>
          <a:bodyPr/>
          <a:lstStyle/>
          <a:p>
            <a:r>
              <a:rPr lang="en-US" altLang="ru-RU" sz="4000" b="1" dirty="0">
                <a:solidFill>
                  <a:schemeClr val="accent2"/>
                </a:solidFill>
              </a:rPr>
              <a:t>AVANTAJELE IMPLEMENT</a:t>
            </a:r>
            <a:r>
              <a:rPr lang="ro-RO" altLang="ru-RU" sz="4000" b="1" dirty="0">
                <a:solidFill>
                  <a:schemeClr val="accent2"/>
                </a:solidFill>
              </a:rPr>
              <a:t>ĂRII SI</a:t>
            </a:r>
            <a:br>
              <a:rPr lang="ru-RU" altLang="ru-RU" b="1" dirty="0">
                <a:solidFill>
                  <a:schemeClr val="accent2"/>
                </a:solidFill>
              </a:rPr>
            </a:br>
            <a:r>
              <a:rPr lang="ro-MD" altLang="ru-RU" sz="1800" b="1" dirty="0">
                <a:solidFill>
                  <a:schemeClr val="accent2"/>
                </a:solidFill>
              </a:rPr>
              <a:t>Sursa: http://www.rusnauka.com/14_ENXXI_2009/Economics/46078.doc.htm </a:t>
            </a:r>
            <a:endParaRPr lang="en-US" sz="1800" dirty="0"/>
          </a:p>
        </p:txBody>
      </p:sp>
      <p:pic>
        <p:nvPicPr>
          <p:cNvPr id="4" name="Picture 3"/>
          <p:cNvPicPr>
            <a:picLocks noChangeAspect="1"/>
          </p:cNvPicPr>
          <p:nvPr/>
        </p:nvPicPr>
        <p:blipFill>
          <a:blip r:embed="rId2"/>
          <a:stretch>
            <a:fillRect/>
          </a:stretch>
        </p:blipFill>
        <p:spPr>
          <a:xfrm>
            <a:off x="609600" y="1828800"/>
            <a:ext cx="7435085" cy="4757458"/>
          </a:xfrm>
          <a:prstGeom prst="rect">
            <a:avLst/>
          </a:prstGeom>
        </p:spPr>
      </p:pic>
    </p:spTree>
    <p:extLst>
      <p:ext uri="{BB962C8B-B14F-4D97-AF65-F5344CB8AC3E}">
        <p14:creationId xmlns:p14="http://schemas.microsoft.com/office/powerpoint/2010/main" val="1539633879"/>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b="1">
                <a:solidFill>
                  <a:srgbClr val="002060"/>
                </a:solidFill>
              </a:rPr>
              <a:t>PONDERILE TIPURILOR DE PRELUCR</a:t>
            </a:r>
            <a:r>
              <a:rPr lang="ro-RO" altLang="en-US" b="1">
                <a:solidFill>
                  <a:srgbClr val="002060"/>
                </a:solidFill>
              </a:rPr>
              <a:t>ĂRI ÎN SI</a:t>
            </a:r>
            <a:endParaRPr lang="en-US" altLang="en-US" b="1">
              <a:solidFill>
                <a:srgbClr val="002060"/>
              </a:solidFill>
            </a:endParaRPr>
          </a:p>
        </p:txBody>
      </p:sp>
      <p:sp>
        <p:nvSpPr>
          <p:cNvPr id="3" name="Content Placeholder 2"/>
          <p:cNvSpPr>
            <a:spLocks noGrp="1"/>
          </p:cNvSpPr>
          <p:nvPr>
            <p:ph idx="1"/>
          </p:nvPr>
        </p:nvSpPr>
        <p:spPr/>
        <p:txBody>
          <a:bodyPr/>
          <a:lstStyle/>
          <a:p>
            <a:pPr marL="0" indent="0">
              <a:buFontTx/>
              <a:buNone/>
            </a:pPr>
            <a:r>
              <a:rPr lang="ro-RO" altLang="en-US" dirty="0">
                <a:latin typeface="Calibri" panose="020F0502020204030204" pitchFamily="34" charset="0"/>
                <a:ea typeface="Calibri" panose="020F0502020204030204" pitchFamily="34" charset="0"/>
                <a:cs typeface="Calibri" panose="020F0502020204030204" pitchFamily="34" charset="0"/>
              </a:rPr>
              <a:t>În ţările cu tradiţie în informatică, în urma studiilor efectuate</a:t>
            </a:r>
            <a:r>
              <a:rPr lang="en-US" altLang="en-US" dirty="0">
                <a:latin typeface="Calibri" panose="020F0502020204030204" pitchFamily="34" charset="0"/>
                <a:ea typeface="Calibri" panose="020F0502020204030204" pitchFamily="34" charset="0"/>
                <a:cs typeface="Calibri" panose="020F0502020204030204" pitchFamily="34" charset="0"/>
              </a:rPr>
              <a:t>,</a:t>
            </a:r>
            <a:r>
              <a:rPr lang="ro-RO" altLang="en-US" dirty="0">
                <a:latin typeface="Calibri" panose="020F0502020204030204" pitchFamily="34" charset="0"/>
                <a:ea typeface="Calibri" panose="020F0502020204030204" pitchFamily="34" charset="0"/>
                <a:cs typeface="Calibri" panose="020F0502020204030204" pitchFamily="34" charset="0"/>
              </a:rPr>
              <a:t> s-a ajuns la concluzia că un sistem informatic optim trebuie să aibă următoare</a:t>
            </a:r>
            <a:r>
              <a:rPr lang="en-US" altLang="en-US" dirty="0">
                <a:latin typeface="Calibri" panose="020F0502020204030204" pitchFamily="34" charset="0"/>
                <a:ea typeface="Calibri" panose="020F0502020204030204" pitchFamily="34" charset="0"/>
                <a:cs typeface="Calibri" panose="020F0502020204030204" pitchFamily="34" charset="0"/>
              </a:rPr>
              <a:t>a</a:t>
            </a:r>
            <a:r>
              <a:rPr lang="ro-RO" altLang="en-US" dirty="0">
                <a:latin typeface="Calibri" panose="020F0502020204030204" pitchFamily="34" charset="0"/>
                <a:ea typeface="Calibri" panose="020F0502020204030204" pitchFamily="34" charset="0"/>
                <a:cs typeface="Calibri" panose="020F0502020204030204" pitchFamily="34" charset="0"/>
              </a:rPr>
              <a:t> structură:</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marL="0" indent="0"/>
            <a:r>
              <a:rPr lang="ro-RO" altLang="en-US" dirty="0">
                <a:latin typeface="Calibri" panose="020F0502020204030204" pitchFamily="34" charset="0"/>
                <a:ea typeface="Calibri" panose="020F0502020204030204" pitchFamily="34" charset="0"/>
                <a:cs typeface="Calibri" panose="020F0502020204030204" pitchFamily="34" charset="0"/>
              </a:rPr>
              <a:t>80% prelucrare automatizată/</a:t>
            </a:r>
            <a:r>
              <a:rPr lang="en-US" altLang="en-US" dirty="0">
                <a:latin typeface="Calibri" panose="020F0502020204030204" pitchFamily="34" charset="0"/>
                <a:ea typeface="Calibri" panose="020F0502020204030204" pitchFamily="34" charset="0"/>
                <a:cs typeface="Calibri" panose="020F0502020204030204" pitchFamily="34" charset="0"/>
              </a:rPr>
              <a:t> </a:t>
            </a:r>
            <a:r>
              <a:rPr lang="ro-RO" altLang="en-US" dirty="0">
                <a:latin typeface="Calibri" panose="020F0502020204030204" pitchFamily="34" charset="0"/>
                <a:ea typeface="Calibri" panose="020F0502020204030204" pitchFamily="34" charset="0"/>
                <a:cs typeface="Calibri" panose="020F0502020204030204" pitchFamily="34" charset="0"/>
              </a:rPr>
              <a:t>semiautomatizată</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marL="0" indent="0"/>
            <a:r>
              <a:rPr lang="ro-RO" altLang="en-US" dirty="0">
                <a:latin typeface="Calibri" panose="020F0502020204030204" pitchFamily="34" charset="0"/>
                <a:ea typeface="Calibri" panose="020F0502020204030204" pitchFamily="34" charset="0"/>
                <a:cs typeface="Calibri" panose="020F0502020204030204" pitchFamily="34" charset="0"/>
              </a:rPr>
              <a:t>15% mecanizată/automată</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marL="0" indent="0"/>
            <a:r>
              <a:rPr lang="ro-RO" altLang="en-US" dirty="0">
                <a:latin typeface="Calibri" panose="020F0502020204030204" pitchFamily="34" charset="0"/>
                <a:ea typeface="Calibri" panose="020F0502020204030204" pitchFamily="34" charset="0"/>
                <a:cs typeface="Calibri" panose="020F0502020204030204" pitchFamily="34" charset="0"/>
              </a:rPr>
              <a:t>5% manuală</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marL="0" indent="0">
              <a:buFontTx/>
              <a:buNone/>
            </a:pP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ro-RO" altLang="ru-RU" sz="4000" b="1">
                <a:solidFill>
                  <a:schemeClr val="accent2"/>
                </a:solidFill>
                <a:latin typeface="Arial Narrow" panose="020B0606020202030204" pitchFamily="34" charset="0"/>
              </a:rPr>
              <a:t>COMPONENTELE </a:t>
            </a:r>
            <a:br>
              <a:rPr lang="ro-RO" altLang="ru-RU" sz="4000" b="1">
                <a:solidFill>
                  <a:schemeClr val="accent2"/>
                </a:solidFill>
                <a:latin typeface="Arial Narrow" panose="020B0606020202030204" pitchFamily="34" charset="0"/>
              </a:rPr>
            </a:br>
            <a:r>
              <a:rPr lang="ro-RO" altLang="ru-RU" sz="4000" b="1">
                <a:solidFill>
                  <a:schemeClr val="accent2"/>
                </a:solidFill>
                <a:latin typeface="Arial Narrow" panose="020B0606020202030204" pitchFamily="34" charset="0"/>
              </a:rPr>
              <a:t>SISTEMULUI INFORMATIC</a:t>
            </a:r>
            <a:endParaRPr lang="en-US" altLang="ru-RU" sz="4000" b="1">
              <a:solidFill>
                <a:schemeClr val="accent2"/>
              </a:solidFill>
              <a:latin typeface="Arial Narrow" panose="020B0606020202030204" pitchFamily="34" charset="0"/>
            </a:endParaRPr>
          </a:p>
        </p:txBody>
      </p:sp>
      <p:sp>
        <p:nvSpPr>
          <p:cNvPr id="12291" name="Rectangle 3"/>
          <p:cNvSpPr>
            <a:spLocks noGrp="1" noChangeArrowheads="1"/>
          </p:cNvSpPr>
          <p:nvPr>
            <p:ph type="body" idx="1"/>
          </p:nvPr>
        </p:nvSpPr>
        <p:spPr>
          <a:xfrm>
            <a:off x="304800" y="1447800"/>
            <a:ext cx="8534400" cy="5181600"/>
          </a:xfrm>
        </p:spPr>
        <p:txBody>
          <a:bodyPr/>
          <a:lstStyle/>
          <a:p>
            <a:pPr marL="457200" indent="-457200" eaLnBrk="1" hangingPunct="1">
              <a:lnSpc>
                <a:spcPct val="80%"/>
              </a:lnSpc>
              <a:buFontTx/>
              <a:buAutoNum type="arabicPeriod"/>
            </a:pPr>
            <a:r>
              <a:rPr lang="ro-RO" altLang="ru-RU" sz="2200" b="1" dirty="0">
                <a:solidFill>
                  <a:schemeClr val="accent2"/>
                </a:solidFill>
                <a:latin typeface="Calibri" panose="020F0502020204030204" pitchFamily="34" charset="0"/>
                <a:ea typeface="Calibri" panose="020F0502020204030204" pitchFamily="34" charset="0"/>
                <a:cs typeface="Calibri" panose="020F0502020204030204" pitchFamily="34" charset="0"/>
              </a:rPr>
              <a:t>Componenta fizică (hard)</a:t>
            </a:r>
            <a:r>
              <a:rPr lang="ro-RO" altLang="ru-RU" sz="2200" dirty="0">
                <a:latin typeface="Calibri" panose="020F0502020204030204" pitchFamily="34" charset="0"/>
                <a:ea typeface="Calibri" panose="020F0502020204030204" pitchFamily="34" charset="0"/>
                <a:cs typeface="Calibri" panose="020F0502020204030204" pitchFamily="34" charset="0"/>
              </a:rPr>
              <a:t> – un ansamblu de echipamente utilizate pentru culegerea, prelucrarea, transmiterea şi stocarea datelor şi informaţiilor. </a:t>
            </a:r>
          </a:p>
          <a:p>
            <a:pPr marL="400050" lvl="1" indent="0" eaLnBrk="1" hangingPunct="1">
              <a:lnSpc>
                <a:spcPct val="80%"/>
              </a:lnSpc>
              <a:buFontTx/>
              <a:buNone/>
            </a:pPr>
            <a:r>
              <a:rPr lang="ro-RO" altLang="ru-RU" sz="2200" dirty="0">
                <a:latin typeface="Calibri" panose="020F0502020204030204" pitchFamily="34" charset="0"/>
                <a:ea typeface="Calibri" panose="020F0502020204030204" pitchFamily="34" charset="0"/>
                <a:cs typeface="Calibri" panose="020F0502020204030204" pitchFamily="34" charset="0"/>
              </a:rPr>
              <a:t>Dispozitivele periferice pentru introducerea datelor (tastatura, skaner), de extragere a informaţiilor (monitoare, imprimante), suporturi de memorie </a:t>
            </a:r>
            <a:r>
              <a:rPr lang="en-US" altLang="ru-RU" sz="2200" dirty="0">
                <a:latin typeface="Calibri" panose="020F0502020204030204" pitchFamily="34" charset="0"/>
                <a:ea typeface="Calibri" panose="020F0502020204030204" pitchFamily="34" charset="0"/>
                <a:cs typeface="Calibri" panose="020F0502020204030204" pitchFamily="34" charset="0"/>
              </a:rPr>
              <a:t>inter</a:t>
            </a:r>
            <a:r>
              <a:rPr lang="ro-MD" altLang="ru-RU" sz="2200" dirty="0">
                <a:latin typeface="Calibri" panose="020F0502020204030204" pitchFamily="34" charset="0"/>
                <a:ea typeface="Calibri" panose="020F0502020204030204" pitchFamily="34" charset="0"/>
                <a:cs typeface="Calibri" panose="020F0502020204030204" pitchFamily="34" charset="0"/>
              </a:rPr>
              <a:t>nă și </a:t>
            </a:r>
            <a:r>
              <a:rPr lang="ro-RO" altLang="ru-RU" sz="2200" dirty="0">
                <a:latin typeface="Calibri" panose="020F0502020204030204" pitchFamily="34" charset="0"/>
                <a:ea typeface="Calibri" panose="020F0502020204030204" pitchFamily="34" charset="0"/>
                <a:cs typeface="Calibri" panose="020F0502020204030204" pitchFamily="34" charset="0"/>
              </a:rPr>
              <a:t>externa (hard-disk, CD, flash card, discuri externe), unitatea centrală (microprocesorul şi memoria interna), reţele de calculatoare etc.</a:t>
            </a:r>
          </a:p>
          <a:p>
            <a:pPr marL="457200" indent="-457200" eaLnBrk="1" hangingPunct="1">
              <a:lnSpc>
                <a:spcPct val="80%"/>
              </a:lnSpc>
              <a:buFontTx/>
              <a:buAutoNum type="arabicPeriod"/>
            </a:pPr>
            <a:r>
              <a:rPr lang="ro-RO" altLang="ru-RU" sz="2200" b="1" dirty="0">
                <a:solidFill>
                  <a:schemeClr val="accent2"/>
                </a:solidFill>
                <a:latin typeface="Calibri" panose="020F0502020204030204" pitchFamily="34" charset="0"/>
                <a:ea typeface="Calibri" panose="020F0502020204030204" pitchFamily="34" charset="0"/>
                <a:cs typeface="Calibri" panose="020F0502020204030204" pitchFamily="34" charset="0"/>
              </a:rPr>
              <a:t>Componenta logică (soft)</a:t>
            </a:r>
            <a:r>
              <a:rPr lang="ro-RO" altLang="ru-RU" sz="2200" dirty="0">
                <a:latin typeface="Calibri" panose="020F0502020204030204" pitchFamily="34" charset="0"/>
                <a:ea typeface="Calibri" panose="020F0502020204030204" pitchFamily="34" charset="0"/>
                <a:cs typeface="Calibri" panose="020F0502020204030204" pitchFamily="34" charset="0"/>
              </a:rPr>
              <a:t> – programele de aplicaţii, alcătuite din componenta ce asigura prelucrarea datelor, stocarea acestora în BD, extragerea datelor din BD (logica) şi componenta ce asigura legătură dintre utilizatorul-om şi sistem (interfaţa)  (+sistemul de operare).</a:t>
            </a:r>
          </a:p>
          <a:p>
            <a:pPr marL="457200" indent="-457200" eaLnBrk="1" hangingPunct="1">
              <a:lnSpc>
                <a:spcPct val="80%"/>
              </a:lnSpc>
              <a:buFontTx/>
              <a:buAutoNum type="arabicPeriod"/>
            </a:pPr>
            <a:r>
              <a:rPr lang="ro-RO" altLang="ru-RU" sz="2200" b="1" dirty="0">
                <a:solidFill>
                  <a:schemeClr val="accent2"/>
                </a:solidFill>
                <a:latin typeface="Calibri" panose="020F0502020204030204" pitchFamily="34" charset="0"/>
                <a:ea typeface="Calibri" panose="020F0502020204030204" pitchFamily="34" charset="0"/>
                <a:cs typeface="Calibri" panose="020F0502020204030204" pitchFamily="34" charset="0"/>
              </a:rPr>
              <a:t>Baza de date</a:t>
            </a:r>
            <a:r>
              <a:rPr lang="ro-RO" altLang="ru-RU" sz="2200" dirty="0">
                <a:latin typeface="Calibri" panose="020F0502020204030204" pitchFamily="34" charset="0"/>
                <a:ea typeface="Calibri" panose="020F0502020204030204" pitchFamily="34" charset="0"/>
                <a:cs typeface="Calibri" panose="020F0502020204030204" pitchFamily="34" charset="0"/>
              </a:rPr>
              <a:t> – un ansamblu de colecţii de date şi descrierea legăturilor dintre acestea.</a:t>
            </a:r>
          </a:p>
          <a:p>
            <a:pPr marL="457200" indent="-457200" eaLnBrk="1" hangingPunct="1">
              <a:lnSpc>
                <a:spcPct val="80%"/>
              </a:lnSpc>
              <a:buFontTx/>
              <a:buNone/>
            </a:pPr>
            <a:r>
              <a:rPr lang="ro-RO" altLang="ru-RU" sz="2000" dirty="0">
                <a:latin typeface="Calibri" panose="020F0502020204030204" pitchFamily="34" charset="0"/>
                <a:ea typeface="Calibri" panose="020F0502020204030204" pitchFamily="34" charset="0"/>
                <a:cs typeface="Calibri" panose="020F0502020204030204" pitchFamily="34" charset="0"/>
              </a:rPr>
              <a:t>	</a:t>
            </a:r>
            <a:r>
              <a:rPr lang="ro-RO" altLang="ru-RU" sz="2000" i="1" dirty="0">
                <a:latin typeface="Calibri" panose="020F0502020204030204" pitchFamily="34" charset="0"/>
                <a:ea typeface="Calibri" panose="020F0502020204030204" pitchFamily="34" charset="0"/>
                <a:cs typeface="Calibri" panose="020F0502020204030204" pitchFamily="34" charset="0"/>
              </a:rPr>
              <a:t>Suplimentar, </a:t>
            </a:r>
            <a:r>
              <a:rPr lang="en-US" altLang="ru-RU" sz="2000" i="1" dirty="0" err="1">
                <a:latin typeface="Calibri" panose="020F0502020204030204" pitchFamily="34" charset="0"/>
                <a:ea typeface="Calibri" panose="020F0502020204030204" pitchFamily="34" charset="0"/>
                <a:cs typeface="Calibri" panose="020F0502020204030204" pitchFamily="34" charset="0"/>
              </a:rPr>
              <a:t>pentru</a:t>
            </a:r>
            <a:r>
              <a:rPr lang="en-US" altLang="ru-RU" sz="2000" i="1" dirty="0">
                <a:latin typeface="Calibri" panose="020F0502020204030204" pitchFamily="34" charset="0"/>
                <a:ea typeface="Calibri" panose="020F0502020204030204" pitchFamily="34" charset="0"/>
                <a:cs typeface="Calibri" panose="020F0502020204030204" pitchFamily="34" charset="0"/>
              </a:rPr>
              <a:t> ca un SI </a:t>
            </a:r>
            <a:r>
              <a:rPr lang="en-US" altLang="ru-RU" sz="2000" i="1" dirty="0" err="1">
                <a:latin typeface="Calibri" panose="020F0502020204030204" pitchFamily="34" charset="0"/>
                <a:ea typeface="Calibri" panose="020F0502020204030204" pitchFamily="34" charset="0"/>
                <a:cs typeface="Calibri" panose="020F0502020204030204" pitchFamily="34" charset="0"/>
              </a:rPr>
              <a:t>sa</a:t>
            </a:r>
            <a:r>
              <a:rPr lang="en-US" altLang="ru-RU" sz="2000" i="1" dirty="0">
                <a:latin typeface="Calibri" panose="020F0502020204030204" pitchFamily="34" charset="0"/>
                <a:ea typeface="Calibri" panose="020F0502020204030204" pitchFamily="34" charset="0"/>
                <a:cs typeface="Calibri" panose="020F0502020204030204" pitchFamily="34" charset="0"/>
              </a:rPr>
              <a:t> fie functional, </a:t>
            </a:r>
            <a:r>
              <a:rPr lang="ro-RO" altLang="ru-RU" sz="2000" i="1" dirty="0">
                <a:latin typeface="Calibri" panose="020F0502020204030204" pitchFamily="34" charset="0"/>
                <a:ea typeface="Calibri" panose="020F0502020204030204" pitchFamily="34" charset="0"/>
                <a:cs typeface="Calibri" panose="020F0502020204030204" pitchFamily="34" charset="0"/>
              </a:rPr>
              <a:t>sunt necesare:</a:t>
            </a:r>
          </a:p>
          <a:p>
            <a:pPr marL="400050" lvl="1" indent="0" eaLnBrk="1" hangingPunct="1">
              <a:lnSpc>
                <a:spcPct val="80%"/>
              </a:lnSpc>
              <a:buFontTx/>
              <a:buNone/>
            </a:pPr>
            <a:r>
              <a:rPr lang="ro-RO" altLang="ru-RU" sz="1700" b="1" i="1" dirty="0">
                <a:solidFill>
                  <a:schemeClr val="accent2"/>
                </a:solidFill>
                <a:latin typeface="Calibri" panose="020F0502020204030204" pitchFamily="34" charset="0"/>
                <a:ea typeface="Calibri" panose="020F0502020204030204" pitchFamily="34" charset="0"/>
                <a:cs typeface="Calibri" panose="020F0502020204030204" pitchFamily="34" charset="0"/>
              </a:rPr>
              <a:t>Resursele umane</a:t>
            </a:r>
            <a:r>
              <a:rPr lang="ro-RO" altLang="ru-RU" sz="1700" i="1" dirty="0">
                <a:latin typeface="Calibri" panose="020F0502020204030204" pitchFamily="34" charset="0"/>
                <a:ea typeface="Calibri" panose="020F0502020204030204" pitchFamily="34" charset="0"/>
                <a:cs typeface="Calibri" panose="020F0502020204030204" pitchFamily="34" charset="0"/>
              </a:rPr>
              <a:t> – personalul care are diferite roluri în utilizarea SI (operatori, programatori, administratori etc.).</a:t>
            </a:r>
          </a:p>
          <a:p>
            <a:pPr marL="400050" lvl="1" indent="0" eaLnBrk="1" hangingPunct="1">
              <a:lnSpc>
                <a:spcPct val="80%"/>
              </a:lnSpc>
              <a:buFontTx/>
              <a:buNone/>
            </a:pPr>
            <a:r>
              <a:rPr lang="ro-RO" altLang="ru-RU" sz="1700" b="1" i="1" dirty="0">
                <a:solidFill>
                  <a:schemeClr val="accent2"/>
                </a:solidFill>
                <a:latin typeface="Calibri" panose="020F0502020204030204" pitchFamily="34" charset="0"/>
                <a:ea typeface="Calibri" panose="020F0502020204030204" pitchFamily="34" charset="0"/>
                <a:cs typeface="Calibri" panose="020F0502020204030204" pitchFamily="34" charset="0"/>
              </a:rPr>
              <a:t>Cadrul organizatoric</a:t>
            </a:r>
            <a:r>
              <a:rPr lang="ro-RO" altLang="ru-RU" sz="1700" i="1" dirty="0">
                <a:latin typeface="Calibri" panose="020F0502020204030204" pitchFamily="34" charset="0"/>
                <a:ea typeface="Calibri" panose="020F0502020204030204" pitchFamily="34" charset="0"/>
                <a:cs typeface="Calibri" panose="020F0502020204030204" pitchFamily="34" charset="0"/>
              </a:rPr>
              <a:t> – cadrul legal necesar funcţionării sistemului informatic (staţii de calcul, oficiu de calcul, centru de calcul).</a:t>
            </a: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62000"/>
            <a:ext cx="60960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pic>
    </p:spTree>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ru-RU" b="1">
                <a:solidFill>
                  <a:schemeClr val="accent2"/>
                </a:solidFill>
              </a:rPr>
              <a:t>ACCESUL LA DATELE SI</a:t>
            </a:r>
          </a:p>
        </p:txBody>
      </p:sp>
      <p:grpSp>
        <p:nvGrpSpPr>
          <p:cNvPr id="15363" name="Group 4"/>
          <p:cNvGrpSpPr>
            <a:grpSpLocks/>
          </p:cNvGrpSpPr>
          <p:nvPr/>
        </p:nvGrpSpPr>
        <p:grpSpPr bwMode="auto">
          <a:xfrm>
            <a:off x="228600" y="1905000"/>
            <a:ext cx="8458200" cy="3810000"/>
            <a:chOff x="1512" y="11952"/>
            <a:chExt cx="9180" cy="2520"/>
          </a:xfrm>
        </p:grpSpPr>
        <p:sp>
          <p:nvSpPr>
            <p:cNvPr id="15364" name="Oval 5"/>
            <p:cNvSpPr>
              <a:spLocks noChangeArrowheads="1"/>
            </p:cNvSpPr>
            <p:nvPr/>
          </p:nvSpPr>
          <p:spPr bwMode="auto">
            <a:xfrm>
              <a:off x="3300" y="11952"/>
              <a:ext cx="7392" cy="25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grpSp>
          <p:nvGrpSpPr>
            <p:cNvPr id="15365" name="Group 6"/>
            <p:cNvGrpSpPr>
              <a:grpSpLocks/>
            </p:cNvGrpSpPr>
            <p:nvPr/>
          </p:nvGrpSpPr>
          <p:grpSpPr bwMode="auto">
            <a:xfrm>
              <a:off x="1512" y="12492"/>
              <a:ext cx="1440" cy="1683"/>
              <a:chOff x="972" y="12132"/>
              <a:chExt cx="1440" cy="1683"/>
            </a:xfrm>
          </p:grpSpPr>
          <p:sp>
            <p:nvSpPr>
              <p:cNvPr id="15378" name="AutoShape 7"/>
              <p:cNvSpPr>
                <a:spLocks noChangeArrowheads="1"/>
              </p:cNvSpPr>
              <p:nvPr/>
            </p:nvSpPr>
            <p:spPr bwMode="auto">
              <a:xfrm>
                <a:off x="1512" y="12132"/>
                <a:ext cx="360" cy="360"/>
              </a:xfrm>
              <a:prstGeom prst="smileyFace">
                <a:avLst>
                  <a:gd name="adj" fmla="val 4653"/>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ru-RU" altLang="ru-RU"/>
              </a:p>
            </p:txBody>
          </p:sp>
          <p:sp>
            <p:nvSpPr>
              <p:cNvPr id="15379" name="Line 8"/>
              <p:cNvSpPr>
                <a:spLocks noChangeShapeType="1"/>
              </p:cNvSpPr>
              <p:nvPr/>
            </p:nvSpPr>
            <p:spPr bwMode="auto">
              <a:xfrm>
                <a:off x="1680" y="12522"/>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9"/>
              <p:cNvSpPr>
                <a:spLocks noChangeShapeType="1"/>
              </p:cNvSpPr>
              <p:nvPr/>
            </p:nvSpPr>
            <p:spPr bwMode="auto">
              <a:xfrm>
                <a:off x="1512" y="1267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10"/>
              <p:cNvSpPr>
                <a:spLocks noChangeShapeType="1"/>
              </p:cNvSpPr>
              <p:nvPr/>
            </p:nvSpPr>
            <p:spPr bwMode="auto">
              <a:xfrm flipH="1">
                <a:off x="1497" y="12852"/>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11"/>
              <p:cNvSpPr>
                <a:spLocks noChangeShapeType="1"/>
              </p:cNvSpPr>
              <p:nvPr/>
            </p:nvSpPr>
            <p:spPr bwMode="auto">
              <a:xfrm>
                <a:off x="1692" y="12852"/>
                <a:ext cx="1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Text Box 12"/>
              <p:cNvSpPr txBox="1">
                <a:spLocks noChangeArrowheads="1"/>
              </p:cNvSpPr>
              <p:nvPr/>
            </p:nvSpPr>
            <p:spPr bwMode="auto">
              <a:xfrm>
                <a:off x="972" y="13275"/>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o-RO" altLang="ru-RU">
                    <a:latin typeface="Verdana" panose="020B0604030504040204" pitchFamily="34" charset="0"/>
                  </a:rPr>
                  <a:t>Utilizator</a:t>
                </a:r>
                <a:endParaRPr lang="en-US" altLang="ru-RU">
                  <a:latin typeface="Verdana" panose="020B0604030504040204" pitchFamily="34" charset="0"/>
                </a:endParaRPr>
              </a:p>
            </p:txBody>
          </p:sp>
        </p:grpSp>
        <p:sp>
          <p:nvSpPr>
            <p:cNvPr id="15366" name="Text Box 13"/>
            <p:cNvSpPr txBox="1">
              <a:spLocks noChangeArrowheads="1"/>
            </p:cNvSpPr>
            <p:nvPr/>
          </p:nvSpPr>
          <p:spPr bwMode="auto">
            <a:xfrm>
              <a:off x="3672" y="12768"/>
              <a:ext cx="1440" cy="708"/>
            </a:xfrm>
            <a:prstGeom prst="rect">
              <a:avLst/>
            </a:prstGeom>
            <a:solidFill>
              <a:srgbClr val="FFFFFF"/>
            </a:solidFill>
            <a:ln w="9525">
              <a:solidFill>
                <a:srgbClr val="000000"/>
              </a:solidFill>
              <a:miter lim="8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o-RO" altLang="ru-RU">
                  <a:latin typeface="Verdana" panose="020B0604030504040204" pitchFamily="34" charset="0"/>
                </a:rPr>
                <a:t>Interfaţa grafică</a:t>
              </a:r>
              <a:endParaRPr lang="en-US" altLang="ru-RU">
                <a:latin typeface="Verdana" panose="020B0604030504040204" pitchFamily="34" charset="0"/>
              </a:endParaRPr>
            </a:p>
          </p:txBody>
        </p:sp>
        <p:sp>
          <p:nvSpPr>
            <p:cNvPr id="15367" name="Text Box 14"/>
            <p:cNvSpPr txBox="1">
              <a:spLocks noChangeArrowheads="1"/>
            </p:cNvSpPr>
            <p:nvPr/>
          </p:nvSpPr>
          <p:spPr bwMode="auto">
            <a:xfrm>
              <a:off x="6012" y="12747"/>
              <a:ext cx="1620" cy="720"/>
            </a:xfrm>
            <a:prstGeom prst="rect">
              <a:avLst/>
            </a:prstGeom>
            <a:solidFill>
              <a:srgbClr val="FFFFFF"/>
            </a:solidFill>
            <a:ln w="9525">
              <a:solidFill>
                <a:srgbClr val="000000"/>
              </a:solidFill>
              <a:miter lim="8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o-RO" altLang="ru-RU">
                  <a:latin typeface="Verdana" panose="020B0604030504040204" pitchFamily="34" charset="0"/>
                </a:rPr>
                <a:t>Componenta logică (soft)</a:t>
              </a:r>
              <a:endParaRPr lang="en-US" altLang="ru-RU">
                <a:latin typeface="Verdana" panose="020B0604030504040204" pitchFamily="34" charset="0"/>
              </a:endParaRPr>
            </a:p>
          </p:txBody>
        </p:sp>
        <p:sp>
          <p:nvSpPr>
            <p:cNvPr id="15368" name="AutoShape 15"/>
            <p:cNvSpPr>
              <a:spLocks noChangeArrowheads="1"/>
            </p:cNvSpPr>
            <p:nvPr/>
          </p:nvSpPr>
          <p:spPr bwMode="auto">
            <a:xfrm>
              <a:off x="8532" y="12672"/>
              <a:ext cx="1260" cy="888"/>
            </a:xfrm>
            <a:prstGeom prst="can">
              <a:avLst>
                <a:gd name="adj" fmla="val 25000"/>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o-RO" altLang="ru-RU" sz="2000">
                  <a:latin typeface="Verdana" panose="020B0604030504040204" pitchFamily="34" charset="0"/>
                </a:rPr>
                <a:t>BD</a:t>
              </a:r>
              <a:endParaRPr lang="en-US" altLang="ru-RU" sz="2000">
                <a:latin typeface="Verdana" panose="020B0604030504040204" pitchFamily="34" charset="0"/>
              </a:endParaRPr>
            </a:p>
          </p:txBody>
        </p:sp>
        <p:sp>
          <p:nvSpPr>
            <p:cNvPr id="15369" name="Text Box 16"/>
            <p:cNvSpPr txBox="1">
              <a:spLocks noChangeArrowheads="1"/>
            </p:cNvSpPr>
            <p:nvPr/>
          </p:nvSpPr>
          <p:spPr bwMode="auto">
            <a:xfrm>
              <a:off x="6192" y="13932"/>
              <a:ext cx="144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o-RO" altLang="ru-RU" sz="2400" b="1" dirty="0">
                  <a:latin typeface="Calibri Light" panose="020F0302020204030204" pitchFamily="34" charset="0"/>
                </a:rPr>
                <a:t>SI</a:t>
              </a:r>
              <a:endParaRPr lang="en-US" altLang="ru-RU" sz="2400" dirty="0">
                <a:latin typeface="Calibri Light" panose="020F0302020204030204" pitchFamily="34" charset="0"/>
              </a:endParaRPr>
            </a:p>
          </p:txBody>
        </p:sp>
        <p:sp>
          <p:nvSpPr>
            <p:cNvPr id="15370" name="Line 17"/>
            <p:cNvSpPr>
              <a:spLocks noChangeShapeType="1"/>
            </p:cNvSpPr>
            <p:nvPr/>
          </p:nvSpPr>
          <p:spPr bwMode="auto">
            <a:xfrm>
              <a:off x="2772" y="1296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1" name="Line 18"/>
            <p:cNvSpPr>
              <a:spLocks noChangeShapeType="1"/>
            </p:cNvSpPr>
            <p:nvPr/>
          </p:nvSpPr>
          <p:spPr bwMode="auto">
            <a:xfrm>
              <a:off x="5112" y="1294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2" name="Line 19"/>
            <p:cNvSpPr>
              <a:spLocks noChangeShapeType="1"/>
            </p:cNvSpPr>
            <p:nvPr/>
          </p:nvSpPr>
          <p:spPr bwMode="auto">
            <a:xfrm flipH="1">
              <a:off x="2772" y="1321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3" name="Line 20"/>
            <p:cNvSpPr>
              <a:spLocks noChangeShapeType="1"/>
            </p:cNvSpPr>
            <p:nvPr/>
          </p:nvSpPr>
          <p:spPr bwMode="auto">
            <a:xfrm>
              <a:off x="7632" y="1294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4" name="Line 21"/>
            <p:cNvSpPr>
              <a:spLocks noChangeShapeType="1"/>
            </p:cNvSpPr>
            <p:nvPr/>
          </p:nvSpPr>
          <p:spPr bwMode="auto">
            <a:xfrm flipH="1">
              <a:off x="5112" y="1321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Line 22"/>
            <p:cNvSpPr>
              <a:spLocks noChangeShapeType="1"/>
            </p:cNvSpPr>
            <p:nvPr/>
          </p:nvSpPr>
          <p:spPr bwMode="auto">
            <a:xfrm flipH="1">
              <a:off x="7632" y="1321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6" name="Text Box 23"/>
            <p:cNvSpPr txBox="1">
              <a:spLocks noChangeArrowheads="1"/>
            </p:cNvSpPr>
            <p:nvPr/>
          </p:nvSpPr>
          <p:spPr bwMode="auto">
            <a:xfrm>
              <a:off x="2634" y="1261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o-RO" altLang="ru-RU" sz="1600">
                  <a:latin typeface="Verdana" panose="020B0604030504040204" pitchFamily="34" charset="0"/>
                </a:rPr>
                <a:t>intrări</a:t>
              </a:r>
              <a:endParaRPr lang="en-US" altLang="ru-RU" sz="1600">
                <a:latin typeface="Verdana" panose="020B0604030504040204" pitchFamily="34" charset="0"/>
              </a:endParaRPr>
            </a:p>
          </p:txBody>
        </p:sp>
        <p:sp>
          <p:nvSpPr>
            <p:cNvPr id="15377" name="Text Box 24"/>
            <p:cNvSpPr txBox="1">
              <a:spLocks noChangeArrowheads="1"/>
            </p:cNvSpPr>
            <p:nvPr/>
          </p:nvSpPr>
          <p:spPr bwMode="auto">
            <a:xfrm>
              <a:off x="2724" y="1297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o-RO" altLang="ru-RU" sz="1600">
                  <a:latin typeface="Verdana" panose="020B0604030504040204" pitchFamily="34" charset="0"/>
                </a:rPr>
                <a:t>ieşiri</a:t>
              </a:r>
              <a:endParaRPr lang="en-US" altLang="ru-RU" sz="1600">
                <a:latin typeface="Verdana" panose="020B0604030504040204" pitchFamily="34" charset="0"/>
              </a:endParaRPr>
            </a:p>
          </p:txBody>
        </p:sp>
      </p:grpSp>
    </p:spTree>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o-RO" altLang="ru-RU" sz="4000" b="1">
                <a:solidFill>
                  <a:schemeClr val="accent2"/>
                </a:solidFill>
                <a:latin typeface="Arial Narrow" panose="020B0606020202030204" pitchFamily="34" charset="0"/>
              </a:rPr>
              <a:t>ACTIVITĂŢILE </a:t>
            </a:r>
            <a:br>
              <a:rPr lang="ro-RO" altLang="ru-RU" sz="4000" b="1">
                <a:solidFill>
                  <a:schemeClr val="accent2"/>
                </a:solidFill>
                <a:latin typeface="Arial Narrow" panose="020B0606020202030204" pitchFamily="34" charset="0"/>
              </a:rPr>
            </a:br>
            <a:r>
              <a:rPr lang="ro-RO" altLang="ru-RU" sz="4000" b="1">
                <a:solidFill>
                  <a:schemeClr val="accent2"/>
                </a:solidFill>
                <a:latin typeface="Arial Narrow" panose="020B0606020202030204" pitchFamily="34" charset="0"/>
              </a:rPr>
              <a:t>SISTEMULUI INFORMATIC</a:t>
            </a:r>
            <a:endParaRPr lang="en-US" altLang="ru-RU" sz="4000" b="1">
              <a:solidFill>
                <a:schemeClr val="accent2"/>
              </a:solidFill>
              <a:latin typeface="Arial Narrow" panose="020B0606020202030204" pitchFamily="34" charset="0"/>
            </a:endParaRPr>
          </a:p>
        </p:txBody>
      </p:sp>
      <p:sp>
        <p:nvSpPr>
          <p:cNvPr id="16387" name="Rectangle 3"/>
          <p:cNvSpPr>
            <a:spLocks noGrp="1" noChangeArrowheads="1"/>
          </p:cNvSpPr>
          <p:nvPr>
            <p:ph type="body" idx="1"/>
          </p:nvPr>
        </p:nvSpPr>
        <p:spPr>
          <a:xfrm>
            <a:off x="457200" y="1600200"/>
            <a:ext cx="8458200" cy="4648200"/>
          </a:xfrm>
        </p:spPr>
        <p:txBody>
          <a:bodyPr/>
          <a:lstStyle/>
          <a:p>
            <a:pPr eaLnBrk="1" hangingPunct="1">
              <a:lnSpc>
                <a:spcPct val="80%"/>
              </a:lnSpc>
              <a:buFontTx/>
              <a:buNone/>
            </a:pPr>
            <a:r>
              <a:rPr lang="ro-RO" altLang="ru-RU" dirty="0">
                <a:latin typeface="Calibri" panose="020F0502020204030204" pitchFamily="34" charset="0"/>
              </a:rPr>
              <a:t>Principalele activităţi într-un sistem informatic sunt cele de </a:t>
            </a:r>
          </a:p>
          <a:p>
            <a:pPr lvl="1" eaLnBrk="1" hangingPunct="1">
              <a:lnSpc>
                <a:spcPct val="80%"/>
              </a:lnSpc>
            </a:pPr>
            <a:r>
              <a:rPr lang="ro-RO" altLang="ru-RU" dirty="0">
                <a:latin typeface="Calibri" panose="020F0502020204030204" pitchFamily="34" charset="0"/>
              </a:rPr>
              <a:t>colectare a datelor, </a:t>
            </a:r>
          </a:p>
          <a:p>
            <a:pPr lvl="1" eaLnBrk="1" hangingPunct="1">
              <a:lnSpc>
                <a:spcPct val="80%"/>
              </a:lnSpc>
            </a:pPr>
            <a:r>
              <a:rPr lang="ro-RO" altLang="ru-RU" dirty="0">
                <a:latin typeface="Calibri" panose="020F0502020204030204" pitchFamily="34" charset="0"/>
              </a:rPr>
              <a:t>prelucrare a datelor,</a:t>
            </a:r>
          </a:p>
          <a:p>
            <a:pPr lvl="1" eaLnBrk="1" hangingPunct="1">
              <a:lnSpc>
                <a:spcPct val="80%"/>
              </a:lnSpc>
            </a:pPr>
            <a:r>
              <a:rPr lang="ro-RO" altLang="ru-RU" dirty="0">
                <a:latin typeface="Calibri" panose="020F0502020204030204" pitchFamily="34" charset="0"/>
              </a:rPr>
              <a:t>obţinere a informaţiilor,</a:t>
            </a:r>
          </a:p>
          <a:p>
            <a:pPr lvl="1" eaLnBrk="1" hangingPunct="1">
              <a:lnSpc>
                <a:spcPct val="80%"/>
              </a:lnSpc>
            </a:pPr>
            <a:r>
              <a:rPr lang="ro-RO" altLang="ru-RU" dirty="0">
                <a:latin typeface="Calibri" panose="020F0502020204030204" pitchFamily="34" charset="0"/>
              </a:rPr>
              <a:t>stocare a datelor şi </a:t>
            </a:r>
          </a:p>
          <a:p>
            <a:pPr lvl="1" eaLnBrk="1" hangingPunct="1">
              <a:lnSpc>
                <a:spcPct val="80%"/>
              </a:lnSpc>
            </a:pPr>
            <a:r>
              <a:rPr lang="ro-RO" altLang="ru-RU" dirty="0">
                <a:latin typeface="Calibri" panose="020F0502020204030204" pitchFamily="34" charset="0"/>
              </a:rPr>
              <a:t>sprijinire a procesului decizional. </a:t>
            </a:r>
          </a:p>
          <a:p>
            <a:pPr eaLnBrk="1" hangingPunct="1">
              <a:lnSpc>
                <a:spcPct val="80%"/>
              </a:lnSpc>
              <a:buFontTx/>
              <a:buNone/>
            </a:pPr>
            <a:r>
              <a:rPr lang="ro-RO" altLang="ru-RU" sz="2800" dirty="0">
                <a:latin typeface="Calibri" panose="020F0502020204030204" pitchFamily="34" charset="0"/>
              </a:rPr>
              <a:t>Suplimentar: trebuie să se controleze/monitorizeze performanţele sistemului (feedback sau feedbefore) – o activitate necesară efectuării de ajustări în activitatea sistemului, pentru a-i corecta deficienţele.</a:t>
            </a:r>
            <a:r>
              <a:rPr lang="ro-RO" altLang="ru-RU" dirty="0">
                <a:latin typeface="Calibri" panose="020F0502020204030204" pitchFamily="34" charset="0"/>
              </a:rPr>
              <a:t> </a:t>
            </a:r>
            <a:endParaRPr lang="ro-RO" altLang="ru-RU" sz="2800" dirty="0">
              <a:latin typeface="Calibri" panose="020F0502020204030204" pitchFamily="34" charset="0"/>
            </a:endParaRP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o-RO" altLang="ru-RU" sz="4000" b="1">
                <a:solidFill>
                  <a:schemeClr val="accent2"/>
                </a:solidFill>
                <a:latin typeface="Arial Narrow" panose="020B0606020202030204" pitchFamily="34" charset="0"/>
              </a:rPr>
              <a:t>ACTIVITĂŢILE </a:t>
            </a:r>
            <a:br>
              <a:rPr lang="ro-RO" altLang="ru-RU" sz="4000" b="1">
                <a:solidFill>
                  <a:schemeClr val="accent2"/>
                </a:solidFill>
                <a:latin typeface="Arial Narrow" panose="020B0606020202030204" pitchFamily="34" charset="0"/>
              </a:rPr>
            </a:br>
            <a:r>
              <a:rPr lang="ro-RO" altLang="ru-RU" sz="4000" b="1">
                <a:solidFill>
                  <a:schemeClr val="accent2"/>
                </a:solidFill>
                <a:latin typeface="Arial Narrow" panose="020B0606020202030204" pitchFamily="34" charset="0"/>
              </a:rPr>
              <a:t>SISTEMULUI INFORMATIC</a:t>
            </a:r>
            <a:endParaRPr lang="en-US" altLang="ru-RU" sz="4000" b="1">
              <a:solidFill>
                <a:schemeClr val="accent2"/>
              </a:solidFill>
              <a:latin typeface="Arial Narrow" panose="020B0606020202030204" pitchFamily="34" charset="0"/>
            </a:endParaRPr>
          </a:p>
        </p:txBody>
      </p:sp>
      <p:sp>
        <p:nvSpPr>
          <p:cNvPr id="17411" name="Rectangle 3"/>
          <p:cNvSpPr>
            <a:spLocks noGrp="1" noChangeArrowheads="1"/>
          </p:cNvSpPr>
          <p:nvPr>
            <p:ph type="body" idx="1"/>
          </p:nvPr>
        </p:nvSpPr>
        <p:spPr>
          <a:xfrm>
            <a:off x="457200" y="1600200"/>
            <a:ext cx="8229600" cy="4648200"/>
          </a:xfrm>
        </p:spPr>
        <p:txBody>
          <a:bodyPr/>
          <a:lstStyle/>
          <a:p>
            <a:pPr eaLnBrk="1" hangingPunct="1">
              <a:buFontTx/>
              <a:buNone/>
            </a:pPr>
            <a:r>
              <a:rPr lang="ro-RO" altLang="ru-RU" b="1" dirty="0">
                <a:latin typeface="Calibri" panose="020F0502020204030204" pitchFamily="34" charset="0"/>
              </a:rPr>
              <a:t>Colectarea datelor</a:t>
            </a:r>
          </a:p>
          <a:p>
            <a:pPr lvl="1" eaLnBrk="1" hangingPunct="1"/>
            <a:r>
              <a:rPr lang="ro-RO" altLang="ru-RU" b="1" dirty="0">
                <a:latin typeface="Calibri" panose="020F0502020204030204" pitchFamily="34" charset="0"/>
              </a:rPr>
              <a:t>	</a:t>
            </a:r>
            <a:r>
              <a:rPr lang="ro-RO" altLang="ru-RU" dirty="0">
                <a:latin typeface="Calibri" panose="020F0502020204030204" pitchFamily="34" charset="0"/>
              </a:rPr>
              <a:t>automata</a:t>
            </a:r>
            <a:r>
              <a:rPr lang="en-US" altLang="ru-RU" dirty="0">
                <a:latin typeface="Calibri" panose="020F0502020204030204" pitchFamily="34" charset="0"/>
              </a:rPr>
              <a:t> / </a:t>
            </a:r>
            <a:r>
              <a:rPr lang="en-US" altLang="ru-RU" dirty="0" err="1">
                <a:latin typeface="Calibri" panose="020F0502020204030204" pitchFamily="34" charset="0"/>
              </a:rPr>
              <a:t>automatizat</a:t>
            </a:r>
            <a:r>
              <a:rPr lang="ro-MD" altLang="ru-RU" dirty="0">
                <a:latin typeface="Calibri" panose="020F0502020204030204" pitchFamily="34" charset="0"/>
              </a:rPr>
              <a:t>ă</a:t>
            </a:r>
            <a:endParaRPr lang="ro-RO" altLang="ru-RU" dirty="0">
              <a:latin typeface="Calibri" panose="020F0502020204030204" pitchFamily="34" charset="0"/>
            </a:endParaRPr>
          </a:p>
          <a:p>
            <a:pPr lvl="1" eaLnBrk="1" hangingPunct="1"/>
            <a:r>
              <a:rPr lang="ro-RO" altLang="ru-RU" dirty="0">
                <a:latin typeface="Calibri" panose="020F0502020204030204" pitchFamily="34" charset="0"/>
              </a:rPr>
              <a:t>	introducerea datelor de către om</a:t>
            </a:r>
          </a:p>
          <a:p>
            <a:pPr eaLnBrk="1" hangingPunct="1">
              <a:buFontTx/>
              <a:buNone/>
            </a:pPr>
            <a:r>
              <a:rPr lang="it-IT" altLang="ru-RU" b="1" dirty="0">
                <a:latin typeface="Calibri" panose="020F0502020204030204" pitchFamily="34" charset="0"/>
              </a:rPr>
              <a:t>Introducerea datelor</a:t>
            </a:r>
            <a:r>
              <a:rPr lang="it-IT" altLang="ru-RU" dirty="0">
                <a:latin typeface="Calibri" panose="020F0502020204030204" pitchFamily="34" charset="0"/>
              </a:rPr>
              <a:t> – datele referitoare la diverse evenimente</a:t>
            </a:r>
            <a:r>
              <a:rPr lang="ro-RO" altLang="ru-RU" dirty="0">
                <a:latin typeface="Calibri" panose="020F0502020204030204" pitchFamily="34" charset="0"/>
              </a:rPr>
              <a:t> </a:t>
            </a:r>
            <a:r>
              <a:rPr lang="it-IT" altLang="ru-RU" dirty="0">
                <a:latin typeface="Calibri" panose="020F0502020204030204" pitchFamily="34" charset="0"/>
              </a:rPr>
              <a:t>se adun</a:t>
            </a:r>
            <a:r>
              <a:rPr lang="ro-RO" altLang="ru-RU" dirty="0">
                <a:latin typeface="Calibri" panose="020F0502020204030204" pitchFamily="34" charset="0"/>
              </a:rPr>
              <a:t>ă</a:t>
            </a:r>
            <a:r>
              <a:rPr lang="en-US" altLang="ru-RU" dirty="0">
                <a:latin typeface="Calibri" panose="020F0502020204030204" pitchFamily="34" charset="0"/>
              </a:rPr>
              <a:t>, </a:t>
            </a:r>
            <a:r>
              <a:rPr lang="ro-RO" altLang="ru-RU" dirty="0">
                <a:latin typeface="Calibri" panose="020F0502020204030204" pitchFamily="34" charset="0"/>
              </a:rPr>
              <a:t>apoi se stochează şi sunt pregătite pentru prelucrare. </a:t>
            </a:r>
          </a:p>
          <a:p>
            <a:pPr eaLnBrk="1" hangingPunct="1">
              <a:buFontTx/>
              <a:buNone/>
            </a:pPr>
            <a:r>
              <a:rPr lang="it-IT" altLang="ru-RU" dirty="0">
                <a:latin typeface="Calibri" panose="020F0502020204030204" pitchFamily="34" charset="0"/>
              </a:rPr>
              <a:t>Introducerea se referă la editarea de înregistrări</a:t>
            </a:r>
            <a:r>
              <a:rPr lang="ro-RO" altLang="ru-RU" dirty="0">
                <a:latin typeface="Calibri" panose="020F0502020204030204" pitchFamily="34" charset="0"/>
              </a:rPr>
              <a:t> de date</a:t>
            </a:r>
            <a:endParaRPr lang="en-US" altLang="ru-RU" dirty="0">
              <a:latin typeface="Calibri" panose="020F0502020204030204" pitchFamily="34" charset="0"/>
            </a:endParaRP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ro-RO" altLang="ru-RU" sz="4000" b="1">
                <a:solidFill>
                  <a:schemeClr val="accent2"/>
                </a:solidFill>
                <a:latin typeface="Arial Narrow" panose="020B0606020202030204" pitchFamily="34" charset="0"/>
              </a:rPr>
              <a:t>ACTIVITĂŢILE </a:t>
            </a:r>
            <a:br>
              <a:rPr lang="ro-RO" altLang="ru-RU" sz="4000" b="1">
                <a:solidFill>
                  <a:schemeClr val="accent2"/>
                </a:solidFill>
                <a:latin typeface="Arial Narrow" panose="020B0606020202030204" pitchFamily="34" charset="0"/>
              </a:rPr>
            </a:br>
            <a:r>
              <a:rPr lang="ro-RO" altLang="ru-RU" sz="4000" b="1">
                <a:solidFill>
                  <a:schemeClr val="accent2"/>
                </a:solidFill>
                <a:latin typeface="Arial Narrow" panose="020B0606020202030204" pitchFamily="34" charset="0"/>
              </a:rPr>
              <a:t>SISTEMULUI INFORMATIC</a:t>
            </a:r>
            <a:endParaRPr lang="en-US" altLang="ru-RU" sz="4000" b="1">
              <a:solidFill>
                <a:schemeClr val="accent2"/>
              </a:solidFill>
              <a:latin typeface="Arial Narrow" panose="020B0606020202030204" pitchFamily="34" charset="0"/>
            </a:endParaRPr>
          </a:p>
        </p:txBody>
      </p:sp>
      <p:sp>
        <p:nvSpPr>
          <p:cNvPr id="18435" name="Rectangle 3"/>
          <p:cNvSpPr>
            <a:spLocks noGrp="1" noChangeArrowheads="1"/>
          </p:cNvSpPr>
          <p:nvPr>
            <p:ph type="body" idx="1"/>
          </p:nvPr>
        </p:nvSpPr>
        <p:spPr/>
        <p:txBody>
          <a:bodyPr/>
          <a:lstStyle/>
          <a:p>
            <a:pPr eaLnBrk="1" hangingPunct="1">
              <a:buFontTx/>
              <a:buNone/>
            </a:pPr>
            <a:r>
              <a:rPr lang="it-IT" altLang="ru-RU" b="1" dirty="0">
                <a:latin typeface="Calibri" panose="020F0502020204030204" pitchFamily="34" charset="0"/>
              </a:rPr>
              <a:t>Prelucrarea datelor</a:t>
            </a:r>
            <a:r>
              <a:rPr lang="it-IT" altLang="ru-RU" dirty="0">
                <a:latin typeface="Calibri" panose="020F0502020204030204" pitchFamily="34" charset="0"/>
              </a:rPr>
              <a:t> – </a:t>
            </a:r>
            <a:r>
              <a:rPr lang="ro-RO" altLang="ru-RU" dirty="0">
                <a:latin typeface="Calibri" panose="020F0502020204030204" pitchFamily="34" charset="0"/>
              </a:rPr>
              <a:t>asupra </a:t>
            </a:r>
            <a:r>
              <a:rPr lang="it-IT" altLang="ru-RU" dirty="0">
                <a:latin typeface="Calibri" panose="020F0502020204030204" pitchFamily="34" charset="0"/>
              </a:rPr>
              <a:t>datel</a:t>
            </a:r>
            <a:r>
              <a:rPr lang="ro-RO" altLang="ru-RU" dirty="0">
                <a:latin typeface="Calibri" panose="020F0502020204030204" pitchFamily="34" charset="0"/>
              </a:rPr>
              <a:t>or,</a:t>
            </a:r>
            <a:r>
              <a:rPr lang="it-IT" altLang="ru-RU" dirty="0">
                <a:latin typeface="Calibri" panose="020F0502020204030204" pitchFamily="34" charset="0"/>
              </a:rPr>
              <a:t> </a:t>
            </a:r>
            <a:r>
              <a:rPr lang="ro-RO" altLang="ru-RU" dirty="0">
                <a:latin typeface="Calibri" panose="020F0502020204030204" pitchFamily="34" charset="0"/>
              </a:rPr>
              <a:t>se efectuează</a:t>
            </a:r>
            <a:r>
              <a:rPr lang="it-IT" altLang="ru-RU" dirty="0">
                <a:latin typeface="Calibri" panose="020F0502020204030204" pitchFamily="34" charset="0"/>
              </a:rPr>
              <a:t> calcule</a:t>
            </a:r>
            <a:r>
              <a:rPr lang="ro-RO" altLang="ru-RU" dirty="0">
                <a:latin typeface="Calibri" panose="020F0502020204030204" pitchFamily="34" charset="0"/>
              </a:rPr>
              <a:t> aritmetice</a:t>
            </a:r>
            <a:r>
              <a:rPr lang="it-IT" altLang="ru-RU" dirty="0">
                <a:latin typeface="Calibri" panose="020F0502020204030204" pitchFamily="34" charset="0"/>
              </a:rPr>
              <a:t>, comparări, sortări, </a:t>
            </a:r>
            <a:r>
              <a:rPr lang="ro-RO" altLang="ru-RU" dirty="0">
                <a:latin typeface="Calibri" panose="020F0502020204030204" pitchFamily="34" charset="0"/>
              </a:rPr>
              <a:t>filtrări etc</a:t>
            </a:r>
            <a:r>
              <a:rPr lang="it-IT" altLang="ru-RU" dirty="0">
                <a:latin typeface="Calibri" panose="020F0502020204030204" pitchFamily="34" charset="0"/>
              </a:rPr>
              <a:t>.</a:t>
            </a:r>
            <a:r>
              <a:rPr lang="ro-RO" altLang="ru-RU" dirty="0">
                <a:latin typeface="Calibri" panose="020F0502020204030204" pitchFamily="34" charset="0"/>
              </a:rPr>
              <a:t> – de obicei sunt unităţi funcţionale ale sistemului informatic responsabile de prelucrarea datelor</a:t>
            </a:r>
            <a:r>
              <a:rPr lang="it-IT" altLang="ru-RU" dirty="0">
                <a:latin typeface="Calibri" panose="020F0502020204030204" pitchFamily="34" charset="0"/>
              </a:rPr>
              <a:t> </a:t>
            </a:r>
            <a:endParaRPr lang="ro-RO" altLang="ru-RU" dirty="0">
              <a:latin typeface="Calibri" panose="020F0502020204030204" pitchFamily="34" charset="0"/>
            </a:endParaRPr>
          </a:p>
          <a:p>
            <a:pPr eaLnBrk="1" hangingPunct="1">
              <a:buFontTx/>
              <a:buNone/>
            </a:pPr>
            <a:r>
              <a:rPr lang="it-IT" altLang="ru-RU" dirty="0">
                <a:latin typeface="Calibri" panose="020F0502020204030204" pitchFamily="34" charset="0"/>
              </a:rPr>
              <a:t>Aceste activităţi organizează</a:t>
            </a:r>
            <a:r>
              <a:rPr lang="ro-RO" altLang="ru-RU" dirty="0">
                <a:latin typeface="Calibri" panose="020F0502020204030204" pitchFamily="34" charset="0"/>
              </a:rPr>
              <a:t> </a:t>
            </a:r>
            <a:r>
              <a:rPr lang="it-IT" altLang="ru-RU" dirty="0">
                <a:latin typeface="Calibri" panose="020F0502020204030204" pitchFamily="34" charset="0"/>
              </a:rPr>
              <a:t>datele convertindu-le în informaţii</a:t>
            </a:r>
            <a:r>
              <a:rPr lang="ro-RO" altLang="ru-RU" dirty="0">
                <a:latin typeface="Calibri" panose="020F0502020204030204" pitchFamily="34" charset="0"/>
              </a:rPr>
              <a:t> comode pentru interpretare şi analiză</a:t>
            </a:r>
            <a:r>
              <a:rPr lang="it-IT" altLang="ru-RU" dirty="0">
                <a:latin typeface="Calibri" panose="020F0502020204030204" pitchFamily="34" charset="0"/>
              </a:rPr>
              <a:t> pentru utilizatori</a:t>
            </a:r>
            <a:r>
              <a:rPr lang="ro-RO" altLang="ru-RU" dirty="0">
                <a:latin typeface="Calibri" panose="020F0502020204030204" pitchFamily="34" charset="0"/>
              </a:rPr>
              <a:t> (de obicei manageri de la diferite nivele)</a:t>
            </a:r>
            <a:r>
              <a:rPr lang="it-IT" altLang="ru-RU" dirty="0">
                <a:latin typeface="Calibri" panose="020F0502020204030204" pitchFamily="34" charset="0"/>
              </a:rPr>
              <a:t>. </a:t>
            </a:r>
            <a:endParaRPr lang="en-US" altLang="ru-RU" dirty="0">
              <a:latin typeface="Calibri" panose="020F0502020204030204" pitchFamily="34" charset="0"/>
            </a:endParaRPr>
          </a:p>
          <a:p>
            <a:pPr eaLnBrk="1" hangingPunct="1">
              <a:buFontTx/>
              <a:buNone/>
            </a:pPr>
            <a:endParaRPr lang="en-US" altLang="ru-RU" dirty="0">
              <a:latin typeface="Calibri" panose="020F0502020204030204" pitchFamily="34" charset="0"/>
            </a:endParaRPr>
          </a:p>
        </p:txBody>
      </p:sp>
    </p:spTree>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ro-RO" altLang="ru-RU" sz="4000" b="1">
                <a:solidFill>
                  <a:schemeClr val="accent2"/>
                </a:solidFill>
                <a:latin typeface="Arial Narrow" panose="020B0606020202030204" pitchFamily="34" charset="0"/>
              </a:rPr>
              <a:t>ACTIVITĂŢILE </a:t>
            </a:r>
            <a:br>
              <a:rPr lang="ro-RO" altLang="ru-RU" sz="4000" b="1">
                <a:solidFill>
                  <a:schemeClr val="accent2"/>
                </a:solidFill>
                <a:latin typeface="Arial Narrow" panose="020B0606020202030204" pitchFamily="34" charset="0"/>
              </a:rPr>
            </a:br>
            <a:r>
              <a:rPr lang="ro-RO" altLang="ru-RU" sz="4000" b="1">
                <a:solidFill>
                  <a:schemeClr val="accent2"/>
                </a:solidFill>
                <a:latin typeface="Arial Narrow" panose="020B0606020202030204" pitchFamily="34" charset="0"/>
              </a:rPr>
              <a:t>SISTEMULUI INFORMATIC</a:t>
            </a:r>
            <a:endParaRPr lang="en-US" altLang="ru-RU" sz="4000" b="1">
              <a:solidFill>
                <a:schemeClr val="accent2"/>
              </a:solidFill>
              <a:latin typeface="Arial Narrow" panose="020B0606020202030204" pitchFamily="34" charset="0"/>
            </a:endParaRPr>
          </a:p>
        </p:txBody>
      </p:sp>
      <p:sp>
        <p:nvSpPr>
          <p:cNvPr id="19459" name="Rectangle 3"/>
          <p:cNvSpPr>
            <a:spLocks noGrp="1" noChangeArrowheads="1"/>
          </p:cNvSpPr>
          <p:nvPr>
            <p:ph type="body" idx="1"/>
          </p:nvPr>
        </p:nvSpPr>
        <p:spPr/>
        <p:txBody>
          <a:bodyPr/>
          <a:lstStyle/>
          <a:p>
            <a:pPr eaLnBrk="1" hangingPunct="1">
              <a:buFontTx/>
              <a:buNone/>
            </a:pPr>
            <a:r>
              <a:rPr lang="ro-RO" altLang="ru-RU" sz="3500" b="1" dirty="0">
                <a:latin typeface="Calibri" panose="020F0502020204030204" pitchFamily="34" charset="0"/>
              </a:rPr>
              <a:t>Obţinerea şi vizualizarea</a:t>
            </a:r>
            <a:r>
              <a:rPr lang="it-IT" altLang="ru-RU" sz="3500" b="1" dirty="0">
                <a:latin typeface="Calibri" panose="020F0502020204030204" pitchFamily="34" charset="0"/>
              </a:rPr>
              <a:t> informaţi</a:t>
            </a:r>
            <a:r>
              <a:rPr lang="ro-RO" altLang="ru-RU" sz="3500" b="1" dirty="0">
                <a:latin typeface="Calibri" panose="020F0502020204030204" pitchFamily="34" charset="0"/>
              </a:rPr>
              <a:t>ilor</a:t>
            </a:r>
            <a:r>
              <a:rPr lang="it-IT" altLang="ru-RU" sz="3500" dirty="0">
                <a:latin typeface="Calibri" panose="020F0502020204030204" pitchFamily="34" charset="0"/>
              </a:rPr>
              <a:t> – informaţiile rezultate în urma prelucrării</a:t>
            </a:r>
            <a:r>
              <a:rPr lang="ro-MD" altLang="ru-RU" sz="3500" dirty="0">
                <a:latin typeface="Calibri" panose="020F0502020204030204" pitchFamily="34" charset="0"/>
              </a:rPr>
              <a:t>,</a:t>
            </a:r>
            <a:r>
              <a:rPr lang="it-IT" altLang="ru-RU" sz="3500" dirty="0">
                <a:latin typeface="Calibri" panose="020F0502020204030204" pitchFamily="34" charset="0"/>
              </a:rPr>
              <a:t> apar în forme variate</a:t>
            </a:r>
            <a:r>
              <a:rPr lang="ro-RO" altLang="ru-RU" sz="3500" dirty="0">
                <a:latin typeface="Calibri" panose="020F0502020204030204" pitchFamily="34" charset="0"/>
              </a:rPr>
              <a:t> şi trebuie adaptate</a:t>
            </a:r>
            <a:r>
              <a:rPr lang="it-IT" altLang="ru-RU" sz="3500" dirty="0">
                <a:latin typeface="Calibri" panose="020F0502020204030204" pitchFamily="34" charset="0"/>
              </a:rPr>
              <a:t> pentru a fi transmise utilizatorilor în forma solicitată de aceştia. </a:t>
            </a:r>
            <a:endParaRPr lang="ro-RO" altLang="ru-RU" sz="3500" dirty="0">
              <a:latin typeface="Calibri" panose="020F0502020204030204" pitchFamily="34" charset="0"/>
            </a:endParaRPr>
          </a:p>
          <a:p>
            <a:pPr eaLnBrk="1" hangingPunct="1">
              <a:buFontTx/>
              <a:buNone/>
            </a:pPr>
            <a:r>
              <a:rPr lang="it-IT" altLang="ru-RU" sz="3500" dirty="0">
                <a:latin typeface="Calibri" panose="020F0502020204030204" pitchFamily="34" charset="0"/>
              </a:rPr>
              <a:t>Informaţiile trebuie să îndeplinească </a:t>
            </a:r>
            <a:r>
              <a:rPr lang="ro-RO" altLang="ru-RU" sz="3500" dirty="0">
                <a:latin typeface="Calibri" panose="020F0502020204030204" pitchFamily="34" charset="0"/>
              </a:rPr>
              <a:t>şi </a:t>
            </a:r>
            <a:r>
              <a:rPr lang="it-IT" altLang="ru-RU" sz="3500" dirty="0">
                <a:latin typeface="Calibri" panose="020F0502020204030204" pitchFamily="34" charset="0"/>
              </a:rPr>
              <a:t>anumite condiţii de </a:t>
            </a:r>
            <a:r>
              <a:rPr lang="it-IT" altLang="ru-RU" sz="3500" b="1" dirty="0">
                <a:latin typeface="Calibri" panose="020F0502020204030204" pitchFamily="34" charset="0"/>
              </a:rPr>
              <a:t>calitate</a:t>
            </a:r>
            <a:r>
              <a:rPr lang="ro-RO" altLang="ru-RU" sz="3500" dirty="0">
                <a:latin typeface="Calibri" panose="020F0502020204030204" pitchFamily="34" charset="0"/>
              </a:rPr>
              <a:t>.</a:t>
            </a:r>
            <a:endParaRPr lang="en-US" altLang="ru-RU" sz="3500" dirty="0">
              <a:latin typeface="Calibri" panose="020F0502020204030204" pitchFamily="34" charset="0"/>
            </a:endParaRPr>
          </a:p>
        </p:txBody>
      </p:sp>
    </p:spTree>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o-RO" altLang="ru-RU" sz="4000" b="1">
                <a:solidFill>
                  <a:schemeClr val="accent2"/>
                </a:solidFill>
                <a:latin typeface="Arial Narrow" panose="020B0606020202030204" pitchFamily="34" charset="0"/>
              </a:rPr>
              <a:t>ACTIVITĂŢILE </a:t>
            </a:r>
            <a:br>
              <a:rPr lang="ro-RO" altLang="ru-RU" sz="4000" b="1">
                <a:solidFill>
                  <a:schemeClr val="accent2"/>
                </a:solidFill>
                <a:latin typeface="Arial Narrow" panose="020B0606020202030204" pitchFamily="34" charset="0"/>
              </a:rPr>
            </a:br>
            <a:r>
              <a:rPr lang="ro-RO" altLang="ru-RU" sz="4000" b="1">
                <a:solidFill>
                  <a:schemeClr val="accent2"/>
                </a:solidFill>
                <a:latin typeface="Arial Narrow" panose="020B0606020202030204" pitchFamily="34" charset="0"/>
              </a:rPr>
              <a:t>SISTEMULUI INFORMATIC</a:t>
            </a:r>
            <a:endParaRPr lang="en-US" altLang="ru-RU" sz="4000" b="1">
              <a:solidFill>
                <a:schemeClr val="accent2"/>
              </a:solidFill>
              <a:latin typeface="Arial Narrow" panose="020B0606020202030204" pitchFamily="34" charset="0"/>
            </a:endParaRPr>
          </a:p>
        </p:txBody>
      </p:sp>
      <p:sp>
        <p:nvSpPr>
          <p:cNvPr id="20483" name="Rectangle 3"/>
          <p:cNvSpPr>
            <a:spLocks noGrp="1" noChangeArrowheads="1"/>
          </p:cNvSpPr>
          <p:nvPr>
            <p:ph type="body" idx="1"/>
          </p:nvPr>
        </p:nvSpPr>
        <p:spPr/>
        <p:txBody>
          <a:bodyPr/>
          <a:lstStyle/>
          <a:p>
            <a:pPr eaLnBrk="1" hangingPunct="1">
              <a:buFontTx/>
              <a:buNone/>
            </a:pPr>
            <a:r>
              <a:rPr lang="it-IT" altLang="ru-RU" sz="3600" b="1" dirty="0">
                <a:latin typeface="Calibri" panose="020F0502020204030204" pitchFamily="34" charset="0"/>
              </a:rPr>
              <a:t>Stocarea </a:t>
            </a:r>
            <a:r>
              <a:rPr lang="ro-RO" altLang="ru-RU" sz="3600" b="1" dirty="0">
                <a:latin typeface="Calibri" panose="020F0502020204030204" pitchFamily="34" charset="0"/>
              </a:rPr>
              <a:t>şi</a:t>
            </a:r>
            <a:r>
              <a:rPr lang="en-US" altLang="ru-RU" sz="3600" b="1" dirty="0">
                <a:latin typeface="Calibri" panose="020F0502020204030204" pitchFamily="34" charset="0"/>
              </a:rPr>
              <a:t>/</a:t>
            </a:r>
            <a:r>
              <a:rPr lang="en-US" altLang="ru-RU" sz="3600" b="1" dirty="0" err="1">
                <a:latin typeface="Calibri" panose="020F0502020204030204" pitchFamily="34" charset="0"/>
              </a:rPr>
              <a:t>sau</a:t>
            </a:r>
            <a:r>
              <a:rPr lang="ro-RO" altLang="ru-RU" sz="3600" b="1" dirty="0">
                <a:latin typeface="Calibri" panose="020F0502020204030204" pitchFamily="34" charset="0"/>
              </a:rPr>
              <a:t> transmiterea informaţiilor</a:t>
            </a:r>
            <a:r>
              <a:rPr lang="it-IT" altLang="ru-RU" sz="3600" dirty="0">
                <a:latin typeface="Calibri" panose="020F0502020204030204" pitchFamily="34" charset="0"/>
              </a:rPr>
              <a:t> –</a:t>
            </a:r>
            <a:r>
              <a:rPr lang="ro-RO" altLang="ru-RU" sz="3600" dirty="0">
                <a:latin typeface="Calibri" panose="020F0502020204030204" pitchFamily="34" charset="0"/>
              </a:rPr>
              <a:t> </a:t>
            </a:r>
            <a:r>
              <a:rPr lang="it-IT" altLang="ru-RU" sz="3600" dirty="0">
                <a:latin typeface="Calibri" panose="020F0502020204030204" pitchFamily="34" charset="0"/>
              </a:rPr>
              <a:t>reprezintă activitatea dintr-un sistem informatic în care datele</a:t>
            </a:r>
            <a:r>
              <a:rPr lang="ro-RO" altLang="ru-RU" sz="3600" dirty="0">
                <a:latin typeface="Calibri" panose="020F0502020204030204" pitchFamily="34" charset="0"/>
              </a:rPr>
              <a:t> </a:t>
            </a:r>
            <a:r>
              <a:rPr lang="it-IT" altLang="ru-RU" sz="3600" dirty="0">
                <a:latin typeface="Calibri" panose="020F0502020204030204" pitchFamily="34" charset="0"/>
              </a:rPr>
              <a:t>şi informaţiile sunt depozitate într-un mod organizat în vederea unei utilizări ulterioare.</a:t>
            </a:r>
            <a:r>
              <a:rPr lang="it-IT" altLang="ru-RU" dirty="0">
                <a:latin typeface="Calibri" panose="020F0502020204030204" pitchFamily="34" charset="0"/>
              </a:rPr>
              <a:t> </a:t>
            </a:r>
            <a:endParaRPr lang="en-US" altLang="ru-RU" dirty="0">
              <a:latin typeface="Calibri" panose="020F0502020204030204" pitchFamily="34" charset="0"/>
            </a:endParaRPr>
          </a:p>
          <a:p>
            <a:pPr eaLnBrk="1" hangingPunct="1">
              <a:buFontTx/>
              <a:buNone/>
            </a:pPr>
            <a:endParaRPr lang="en-US" altLang="ru-RU" dirty="0">
              <a:latin typeface="Calibri" panose="020F0502020204030204" pitchFamily="34" charset="0"/>
            </a:endParaRP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457200" y="1600200"/>
            <a:ext cx="8382000" cy="4525963"/>
          </a:xfrm>
        </p:spPr>
        <p:txBody>
          <a:bodyPr/>
          <a:lstStyle/>
          <a:p>
            <a:pPr marL="0" indent="0">
              <a:buFontTx/>
              <a:buNone/>
            </a:pPr>
            <a:r>
              <a:rPr lang="en-US" altLang="ru-RU" dirty="0">
                <a:latin typeface="Calibri" panose="020F0502020204030204" pitchFamily="34" charset="0"/>
              </a:rPr>
              <a:t>“Information Systems as a major is tricky. This area is often known as Information Systems (IS), </a:t>
            </a:r>
            <a:r>
              <a:rPr lang="en-US" altLang="ru-RU" b="1" dirty="0">
                <a:latin typeface="Calibri" panose="020F0502020204030204" pitchFamily="34" charset="0"/>
              </a:rPr>
              <a:t>Computer Information Systems</a:t>
            </a:r>
            <a:r>
              <a:rPr lang="en-US" altLang="ru-RU" dirty="0">
                <a:latin typeface="Calibri" panose="020F0502020204030204" pitchFamily="34" charset="0"/>
              </a:rPr>
              <a:t> (CIS), Business Information Systems (BIS), and Management Information Systems (MIS)”</a:t>
            </a:r>
            <a:endParaRPr lang="ru-RU" altLang="ru-RU" dirty="0">
              <a:latin typeface="Calibri" panose="020F0502020204030204" pitchFamily="34" charset="0"/>
            </a:endParaRPr>
          </a:p>
        </p:txBody>
      </p:sp>
    </p:spTree>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944562"/>
          </a:xfrm>
        </p:spPr>
        <p:txBody>
          <a:bodyPr/>
          <a:lstStyle/>
          <a:p>
            <a:pPr eaLnBrk="1" hangingPunct="1"/>
            <a:r>
              <a:rPr lang="en-US" altLang="ru-RU" b="1" dirty="0">
                <a:solidFill>
                  <a:schemeClr val="accent2"/>
                </a:solidFill>
                <a:latin typeface="Arial Narrow" panose="020B0606020202030204" pitchFamily="34" charset="0"/>
              </a:rPr>
              <a:t>I</a:t>
            </a:r>
            <a:r>
              <a:rPr lang="ro-RO" altLang="ru-RU" b="1" dirty="0">
                <a:solidFill>
                  <a:schemeClr val="accent2"/>
                </a:solidFill>
                <a:latin typeface="Arial Narrow" panose="020B0606020202030204" pitchFamily="34" charset="0"/>
              </a:rPr>
              <a:t>EŞIRI DIN SI</a:t>
            </a:r>
            <a:endParaRPr lang="en-US" altLang="ru-RU" b="1" dirty="0">
              <a:solidFill>
                <a:schemeClr val="accent2"/>
              </a:solidFill>
              <a:latin typeface="Arial Narrow" panose="020B0606020202030204" pitchFamily="34" charset="0"/>
            </a:endParaRPr>
          </a:p>
        </p:txBody>
      </p:sp>
      <p:sp>
        <p:nvSpPr>
          <p:cNvPr id="21507" name="Rectangle 3"/>
          <p:cNvSpPr>
            <a:spLocks noGrp="1" noChangeArrowheads="1"/>
          </p:cNvSpPr>
          <p:nvPr>
            <p:ph type="body" idx="1"/>
          </p:nvPr>
        </p:nvSpPr>
        <p:spPr>
          <a:xfrm>
            <a:off x="304800" y="1219200"/>
            <a:ext cx="8610600" cy="5410200"/>
          </a:xfrm>
        </p:spPr>
        <p:txBody>
          <a:bodyPr/>
          <a:lstStyle/>
          <a:p>
            <a:pPr eaLnBrk="1" hangingPunct="1">
              <a:lnSpc>
                <a:spcPct val="80%"/>
              </a:lnSpc>
              <a:buFontTx/>
              <a:buNone/>
            </a:pPr>
            <a:r>
              <a:rPr lang="pt-BR" altLang="ru-RU" sz="2200" dirty="0">
                <a:latin typeface="Calibri" panose="020F0502020204030204" pitchFamily="34" charset="0"/>
                <a:ea typeface="Calibri" panose="020F0502020204030204" pitchFamily="34" charset="0"/>
                <a:cs typeface="Calibri" panose="020F0502020204030204" pitchFamily="34" charset="0"/>
              </a:rPr>
              <a:t>Sistemele informatice îşi oferă rezultatele prelucrării</a:t>
            </a:r>
            <a:r>
              <a:rPr lang="ro-RO" altLang="ru-RU" sz="2200" dirty="0">
                <a:latin typeface="Calibri" panose="020F0502020204030204" pitchFamily="34" charset="0"/>
                <a:ea typeface="Calibri" panose="020F0502020204030204" pitchFamily="34" charset="0"/>
                <a:cs typeface="Calibri" panose="020F0502020204030204" pitchFamily="34" charset="0"/>
              </a:rPr>
              <a:t> </a:t>
            </a:r>
            <a:r>
              <a:rPr lang="pt-BR" altLang="ru-RU" sz="2200" dirty="0">
                <a:latin typeface="Calibri" panose="020F0502020204030204" pitchFamily="34" charset="0"/>
                <a:ea typeface="Calibri" panose="020F0502020204030204" pitchFamily="34" charset="0"/>
                <a:cs typeface="Calibri" panose="020F0502020204030204" pitchFamily="34" charset="0"/>
              </a:rPr>
              <a:t>sub forma unor </a:t>
            </a:r>
            <a:r>
              <a:rPr lang="ro-RO" altLang="ru-RU" sz="2200" dirty="0">
                <a:latin typeface="Calibri" panose="020F0502020204030204" pitchFamily="34" charset="0"/>
                <a:ea typeface="Calibri" panose="020F0502020204030204" pitchFamily="34" charset="0"/>
                <a:cs typeface="Calibri" panose="020F0502020204030204" pitchFamily="34" charset="0"/>
              </a:rPr>
              <a:t>informaţii</a:t>
            </a:r>
            <a:r>
              <a:rPr lang="pt-BR" altLang="ru-RU" sz="2200" dirty="0">
                <a:latin typeface="Calibri" panose="020F0502020204030204" pitchFamily="34" charset="0"/>
                <a:ea typeface="Calibri" panose="020F0502020204030204" pitchFamily="34" charset="0"/>
                <a:cs typeface="Calibri" panose="020F0502020204030204" pitchFamily="34" charset="0"/>
              </a:rPr>
              <a:t> care vin să asiste deciziile luate de manageri în activitatea de zi cu zi</a:t>
            </a:r>
            <a:r>
              <a:rPr lang="ro-RO" altLang="ru-RU" sz="2200" dirty="0">
                <a:latin typeface="Calibri" panose="020F0502020204030204" pitchFamily="34" charset="0"/>
                <a:ea typeface="Calibri" panose="020F0502020204030204" pitchFamily="34" charset="0"/>
                <a:cs typeface="Calibri" panose="020F0502020204030204" pitchFamily="34" charset="0"/>
              </a:rPr>
              <a:t> sau servesc drept intrări pentru alte </a:t>
            </a:r>
            <a:r>
              <a:rPr lang="en-US" altLang="ru-RU" sz="2200" dirty="0" err="1">
                <a:latin typeface="Calibri" panose="020F0502020204030204" pitchFamily="34" charset="0"/>
                <a:ea typeface="Calibri" panose="020F0502020204030204" pitchFamily="34" charset="0"/>
                <a:cs typeface="Calibri" panose="020F0502020204030204" pitchFamily="34" charset="0"/>
              </a:rPr>
              <a:t>sisteme</a:t>
            </a:r>
            <a:r>
              <a:rPr lang="pt-BR" altLang="ru-RU" sz="2200" dirty="0">
                <a:latin typeface="Calibri" panose="020F0502020204030204" pitchFamily="34" charset="0"/>
                <a:ea typeface="Calibri" panose="020F0502020204030204" pitchFamily="34" charset="0"/>
                <a:cs typeface="Calibri" panose="020F0502020204030204" pitchFamily="34" charset="0"/>
              </a:rPr>
              <a:t>. </a:t>
            </a:r>
            <a:endParaRPr lang="ro-RO" altLang="ru-RU" sz="22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80%"/>
              </a:lnSpc>
              <a:buFontTx/>
              <a:buNone/>
            </a:pPr>
            <a:r>
              <a:rPr lang="ro-RO" altLang="ru-RU" sz="2200" dirty="0">
                <a:latin typeface="Calibri" panose="020F0502020204030204" pitchFamily="34" charset="0"/>
                <a:ea typeface="Calibri" panose="020F0502020204030204" pitchFamily="34" charset="0"/>
                <a:cs typeface="Calibri" panose="020F0502020204030204" pitchFamily="34" charset="0"/>
              </a:rPr>
              <a:t>Tipuri de ieşiri:</a:t>
            </a:r>
          </a:p>
          <a:p>
            <a:pPr lvl="1" eaLnBrk="1" hangingPunct="1">
              <a:lnSpc>
                <a:spcPct val="80%"/>
              </a:lnSpc>
            </a:pPr>
            <a:r>
              <a:rPr lang="ro-RO" altLang="ru-RU" sz="2200" dirty="0">
                <a:latin typeface="Calibri" panose="020F0502020204030204" pitchFamily="34" charset="0"/>
                <a:ea typeface="Calibri" panose="020F0502020204030204" pitchFamily="34" charset="0"/>
                <a:cs typeface="Calibri" panose="020F0502020204030204" pitchFamily="34" charset="0"/>
              </a:rPr>
              <a:t>documente</a:t>
            </a:r>
          </a:p>
          <a:p>
            <a:pPr lvl="1" eaLnBrk="1" hangingPunct="1">
              <a:lnSpc>
                <a:spcPct val="80%"/>
              </a:lnSpc>
            </a:pPr>
            <a:r>
              <a:rPr lang="ro-RO" altLang="ru-RU" sz="2200" dirty="0">
                <a:latin typeface="Calibri" panose="020F0502020204030204" pitchFamily="34" charset="0"/>
                <a:ea typeface="Calibri" panose="020F0502020204030204" pitchFamily="34" charset="0"/>
                <a:cs typeface="Calibri" panose="020F0502020204030204" pitchFamily="34" charset="0"/>
              </a:rPr>
              <a:t>rapoarte</a:t>
            </a:r>
          </a:p>
          <a:p>
            <a:pPr lvl="1" eaLnBrk="1" hangingPunct="1">
              <a:lnSpc>
                <a:spcPct val="80%"/>
              </a:lnSpc>
            </a:pPr>
            <a:r>
              <a:rPr lang="ro-RO" altLang="ru-RU" sz="2200" dirty="0">
                <a:latin typeface="Calibri" panose="020F0502020204030204" pitchFamily="34" charset="0"/>
                <a:ea typeface="Calibri" panose="020F0502020204030204" pitchFamily="34" charset="0"/>
                <a:cs typeface="Calibri" panose="020F0502020204030204" pitchFamily="34" charset="0"/>
              </a:rPr>
              <a:t>răspunsuri la întrebări</a:t>
            </a:r>
          </a:p>
          <a:p>
            <a:pPr eaLnBrk="1" hangingPunct="1">
              <a:lnSpc>
                <a:spcPct val="80%"/>
              </a:lnSpc>
              <a:buFontTx/>
              <a:buNone/>
            </a:pPr>
            <a:r>
              <a:rPr lang="ro-RO" altLang="ru-RU" sz="2200" dirty="0">
                <a:latin typeface="Calibri" panose="020F0502020204030204" pitchFamily="34" charset="0"/>
                <a:ea typeface="Calibri" panose="020F0502020204030204" pitchFamily="34" charset="0"/>
                <a:cs typeface="Calibri" panose="020F0502020204030204" pitchFamily="34" charset="0"/>
              </a:rPr>
              <a:t>Documentele şi rapoartele </a:t>
            </a:r>
            <a:r>
              <a:rPr lang="pt-BR" altLang="ru-RU" sz="2200" dirty="0">
                <a:latin typeface="Calibri" panose="020F0502020204030204" pitchFamily="34" charset="0"/>
                <a:ea typeface="Calibri" panose="020F0502020204030204" pitchFamily="34" charset="0"/>
                <a:cs typeface="Calibri" panose="020F0502020204030204" pitchFamily="34" charset="0"/>
              </a:rPr>
              <a:t>asigură necesarul de informaţie a</a:t>
            </a:r>
            <a:r>
              <a:rPr lang="ro-RO" altLang="ru-RU" sz="2200" dirty="0">
                <a:latin typeface="Calibri" panose="020F0502020204030204" pitchFamily="34" charset="0"/>
                <a:ea typeface="Calibri" panose="020F0502020204030204" pitchFamily="34" charset="0"/>
                <a:cs typeface="Calibri" panose="020F0502020204030204" pitchFamily="34" charset="0"/>
              </a:rPr>
              <a:t> sistemului decizional şi a celui de management, de la orice nivel pentru luarea deciziilor, planificare şi control a activităţii întreprinderii</a:t>
            </a:r>
            <a:r>
              <a:rPr lang="pt-BR" altLang="ru-RU" sz="2200" dirty="0">
                <a:latin typeface="Calibri" panose="020F0502020204030204" pitchFamily="34" charset="0"/>
                <a:ea typeface="Calibri" panose="020F0502020204030204" pitchFamily="34" charset="0"/>
                <a:cs typeface="Calibri" panose="020F0502020204030204" pitchFamily="34" charset="0"/>
              </a:rPr>
              <a:t>. </a:t>
            </a:r>
          </a:p>
          <a:p>
            <a:pPr eaLnBrk="1" hangingPunct="1">
              <a:lnSpc>
                <a:spcPct val="80%"/>
              </a:lnSpc>
              <a:buFontTx/>
              <a:buNone/>
            </a:pPr>
            <a:r>
              <a:rPr lang="pt-BR" altLang="ru-RU" sz="2200" dirty="0">
                <a:latin typeface="Calibri" panose="020F0502020204030204" pitchFamily="34" charset="0"/>
                <a:ea typeface="Calibri" panose="020F0502020204030204" pitchFamily="34" charset="0"/>
                <a:cs typeface="Calibri" panose="020F0502020204030204" pitchFamily="34" charset="0"/>
              </a:rPr>
              <a:t>Tipuri de rapoarte: </a:t>
            </a:r>
          </a:p>
          <a:p>
            <a:pPr eaLnBrk="1" hangingPunct="1">
              <a:lnSpc>
                <a:spcPct val="80%"/>
              </a:lnSpc>
              <a:buFontTx/>
              <a:buNone/>
            </a:pPr>
            <a:r>
              <a:rPr lang="pt-BR" altLang="ru-RU" sz="2200" dirty="0">
                <a:latin typeface="Calibri" panose="020F0502020204030204" pitchFamily="34" charset="0"/>
                <a:ea typeface="Calibri" panose="020F0502020204030204" pitchFamily="34" charset="0"/>
                <a:cs typeface="Calibri" panose="020F0502020204030204" pitchFamily="34" charset="0"/>
              </a:rPr>
              <a:t>1. </a:t>
            </a:r>
            <a:r>
              <a:rPr lang="pt-BR" altLang="ru-RU" sz="2200" b="1" dirty="0">
                <a:latin typeface="Calibri" panose="020F0502020204030204" pitchFamily="34" charset="0"/>
                <a:ea typeface="Calibri" panose="020F0502020204030204" pitchFamily="34" charset="0"/>
                <a:cs typeface="Calibri" panose="020F0502020204030204" pitchFamily="34" charset="0"/>
              </a:rPr>
              <a:t>Rapoartele periodice</a:t>
            </a:r>
            <a:r>
              <a:rPr lang="pt-BR" altLang="ru-RU" sz="2200" dirty="0">
                <a:latin typeface="Calibri" panose="020F0502020204030204" pitchFamily="34" charset="0"/>
                <a:ea typeface="Calibri" panose="020F0502020204030204" pitchFamily="34" charset="0"/>
                <a:cs typeface="Calibri" panose="020F0502020204030204" pitchFamily="34" charset="0"/>
              </a:rPr>
              <a:t> – care sunt o formă clasică de date aranjate într-un format prestabilit; </a:t>
            </a:r>
          </a:p>
          <a:p>
            <a:pPr eaLnBrk="1" hangingPunct="1">
              <a:lnSpc>
                <a:spcPct val="80%"/>
              </a:lnSpc>
              <a:buFontTx/>
              <a:buNone/>
            </a:pPr>
            <a:r>
              <a:rPr lang="pt-BR" altLang="ru-RU" sz="2200" dirty="0">
                <a:latin typeface="Calibri" panose="020F0502020204030204" pitchFamily="34" charset="0"/>
                <a:ea typeface="Calibri" panose="020F0502020204030204" pitchFamily="34" charset="0"/>
                <a:cs typeface="Calibri" panose="020F0502020204030204" pitchFamily="34" charset="0"/>
              </a:rPr>
              <a:t>2. </a:t>
            </a:r>
            <a:r>
              <a:rPr lang="pt-BR" altLang="ru-RU" sz="2200" b="1" dirty="0">
                <a:latin typeface="Calibri" panose="020F0502020204030204" pitchFamily="34" charset="0"/>
                <a:ea typeface="Calibri" panose="020F0502020204030204" pitchFamily="34" charset="0"/>
                <a:cs typeface="Calibri" panose="020F0502020204030204" pitchFamily="34" charset="0"/>
              </a:rPr>
              <a:t>Rapoartele excepţionale</a:t>
            </a:r>
            <a:r>
              <a:rPr lang="pt-BR" altLang="ru-RU" sz="2200" dirty="0">
                <a:latin typeface="Calibri" panose="020F0502020204030204" pitchFamily="34" charset="0"/>
                <a:ea typeface="Calibri" panose="020F0502020204030204" pitchFamily="34" charset="0"/>
                <a:cs typeface="Calibri" panose="020F0502020204030204" pitchFamily="34" charset="0"/>
              </a:rPr>
              <a:t> – care sunt oferite când apar evenimente neprevăzute; </a:t>
            </a:r>
          </a:p>
          <a:p>
            <a:pPr eaLnBrk="1" hangingPunct="1">
              <a:lnSpc>
                <a:spcPct val="80%"/>
              </a:lnSpc>
              <a:buFontTx/>
              <a:buNone/>
            </a:pPr>
            <a:r>
              <a:rPr lang="pt-BR" altLang="ru-RU" sz="2200" dirty="0">
                <a:latin typeface="Calibri" panose="020F0502020204030204" pitchFamily="34" charset="0"/>
                <a:ea typeface="Calibri" panose="020F0502020204030204" pitchFamily="34" charset="0"/>
                <a:cs typeface="Calibri" panose="020F0502020204030204" pitchFamily="34" charset="0"/>
              </a:rPr>
              <a:t>3. </a:t>
            </a:r>
            <a:r>
              <a:rPr lang="pt-BR" altLang="ru-RU" sz="2200" b="1" dirty="0">
                <a:latin typeface="Calibri" panose="020F0502020204030204" pitchFamily="34" charset="0"/>
                <a:ea typeface="Calibri" panose="020F0502020204030204" pitchFamily="34" charset="0"/>
                <a:cs typeface="Calibri" panose="020F0502020204030204" pitchFamily="34" charset="0"/>
              </a:rPr>
              <a:t>Rapoarte la cerere</a:t>
            </a:r>
            <a:r>
              <a:rPr lang="pt-BR" altLang="ru-RU" sz="2200" dirty="0">
                <a:latin typeface="Calibri" panose="020F0502020204030204" pitchFamily="34" charset="0"/>
                <a:ea typeface="Calibri" panose="020F0502020204030204" pitchFamily="34" charset="0"/>
                <a:cs typeface="Calibri" panose="020F0502020204030204" pitchFamily="34" charset="0"/>
              </a:rPr>
              <a:t> – care sunt produse atunci când sunt solicitate în forma dorită. </a:t>
            </a:r>
            <a:endParaRPr lang="en-US" altLang="ru-RU" sz="2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ru-RU" b="1">
                <a:solidFill>
                  <a:schemeClr val="accent2"/>
                </a:solidFill>
              </a:rPr>
              <a:t>C</a:t>
            </a:r>
            <a:r>
              <a:rPr lang="ro-RO" altLang="ru-RU" b="1">
                <a:solidFill>
                  <a:schemeClr val="accent2"/>
                </a:solidFill>
              </a:rPr>
              <a:t>LASIFICAREA</a:t>
            </a:r>
            <a:r>
              <a:rPr lang="en-US" altLang="ru-RU" b="1">
                <a:solidFill>
                  <a:schemeClr val="accent2"/>
                </a:solidFill>
              </a:rPr>
              <a:t> SI</a:t>
            </a:r>
          </a:p>
        </p:txBody>
      </p:sp>
      <p:sp>
        <p:nvSpPr>
          <p:cNvPr id="22531" name="Rectangle 3"/>
          <p:cNvSpPr>
            <a:spLocks noGrp="1" noChangeArrowheads="1"/>
          </p:cNvSpPr>
          <p:nvPr>
            <p:ph type="body" idx="1"/>
          </p:nvPr>
        </p:nvSpPr>
        <p:spPr>
          <a:xfrm>
            <a:off x="457200" y="1417638"/>
            <a:ext cx="8229600" cy="4983162"/>
          </a:xfrm>
        </p:spPr>
        <p:txBody>
          <a:bodyPr/>
          <a:lstStyle/>
          <a:p>
            <a:pPr eaLnBrk="1" hangingPunct="1">
              <a:lnSpc>
                <a:spcPct val="90%"/>
              </a:lnSpc>
              <a:buFontTx/>
              <a:buNone/>
            </a:pPr>
            <a:r>
              <a:rPr lang="en-US" altLang="ru-RU" sz="2800" dirty="0">
                <a:latin typeface="Calibri" panose="020F0502020204030204" pitchFamily="34" charset="0"/>
              </a:rPr>
              <a:t>Pot </a:t>
            </a:r>
            <a:r>
              <a:rPr lang="ro-RO" altLang="ru-RU" sz="2800" dirty="0">
                <a:latin typeface="Calibri" panose="020F0502020204030204" pitchFamily="34" charset="0"/>
              </a:rPr>
              <a:t>fi evidenţiate câteva tipuri de SI</a:t>
            </a:r>
          </a:p>
          <a:p>
            <a:pPr eaLnBrk="1" hangingPunct="1">
              <a:lnSpc>
                <a:spcPct val="90%"/>
              </a:lnSpc>
            </a:pPr>
            <a:r>
              <a:rPr lang="ro-RO" altLang="ru-RU" sz="2800" dirty="0">
                <a:latin typeface="Calibri" panose="020F0502020204030204" pitchFamily="34" charset="0"/>
              </a:rPr>
              <a:t>Care automatizează un singur proces în cadrul unei organizaţii;</a:t>
            </a:r>
          </a:p>
          <a:p>
            <a:pPr eaLnBrk="1" hangingPunct="1">
              <a:lnSpc>
                <a:spcPct val="90%"/>
              </a:lnSpc>
            </a:pPr>
            <a:r>
              <a:rPr lang="ro-RO" altLang="ru-RU" sz="2800" dirty="0">
                <a:latin typeface="Calibri" panose="020F0502020204030204" pitchFamily="34" charset="0"/>
              </a:rPr>
              <a:t>Care automatizează câteva procese dintr-o organizaţie;</a:t>
            </a:r>
          </a:p>
          <a:p>
            <a:pPr eaLnBrk="1" hangingPunct="1">
              <a:lnSpc>
                <a:spcPct val="90%"/>
              </a:lnSpc>
            </a:pPr>
            <a:r>
              <a:rPr lang="ro-RO" altLang="ru-RU" sz="2800" dirty="0">
                <a:latin typeface="Calibri" panose="020F0502020204030204" pitchFamily="34" charset="0"/>
              </a:rPr>
              <a:t>Care asigură funcţionarea unui proces în cadrul a mai multor organizaţii (care activează în acelaşi domeniu);</a:t>
            </a:r>
          </a:p>
          <a:p>
            <a:pPr eaLnBrk="1" hangingPunct="1">
              <a:lnSpc>
                <a:spcPct val="90%"/>
              </a:lnSpc>
            </a:pPr>
            <a:r>
              <a:rPr lang="ro-RO" altLang="ru-RU" sz="2800" dirty="0">
                <a:latin typeface="Calibri" panose="020F0502020204030204" pitchFamily="34" charset="0"/>
              </a:rPr>
              <a:t>Care automatizează câteva procese din mai multe organizaţii.</a:t>
            </a:r>
          </a:p>
          <a:p>
            <a:pPr marL="0" indent="0" eaLnBrk="1" hangingPunct="1">
              <a:lnSpc>
                <a:spcPct val="90%"/>
              </a:lnSpc>
              <a:buNone/>
            </a:pPr>
            <a:r>
              <a:rPr lang="ro-RO" altLang="ru-RU" sz="2200" i="1" dirty="0">
                <a:latin typeface="Calibri" panose="020F0502020204030204" pitchFamily="34" charset="0"/>
              </a:rPr>
              <a:t>Mai multe vezi: </a:t>
            </a:r>
            <a:r>
              <a:rPr lang="ro-RO" altLang="ru-RU" sz="2200" i="1" dirty="0">
                <a:latin typeface="Calibri" panose="020F0502020204030204" pitchFamily="34" charset="0"/>
                <a:hlinkClick r:id="rId2"/>
              </a:rPr>
              <a:t>http://www.biblioteca-digitala.ase.ro/biblioteca/pagina2.asp?id=cap2</a:t>
            </a:r>
            <a:r>
              <a:rPr lang="ro-RO" altLang="ru-RU" sz="2200" i="1" dirty="0">
                <a:latin typeface="Calibri" panose="020F0502020204030204" pitchFamily="34" charset="0"/>
              </a:rPr>
              <a:t>, capitolul 2</a:t>
            </a:r>
            <a:endParaRPr lang="en-US" altLang="ru-RU" sz="2200" i="1" dirty="0">
              <a:latin typeface="Calibri" panose="020F0502020204030204" pitchFamily="34" charset="0"/>
            </a:endParaRPr>
          </a:p>
        </p:txBody>
      </p:sp>
    </p:spTree>
  </p:cSld>
  <p:clrMapOvr>
    <a:masterClrMapping/>
  </p:clrMapOvr>
</p:sld>
</file>

<file path=ppt/slides/slide2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ro-RO" altLang="ru-RU" b="1">
                <a:solidFill>
                  <a:schemeClr val="accent2"/>
                </a:solidFill>
              </a:rPr>
              <a:t>CLASIFICAREA SI</a:t>
            </a:r>
            <a:endParaRPr lang="en-US" altLang="ru-RU" b="1">
              <a:solidFill>
                <a:schemeClr val="accent2"/>
              </a:solidFill>
            </a:endParaRPr>
          </a:p>
        </p:txBody>
      </p:sp>
      <p:sp>
        <p:nvSpPr>
          <p:cNvPr id="23555" name="Rectangle 3"/>
          <p:cNvSpPr>
            <a:spLocks noGrp="1" noChangeArrowheads="1"/>
          </p:cNvSpPr>
          <p:nvPr>
            <p:ph type="body" idx="1"/>
          </p:nvPr>
        </p:nvSpPr>
        <p:spPr>
          <a:xfrm>
            <a:off x="457200" y="1417638"/>
            <a:ext cx="8382000" cy="5059362"/>
          </a:xfrm>
        </p:spPr>
        <p:txBody>
          <a:bodyPr/>
          <a:lstStyle/>
          <a:p>
            <a:pPr eaLnBrk="1" hangingPunct="1">
              <a:lnSpc>
                <a:spcPct val="80%"/>
              </a:lnSpc>
              <a:buFontTx/>
              <a:buNone/>
            </a:pPr>
            <a:r>
              <a:rPr lang="ro-RO" altLang="ru-RU" sz="2800" dirty="0">
                <a:latin typeface="Calibri" panose="020F0502020204030204" pitchFamily="34" charset="0"/>
              </a:rPr>
              <a:t>Conform automatizării nivelelor funcţionale ale întreprinderii SI pot fi</a:t>
            </a:r>
          </a:p>
          <a:p>
            <a:pPr eaLnBrk="1" hangingPunct="1">
              <a:lnSpc>
                <a:spcPct val="80%"/>
              </a:lnSpc>
            </a:pPr>
            <a:r>
              <a:rPr lang="ro-RO" altLang="ru-RU" sz="2800" dirty="0">
                <a:latin typeface="Calibri" panose="020F0502020204030204" pitchFamily="34" charset="0"/>
              </a:rPr>
              <a:t>Pentru operare/prelucrarea tranzacţiilor întreprinderii (SI pentru evidenţa contabilă, evidenţa resurselor materiale şi umane</a:t>
            </a:r>
            <a:r>
              <a:rPr lang="en-US" altLang="ru-RU" sz="2800" dirty="0">
                <a:latin typeface="Calibri" panose="020F0502020204030204" pitchFamily="34" charset="0"/>
              </a:rPr>
              <a:t>, </a:t>
            </a:r>
            <a:r>
              <a:rPr lang="en-US" altLang="ru-RU" sz="2800" dirty="0" err="1">
                <a:latin typeface="Calibri" panose="020F0502020204030204" pitchFamily="34" charset="0"/>
              </a:rPr>
              <a:t>eviden</a:t>
            </a:r>
            <a:r>
              <a:rPr lang="ro-RO" altLang="ru-RU" sz="2800" dirty="0">
                <a:latin typeface="Calibri" panose="020F0502020204030204" pitchFamily="34" charset="0"/>
              </a:rPr>
              <a:t>ța vânzărilor etc.);</a:t>
            </a:r>
          </a:p>
          <a:p>
            <a:pPr eaLnBrk="1" hangingPunct="1">
              <a:lnSpc>
                <a:spcPct val="80%"/>
              </a:lnSpc>
            </a:pPr>
            <a:r>
              <a:rPr lang="ro-RO" altLang="ru-RU" sz="2800" dirty="0">
                <a:latin typeface="Calibri" panose="020F0502020204030204" pitchFamily="34" charset="0"/>
              </a:rPr>
              <a:t>Pentru management (SI folosite pentru planificarea activităţii organizaţiei, a fluxului informaţional, sisteme utilizate în luarea de deciziilor sistemului decizional etc.);</a:t>
            </a:r>
          </a:p>
          <a:p>
            <a:pPr eaLnBrk="1" hangingPunct="1">
              <a:lnSpc>
                <a:spcPct val="80%"/>
              </a:lnSpc>
            </a:pPr>
            <a:r>
              <a:rPr lang="ro-RO" altLang="ru-RU" sz="2800" dirty="0">
                <a:latin typeface="Calibri" panose="020F0502020204030204" pitchFamily="34" charset="0"/>
              </a:rPr>
              <a:t>Complexe</a:t>
            </a:r>
            <a:r>
              <a:rPr lang="en-US" altLang="ru-RU" sz="2800" dirty="0">
                <a:latin typeface="Calibri" panose="020F0502020204030204" pitchFamily="34" charset="0"/>
              </a:rPr>
              <a:t>/Integrate</a:t>
            </a:r>
            <a:r>
              <a:rPr lang="ro-RO" altLang="ru-RU" sz="2800" dirty="0">
                <a:latin typeface="Calibri" panose="020F0502020204030204" pitchFamily="34" charset="0"/>
              </a:rPr>
              <a:t> (SI care cuprind majoritatea proceselor de activitate şi management a organizaţiei)</a:t>
            </a:r>
          </a:p>
          <a:p>
            <a:pPr marL="0" indent="0" eaLnBrk="1" hangingPunct="1">
              <a:lnSpc>
                <a:spcPct val="80%"/>
              </a:lnSpc>
              <a:buNone/>
            </a:pPr>
            <a:r>
              <a:rPr lang="ro-RO" altLang="ru-RU" sz="2200" i="1" dirty="0">
                <a:latin typeface="Calibri" panose="020F0502020204030204" pitchFamily="34" charset="0"/>
              </a:rPr>
              <a:t>Mai multe vezi: </a:t>
            </a:r>
            <a:r>
              <a:rPr lang="ro-RO" altLang="ru-RU" sz="2200" i="1" dirty="0">
                <a:latin typeface="Calibri" panose="020F0502020204030204" pitchFamily="34" charset="0"/>
                <a:hlinkClick r:id="rId2"/>
              </a:rPr>
              <a:t>http://www.biblioteca-digitala.ase.ro/biblioteca/pagina2.asp?id=cap3</a:t>
            </a:r>
            <a:r>
              <a:rPr lang="ro-RO" altLang="ru-RU" sz="2200" i="1" dirty="0">
                <a:latin typeface="Calibri" panose="020F0502020204030204" pitchFamily="34" charset="0"/>
              </a:rPr>
              <a:t>, capitolul 3</a:t>
            </a:r>
            <a:endParaRPr lang="en-US" altLang="ru-RU" sz="2200" i="1" dirty="0">
              <a:latin typeface="Calibri" panose="020F0502020204030204" pitchFamily="34" charset="0"/>
            </a:endParaRPr>
          </a:p>
        </p:txBody>
      </p:sp>
    </p:spTree>
  </p:cSld>
  <p:clrMapOvr>
    <a:masterClrMapping/>
  </p:clrMapOvr>
</p:sld>
</file>

<file path=ppt/slides/slide2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US" altLang="ru-RU" b="1" dirty="0">
                <a:solidFill>
                  <a:schemeClr val="accent2"/>
                </a:solidFill>
              </a:rPr>
              <a:t>ARHITECTURI SI</a:t>
            </a:r>
          </a:p>
        </p:txBody>
      </p:sp>
      <p:graphicFrame>
        <p:nvGraphicFramePr>
          <p:cNvPr id="14339" name="Object 3"/>
          <p:cNvGraphicFramePr>
            <a:graphicFrameLocks noGrp="1" noChangeAspect="1"/>
          </p:cNvGraphicFramePr>
          <p:nvPr>
            <p:ph idx="1"/>
          </p:nvPr>
        </p:nvGraphicFramePr>
        <p:xfrm>
          <a:off x="2133600" y="1600200"/>
          <a:ext cx="5181600" cy="4660900"/>
        </p:xfrm>
        <a:graphic>
          <a:graphicData uri="http://purl.oclc.org/ooxml/officeDocument/oleObject">
            <mc:AlternateContent xmlns:mc="http://schemas.openxmlformats.org/markup-compatibility/2006">
              <mc:Choice xmlns:v="urn:schemas-microsoft-com:vml" Requires="v">
                <p:oleObj spid="_x0000_s15367" name="Visio" r:id="rId3" imgW="3916327" imgH="3883473" progId="Visio.Drawing.11">
                  <p:embed/>
                </p:oleObj>
              </mc:Choice>
              <mc:Fallback>
                <p:oleObj name="Visio" r:id="rId3" imgW="3916327" imgH="388347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00200"/>
                        <a:ext cx="5181600" cy="466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01868391"/>
      </p:ext>
    </p:extLst>
  </p:cSld>
  <p:clrMapOvr>
    <a:masterClrMapping/>
  </p:clrMapOvr>
</p:sld>
</file>

<file path=ppt/slides/slide2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1096962"/>
          </a:xfrm>
        </p:spPr>
        <p:txBody>
          <a:bodyPr/>
          <a:lstStyle/>
          <a:p>
            <a:r>
              <a:rPr lang="ro-RO" altLang="en-US" b="1">
                <a:solidFill>
                  <a:srgbClr val="002060"/>
                </a:solidFill>
              </a:rPr>
              <a:t>CONCLUZII</a:t>
            </a:r>
            <a:endParaRPr lang="en-US" altLang="en-US" b="1">
              <a:solidFill>
                <a:srgbClr val="002060"/>
              </a:solidFill>
            </a:endParaRPr>
          </a:p>
        </p:txBody>
      </p:sp>
      <p:sp>
        <p:nvSpPr>
          <p:cNvPr id="24579" name="Content Placeholder 2"/>
          <p:cNvSpPr>
            <a:spLocks noGrp="1"/>
          </p:cNvSpPr>
          <p:nvPr>
            <p:ph idx="1"/>
          </p:nvPr>
        </p:nvSpPr>
        <p:spPr>
          <a:xfrm>
            <a:off x="457200" y="1295400"/>
            <a:ext cx="8229600" cy="5257800"/>
          </a:xfrm>
        </p:spPr>
        <p:txBody>
          <a:bodyPr/>
          <a:lstStyle/>
          <a:p>
            <a:r>
              <a:rPr lang="ro-RO" altLang="en-US" sz="2400" dirty="0">
                <a:latin typeface="Calibri" panose="020F0502020204030204" pitchFamily="34" charset="0"/>
                <a:ea typeface="Calibri" panose="020F0502020204030204" pitchFamily="34" charset="0"/>
                <a:cs typeface="Calibri" panose="020F0502020204030204" pitchFamily="34" charset="0"/>
              </a:rPr>
              <a:t>Computerele, terminalele, reţelele de telecomunicaţii formează corpul şi structura scheletică a sistemului informatic, atribuindu-i o anumită formă de organizare </a:t>
            </a:r>
          </a:p>
          <a:p>
            <a:r>
              <a:rPr lang="ro-RO" altLang="en-US" sz="2400" dirty="0">
                <a:latin typeface="Calibri" panose="020F0502020204030204" pitchFamily="34" charset="0"/>
                <a:ea typeface="Calibri" panose="020F0502020204030204" pitchFamily="34" charset="0"/>
                <a:cs typeface="Calibri" panose="020F0502020204030204" pitchFamily="34" charset="0"/>
              </a:rPr>
              <a:t>Software-ul este </a:t>
            </a:r>
            <a:r>
              <a:rPr lang="en-US" altLang="en-US" sz="2400" dirty="0" err="1">
                <a:latin typeface="Calibri" panose="020F0502020204030204" pitchFamily="34" charset="0"/>
                <a:ea typeface="Calibri" panose="020F0502020204030204" pitchFamily="34" charset="0"/>
                <a:cs typeface="Calibri" panose="020F0502020204030204" pitchFamily="34" charset="0"/>
              </a:rPr>
              <a:t>acea</a:t>
            </a:r>
            <a:r>
              <a:rPr lang="en-US" altLang="en-US" sz="2400" dirty="0">
                <a:latin typeface="Calibri" panose="020F0502020204030204" pitchFamily="34" charset="0"/>
                <a:ea typeface="Calibri" panose="020F0502020204030204" pitchFamily="34" charset="0"/>
                <a:cs typeface="Calibri" panose="020F0502020204030204" pitchFamily="34" charset="0"/>
              </a:rPr>
              <a:t> component</a:t>
            </a:r>
            <a:r>
              <a:rPr lang="ro-RO" altLang="en-US" sz="2400" dirty="0">
                <a:latin typeface="Calibri" panose="020F0502020204030204" pitchFamily="34" charset="0"/>
                <a:ea typeface="Calibri" panose="020F0502020204030204" pitchFamily="34" charset="0"/>
                <a:cs typeface="Calibri" panose="020F0502020204030204" pitchFamily="34" charset="0"/>
              </a:rPr>
              <a:t>ă ce dă viaţă acestui sistem şi îi permite să realizeze funcţiile de birou</a:t>
            </a:r>
          </a:p>
          <a:p>
            <a:r>
              <a:rPr lang="ro-RO" altLang="en-US" sz="2400" dirty="0">
                <a:latin typeface="Calibri" panose="020F0502020204030204" pitchFamily="34" charset="0"/>
                <a:ea typeface="Calibri" panose="020F0502020204030204" pitchFamily="34" charset="0"/>
                <a:cs typeface="Calibri" panose="020F0502020204030204" pitchFamily="34" charset="0"/>
              </a:rPr>
              <a:t>Perfecţionarea</a:t>
            </a:r>
            <a:r>
              <a:rPr lang="en-US" altLang="en-US" sz="2400" dirty="0">
                <a:latin typeface="Calibri" panose="020F0502020204030204" pitchFamily="34" charset="0"/>
                <a:ea typeface="Calibri" panose="020F0502020204030204" pitchFamily="34" charset="0"/>
                <a:cs typeface="Calibri" panose="020F0502020204030204" pitchFamily="34" charset="0"/>
              </a:rPr>
              <a:t> </a:t>
            </a:r>
            <a:r>
              <a:rPr lang="en-US" altLang="en-US" sz="2400" dirty="0" err="1">
                <a:latin typeface="Calibri" panose="020F0502020204030204" pitchFamily="34" charset="0"/>
                <a:ea typeface="Calibri" panose="020F0502020204030204" pitchFamily="34" charset="0"/>
                <a:cs typeface="Calibri" panose="020F0502020204030204" pitchFamily="34" charset="0"/>
              </a:rPr>
              <a:t>prin</a:t>
            </a:r>
            <a:r>
              <a:rPr lang="en-US" altLang="en-US" sz="2400" dirty="0">
                <a:latin typeface="Calibri" panose="020F0502020204030204" pitchFamily="34" charset="0"/>
                <a:ea typeface="Calibri" panose="020F0502020204030204" pitchFamily="34" charset="0"/>
                <a:cs typeface="Calibri" panose="020F0502020204030204" pitchFamily="34" charset="0"/>
              </a:rPr>
              <a:t> </a:t>
            </a:r>
            <a:r>
              <a:rPr lang="en-US" altLang="en-US" sz="2400" dirty="0" err="1">
                <a:latin typeface="Calibri" panose="020F0502020204030204" pitchFamily="34" charset="0"/>
                <a:ea typeface="Calibri" panose="020F0502020204030204" pitchFamily="34" charset="0"/>
                <a:cs typeface="Calibri" panose="020F0502020204030204" pitchFamily="34" charset="0"/>
              </a:rPr>
              <a:t>automatizare</a:t>
            </a:r>
            <a:r>
              <a:rPr lang="en-US" altLang="en-US" sz="2400" dirty="0">
                <a:latin typeface="Calibri" panose="020F0502020204030204" pitchFamily="34" charset="0"/>
                <a:ea typeface="Calibri" panose="020F0502020204030204" pitchFamily="34" charset="0"/>
                <a:cs typeface="Calibri" panose="020F0502020204030204" pitchFamily="34" charset="0"/>
              </a:rPr>
              <a:t> a</a:t>
            </a:r>
            <a:r>
              <a:rPr lang="ro-RO" altLang="en-US" sz="2400" dirty="0">
                <a:latin typeface="Calibri" panose="020F0502020204030204" pitchFamily="34" charset="0"/>
                <a:ea typeface="Calibri" panose="020F0502020204030204" pitchFamily="34" charset="0"/>
                <a:cs typeface="Calibri" panose="020F0502020204030204" pitchFamily="34" charset="0"/>
              </a:rPr>
              <a:t> sistemului informaţional existent în cadrul oricărei organizaţii trebuie privită şi concepută ca un proces continuu</a:t>
            </a:r>
          </a:p>
          <a:p>
            <a:r>
              <a:rPr lang="ro-RO" altLang="en-US" sz="2400" dirty="0">
                <a:latin typeface="Calibri" panose="020F0502020204030204" pitchFamily="34" charset="0"/>
                <a:ea typeface="Calibri" panose="020F0502020204030204" pitchFamily="34" charset="0"/>
                <a:cs typeface="Calibri" panose="020F0502020204030204" pitchFamily="34" charset="0"/>
              </a:rPr>
              <a:t>Modernizarea sistemului informaţional al organizaţiei poate conduce la perfecţionarea activităţii sistemului informaţional existent şi poate îmbunătăţi fluxurile informaţionale din sistemele informatice care deja se exploatează în sistemul informaţional</a:t>
            </a:r>
            <a:endParaRPr lang="en-US" alt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ro-RO" altLang="en-US" b="1">
                <a:solidFill>
                  <a:srgbClr val="002060"/>
                </a:solidFill>
              </a:rPr>
              <a:t>CONCLUZII</a:t>
            </a:r>
            <a:endParaRPr lang="en-US" altLang="en-US" b="1">
              <a:solidFill>
                <a:srgbClr val="002060"/>
              </a:solidFill>
            </a:endParaRPr>
          </a:p>
        </p:txBody>
      </p:sp>
      <p:sp>
        <p:nvSpPr>
          <p:cNvPr id="25603" name="Content Placeholder 2"/>
          <p:cNvSpPr>
            <a:spLocks noGrp="1"/>
          </p:cNvSpPr>
          <p:nvPr>
            <p:ph idx="1"/>
          </p:nvPr>
        </p:nvSpPr>
        <p:spPr>
          <a:xfrm>
            <a:off x="304800" y="1219200"/>
            <a:ext cx="8610600" cy="5410200"/>
          </a:xfrm>
        </p:spPr>
        <p:txBody>
          <a:bodyPr/>
          <a:lstStyle/>
          <a:p>
            <a:r>
              <a:rPr lang="ro-RO" altLang="en-US" sz="2400" dirty="0">
                <a:latin typeface="Calibri" panose="020F0502020204030204" pitchFamily="34" charset="0"/>
                <a:ea typeface="Calibri" panose="020F0502020204030204" pitchFamily="34" charset="0"/>
                <a:cs typeface="Calibri" panose="020F0502020204030204" pitchFamily="34" charset="0"/>
              </a:rPr>
              <a:t>Cerinţele impuse faţă de viitorul sistem informatic, care va fi implementat în activitatea organizaţiei, trebuie să respecte cerinţele sistemelor informatice deja existente în cadrul organizaţiei (dacă sunt unele care deja se exploatează)</a:t>
            </a:r>
            <a:endParaRPr lang="en-US" altLang="en-US" sz="2400" dirty="0">
              <a:latin typeface="Calibri" panose="020F0502020204030204" pitchFamily="34" charset="0"/>
              <a:ea typeface="Calibri" panose="020F0502020204030204" pitchFamily="34" charset="0"/>
              <a:cs typeface="Calibri" panose="020F0502020204030204" pitchFamily="34" charset="0"/>
            </a:endParaRPr>
          </a:p>
          <a:p>
            <a:r>
              <a:rPr lang="ro-RO" altLang="en-US" sz="2400" dirty="0">
                <a:latin typeface="Calibri" panose="020F0502020204030204" pitchFamily="34" charset="0"/>
                <a:ea typeface="Calibri" panose="020F0502020204030204" pitchFamily="34" charset="0"/>
                <a:cs typeface="Calibri" panose="020F0502020204030204" pitchFamily="34" charset="0"/>
              </a:rPr>
              <a:t>Dezvoltarea produselor informatice trebuie permanent să fie legată de cerinţele utilizatorilor, dar şi de posibilităţile existente în domeniul tehnologiei informaţiei</a:t>
            </a:r>
          </a:p>
          <a:p>
            <a:r>
              <a:rPr lang="ro-RO" altLang="en-US" sz="2400" dirty="0">
                <a:latin typeface="Calibri" panose="020F0502020204030204" pitchFamily="34" charset="0"/>
                <a:ea typeface="Calibri" panose="020F0502020204030204" pitchFamily="34" charset="0"/>
                <a:cs typeface="Calibri" panose="020F0502020204030204" pitchFamily="34" charset="0"/>
              </a:rPr>
              <a:t>Cu toate că diversitatea aplicaţiilor informatice este în creştere, interfaţa acestora devine tot mai asemănătoare, datorită folosirii standardizării în domeniul interfeţelor grafice</a:t>
            </a:r>
          </a:p>
          <a:p>
            <a:r>
              <a:rPr lang="ro-RO" altLang="en-US" sz="2400" dirty="0">
                <a:latin typeface="Calibri" panose="020F0502020204030204" pitchFamily="34" charset="0"/>
                <a:ea typeface="Calibri" panose="020F0502020204030204" pitchFamily="34" charset="0"/>
                <a:cs typeface="Calibri" panose="020F0502020204030204" pitchFamily="34" charset="0"/>
              </a:rPr>
              <a:t>Standardele contribuie la îmbunătăţirea calităţii produselor informatice, dar nucleul standardizării, mereu, trebuie să îl constituie cerinţele utilizatorilor</a:t>
            </a:r>
            <a:endParaRPr lang="en-US" alt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ro-RO" altLang="ru-RU" b="1">
                <a:solidFill>
                  <a:schemeClr val="accent2"/>
                </a:solidFill>
                <a:latin typeface="Arial Narrow" panose="020B0606020202030204" pitchFamily="34" charset="0"/>
              </a:rPr>
              <a:t>OBIECTIVUL </a:t>
            </a:r>
            <a:r>
              <a:rPr lang="en-US" altLang="ru-RU" b="1">
                <a:solidFill>
                  <a:schemeClr val="accent2"/>
                </a:solidFill>
                <a:latin typeface="Arial Narrow" panose="020B0606020202030204" pitchFamily="34" charset="0"/>
              </a:rPr>
              <a:t>DE BAZA al </a:t>
            </a:r>
            <a:r>
              <a:rPr lang="ro-RO" altLang="ru-RU" b="1">
                <a:solidFill>
                  <a:schemeClr val="accent2"/>
                </a:solidFill>
                <a:latin typeface="Arial Narrow" panose="020B0606020202030204" pitchFamily="34" charset="0"/>
              </a:rPr>
              <a:t>SI</a:t>
            </a:r>
            <a:endParaRPr lang="en-US" altLang="ru-RU" b="1">
              <a:solidFill>
                <a:schemeClr val="accent2"/>
              </a:solidFill>
              <a:latin typeface="Arial Narrow" panose="020B0606020202030204" pitchFamily="34" charset="0"/>
            </a:endParaRPr>
          </a:p>
        </p:txBody>
      </p:sp>
      <p:sp>
        <p:nvSpPr>
          <p:cNvPr id="26627" name="Rectangle 3"/>
          <p:cNvSpPr>
            <a:spLocks noGrp="1" noChangeArrowheads="1"/>
          </p:cNvSpPr>
          <p:nvPr>
            <p:ph type="body" idx="1"/>
          </p:nvPr>
        </p:nvSpPr>
        <p:spPr>
          <a:xfrm>
            <a:off x="457200" y="1600200"/>
            <a:ext cx="8229600" cy="4724400"/>
          </a:xfrm>
        </p:spPr>
        <p:txBody>
          <a:bodyPr/>
          <a:lstStyle/>
          <a:p>
            <a:pPr eaLnBrk="1" hangingPunct="1">
              <a:lnSpc>
                <a:spcPct val="90%"/>
              </a:lnSpc>
              <a:buFontTx/>
              <a:buNone/>
            </a:pPr>
            <a:r>
              <a:rPr lang="ro-RO" altLang="ru-RU" sz="2600" dirty="0">
                <a:latin typeface="Calibri" panose="020F0502020204030204" pitchFamily="34" charset="0"/>
                <a:ea typeface="Calibri" panose="020F0502020204030204" pitchFamily="34" charset="0"/>
                <a:cs typeface="Calibri" panose="020F0502020204030204" pitchFamily="34" charset="0"/>
              </a:rPr>
              <a:t>Deoarece sistemul informatic este implementat in cadrul sistemului informaţional al organizaţiei, care se subordonează sistemului decizional, rolul căruia este de a asigura funcţionalitatea normală şi optimă a întregii organizaţii şi de a reduce la minimum pierderile în caz de funcţionare anormală, reiese că </a:t>
            </a:r>
            <a:r>
              <a:rPr lang="ro-RO" altLang="ru-RU" sz="2600" u="sng" dirty="0">
                <a:latin typeface="Calibri" panose="020F0502020204030204" pitchFamily="34" charset="0"/>
                <a:ea typeface="Calibri" panose="020F0502020204030204" pitchFamily="34" charset="0"/>
                <a:cs typeface="Calibri" panose="020F0502020204030204" pitchFamily="34" charset="0"/>
              </a:rPr>
              <a:t>obiectivul oricărui SI trebuie să fie subordonat obiectivului organizaţiei </a:t>
            </a:r>
          </a:p>
          <a:p>
            <a:pPr eaLnBrk="1" hangingPunct="1">
              <a:lnSpc>
                <a:spcPct val="90%"/>
              </a:lnSpc>
              <a:buFontTx/>
              <a:buNone/>
            </a:pPr>
            <a:endParaRPr lang="ro-RO" altLang="ru-RU" sz="26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90%"/>
              </a:lnSpc>
              <a:buFontTx/>
              <a:buNone/>
            </a:pPr>
            <a:r>
              <a:rPr lang="ro-RO" altLang="ru-RU" sz="2600" dirty="0">
                <a:latin typeface="Calibri" panose="020F0502020204030204" pitchFamily="34" charset="0"/>
                <a:ea typeface="Calibri" panose="020F0502020204030204" pitchFamily="34" charset="0"/>
                <a:cs typeface="Calibri" panose="020F0502020204030204" pitchFamily="34" charset="0"/>
              </a:rPr>
              <a:t>Astfel, </a:t>
            </a:r>
            <a:r>
              <a:rPr lang="ro-RO" altLang="ru-RU" sz="2600" i="1" dirty="0">
                <a:latin typeface="Calibri" panose="020F0502020204030204" pitchFamily="34" charset="0"/>
                <a:ea typeface="Calibri" panose="020F0502020204030204" pitchFamily="34" charset="0"/>
                <a:cs typeface="Calibri" panose="020F0502020204030204" pitchFamily="34" charset="0"/>
              </a:rPr>
              <a:t>obiectivul principal urmărit prin implementarea SI este „</a:t>
            </a:r>
            <a:r>
              <a:rPr lang="ro-RO" altLang="ru-RU" sz="2600" b="1" dirty="0">
                <a:latin typeface="Calibri" panose="020F0502020204030204" pitchFamily="34" charset="0"/>
                <a:ea typeface="Calibri" panose="020F0502020204030204" pitchFamily="34" charset="0"/>
                <a:cs typeface="Calibri" panose="020F0502020204030204" pitchFamily="34" charset="0"/>
              </a:rPr>
              <a:t>asigurarea conducerii cu informaţii reale şi în timp util, necesare generării operative a deciziilor</a:t>
            </a:r>
            <a:r>
              <a:rPr lang="ro-RO" altLang="ru-RU" sz="2600" dirty="0">
                <a:latin typeface="Calibri" panose="020F0502020204030204" pitchFamily="34" charset="0"/>
                <a:ea typeface="Calibri" panose="020F0502020204030204" pitchFamily="34" charset="0"/>
                <a:cs typeface="Calibri" panose="020F0502020204030204" pitchFamily="34" charset="0"/>
              </a:rPr>
              <a:t>”</a:t>
            </a:r>
            <a:endParaRPr lang="en-US" altLang="ru-RU" sz="2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ro-RO" altLang="ru-RU"/>
              <a:t>!!!</a:t>
            </a:r>
            <a:endParaRPr lang="en-US" altLang="ru-RU"/>
          </a:p>
        </p:txBody>
      </p:sp>
      <p:sp>
        <p:nvSpPr>
          <p:cNvPr id="44035" name="Rectangle 3"/>
          <p:cNvSpPr>
            <a:spLocks noGrp="1" noChangeArrowheads="1"/>
          </p:cNvSpPr>
          <p:nvPr>
            <p:ph type="body" idx="1"/>
          </p:nvPr>
        </p:nvSpPr>
        <p:spPr/>
        <p:txBody>
          <a:bodyPr/>
          <a:lstStyle/>
          <a:p>
            <a:pPr eaLnBrk="1" hangingPunct="1">
              <a:defRPr/>
            </a:pPr>
            <a:r>
              <a:rPr lang="ro-RO" altLang="ru-RU" sz="4000" b="1" dirty="0">
                <a:effectLst>
                  <a:outerShdw blurRad="38100" dist="38100" dir="2700000" algn="tl">
                    <a:srgbClr val="C0C0C0"/>
                  </a:outerShdw>
                </a:effectLst>
                <a:latin typeface="Calibri" panose="020F0502020204030204" pitchFamily="34" charset="0"/>
              </a:rPr>
              <a:t>3</a:t>
            </a:r>
            <a:r>
              <a:rPr lang="ro-RO" altLang="ru-RU" sz="4000" dirty="0">
                <a:latin typeface="Calibri" panose="020F0502020204030204" pitchFamily="34" charset="0"/>
              </a:rPr>
              <a:t> idei/noţiuni importante învăţate/ cunoscute azi</a:t>
            </a:r>
          </a:p>
          <a:p>
            <a:pPr eaLnBrk="1" hangingPunct="1">
              <a:defRPr/>
            </a:pPr>
            <a:r>
              <a:rPr lang="ro-RO" altLang="ru-RU" sz="4000" b="1" dirty="0">
                <a:effectLst>
                  <a:outerShdw blurRad="38100" dist="38100" dir="2700000" algn="tl">
                    <a:srgbClr val="C0C0C0"/>
                  </a:outerShdw>
                </a:effectLst>
                <a:latin typeface="Calibri" panose="020F0502020204030204" pitchFamily="34" charset="0"/>
              </a:rPr>
              <a:t>2</a:t>
            </a:r>
            <a:r>
              <a:rPr lang="ro-RO" altLang="ru-RU" sz="4000" dirty="0">
                <a:latin typeface="Calibri" panose="020F0502020204030204" pitchFamily="34" charset="0"/>
              </a:rPr>
              <a:t> întrebări/neclarităţi care au   	apărut</a:t>
            </a:r>
          </a:p>
          <a:p>
            <a:pPr eaLnBrk="1" hangingPunct="1">
              <a:defRPr/>
            </a:pPr>
            <a:r>
              <a:rPr lang="ro-RO" altLang="ru-RU" sz="4000" b="1" dirty="0">
                <a:effectLst>
                  <a:outerShdw blurRad="38100" dist="38100" dir="2700000" algn="tl">
                    <a:srgbClr val="C0C0C0"/>
                  </a:outerShdw>
                </a:effectLst>
                <a:latin typeface="Calibri" panose="020F0502020204030204" pitchFamily="34" charset="0"/>
              </a:rPr>
              <a:t>1</a:t>
            </a:r>
            <a:r>
              <a:rPr lang="ro-RO" altLang="ru-RU" sz="4000" dirty="0">
                <a:latin typeface="Calibri" panose="020F0502020204030204" pitchFamily="34" charset="0"/>
              </a:rPr>
              <a:t> sugestie pentru tema următoare</a:t>
            </a:r>
            <a:endParaRPr lang="en-US" altLang="ru-RU" sz="4000" dirty="0">
              <a:latin typeface="Calibri" panose="020F0502020204030204" pitchFamily="34" charset="0"/>
            </a:endParaRPr>
          </a:p>
          <a:p>
            <a:pPr eaLnBrk="1" hangingPunct="1">
              <a:defRPr/>
            </a:pPr>
            <a:endParaRPr lang="en-US" altLang="ru-RU" sz="4000" dirty="0">
              <a:latin typeface="Calibri" panose="020F0502020204030204" pitchFamily="34" charset="0"/>
            </a:endParaRP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solidFill>
                  <a:schemeClr val="accent6"/>
                </a:solidFill>
              </a:rPr>
              <a:t>SISTEM INFORMA</a:t>
            </a:r>
            <a:r>
              <a:rPr lang="ro-RO" b="1" dirty="0">
                <a:solidFill>
                  <a:schemeClr val="accent6"/>
                </a:solidFill>
              </a:rPr>
              <a:t>Ţ</a:t>
            </a:r>
            <a:r>
              <a:rPr lang="en-US" b="1" dirty="0">
                <a:solidFill>
                  <a:schemeClr val="accent6"/>
                </a:solidFill>
              </a:rPr>
              <a:t>IONAL </a:t>
            </a:r>
            <a:r>
              <a:rPr lang="en-US" dirty="0" err="1"/>
              <a:t>vs</a:t>
            </a:r>
            <a:r>
              <a:rPr lang="ro-RO" dirty="0"/>
              <a:t> </a:t>
            </a:r>
            <a:r>
              <a:rPr lang="ro-RO" b="1" dirty="0">
                <a:solidFill>
                  <a:schemeClr val="accent6"/>
                </a:solidFill>
              </a:rPr>
              <a:t>SISTEM INFORMATIC</a:t>
            </a:r>
            <a:r>
              <a:rPr lang="en-US" b="1" dirty="0">
                <a:solidFill>
                  <a:schemeClr val="accent6"/>
                </a:solidFill>
              </a:rPr>
              <a:t> </a:t>
            </a:r>
          </a:p>
        </p:txBody>
      </p:sp>
      <p:sp>
        <p:nvSpPr>
          <p:cNvPr id="4099" name="Content Placeholder 2"/>
          <p:cNvSpPr>
            <a:spLocks noGrp="1"/>
          </p:cNvSpPr>
          <p:nvPr>
            <p:ph idx="1"/>
          </p:nvPr>
        </p:nvSpPr>
        <p:spPr>
          <a:xfrm>
            <a:off x="457200" y="1828800"/>
            <a:ext cx="8229600" cy="4297363"/>
          </a:xfrm>
        </p:spPr>
        <p:txBody>
          <a:bodyPr/>
          <a:lstStyle/>
          <a:p>
            <a:r>
              <a:rPr lang="en-US" altLang="ru-RU" sz="2800" dirty="0" err="1">
                <a:latin typeface="Calibri" panose="020F0502020204030204" pitchFamily="34" charset="0"/>
              </a:rPr>
              <a:t>Utili</a:t>
            </a:r>
            <a:r>
              <a:rPr lang="ro-RO" altLang="ru-RU" sz="2800" dirty="0">
                <a:latin typeface="Calibri" panose="020F0502020204030204" pitchFamily="34" charset="0"/>
              </a:rPr>
              <a:t>zarea PC-urilor, cu software-ul necesar, în activitatea sistemelor informaţionale ale organizaţiilor duce la apariţia </a:t>
            </a:r>
            <a:r>
              <a:rPr lang="ro-RO" altLang="ru-RU" sz="2800" b="1" dirty="0">
                <a:latin typeface="Calibri" panose="020F0502020204030204" pitchFamily="34" charset="0"/>
              </a:rPr>
              <a:t>Sistemelor informatice </a:t>
            </a:r>
            <a:r>
              <a:rPr lang="ro-RO" altLang="ru-RU" sz="2800" dirty="0">
                <a:latin typeface="Calibri" panose="020F0502020204030204" pitchFamily="34" charset="0"/>
              </a:rPr>
              <a:t>– </a:t>
            </a:r>
            <a:r>
              <a:rPr lang="ro-RO" altLang="ru-RU" sz="2800" u="sng" dirty="0">
                <a:latin typeface="Calibri" panose="020F0502020204030204" pitchFamily="34" charset="0"/>
              </a:rPr>
              <a:t>care cuprinde acele procese ale sistemului informaţional ce se realizează doar cu ajutorul calculatoarelor</a:t>
            </a:r>
          </a:p>
          <a:p>
            <a:r>
              <a:rPr lang="en-US" altLang="ru-RU" sz="2800" dirty="0">
                <a:latin typeface="Calibri" panose="020F0502020204030204" pitchFamily="34" charset="0"/>
              </a:rPr>
              <a:t>No</a:t>
            </a:r>
            <a:r>
              <a:rPr lang="ro-RO" altLang="ru-RU" sz="2800" dirty="0">
                <a:latin typeface="Calibri" panose="020F0502020204030204" pitchFamily="34" charset="0"/>
              </a:rPr>
              <a:t>ţiunea de </a:t>
            </a:r>
            <a:r>
              <a:rPr lang="ro-RO" altLang="ru-RU" sz="2800" b="1" dirty="0">
                <a:latin typeface="Calibri" panose="020F0502020204030204" pitchFamily="34" charset="0"/>
              </a:rPr>
              <a:t>sistem informatic </a:t>
            </a:r>
            <a:r>
              <a:rPr lang="ro-RO" altLang="ru-RU" sz="2800" dirty="0">
                <a:latin typeface="Calibri" panose="020F0502020204030204" pitchFamily="34" charset="0"/>
              </a:rPr>
              <a:t>este legată de informatizarea</a:t>
            </a:r>
            <a:r>
              <a:rPr lang="en-US" altLang="ru-RU" sz="2800" dirty="0">
                <a:latin typeface="Calibri" panose="020F0502020204030204" pitchFamily="34" charset="0"/>
              </a:rPr>
              <a:t>/</a:t>
            </a:r>
            <a:r>
              <a:rPr lang="ro-RO" altLang="ru-RU" sz="2800" dirty="0">
                <a:latin typeface="Calibri" panose="020F0502020204030204" pitchFamily="34" charset="0"/>
              </a:rPr>
              <a:t>automatizarea proceselorde activitate a organizaţiei </a:t>
            </a:r>
            <a:endParaRPr lang="en-US" altLang="en-US" sz="2800" u="sng" dirty="0">
              <a:latin typeface="Calibri" panose="020F0502020204030204" pitchFamily="34" charset="0"/>
            </a:endParaRP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ro-RO" altLang="ru-RU" b="1">
                <a:solidFill>
                  <a:schemeClr val="accent2"/>
                </a:solidFill>
              </a:rPr>
              <a:t>SISTEMUL INFORMATIC</a:t>
            </a:r>
            <a:endParaRPr lang="en-US" altLang="ru-RU" b="1">
              <a:solidFill>
                <a:schemeClr val="accent2"/>
              </a:solidFill>
            </a:endParaRPr>
          </a:p>
        </p:txBody>
      </p:sp>
      <p:sp>
        <p:nvSpPr>
          <p:cNvPr id="5123" name="Rectangle 3"/>
          <p:cNvSpPr>
            <a:spLocks noGrp="1" noChangeArrowheads="1"/>
          </p:cNvSpPr>
          <p:nvPr>
            <p:ph type="body" idx="1"/>
          </p:nvPr>
        </p:nvSpPr>
        <p:spPr>
          <a:xfrm>
            <a:off x="457200" y="1371600"/>
            <a:ext cx="8229600" cy="5105400"/>
          </a:xfrm>
        </p:spPr>
        <p:txBody>
          <a:bodyPr/>
          <a:lstStyle/>
          <a:p>
            <a:pPr eaLnBrk="1" hangingPunct="1">
              <a:lnSpc>
                <a:spcPct val="90%"/>
              </a:lnSpc>
              <a:buFontTx/>
              <a:buNone/>
            </a:pPr>
            <a:r>
              <a:rPr lang="ro-RO" altLang="ru-RU" sz="2800" dirty="0">
                <a:latin typeface="Calibri" panose="020F0502020204030204" pitchFamily="34" charset="0"/>
              </a:rPr>
              <a:t>Atunci când prelucrarea şi transmiterea de informaţii, generarea de documente şi transferul acestora în cadrul unei organizaţii nu se face manual, dar prin intermediul calculatorului electronic (sau a unei reţele de calculatoare) putem vorbi de existenţa în cadrul respectivei organizaţii a unui </a:t>
            </a:r>
            <a:r>
              <a:rPr lang="ro-RO" altLang="ru-RU" sz="2800" b="1" dirty="0">
                <a:latin typeface="Calibri" panose="020F0502020204030204" pitchFamily="34" charset="0"/>
              </a:rPr>
              <a:t>Sistem Informatic </a:t>
            </a:r>
            <a:r>
              <a:rPr lang="ro-RO" altLang="ru-RU" sz="2800" dirty="0">
                <a:latin typeface="Calibri" panose="020F0502020204030204" pitchFamily="34" charset="0"/>
              </a:rPr>
              <a:t>sau</a:t>
            </a:r>
            <a:r>
              <a:rPr lang="ro-RO" altLang="ru-RU" sz="2800" b="1" dirty="0">
                <a:latin typeface="Calibri" panose="020F0502020204030204" pitchFamily="34" charset="0"/>
              </a:rPr>
              <a:t> Sistem Informaţional Automatizat</a:t>
            </a:r>
            <a:endParaRPr lang="en-US" altLang="ru-RU" sz="2800" dirty="0">
              <a:latin typeface="Calibri" panose="020F0502020204030204" pitchFamily="34" charset="0"/>
            </a:endParaRPr>
          </a:p>
          <a:p>
            <a:pPr eaLnBrk="1" hangingPunct="1">
              <a:lnSpc>
                <a:spcPct val="90%"/>
              </a:lnSpc>
              <a:buFontTx/>
              <a:buNone/>
            </a:pPr>
            <a:r>
              <a:rPr lang="en-US" altLang="ru-RU" sz="2800" dirty="0">
                <a:latin typeface="Calibri" panose="020F0502020204030204" pitchFamily="34" charset="0"/>
              </a:rPr>
              <a:t> </a:t>
            </a:r>
            <a:r>
              <a:rPr lang="ro-RO" altLang="ru-RU" sz="2800" dirty="0">
                <a:latin typeface="Calibri" panose="020F0502020204030204" pitchFamily="34" charset="0"/>
              </a:rPr>
              <a:t>Raportul dintre sistemul informaţional şi cel informatic, în cadrul unei organizaţii</a:t>
            </a:r>
            <a:r>
              <a:rPr lang="en-US" altLang="ru-RU" sz="2800" dirty="0">
                <a:latin typeface="Calibri" panose="020F0502020204030204" pitchFamily="34" charset="0"/>
              </a:rPr>
              <a:t>,</a:t>
            </a:r>
            <a:r>
              <a:rPr lang="ro-RO" altLang="ru-RU" sz="2800" dirty="0">
                <a:latin typeface="Calibri" panose="020F0502020204030204" pitchFamily="34" charset="0"/>
              </a:rPr>
              <a:t> este de întreg-parte (</a:t>
            </a:r>
            <a:r>
              <a:rPr lang="en-US" altLang="ru-RU" sz="2800" dirty="0" err="1">
                <a:latin typeface="Calibri" panose="020F0502020204030204" pitchFamily="34" charset="0"/>
              </a:rPr>
              <a:t>chiar</a:t>
            </a:r>
            <a:r>
              <a:rPr lang="en-US" altLang="ru-RU" sz="2800" dirty="0">
                <a:latin typeface="Calibri" panose="020F0502020204030204" pitchFamily="34" charset="0"/>
              </a:rPr>
              <a:t> </a:t>
            </a:r>
            <a:r>
              <a:rPr lang="en-US" altLang="ru-RU" sz="2800" dirty="0" err="1">
                <a:latin typeface="Calibri" panose="020F0502020204030204" pitchFamily="34" charset="0"/>
              </a:rPr>
              <a:t>dac</a:t>
            </a:r>
            <a:r>
              <a:rPr lang="ro-RO" altLang="ru-RU" sz="2800" dirty="0">
                <a:latin typeface="Calibri" panose="020F0502020204030204" pitchFamily="34" charset="0"/>
              </a:rPr>
              <a:t>ă astăzi</a:t>
            </a:r>
            <a:r>
              <a:rPr lang="en-US" altLang="ru-RU" sz="2800" dirty="0">
                <a:latin typeface="Calibri" panose="020F0502020204030204" pitchFamily="34" charset="0"/>
              </a:rPr>
              <a:t> </a:t>
            </a:r>
            <a:r>
              <a:rPr lang="ro-RO" altLang="ru-RU" sz="2800" dirty="0">
                <a:latin typeface="Calibri" panose="020F0502020204030204" pitchFamily="34" charset="0"/>
              </a:rPr>
              <a:t>deseori SI depăşeşte hota</a:t>
            </a:r>
            <a:r>
              <a:rPr lang="en-US" altLang="ru-RU" sz="2800" dirty="0">
                <a:latin typeface="Calibri" panose="020F0502020204030204" pitchFamily="34" charset="0"/>
              </a:rPr>
              <a:t>re</a:t>
            </a:r>
            <a:r>
              <a:rPr lang="ro-RO" altLang="ru-RU" sz="2800" dirty="0">
                <a:latin typeface="Calibri" panose="020F0502020204030204" pitchFamily="34" charset="0"/>
              </a:rPr>
              <a:t>le organizaţiei)</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ro-RO" altLang="ru-RU" b="1">
                <a:solidFill>
                  <a:schemeClr val="accent2"/>
                </a:solidFill>
              </a:rPr>
              <a:t>STRUCTURA SI</a:t>
            </a:r>
            <a:endParaRPr lang="en-US" altLang="ru-RU" b="1">
              <a:solidFill>
                <a:schemeClr val="accent2"/>
              </a:solidFill>
            </a:endParaRPr>
          </a:p>
        </p:txBody>
      </p:sp>
      <p:sp>
        <p:nvSpPr>
          <p:cNvPr id="6147" name="Rectangle 3"/>
          <p:cNvSpPr>
            <a:spLocks noGrp="1" noChangeArrowheads="1"/>
          </p:cNvSpPr>
          <p:nvPr>
            <p:ph type="body" idx="1"/>
          </p:nvPr>
        </p:nvSpPr>
        <p:spPr>
          <a:xfrm>
            <a:off x="457200" y="1219200"/>
            <a:ext cx="8382000" cy="5334000"/>
          </a:xfrm>
        </p:spPr>
        <p:txBody>
          <a:bodyPr/>
          <a:lstStyle/>
          <a:p>
            <a:pPr eaLnBrk="1" hangingPunct="1">
              <a:lnSpc>
                <a:spcPct val="80%"/>
              </a:lnSpc>
              <a:buFontTx/>
              <a:buNone/>
            </a:pPr>
            <a:r>
              <a:rPr lang="ro-RO" altLang="ru-RU" sz="3000" dirty="0">
                <a:latin typeface="Calibri" panose="020F0502020204030204" pitchFamily="34" charset="0"/>
                <a:ea typeface="Calibri" panose="020F0502020204030204" pitchFamily="34" charset="0"/>
                <a:cs typeface="Calibri" panose="020F0502020204030204" pitchFamily="34" charset="0"/>
              </a:rPr>
              <a:t>Un </a:t>
            </a:r>
            <a:r>
              <a:rPr lang="ro-RO" altLang="ru-RU" sz="3000" b="1" dirty="0">
                <a:latin typeface="Calibri" panose="020F0502020204030204" pitchFamily="34" charset="0"/>
                <a:ea typeface="Calibri" panose="020F0502020204030204" pitchFamily="34" charset="0"/>
                <a:cs typeface="Calibri" panose="020F0502020204030204" pitchFamily="34" charset="0"/>
              </a:rPr>
              <a:t>sistem informatic</a:t>
            </a:r>
            <a:r>
              <a:rPr lang="ro-RO" altLang="ru-RU" sz="3000" dirty="0">
                <a:latin typeface="Calibri" panose="020F0502020204030204" pitchFamily="34" charset="0"/>
                <a:ea typeface="Calibri" panose="020F0502020204030204" pitchFamily="34" charset="0"/>
                <a:cs typeface="Calibri" panose="020F0502020204030204" pitchFamily="34" charset="0"/>
              </a:rPr>
              <a:t> este un sistem care permite introducerea de date prin procedee manuale sau prin culegere automată de către sistem, stocarea acestora în format digital, prelucrarea lor și extragerea informației sub diverse forme, tot cu ajutorul calculatorului. </a:t>
            </a:r>
            <a:endParaRPr lang="en-US" altLang="ru-RU" sz="30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80%"/>
              </a:lnSpc>
              <a:buFontTx/>
              <a:buNone/>
            </a:pPr>
            <a:r>
              <a:rPr lang="ro-RO" altLang="ru-RU" sz="3000" dirty="0">
                <a:latin typeface="Calibri" panose="020F0502020204030204" pitchFamily="34" charset="0"/>
                <a:ea typeface="Calibri" panose="020F0502020204030204" pitchFamily="34" charset="0"/>
                <a:cs typeface="Calibri" panose="020F0502020204030204" pitchFamily="34" charset="0"/>
              </a:rPr>
              <a:t>Orice componentă </a:t>
            </a:r>
            <a:r>
              <a:rPr lang="en-US" altLang="ru-RU" sz="3000" dirty="0">
                <a:latin typeface="Calibri" panose="020F0502020204030204" pitchFamily="34" charset="0"/>
                <a:ea typeface="Calibri" panose="020F0502020204030204" pitchFamily="34" charset="0"/>
                <a:cs typeface="Calibri" panose="020F0502020204030204" pitchFamily="34" charset="0"/>
              </a:rPr>
              <a:t>de </a:t>
            </a:r>
            <a:r>
              <a:rPr lang="en-US" altLang="ru-RU" sz="3000" dirty="0" err="1">
                <a:latin typeface="Calibri" panose="020F0502020204030204" pitchFamily="34" charset="0"/>
                <a:ea typeface="Calibri" panose="020F0502020204030204" pitchFamily="34" charset="0"/>
                <a:cs typeface="Calibri" panose="020F0502020204030204" pitchFamily="34" charset="0"/>
              </a:rPr>
              <a:t>prelucrare</a:t>
            </a:r>
            <a:r>
              <a:rPr lang="en-US" altLang="ru-RU" sz="3000" dirty="0">
                <a:latin typeface="Calibri" panose="020F0502020204030204" pitchFamily="34" charset="0"/>
                <a:ea typeface="Calibri" panose="020F0502020204030204" pitchFamily="34" charset="0"/>
                <a:cs typeface="Calibri" panose="020F0502020204030204" pitchFamily="34" charset="0"/>
              </a:rPr>
              <a:t> </a:t>
            </a:r>
            <a:r>
              <a:rPr lang="ro-RO" altLang="ru-RU" sz="3000" dirty="0">
                <a:latin typeface="Calibri" panose="020F0502020204030204" pitchFamily="34" charset="0"/>
                <a:ea typeface="Calibri" panose="020F0502020204030204" pitchFamily="34" charset="0"/>
                <a:cs typeface="Calibri" panose="020F0502020204030204" pitchFamily="34" charset="0"/>
              </a:rPr>
              <a:t>a SI presupune </a:t>
            </a:r>
            <a:r>
              <a:rPr lang="ro-RO" altLang="ru-RU" sz="3000" i="1" dirty="0">
                <a:latin typeface="Calibri" panose="020F0502020204030204" pitchFamily="34" charset="0"/>
                <a:ea typeface="Calibri" panose="020F0502020204030204" pitchFamily="34" charset="0"/>
                <a:cs typeface="Calibri" panose="020F0502020204030204" pitchFamily="34" charset="0"/>
              </a:rPr>
              <a:t>intrări, prelucrări</a:t>
            </a:r>
            <a:r>
              <a:rPr lang="ro-RO" altLang="ru-RU" sz="3000" dirty="0">
                <a:latin typeface="Calibri" panose="020F0502020204030204" pitchFamily="34" charset="0"/>
                <a:ea typeface="Calibri" panose="020F0502020204030204" pitchFamily="34" charset="0"/>
                <a:cs typeface="Calibri" panose="020F0502020204030204" pitchFamily="34" charset="0"/>
              </a:rPr>
              <a:t> şi  </a:t>
            </a:r>
            <a:r>
              <a:rPr lang="ro-RO" altLang="ru-RU" sz="3000" i="1" dirty="0">
                <a:latin typeface="Calibri" panose="020F0502020204030204" pitchFamily="34" charset="0"/>
                <a:ea typeface="Calibri" panose="020F0502020204030204" pitchFamily="34" charset="0"/>
                <a:cs typeface="Calibri" panose="020F0502020204030204" pitchFamily="34" charset="0"/>
              </a:rPr>
              <a:t>ieşiri</a:t>
            </a:r>
            <a:r>
              <a:rPr lang="ro-RO" altLang="ru-RU" sz="3000" dirty="0">
                <a:latin typeface="Calibri" panose="020F0502020204030204" pitchFamily="34" charset="0"/>
                <a:ea typeface="Calibri" panose="020F0502020204030204" pitchFamily="34" charset="0"/>
                <a:cs typeface="Calibri" panose="020F0502020204030204" pitchFamily="34" charset="0"/>
              </a:rPr>
              <a:t>, iar relaţiile dintre componente se realizează prin intermediul unei </a:t>
            </a:r>
            <a:r>
              <a:rPr lang="ro-RO" altLang="ru-RU" sz="3000" i="1" dirty="0">
                <a:latin typeface="Calibri" panose="020F0502020204030204" pitchFamily="34" charset="0"/>
                <a:ea typeface="Calibri" panose="020F0502020204030204" pitchFamily="34" charset="0"/>
                <a:cs typeface="Calibri" panose="020F0502020204030204" pitchFamily="34" charset="0"/>
              </a:rPr>
              <a:t>baze informaţionale</a:t>
            </a:r>
            <a:r>
              <a:rPr lang="ro-RO" altLang="ru-RU" sz="3000" dirty="0">
                <a:latin typeface="Calibri" panose="020F0502020204030204" pitchFamily="34" charset="0"/>
                <a:ea typeface="Calibri" panose="020F0502020204030204" pitchFamily="34" charset="0"/>
                <a:cs typeface="Calibri" panose="020F0502020204030204" pitchFamily="34" charset="0"/>
              </a:rPr>
              <a:t>, care există şi în sistemul informaţional, dar în condiţiile informatizării, va fi reflectată în colecţii omogene de date ce pot fi organizate în baze de date sau fişiere</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44562"/>
          </a:xfrm>
        </p:spPr>
        <p:txBody>
          <a:bodyPr/>
          <a:lstStyle/>
          <a:p>
            <a:r>
              <a:rPr lang="ro-RO" altLang="ru-RU" b="1">
                <a:solidFill>
                  <a:schemeClr val="accent2"/>
                </a:solidFill>
              </a:rPr>
              <a:t>STRUCTURA SI. II</a:t>
            </a:r>
            <a:endParaRPr lang="ru-RU" altLang="ru-RU"/>
          </a:p>
        </p:txBody>
      </p:sp>
      <p:sp>
        <p:nvSpPr>
          <p:cNvPr id="7171" name="Content Placeholder 2"/>
          <p:cNvSpPr>
            <a:spLocks noGrp="1"/>
          </p:cNvSpPr>
          <p:nvPr>
            <p:ph idx="1"/>
          </p:nvPr>
        </p:nvSpPr>
        <p:spPr>
          <a:xfrm>
            <a:off x="381000" y="1219200"/>
            <a:ext cx="8458200" cy="5334000"/>
          </a:xfrm>
        </p:spPr>
        <p:txBody>
          <a:bodyPr/>
          <a:lstStyle/>
          <a:p>
            <a:r>
              <a:rPr lang="ro-RO" altLang="ru-RU" sz="3000" dirty="0">
                <a:latin typeface="Calibri" panose="020F0502020204030204" pitchFamily="34" charset="0"/>
                <a:ea typeface="Calibri" panose="020F0502020204030204" pitchFamily="34" charset="0"/>
                <a:cs typeface="Calibri" panose="020F0502020204030204" pitchFamily="34" charset="0"/>
              </a:rPr>
              <a:t>Sistemul Informatic se creează treptat, în perioada de existenţă a organizaţiei, prin realizarea şi exploatarea de aplicaţii şi proceduri informatice</a:t>
            </a:r>
          </a:p>
          <a:p>
            <a:r>
              <a:rPr lang="ro-RO" altLang="ru-RU" sz="3000" dirty="0">
                <a:latin typeface="Calibri" panose="020F0502020204030204" pitchFamily="34" charset="0"/>
                <a:ea typeface="Calibri" panose="020F0502020204030204" pitchFamily="34" charset="0"/>
                <a:cs typeface="Calibri" panose="020F0502020204030204" pitchFamily="34" charset="0"/>
              </a:rPr>
              <a:t>Sistemele informatice sunt structurate pe </a:t>
            </a:r>
            <a:r>
              <a:rPr lang="ro-RO" altLang="ru-RU" sz="3000" b="1" dirty="0">
                <a:latin typeface="Calibri" panose="020F0502020204030204" pitchFamily="34" charset="0"/>
                <a:ea typeface="Calibri" panose="020F0502020204030204" pitchFamily="34" charset="0"/>
                <a:cs typeface="Calibri" panose="020F0502020204030204" pitchFamily="34" charset="0"/>
              </a:rPr>
              <a:t>subsisteme</a:t>
            </a:r>
            <a:r>
              <a:rPr lang="ro-RO" altLang="ru-RU" sz="3000" dirty="0">
                <a:latin typeface="Calibri" panose="020F0502020204030204" pitchFamily="34" charset="0"/>
                <a:ea typeface="Calibri" panose="020F0502020204030204" pitchFamily="34" charset="0"/>
                <a:cs typeface="Calibri" panose="020F0502020204030204" pitchFamily="34" charset="0"/>
              </a:rPr>
              <a:t> (vizează o anumită funcţie a organizaţiei), </a:t>
            </a:r>
          </a:p>
          <a:p>
            <a:pPr lvl="1"/>
            <a:r>
              <a:rPr lang="ro-RO" altLang="ru-RU" sz="2600" b="1" dirty="0">
                <a:latin typeface="Calibri" panose="020F0502020204030204" pitchFamily="34" charset="0"/>
                <a:ea typeface="Calibri" panose="020F0502020204030204" pitchFamily="34" charset="0"/>
                <a:cs typeface="Calibri" panose="020F0502020204030204" pitchFamily="34" charset="0"/>
              </a:rPr>
              <a:t>Subsistemele </a:t>
            </a:r>
            <a:r>
              <a:rPr lang="ro-RO" altLang="ru-RU" sz="2600" dirty="0">
                <a:latin typeface="Calibri" panose="020F0502020204030204" pitchFamily="34" charset="0"/>
                <a:ea typeface="Calibri" panose="020F0502020204030204" pitchFamily="34" charset="0"/>
                <a:cs typeface="Calibri" panose="020F0502020204030204" pitchFamily="34" charset="0"/>
              </a:rPr>
              <a:t>sunt structurate în </a:t>
            </a:r>
            <a:r>
              <a:rPr lang="ro-RO" altLang="ru-RU" sz="2600" b="1" dirty="0">
                <a:latin typeface="Calibri" panose="020F0502020204030204" pitchFamily="34" charset="0"/>
                <a:ea typeface="Calibri" panose="020F0502020204030204" pitchFamily="34" charset="0"/>
                <a:cs typeface="Calibri" panose="020F0502020204030204" pitchFamily="34" charset="0"/>
              </a:rPr>
              <a:t>aplicaţii</a:t>
            </a:r>
            <a:r>
              <a:rPr lang="ro-RO" altLang="ru-RU" sz="2600" dirty="0">
                <a:latin typeface="Calibri" panose="020F0502020204030204" pitchFamily="34" charset="0"/>
                <a:ea typeface="Calibri" panose="020F0502020204030204" pitchFamily="34" charset="0"/>
                <a:cs typeface="Calibri" panose="020F0502020204030204" pitchFamily="34" charset="0"/>
              </a:rPr>
              <a:t> (care vizează activităţi), </a:t>
            </a:r>
          </a:p>
          <a:p>
            <a:pPr lvl="2"/>
            <a:r>
              <a:rPr lang="ro-RO" altLang="ru-RU" sz="2200" b="1" dirty="0">
                <a:latin typeface="Calibri" panose="020F0502020204030204" pitchFamily="34" charset="0"/>
                <a:ea typeface="Calibri" panose="020F0502020204030204" pitchFamily="34" charset="0"/>
                <a:cs typeface="Calibri" panose="020F0502020204030204" pitchFamily="34" charset="0"/>
              </a:rPr>
              <a:t>Aplicaţiile sunt formate în baza unităţilor funcţionale</a:t>
            </a:r>
            <a:r>
              <a:rPr lang="ro-RO" altLang="ru-RU" sz="2200" dirty="0">
                <a:latin typeface="Calibri" panose="020F0502020204030204" pitchFamily="34" charset="0"/>
                <a:ea typeface="Calibri" panose="020F0502020204030204" pitchFamily="34" charset="0"/>
                <a:cs typeface="Calibri" panose="020F0502020204030204" pitchFamily="34" charset="0"/>
              </a:rPr>
              <a:t> (au la bază proceduri de prelucrare logică / algoritmi,  pentru care se pot scrie coduri de program, într-un anumit  limbaj de programare)</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ro-RO" altLang="ru-RU" b="1">
                <a:solidFill>
                  <a:schemeClr val="accent2"/>
                </a:solidFill>
              </a:rPr>
              <a:t>STRUCTURA SI. III</a:t>
            </a:r>
            <a:endParaRPr lang="en-US" altLang="en-US"/>
          </a:p>
        </p:txBody>
      </p:sp>
      <p:sp>
        <p:nvSpPr>
          <p:cNvPr id="8195" name="Content Placeholder 2"/>
          <p:cNvSpPr>
            <a:spLocks noGrp="1"/>
          </p:cNvSpPr>
          <p:nvPr>
            <p:ph idx="1"/>
          </p:nvPr>
        </p:nvSpPr>
        <p:spPr>
          <a:xfrm>
            <a:off x="457200" y="1295400"/>
            <a:ext cx="8458200" cy="5334000"/>
          </a:xfrm>
        </p:spPr>
        <p:txBody>
          <a:bodyPr/>
          <a:lstStyle/>
          <a:p>
            <a:r>
              <a:rPr lang="ro-RO" altLang="ru-RU" sz="2600" dirty="0">
                <a:latin typeface="Calibri" panose="020F0502020204030204" pitchFamily="34" charset="0"/>
                <a:ea typeface="Calibri" panose="020F0502020204030204" pitchFamily="34" charset="0"/>
                <a:cs typeface="Calibri" panose="020F0502020204030204" pitchFamily="34" charset="0"/>
              </a:rPr>
              <a:t>Pentru rezolvarea unor probleme complexe nu este suficient un singur program, cu o singură funcţie. Este nevoie de mai multe </a:t>
            </a:r>
            <a:r>
              <a:rPr lang="ro-RO" altLang="ru-RU" sz="2600" b="1" dirty="0">
                <a:latin typeface="Calibri" panose="020F0502020204030204" pitchFamily="34" charset="0"/>
                <a:ea typeface="Calibri" panose="020F0502020204030204" pitchFamily="34" charset="0"/>
                <a:cs typeface="Calibri" panose="020F0502020204030204" pitchFamily="34" charset="0"/>
              </a:rPr>
              <a:t>funcţii cu diferiţi algoritmi</a:t>
            </a:r>
            <a:r>
              <a:rPr lang="ro-RO" altLang="ru-RU" sz="2600" dirty="0">
                <a:latin typeface="Calibri" panose="020F0502020204030204" pitchFamily="34" charset="0"/>
                <a:ea typeface="Calibri" panose="020F0502020204030204" pitchFamily="34" charset="0"/>
                <a:cs typeface="Calibri" panose="020F0502020204030204" pitchFamily="34" charset="0"/>
              </a:rPr>
              <a:t>, care împreună, formează o „</a:t>
            </a:r>
            <a:r>
              <a:rPr lang="ro-RO" altLang="ru-RU" sz="2600" b="1" dirty="0">
                <a:latin typeface="Calibri" panose="020F0502020204030204" pitchFamily="34" charset="0"/>
                <a:ea typeface="Calibri" panose="020F0502020204030204" pitchFamily="34" charset="0"/>
                <a:cs typeface="Calibri" panose="020F0502020204030204" pitchFamily="34" charset="0"/>
              </a:rPr>
              <a:t>aplicație</a:t>
            </a:r>
            <a:r>
              <a:rPr lang="ro-RO" altLang="ru-RU" sz="2600" dirty="0">
                <a:latin typeface="Calibri" panose="020F0502020204030204" pitchFamily="34" charset="0"/>
                <a:ea typeface="Calibri" panose="020F0502020204030204" pitchFamily="34" charset="0"/>
                <a:cs typeface="Calibri" panose="020F0502020204030204" pitchFamily="34" charset="0"/>
              </a:rPr>
              <a:t>”</a:t>
            </a:r>
          </a:p>
          <a:p>
            <a:r>
              <a:rPr lang="ro-RO" altLang="ru-RU" sz="2600" dirty="0">
                <a:latin typeface="Calibri" panose="020F0502020204030204" pitchFamily="34" charset="0"/>
                <a:ea typeface="Calibri" panose="020F0502020204030204" pitchFamily="34" charset="0"/>
                <a:cs typeface="Calibri" panose="020F0502020204030204" pitchFamily="34" charset="0"/>
              </a:rPr>
              <a:t>Sistemele, subsistemele, aplicaţiile informatice mai sunt numite şi produse software </a:t>
            </a:r>
            <a:r>
              <a:rPr lang="en-US" altLang="ru-RU" sz="2600" dirty="0">
                <a:latin typeface="Calibri" panose="020F0502020204030204" pitchFamily="34" charset="0"/>
                <a:ea typeface="Calibri" panose="020F0502020204030204" pitchFamily="34" charset="0"/>
                <a:cs typeface="Calibri" panose="020F0502020204030204" pitchFamily="34" charset="0"/>
              </a:rPr>
              <a:t>/</a:t>
            </a:r>
            <a:r>
              <a:rPr lang="ro-RO" altLang="ru-RU" sz="2600" dirty="0">
                <a:latin typeface="Calibri" panose="020F0502020204030204" pitchFamily="34" charset="0"/>
                <a:ea typeface="Calibri" panose="020F0502020204030204" pitchFamily="34" charset="0"/>
                <a:cs typeface="Calibri" panose="020F0502020204030204" pitchFamily="34" charset="0"/>
              </a:rPr>
              <a:t> informatice</a:t>
            </a:r>
          </a:p>
          <a:p>
            <a:pPr eaLnBrk="1" hangingPunct="1">
              <a:lnSpc>
                <a:spcPct val="80%"/>
              </a:lnSpc>
              <a:buFontTx/>
              <a:buNone/>
            </a:pPr>
            <a:r>
              <a:rPr lang="ro-RO" altLang="ru-RU" sz="2600" dirty="0">
                <a:latin typeface="Calibri" panose="020F0502020204030204" pitchFamily="34" charset="0"/>
                <a:ea typeface="Calibri" panose="020F0502020204030204" pitchFamily="34" charset="0"/>
                <a:cs typeface="Calibri" panose="020F0502020204030204" pitchFamily="34" charset="0"/>
              </a:rPr>
              <a:t>Unităţile funcţionale din aplicațiile sistemelor informatice pot  fi:</a:t>
            </a:r>
          </a:p>
          <a:p>
            <a:pPr lvl="1" eaLnBrk="1" hangingPunct="1">
              <a:lnSpc>
                <a:spcPct val="80%"/>
              </a:lnSpc>
            </a:pPr>
            <a:r>
              <a:rPr lang="ro-RO" altLang="ru-RU" sz="2600" dirty="0">
                <a:latin typeface="Calibri" panose="020F0502020204030204" pitchFamily="34" charset="0"/>
                <a:ea typeface="Calibri" panose="020F0502020204030204" pitchFamily="34" charset="0"/>
                <a:cs typeface="Calibri" panose="020F0502020204030204" pitchFamily="34" charset="0"/>
              </a:rPr>
              <a:t>Automate</a:t>
            </a:r>
          </a:p>
          <a:p>
            <a:pPr lvl="1" eaLnBrk="1" hangingPunct="1">
              <a:lnSpc>
                <a:spcPct val="80%"/>
              </a:lnSpc>
            </a:pPr>
            <a:r>
              <a:rPr lang="ro-RO" altLang="ru-RU" sz="2600" dirty="0">
                <a:latin typeface="Calibri" panose="020F0502020204030204" pitchFamily="34" charset="0"/>
                <a:ea typeface="Calibri" panose="020F0502020204030204" pitchFamily="34" charset="0"/>
                <a:cs typeface="Calibri" panose="020F0502020204030204" pitchFamily="34" charset="0"/>
              </a:rPr>
              <a:t>Semiautomat</a:t>
            </a:r>
            <a:r>
              <a:rPr lang="en-US" altLang="ru-RU" sz="2600" dirty="0" err="1">
                <a:latin typeface="Calibri" panose="020F0502020204030204" pitchFamily="34" charset="0"/>
                <a:ea typeface="Calibri" panose="020F0502020204030204" pitchFamily="34" charset="0"/>
                <a:cs typeface="Calibri" panose="020F0502020204030204" pitchFamily="34" charset="0"/>
              </a:rPr>
              <a:t>izate</a:t>
            </a:r>
            <a:r>
              <a:rPr lang="en-US" altLang="ru-RU" sz="2600" dirty="0">
                <a:latin typeface="Calibri" panose="020F0502020204030204" pitchFamily="34" charset="0"/>
                <a:ea typeface="Calibri" panose="020F0502020204030204" pitchFamily="34" charset="0"/>
                <a:cs typeface="Calibri" panose="020F0502020204030204" pitchFamily="34" charset="0"/>
              </a:rPr>
              <a:t>, </a:t>
            </a:r>
            <a:r>
              <a:rPr lang="en-US" altLang="ru-RU" sz="2600" dirty="0" err="1">
                <a:latin typeface="Calibri" panose="020F0502020204030204" pitchFamily="34" charset="0"/>
                <a:ea typeface="Calibri" panose="020F0502020204030204" pitchFamily="34" charset="0"/>
                <a:cs typeface="Calibri" panose="020F0502020204030204" pitchFamily="34" charset="0"/>
              </a:rPr>
              <a:t>automatizate</a:t>
            </a:r>
            <a:r>
              <a:rPr lang="ro-RO" altLang="ru-RU" sz="2600" dirty="0">
                <a:latin typeface="Calibri" panose="020F0502020204030204" pitchFamily="34" charset="0"/>
                <a:ea typeface="Calibri" panose="020F0502020204030204" pitchFamily="34" charset="0"/>
                <a:cs typeface="Calibri" panose="020F0502020204030204" pitchFamily="34" charset="0"/>
              </a:rPr>
              <a:t> (se pregătesc, apoi se finalizează prin prelucrări automate), se realizează în regim de dialog</a:t>
            </a:r>
          </a:p>
          <a:p>
            <a:pPr lvl="1" eaLnBrk="1" hangingPunct="1">
              <a:lnSpc>
                <a:spcPct val="80%"/>
              </a:lnSpc>
            </a:pPr>
            <a:r>
              <a:rPr lang="ro-RO" altLang="ru-RU" sz="2600" dirty="0">
                <a:latin typeface="Calibri" panose="020F0502020204030204" pitchFamily="34" charset="0"/>
                <a:ea typeface="Calibri" panose="020F0502020204030204" pitchFamily="34" charset="0"/>
                <a:cs typeface="Calibri" panose="020F0502020204030204" pitchFamily="34" charset="0"/>
              </a:rPr>
              <a:t>Manuale (pregătesc</a:t>
            </a:r>
            <a:r>
              <a:rPr lang="en-US" altLang="ru-RU" sz="2600" dirty="0">
                <a:latin typeface="Calibri" panose="020F0502020204030204" pitchFamily="34" charset="0"/>
                <a:ea typeface="Calibri" panose="020F0502020204030204" pitchFamily="34" charset="0"/>
                <a:cs typeface="Calibri" panose="020F0502020204030204" pitchFamily="34" charset="0"/>
              </a:rPr>
              <a:t> </a:t>
            </a:r>
            <a:r>
              <a:rPr lang="ro-RO" altLang="ru-RU" sz="2600" dirty="0">
                <a:latin typeface="Calibri" panose="020F0502020204030204" pitchFamily="34" charset="0"/>
                <a:ea typeface="Calibri" panose="020F0502020204030204" pitchFamily="34" charset="0"/>
                <a:cs typeface="Calibri" panose="020F0502020204030204" pitchFamily="34" charset="0"/>
              </a:rPr>
              <a:t>prelucrările automate</a:t>
            </a:r>
            <a:r>
              <a:rPr lang="en-US" altLang="ru-RU" sz="2600" dirty="0">
                <a:latin typeface="Calibri" panose="020F0502020204030204" pitchFamily="34" charset="0"/>
                <a:ea typeface="Calibri" panose="020F0502020204030204" pitchFamily="34" charset="0"/>
                <a:cs typeface="Calibri" panose="020F0502020204030204" pitchFamily="34" charset="0"/>
              </a:rPr>
              <a:t>, </a:t>
            </a:r>
            <a:r>
              <a:rPr lang="en-US" altLang="ru-RU" sz="2600" dirty="0" err="1">
                <a:latin typeface="Calibri" panose="020F0502020204030204" pitchFamily="34" charset="0"/>
                <a:ea typeface="Calibri" panose="020F0502020204030204" pitchFamily="34" charset="0"/>
                <a:cs typeface="Calibri" panose="020F0502020204030204" pitchFamily="34" charset="0"/>
              </a:rPr>
              <a:t>automatizate</a:t>
            </a:r>
            <a:r>
              <a:rPr lang="ro-RO" altLang="ru-RU" sz="2600" dirty="0">
                <a:latin typeface="Calibri" panose="020F0502020204030204" pitchFamily="34" charset="0"/>
                <a:ea typeface="Calibri" panose="020F0502020204030204" pitchFamily="34" charset="0"/>
                <a:cs typeface="Calibri" panose="020F0502020204030204" pitchFamily="34" charset="0"/>
              </a:rPr>
              <a:t>)</a:t>
            </a:r>
            <a:endParaRPr lang="en-US" altLang="en-US" sz="2600" dirty="0"/>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ro-RO" altLang="ru-RU" sz="3600" b="1">
                <a:solidFill>
                  <a:schemeClr val="accent2"/>
                </a:solidFill>
              </a:rPr>
              <a:t>COMPONENTELE SISTEMULUI INFORMATIC</a:t>
            </a:r>
            <a:r>
              <a:rPr lang="ro-RO" altLang="ru-RU" sz="3600">
                <a:solidFill>
                  <a:schemeClr val="accent2"/>
                </a:solidFill>
              </a:rPr>
              <a:t>, grafic</a:t>
            </a:r>
            <a:endParaRPr lang="ru-RU" altLang="ru-RU" sz="3600">
              <a:solidFill>
                <a:schemeClr val="accent2"/>
              </a:solidFill>
            </a:endParaRPr>
          </a:p>
        </p:txBody>
      </p:sp>
      <p:grpSp>
        <p:nvGrpSpPr>
          <p:cNvPr id="9219" name="Group 3"/>
          <p:cNvGrpSpPr>
            <a:grpSpLocks/>
          </p:cNvGrpSpPr>
          <p:nvPr/>
        </p:nvGrpSpPr>
        <p:grpSpPr bwMode="auto">
          <a:xfrm>
            <a:off x="1219200" y="1743075"/>
            <a:ext cx="7086600" cy="4505325"/>
            <a:chOff x="0" y="0"/>
            <a:chExt cx="8928" cy="4608"/>
          </a:xfrm>
        </p:grpSpPr>
        <p:grpSp>
          <p:nvGrpSpPr>
            <p:cNvPr id="9220" name="Group 4"/>
            <p:cNvGrpSpPr>
              <a:grpSpLocks/>
            </p:cNvGrpSpPr>
            <p:nvPr/>
          </p:nvGrpSpPr>
          <p:grpSpPr bwMode="auto">
            <a:xfrm>
              <a:off x="0" y="0"/>
              <a:ext cx="8928" cy="3281"/>
              <a:chOff x="0" y="0"/>
              <a:chExt cx="9072" cy="3429"/>
            </a:xfrm>
          </p:grpSpPr>
          <p:grpSp>
            <p:nvGrpSpPr>
              <p:cNvPr id="9232" name="Group 12"/>
              <p:cNvGrpSpPr>
                <a:grpSpLocks/>
              </p:cNvGrpSpPr>
              <p:nvPr/>
            </p:nvGrpSpPr>
            <p:grpSpPr bwMode="auto">
              <a:xfrm>
                <a:off x="0" y="0"/>
                <a:ext cx="9072" cy="2041"/>
                <a:chOff x="0" y="0"/>
                <a:chExt cx="9072" cy="2199"/>
              </a:xfrm>
            </p:grpSpPr>
            <p:grpSp>
              <p:nvGrpSpPr>
                <p:cNvPr id="9240" name="Group 20"/>
                <p:cNvGrpSpPr>
                  <a:grpSpLocks/>
                </p:cNvGrpSpPr>
                <p:nvPr/>
              </p:nvGrpSpPr>
              <p:grpSpPr bwMode="auto">
                <a:xfrm>
                  <a:off x="0" y="0"/>
                  <a:ext cx="9072" cy="2199"/>
                  <a:chOff x="0" y="0"/>
                  <a:chExt cx="9072" cy="2199"/>
                </a:xfrm>
              </p:grpSpPr>
              <p:sp>
                <p:nvSpPr>
                  <p:cNvPr id="28" name="Text Box 6"/>
                  <p:cNvSpPr txBox="1">
                    <a:spLocks noChangeArrowheads="1"/>
                  </p:cNvSpPr>
                  <p:nvPr/>
                </p:nvSpPr>
                <p:spPr bwMode="auto">
                  <a:xfrm>
                    <a:off x="2315" y="0"/>
                    <a:ext cx="2961" cy="70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spcBef>
                        <a:spcPts val="1200"/>
                      </a:spcBef>
                      <a:spcAft>
                        <a:spcPts val="300"/>
                      </a:spcAft>
                      <a:defRPr/>
                    </a:pPr>
                    <a:r>
                      <a:rPr lang="en-US" sz="1600" i="1">
                        <a:solidFill>
                          <a:srgbClr val="000000"/>
                        </a:solidFill>
                        <a:latin typeface="Times New Roman"/>
                        <a:ea typeface="Times New Roman"/>
                        <a:cs typeface="Arial"/>
                      </a:rPr>
                      <a:t>   </a:t>
                    </a:r>
                    <a:r>
                      <a:rPr lang="en-US" sz="1600" b="1">
                        <a:solidFill>
                          <a:srgbClr val="FFFFFF"/>
                        </a:solidFill>
                        <a:latin typeface="Times New Roman"/>
                        <a:ea typeface="Times New Roman"/>
                        <a:cs typeface="Arial"/>
                      </a:rPr>
                      <a:t>Sistem Informatic</a:t>
                    </a:r>
                    <a:endParaRPr lang="en-US" sz="1600">
                      <a:latin typeface="Times New Roman"/>
                      <a:ea typeface="Times New Roman"/>
                    </a:endParaRPr>
                  </a:p>
                </p:txBody>
              </p:sp>
              <p:grpSp>
                <p:nvGrpSpPr>
                  <p:cNvPr id="9248" name="Group 28"/>
                  <p:cNvGrpSpPr>
                    <a:grpSpLocks/>
                  </p:cNvGrpSpPr>
                  <p:nvPr/>
                </p:nvGrpSpPr>
                <p:grpSpPr bwMode="auto">
                  <a:xfrm>
                    <a:off x="0" y="1440"/>
                    <a:ext cx="9072" cy="759"/>
                    <a:chOff x="0" y="1440"/>
                    <a:chExt cx="9072" cy="759"/>
                  </a:xfrm>
                </p:grpSpPr>
                <p:sp>
                  <p:nvSpPr>
                    <p:cNvPr id="30" name="Text Box 8"/>
                    <p:cNvSpPr txBox="1">
                      <a:spLocks noChangeArrowheads="1"/>
                    </p:cNvSpPr>
                    <p:nvPr/>
                  </p:nvSpPr>
                  <p:spPr bwMode="auto">
                    <a:xfrm>
                      <a:off x="0" y="1444"/>
                      <a:ext cx="2164" cy="686"/>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a:spcBef>
                          <a:spcPts val="1200"/>
                        </a:spcBef>
                        <a:spcAft>
                          <a:spcPts val="300"/>
                        </a:spcAft>
                        <a:defRPr/>
                      </a:pPr>
                      <a:r>
                        <a:rPr lang="en-US" sz="1600" b="1">
                          <a:solidFill>
                            <a:srgbClr val="000000"/>
                          </a:solidFill>
                          <a:latin typeface="Times New Roman"/>
                          <a:ea typeface="Times New Roman"/>
                          <a:cs typeface="Arial"/>
                        </a:rPr>
                        <a:t>   Subsistem 1 </a:t>
                      </a:r>
                      <a:endParaRPr lang="en-US" sz="1600">
                        <a:latin typeface="Times New Roman"/>
                        <a:ea typeface="Times New Roman"/>
                      </a:endParaRPr>
                    </a:p>
                  </p:txBody>
                </p:sp>
                <p:sp>
                  <p:nvSpPr>
                    <p:cNvPr id="31" name="Text Box 9"/>
                    <p:cNvSpPr txBox="1">
                      <a:spLocks noChangeArrowheads="1"/>
                    </p:cNvSpPr>
                    <p:nvPr/>
                  </p:nvSpPr>
                  <p:spPr bwMode="auto">
                    <a:xfrm>
                      <a:off x="2305" y="1444"/>
                      <a:ext cx="2016" cy="686"/>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a:spcBef>
                          <a:spcPts val="1200"/>
                        </a:spcBef>
                        <a:spcAft>
                          <a:spcPts val="300"/>
                        </a:spcAft>
                        <a:defRPr/>
                      </a:pPr>
                      <a:r>
                        <a:rPr lang="en-US" sz="1600" b="1">
                          <a:solidFill>
                            <a:srgbClr val="000000"/>
                          </a:solidFill>
                          <a:latin typeface="Times New Roman"/>
                          <a:ea typeface="Times New Roman"/>
                          <a:cs typeface="Arial"/>
                        </a:rPr>
                        <a:t>Subsistem 2</a:t>
                      </a:r>
                      <a:endParaRPr lang="en-US" sz="1600">
                        <a:latin typeface="Times New Roman"/>
                        <a:ea typeface="Times New Roman"/>
                      </a:endParaRPr>
                    </a:p>
                  </p:txBody>
                </p:sp>
                <p:sp>
                  <p:nvSpPr>
                    <p:cNvPr id="9251" name="Text Box 10"/>
                    <p:cNvSpPr txBox="1">
                      <a:spLocks noChangeArrowheads="1"/>
                    </p:cNvSpPr>
                    <p:nvPr/>
                  </p:nvSpPr>
                  <p:spPr bwMode="auto">
                    <a:xfrm>
                      <a:off x="5040" y="1584"/>
                      <a:ext cx="1296" cy="541"/>
                    </a:xfrm>
                    <a:prstGeom prst="rect">
                      <a:avLst/>
                    </a:prstGeom>
                    <a:solidFill>
                      <a:srgbClr val="FFFFFF"/>
                    </a:solidFill>
                    <a:ln w="9525">
                      <a:solidFill>
                        <a:srgbClr val="FFFFFF"/>
                      </a:solidFill>
                      <a:miter lim="8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en-US" altLang="en-US" sz="1600">
                          <a:solidFill>
                            <a:srgbClr val="000000"/>
                          </a:solidFill>
                          <a:latin typeface="Calibri" panose="020F0502020204030204" pitchFamily="34" charset="0"/>
                          <a:ea typeface="Times New Roman" panose="02020603050405020304" pitchFamily="18" charset="0"/>
                          <a:cs typeface="Arial" panose="020B0604020202020204" pitchFamily="34" charset="0"/>
                        </a:rPr>
                        <a:t>……</a:t>
                      </a:r>
                      <a:endParaRPr lang="en-US" altLang="en-US" sz="1600">
                        <a:latin typeface="Times New Roman" panose="02020603050405020304" pitchFamily="18" charset="0"/>
                        <a:ea typeface="Times New Roman" panose="02020603050405020304" pitchFamily="18" charset="0"/>
                        <a:cs typeface="Arial" panose="020B0604020202020204" pitchFamily="34" charset="0"/>
                      </a:endParaRPr>
                    </a:p>
                  </p:txBody>
                </p:sp>
                <p:sp>
                  <p:nvSpPr>
                    <p:cNvPr id="33" name="Text Box 11"/>
                    <p:cNvSpPr txBox="1">
                      <a:spLocks noChangeArrowheads="1"/>
                    </p:cNvSpPr>
                    <p:nvPr/>
                  </p:nvSpPr>
                  <p:spPr bwMode="auto">
                    <a:xfrm>
                      <a:off x="7200" y="1444"/>
                      <a:ext cx="1872" cy="7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a:spcBef>
                          <a:spcPts val="1200"/>
                        </a:spcBef>
                        <a:spcAft>
                          <a:spcPts val="300"/>
                        </a:spcAft>
                        <a:defRPr/>
                      </a:pPr>
                      <a:r>
                        <a:rPr lang="en-US" sz="1600" b="1">
                          <a:solidFill>
                            <a:srgbClr val="000000"/>
                          </a:solidFill>
                          <a:latin typeface="Times New Roman"/>
                          <a:ea typeface="Times New Roman"/>
                          <a:cs typeface="Arial"/>
                        </a:rPr>
                        <a:t>Subsistem n</a:t>
                      </a:r>
                      <a:endParaRPr lang="en-US" sz="1600">
                        <a:latin typeface="Times New Roman"/>
                        <a:ea typeface="Times New Roman"/>
                      </a:endParaRPr>
                    </a:p>
                  </p:txBody>
                </p:sp>
              </p:grpSp>
            </p:grpSp>
            <p:grpSp>
              <p:nvGrpSpPr>
                <p:cNvPr id="9241" name="Group 21"/>
                <p:cNvGrpSpPr>
                  <a:grpSpLocks/>
                </p:cNvGrpSpPr>
                <p:nvPr/>
              </p:nvGrpSpPr>
              <p:grpSpPr bwMode="auto">
                <a:xfrm>
                  <a:off x="1008" y="721"/>
                  <a:ext cx="7056" cy="577"/>
                  <a:chOff x="1008" y="720"/>
                  <a:chExt cx="7056" cy="720"/>
                </a:xfrm>
              </p:grpSpPr>
              <p:cxnSp>
                <p:nvCxnSpPr>
                  <p:cNvPr id="23" name="Line 13"/>
                  <p:cNvCxnSpPr/>
                  <p:nvPr/>
                </p:nvCxnSpPr>
                <p:spPr bwMode="auto">
                  <a:xfrm>
                    <a:off x="3888" y="719"/>
                    <a:ext cx="0" cy="433"/>
                  </a:xfrm>
                  <a:prstGeom prst="line">
                    <a:avLst/>
                  </a:prstGeom>
                  <a:ln>
                    <a:headEnd/>
                    <a:tailEnd/>
                  </a:ln>
                </p:spPr>
                <p:style>
                  <a:lnRef idx="3">
                    <a:schemeClr val="accent3"/>
                  </a:lnRef>
                  <a:fillRef idx="0">
                    <a:schemeClr val="accent3"/>
                  </a:fillRef>
                  <a:effectRef idx="2">
                    <a:schemeClr val="accent3"/>
                  </a:effectRef>
                  <a:fontRef idx="minor">
                    <a:schemeClr val="tx1"/>
                  </a:fontRef>
                </p:style>
              </p:cxnSp>
              <p:cxnSp>
                <p:nvCxnSpPr>
                  <p:cNvPr id="24" name="Line 14"/>
                  <p:cNvCxnSpPr/>
                  <p:nvPr/>
                </p:nvCxnSpPr>
                <p:spPr bwMode="auto">
                  <a:xfrm>
                    <a:off x="1008" y="1153"/>
                    <a:ext cx="7056" cy="0"/>
                  </a:xfrm>
                  <a:prstGeom prst="line">
                    <a:avLst/>
                  </a:prstGeom>
                  <a:ln>
                    <a:headEnd/>
                    <a:tailEnd/>
                  </a:ln>
                </p:spPr>
                <p:style>
                  <a:lnRef idx="3">
                    <a:schemeClr val="accent3"/>
                  </a:lnRef>
                  <a:fillRef idx="0">
                    <a:schemeClr val="accent3"/>
                  </a:fillRef>
                  <a:effectRef idx="2">
                    <a:schemeClr val="accent3"/>
                  </a:effectRef>
                  <a:fontRef idx="minor">
                    <a:schemeClr val="tx1"/>
                  </a:fontRef>
                </p:style>
              </p:cxnSp>
              <p:cxnSp>
                <p:nvCxnSpPr>
                  <p:cNvPr id="25" name="Line 15"/>
                  <p:cNvCxnSpPr/>
                  <p:nvPr/>
                </p:nvCxnSpPr>
                <p:spPr bwMode="auto">
                  <a:xfrm>
                    <a:off x="1008" y="1153"/>
                    <a:ext cx="0" cy="287"/>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cxnSp>
              <p:cxnSp>
                <p:nvCxnSpPr>
                  <p:cNvPr id="26" name="Line 16"/>
                  <p:cNvCxnSpPr/>
                  <p:nvPr/>
                </p:nvCxnSpPr>
                <p:spPr bwMode="auto">
                  <a:xfrm>
                    <a:off x="3313" y="1153"/>
                    <a:ext cx="0" cy="287"/>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cxnSp>
              <p:cxnSp>
                <p:nvCxnSpPr>
                  <p:cNvPr id="27" name="Line 17"/>
                  <p:cNvCxnSpPr/>
                  <p:nvPr/>
                </p:nvCxnSpPr>
                <p:spPr bwMode="auto">
                  <a:xfrm>
                    <a:off x="8064" y="1153"/>
                    <a:ext cx="0" cy="287"/>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cxnSp>
            </p:grpSp>
          </p:grpSp>
          <p:sp>
            <p:nvSpPr>
              <p:cNvPr id="14" name="Text Box 18"/>
              <p:cNvSpPr txBox="1">
                <a:spLocks noChangeArrowheads="1"/>
              </p:cNvSpPr>
              <p:nvPr/>
            </p:nvSpPr>
            <p:spPr bwMode="auto">
              <a:xfrm>
                <a:off x="1297" y="2737"/>
                <a:ext cx="1664" cy="6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pPr algn="ctr">
                  <a:spcBef>
                    <a:spcPts val="0"/>
                  </a:spcBef>
                  <a:spcAft>
                    <a:spcPts val="1000"/>
                  </a:spcAft>
                  <a:defRPr/>
                </a:pPr>
                <a:r>
                  <a:rPr lang="en-US" sz="1600" b="1">
                    <a:solidFill>
                      <a:srgbClr val="000000"/>
                    </a:solidFill>
                    <a:latin typeface="Times New Roman"/>
                    <a:ea typeface="Times New Roman"/>
                  </a:rPr>
                  <a:t>Aplicatia 2.1</a:t>
                </a:r>
                <a:endParaRPr lang="en-US" sz="1600">
                  <a:latin typeface="Times New Roman"/>
                  <a:ea typeface="Times New Roman"/>
                </a:endParaRPr>
              </a:p>
            </p:txBody>
          </p:sp>
          <p:sp>
            <p:nvSpPr>
              <p:cNvPr id="15" name="Text Box 19"/>
              <p:cNvSpPr txBox="1">
                <a:spLocks noChangeArrowheads="1"/>
              </p:cNvSpPr>
              <p:nvPr/>
            </p:nvSpPr>
            <p:spPr bwMode="auto">
              <a:xfrm>
                <a:off x="4176" y="2737"/>
                <a:ext cx="2026" cy="6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ro-RO" sz="1600" b="1">
                    <a:solidFill>
                      <a:srgbClr val="000000"/>
                    </a:solidFill>
                    <a:latin typeface="Times New Roman" pitchFamily="18" charset="0"/>
                    <a:cs typeface="Times New Roman" pitchFamily="18" charset="0"/>
                  </a:rPr>
                  <a:t>Aplicaţia 2.n</a:t>
                </a:r>
                <a:endParaRPr lang="en-US" sz="1600">
                  <a:solidFill>
                    <a:srgbClr val="FFFFFF"/>
                  </a:solidFill>
                  <a:latin typeface="Times New Roman" pitchFamily="18" charset="0"/>
                  <a:cs typeface="Times New Roman" pitchFamily="18" charset="0"/>
                </a:endParaRPr>
              </a:p>
            </p:txBody>
          </p:sp>
          <p:sp>
            <p:nvSpPr>
              <p:cNvPr id="9235" name="Text Box 20"/>
              <p:cNvSpPr txBox="1">
                <a:spLocks noChangeArrowheads="1"/>
              </p:cNvSpPr>
              <p:nvPr/>
            </p:nvSpPr>
            <p:spPr bwMode="auto">
              <a:xfrm>
                <a:off x="3168" y="2880"/>
                <a:ext cx="576" cy="549"/>
              </a:xfrm>
              <a:prstGeom prst="rect">
                <a:avLst/>
              </a:prstGeom>
              <a:solidFill>
                <a:srgbClr val="FFFFFF"/>
              </a:solidFill>
              <a:ln w="9525">
                <a:solidFill>
                  <a:srgbClr val="FFFFFF"/>
                </a:solidFill>
                <a:miter lim="8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o-RO" altLang="en-US" sz="1600">
                    <a:latin typeface="Times New Roman" panose="02020603050405020304" pitchFamily="18" charset="0"/>
                    <a:cs typeface="Times New Roman" panose="02020603050405020304" pitchFamily="18" charset="0"/>
                  </a:rPr>
                  <a:t>…</a:t>
                </a:r>
                <a:endParaRPr lang="en-US" altLang="en-US" sz="1600">
                  <a:latin typeface="Times New Roman" panose="02020603050405020304" pitchFamily="18" charset="0"/>
                  <a:cs typeface="Times New Roman" panose="02020603050405020304" pitchFamily="18" charset="0"/>
                </a:endParaRPr>
              </a:p>
            </p:txBody>
          </p:sp>
          <p:cxnSp>
            <p:nvCxnSpPr>
              <p:cNvPr id="17" name="Line 21"/>
              <p:cNvCxnSpPr/>
              <p:nvPr/>
            </p:nvCxnSpPr>
            <p:spPr bwMode="auto">
              <a:xfrm>
                <a:off x="2160" y="2343"/>
                <a:ext cx="3024" cy="0"/>
              </a:xfrm>
              <a:prstGeom prst="line">
                <a:avLst/>
              </a:prstGeom>
              <a:ln>
                <a:headEnd/>
                <a:tailEnd/>
              </a:ln>
            </p:spPr>
            <p:style>
              <a:lnRef idx="2">
                <a:schemeClr val="accent5"/>
              </a:lnRef>
              <a:fillRef idx="0">
                <a:schemeClr val="accent5"/>
              </a:fillRef>
              <a:effectRef idx="1">
                <a:schemeClr val="accent5"/>
              </a:effectRef>
              <a:fontRef idx="minor">
                <a:schemeClr val="tx1"/>
              </a:fontRef>
            </p:style>
          </p:cxnSp>
          <p:cxnSp>
            <p:nvCxnSpPr>
              <p:cNvPr id="18" name="Line 22"/>
              <p:cNvCxnSpPr/>
              <p:nvPr/>
            </p:nvCxnSpPr>
            <p:spPr bwMode="auto">
              <a:xfrm>
                <a:off x="3313" y="2043"/>
                <a:ext cx="0" cy="261"/>
              </a:xfrm>
              <a:prstGeom prst="line">
                <a:avLst/>
              </a:prstGeom>
              <a:ln>
                <a:headEnd/>
                <a:tailEnd/>
              </a:ln>
            </p:spPr>
            <p:style>
              <a:lnRef idx="2">
                <a:schemeClr val="accent5"/>
              </a:lnRef>
              <a:fillRef idx="0">
                <a:schemeClr val="accent5"/>
              </a:fillRef>
              <a:effectRef idx="1">
                <a:schemeClr val="accent5"/>
              </a:effectRef>
              <a:fontRef idx="minor">
                <a:schemeClr val="tx1"/>
              </a:fontRef>
            </p:style>
          </p:cxnSp>
          <p:cxnSp>
            <p:nvCxnSpPr>
              <p:cNvPr id="19" name="Line 23"/>
              <p:cNvCxnSpPr/>
              <p:nvPr/>
            </p:nvCxnSpPr>
            <p:spPr bwMode="auto">
              <a:xfrm>
                <a:off x="2160" y="2304"/>
                <a:ext cx="0" cy="433"/>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cxnSp>
          <p:cxnSp>
            <p:nvCxnSpPr>
              <p:cNvPr id="20" name="Line 24"/>
              <p:cNvCxnSpPr/>
              <p:nvPr/>
            </p:nvCxnSpPr>
            <p:spPr bwMode="auto">
              <a:xfrm>
                <a:off x="5184" y="2304"/>
                <a:ext cx="0" cy="433"/>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cxnSp>
        </p:grpSp>
        <p:sp>
          <p:nvSpPr>
            <p:cNvPr id="6" name="Text Box 25"/>
            <p:cNvSpPr txBox="1">
              <a:spLocks noChangeArrowheads="1"/>
            </p:cNvSpPr>
            <p:nvPr/>
          </p:nvSpPr>
          <p:spPr bwMode="auto">
            <a:xfrm>
              <a:off x="2592" y="4032"/>
              <a:ext cx="1872" cy="576"/>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spcBef>
                  <a:spcPts val="0"/>
                </a:spcBef>
                <a:spcAft>
                  <a:spcPts val="0"/>
                </a:spcAft>
                <a:defRPr/>
              </a:pPr>
              <a:r>
                <a:rPr lang="ro-RO" sz="1600">
                  <a:solidFill>
                    <a:srgbClr val="000000"/>
                  </a:solidFill>
                  <a:latin typeface="Times New Roman"/>
                  <a:ea typeface="Times New Roman"/>
                </a:rPr>
                <a:t>Program 2.n.1.</a:t>
              </a:r>
              <a:endParaRPr lang="en-US" sz="1600">
                <a:latin typeface="Times New Roman"/>
                <a:ea typeface="Times New Roman"/>
              </a:endParaRPr>
            </a:p>
          </p:txBody>
        </p:sp>
        <p:sp>
          <p:nvSpPr>
            <p:cNvPr id="9224" name="Text Box 26"/>
            <p:cNvSpPr txBox="1">
              <a:spLocks noChangeArrowheads="1"/>
            </p:cNvSpPr>
            <p:nvPr/>
          </p:nvSpPr>
          <p:spPr bwMode="auto">
            <a:xfrm>
              <a:off x="4608" y="4176"/>
              <a:ext cx="799" cy="432"/>
            </a:xfrm>
            <a:prstGeom prst="rect">
              <a:avLst/>
            </a:prstGeom>
            <a:solidFill>
              <a:srgbClr val="FFFFFF"/>
            </a:solidFill>
            <a:ln w="9525">
              <a:solidFill>
                <a:srgbClr val="FFFFFF"/>
              </a:solidFill>
              <a:miter lim="8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o-RO" altLang="en-US" sz="1600">
                  <a:latin typeface="Times New Roman" panose="02020603050405020304" pitchFamily="18" charset="0"/>
                  <a:cs typeface="Times New Roman" panose="02020603050405020304" pitchFamily="18" charset="0"/>
                </a:rPr>
                <a:t>…</a:t>
              </a:r>
              <a:endParaRPr lang="en-US" altLang="en-US" sz="1600">
                <a:latin typeface="Times New Roman" panose="02020603050405020304" pitchFamily="18" charset="0"/>
                <a:cs typeface="Times New Roman" panose="02020603050405020304" pitchFamily="18" charset="0"/>
              </a:endParaRPr>
            </a:p>
          </p:txBody>
        </p:sp>
        <p:sp>
          <p:nvSpPr>
            <p:cNvPr id="8" name="Text Box 27"/>
            <p:cNvSpPr txBox="1">
              <a:spLocks noChangeArrowheads="1"/>
            </p:cNvSpPr>
            <p:nvPr/>
          </p:nvSpPr>
          <p:spPr bwMode="auto">
            <a:xfrm>
              <a:off x="5616" y="4032"/>
              <a:ext cx="1945" cy="576"/>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gn="ctr">
                <a:spcBef>
                  <a:spcPts val="0"/>
                </a:spcBef>
                <a:spcAft>
                  <a:spcPts val="1000"/>
                </a:spcAft>
                <a:defRPr/>
              </a:pPr>
              <a:r>
                <a:rPr lang="ro-RO" sz="1600">
                  <a:solidFill>
                    <a:srgbClr val="000000"/>
                  </a:solidFill>
                  <a:latin typeface="Times New Roman"/>
                  <a:ea typeface="Times New Roman"/>
                </a:rPr>
                <a:t>Program 2.n.k.</a:t>
              </a:r>
              <a:endParaRPr lang="en-US" sz="1600">
                <a:latin typeface="Times New Roman"/>
                <a:ea typeface="Times New Roman"/>
              </a:endParaRPr>
            </a:p>
          </p:txBody>
        </p:sp>
        <p:cxnSp>
          <p:nvCxnSpPr>
            <p:cNvPr id="9" name="Line 28"/>
            <p:cNvCxnSpPr/>
            <p:nvPr/>
          </p:nvCxnSpPr>
          <p:spPr bwMode="auto">
            <a:xfrm>
              <a:off x="3456" y="3609"/>
              <a:ext cx="2880" cy="0"/>
            </a:xfrm>
            <a:prstGeom prst="line">
              <a:avLst/>
            </a:prstGeom>
            <a:ln>
              <a:headEnd/>
              <a:tailEnd/>
            </a:ln>
          </p:spPr>
          <p:style>
            <a:lnRef idx="3">
              <a:schemeClr val="accent6"/>
            </a:lnRef>
            <a:fillRef idx="0">
              <a:schemeClr val="accent6"/>
            </a:fillRef>
            <a:effectRef idx="2">
              <a:schemeClr val="accent6"/>
            </a:effectRef>
            <a:fontRef idx="minor">
              <a:schemeClr val="tx1"/>
            </a:fontRef>
          </p:style>
        </p:cxnSp>
        <p:cxnSp>
          <p:nvCxnSpPr>
            <p:cNvPr id="10" name="Line 29"/>
            <p:cNvCxnSpPr/>
            <p:nvPr/>
          </p:nvCxnSpPr>
          <p:spPr bwMode="auto">
            <a:xfrm>
              <a:off x="3456" y="3600"/>
              <a:ext cx="0" cy="432"/>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cxnSp>
        <p:cxnSp>
          <p:nvCxnSpPr>
            <p:cNvPr id="11" name="Line 30"/>
            <p:cNvCxnSpPr/>
            <p:nvPr/>
          </p:nvCxnSpPr>
          <p:spPr bwMode="auto">
            <a:xfrm>
              <a:off x="6336" y="3600"/>
              <a:ext cx="0" cy="432"/>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cxnSp>
        <p:cxnSp>
          <p:nvCxnSpPr>
            <p:cNvPr id="12" name="Line 31"/>
            <p:cNvCxnSpPr/>
            <p:nvPr/>
          </p:nvCxnSpPr>
          <p:spPr bwMode="auto">
            <a:xfrm flipH="1">
              <a:off x="4896" y="3281"/>
              <a:ext cx="0" cy="318"/>
            </a:xfrm>
            <a:prstGeom prst="line">
              <a:avLst/>
            </a:prstGeom>
            <a:ln>
              <a:headEnd/>
              <a:tailEnd/>
            </a:ln>
          </p:spPr>
          <p:style>
            <a:lnRef idx="3">
              <a:schemeClr val="accent6"/>
            </a:lnRef>
            <a:fillRef idx="0">
              <a:schemeClr val="accent6"/>
            </a:fillRef>
            <a:effectRef idx="2">
              <a:schemeClr val="accent6"/>
            </a:effectRef>
            <a:fontRef idx="minor">
              <a:schemeClr val="tx1"/>
            </a:fontRef>
          </p:style>
        </p:cxnSp>
      </p:grpSp>
    </p:spTree>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ru-RU" sz="3600" b="1" dirty="0">
                <a:solidFill>
                  <a:schemeClr val="accent2"/>
                </a:solidFill>
              </a:rPr>
              <a:t>AVANTAJELE IMPLEMENT</a:t>
            </a:r>
            <a:r>
              <a:rPr lang="ro-RO" altLang="ru-RU" sz="3600" b="1" dirty="0">
                <a:solidFill>
                  <a:schemeClr val="accent2"/>
                </a:solidFill>
              </a:rPr>
              <a:t>ĂRII SI</a:t>
            </a:r>
            <a:endParaRPr lang="en-US" altLang="ru-RU" sz="3600" b="1" dirty="0">
              <a:solidFill>
                <a:schemeClr val="accent2"/>
              </a:solidFill>
            </a:endParaRPr>
          </a:p>
        </p:txBody>
      </p:sp>
      <p:sp>
        <p:nvSpPr>
          <p:cNvPr id="10243" name="Rectangle 3"/>
          <p:cNvSpPr>
            <a:spLocks noGrp="1" noChangeArrowheads="1"/>
          </p:cNvSpPr>
          <p:nvPr>
            <p:ph type="body" idx="1"/>
          </p:nvPr>
        </p:nvSpPr>
        <p:spPr>
          <a:xfrm>
            <a:off x="457200" y="1417638"/>
            <a:ext cx="8382000" cy="4983162"/>
          </a:xfrm>
        </p:spPr>
        <p:txBody>
          <a:bodyPr/>
          <a:lstStyle/>
          <a:p>
            <a:pPr eaLnBrk="1" hangingPunct="1">
              <a:lnSpc>
                <a:spcPct val="80%"/>
              </a:lnSpc>
            </a:pPr>
            <a:r>
              <a:rPr lang="ro-RO" altLang="ru-RU" sz="2200" dirty="0">
                <a:latin typeface="Calibri" panose="020F0502020204030204" pitchFamily="34" charset="0"/>
              </a:rPr>
              <a:t>Eliberarea anumitor angajaţi de munca de rutină, automatizând anumite procese de muncă;</a:t>
            </a:r>
          </a:p>
          <a:p>
            <a:pPr eaLnBrk="1" hangingPunct="1">
              <a:lnSpc>
                <a:spcPct val="80%"/>
              </a:lnSpc>
            </a:pPr>
            <a:r>
              <a:rPr lang="ro-RO" altLang="ru-RU" sz="2200" dirty="0">
                <a:latin typeface="Calibri" panose="020F0502020204030204" pitchFamily="34" charset="0"/>
              </a:rPr>
              <a:t>Asigurarea unui nivel ridicat al corectitudinii şi integrităţii datelor;</a:t>
            </a:r>
          </a:p>
          <a:p>
            <a:pPr eaLnBrk="1" hangingPunct="1">
              <a:lnSpc>
                <a:spcPct val="80%"/>
              </a:lnSpc>
            </a:pPr>
            <a:r>
              <a:rPr lang="en-US" altLang="ru-RU" sz="2200" dirty="0">
                <a:latin typeface="Calibri" panose="020F0502020204030204" pitchFamily="34" charset="0"/>
              </a:rPr>
              <a:t>S</a:t>
            </a:r>
            <a:r>
              <a:rPr lang="ro-RO" altLang="ru-RU" sz="2200" dirty="0">
                <a:latin typeface="Calibri" panose="020F0502020204030204" pitchFamily="34" charset="0"/>
              </a:rPr>
              <a:t>oluţionarea mai raţională a problemelor de management prin implementarea metodelor matematice;</a:t>
            </a:r>
          </a:p>
          <a:p>
            <a:pPr eaLnBrk="1" hangingPunct="1">
              <a:lnSpc>
                <a:spcPct val="80%"/>
              </a:lnSpc>
            </a:pPr>
            <a:r>
              <a:rPr lang="ro-RO" altLang="ru-RU" sz="2200" dirty="0">
                <a:latin typeface="Calibri" panose="020F0502020204030204" pitchFamily="34" charset="0"/>
              </a:rPr>
              <a:t>Generarea la timp a documentelor şi rapoartelor solicitate;</a:t>
            </a:r>
          </a:p>
          <a:p>
            <a:pPr eaLnBrk="1" hangingPunct="1">
              <a:lnSpc>
                <a:spcPct val="80%"/>
              </a:lnSpc>
            </a:pPr>
            <a:r>
              <a:rPr lang="ro-RO" altLang="ru-RU" sz="2200" dirty="0">
                <a:latin typeface="Calibri" panose="020F0502020204030204" pitchFamily="34" charset="0"/>
              </a:rPr>
              <a:t>Asigurarea veridicităţii informaţiei;</a:t>
            </a:r>
          </a:p>
          <a:p>
            <a:pPr eaLnBrk="1" hangingPunct="1">
              <a:lnSpc>
                <a:spcPct val="80%"/>
              </a:lnSpc>
            </a:pPr>
            <a:r>
              <a:rPr lang="ro-RO" altLang="ru-RU" sz="2200" dirty="0">
                <a:latin typeface="Calibri" panose="020F0502020204030204" pitchFamily="34" charset="0"/>
              </a:rPr>
              <a:t>Înlocuirea purtătorilor de informaţii pe hârtie cu cele digitale/ electronice, ceea ce conduce la o organizare a prelucrării datelor mai raţională cu ajutorul PC-ului şi micşorării volumului de documente pe hârtie;</a:t>
            </a:r>
          </a:p>
          <a:p>
            <a:pPr eaLnBrk="1" hangingPunct="1">
              <a:lnSpc>
                <a:spcPct val="80%"/>
              </a:lnSpc>
            </a:pPr>
            <a:r>
              <a:rPr lang="ro-RO" altLang="ru-RU" sz="2200" dirty="0">
                <a:latin typeface="Calibri" panose="020F0502020204030204" pitchFamily="34" charset="0"/>
              </a:rPr>
              <a:t>Perfecţionarea structurilor de date şi a sistemului informaţional al întreprinderii;</a:t>
            </a:r>
          </a:p>
          <a:p>
            <a:pPr eaLnBrk="1" hangingPunct="1">
              <a:lnSpc>
                <a:spcPct val="80%"/>
              </a:lnSpc>
            </a:pPr>
            <a:r>
              <a:rPr lang="ro-RO" altLang="ru-RU" sz="2200" dirty="0">
                <a:latin typeface="Calibri" panose="020F0502020204030204" pitchFamily="34" charset="0"/>
              </a:rPr>
              <a:t>Creşterea productivităţii muncii şi micşorarea cheltuielilor la oferirea serviciilor clienţilor;</a:t>
            </a:r>
          </a:p>
          <a:p>
            <a:pPr eaLnBrk="1" hangingPunct="1">
              <a:lnSpc>
                <a:spcPct val="80%"/>
              </a:lnSpc>
            </a:pPr>
            <a:r>
              <a:rPr lang="ro-RO" altLang="ru-RU" sz="2200" dirty="0">
                <a:latin typeface="Calibri" panose="020F0502020204030204" pitchFamily="34" charset="0"/>
              </a:rPr>
              <a:t>etc.</a:t>
            </a:r>
            <a:endParaRPr lang="en-US" altLang="ru-RU" sz="2200" dirty="0">
              <a:latin typeface="Calibri" panose="020F0502020204030204" pitchFamily="34" charset="0"/>
            </a:endParaRPr>
          </a:p>
        </p:txBody>
      </p:sp>
    </p:spTree>
  </p:cSld>
  <p:clrMapOvr>
    <a:masterClrMapping/>
  </p:clrMapOvr>
</p:sld>
</file>

<file path=ppt/theme/theme1.xml><?xml version="1.0" encoding="utf-8"?>
<a:theme xmlns:a="http://purl.oclc.org/ooxml/drawingml/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purl.oclc.org/ooxml/drawingml/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ppt/theme/theme3.xml><?xml version="1.0" encoding="utf-8"?>
<a:theme xmlns:a="http://purl.oclc.org/ooxml/drawingml/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docProps/app.xml><?xml version="1.0" encoding="utf-8"?>
<Properties xmlns="http://purl.oclc.org/ooxml/officeDocument/extendedProperties" xmlns:vt="http://purl.oclc.org/ooxml/officeDocument/docPropsVTypes">
  <TotalTime>1352</TotalTime>
  <Words>1606</Words>
  <Application>Microsoft Office PowerPoint</Application>
  <PresentationFormat>On-screen Show (4:3)</PresentationFormat>
  <Paragraphs>134</Paragraphs>
  <Slides>27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Arial Narrow</vt:lpstr>
      <vt:lpstr>Calibri</vt:lpstr>
      <vt:lpstr>Calibri Light</vt:lpstr>
      <vt:lpstr>Times New Roman</vt:lpstr>
      <vt:lpstr>Verdana</vt:lpstr>
      <vt:lpstr>Default Design</vt:lpstr>
      <vt:lpstr>Visio</vt:lpstr>
      <vt:lpstr>TEMA 3: SISTEME INFORMATICE</vt:lpstr>
      <vt:lpstr>PowerPoint Presentation</vt:lpstr>
      <vt:lpstr>SISTEM INFORMAŢIONAL vs SISTEM INFORMATIC </vt:lpstr>
      <vt:lpstr>SISTEMUL INFORMATIC</vt:lpstr>
      <vt:lpstr>STRUCTURA SI</vt:lpstr>
      <vt:lpstr>STRUCTURA SI. II</vt:lpstr>
      <vt:lpstr>STRUCTURA SI. III</vt:lpstr>
      <vt:lpstr>COMPONENTELE SISTEMULUI INFORMATIC, grafic</vt:lpstr>
      <vt:lpstr>AVANTAJELE IMPLEMENTĂRII SI</vt:lpstr>
      <vt:lpstr>AVANTAJELE IMPLEMENTĂRII SI Sursa: http://www.rusnauka.com/14_ENXXI_2009/Economics/46078.doc.htm </vt:lpstr>
      <vt:lpstr>PONDERILE TIPURILOR DE PRELUCRĂRI ÎN SI</vt:lpstr>
      <vt:lpstr>COMPONENTELE  SISTEMULUI INFORMATIC</vt:lpstr>
      <vt:lpstr>PowerPoint Presentation</vt:lpstr>
      <vt:lpstr>ACCESUL LA DATELE SI</vt:lpstr>
      <vt:lpstr>ACTIVITĂŢILE  SISTEMULUI INFORMATIC</vt:lpstr>
      <vt:lpstr>ACTIVITĂŢILE  SISTEMULUI INFORMATIC</vt:lpstr>
      <vt:lpstr>ACTIVITĂŢILE  SISTEMULUI INFORMATIC</vt:lpstr>
      <vt:lpstr>ACTIVITĂŢILE  SISTEMULUI INFORMATIC</vt:lpstr>
      <vt:lpstr>ACTIVITĂŢILE  SISTEMULUI INFORMATIC</vt:lpstr>
      <vt:lpstr>IEŞIRI DIN SI</vt:lpstr>
      <vt:lpstr>CLASIFICAREA SI</vt:lpstr>
      <vt:lpstr>CLASIFICAREA SI</vt:lpstr>
      <vt:lpstr>ARHITECTURI SI</vt:lpstr>
      <vt:lpstr>CONCLUZII</vt:lpstr>
      <vt:lpstr>CONCLUZII</vt:lpstr>
      <vt:lpstr>OBIECTIVUL DE BAZA al SI</vt:lpstr>
      <vt:lpstr>!!!</vt:lpstr>
    </vt:vector>
  </TitlesOfParts>
  <Company>Family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SISTEME INFORMATICE</dc:title>
  <dc:creator>Chief</dc:creator>
  <cp:lastModifiedBy>ASUS</cp:lastModifiedBy>
  <cp:revision>79</cp:revision>
  <cp:lastPrinted>2014-09-08T17:33:01Z</cp:lastPrinted>
  <dcterms:created xsi:type="dcterms:W3CDTF">2013-07-03T06:09:37Z</dcterms:created>
  <dcterms:modified xsi:type="dcterms:W3CDTF">2018-09-17T13:42:01Z</dcterms:modified>
</cp:coreProperties>
</file>