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8" r:id="rId3"/>
    <p:sldId id="285" r:id="rId4"/>
    <p:sldId id="286" r:id="rId5"/>
    <p:sldId id="287" r:id="rId6"/>
    <p:sldId id="288" r:id="rId7"/>
    <p:sldId id="260" r:id="rId8"/>
    <p:sldId id="261" r:id="rId9"/>
    <p:sldId id="262" r:id="rId10"/>
    <p:sldId id="263" r:id="rId11"/>
    <p:sldId id="264" r:id="rId12"/>
    <p:sldId id="265" r:id="rId13"/>
    <p:sldId id="266" r:id="rId14"/>
    <p:sldId id="267" r:id="rId15"/>
    <p:sldId id="268" r:id="rId16"/>
    <p:sldId id="269"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DD8-40AF-856E-DDE5D23CD8C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DD8-40AF-856E-DDE5D23CD8C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DD8-40AF-856E-DDE5D23CD8C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DD8-40AF-856E-DDE5D23CD8C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DD8-40AF-856E-DDE5D23CD8CA}"/>
              </c:ext>
            </c:extLst>
          </c:dPt>
          <c:cat>
            <c:strRef>
              <c:f>Sheet1!$A$2:$A$6</c:f>
              <c:strCache>
                <c:ptCount val="5"/>
                <c:pt idx="0">
                  <c:v>Specificarea cerintelor</c:v>
                </c:pt>
                <c:pt idx="1">
                  <c:v>Proiectarea</c:v>
                </c:pt>
                <c:pt idx="2">
                  <c:v>Realizarea</c:v>
                </c:pt>
                <c:pt idx="3">
                  <c:v>Implementarea</c:v>
                </c:pt>
                <c:pt idx="4">
                  <c:v>Intretinerea</c:v>
                </c:pt>
              </c:strCache>
            </c:strRef>
          </c:cat>
          <c:val>
            <c:numRef>
              <c:f>Sheet1!$B$2:$B$6</c:f>
              <c:numCache>
                <c:formatCode>General</c:formatCode>
                <c:ptCount val="5"/>
                <c:pt idx="0">
                  <c:v>20</c:v>
                </c:pt>
                <c:pt idx="1">
                  <c:v>20</c:v>
                </c:pt>
                <c:pt idx="2">
                  <c:v>20</c:v>
                </c:pt>
                <c:pt idx="3">
                  <c:v>20</c:v>
                </c:pt>
                <c:pt idx="4">
                  <c:v>20</c:v>
                </c:pt>
              </c:numCache>
            </c:numRef>
          </c:val>
          <c:extLst>
            <c:ext xmlns:c16="http://schemas.microsoft.com/office/drawing/2014/chart" uri="{C3380CC4-5D6E-409C-BE32-E72D297353CC}">
              <c16:uniqueId val="{0000000A-EDD8-40AF-856E-DDE5D23CD8C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ro-RO"/>
        </a:p>
      </c:txPr>
    </c:legend>
    <c:plotVisOnly val="1"/>
    <c:dispBlanksAs val="gap"/>
    <c:showDLblsOverMax val="0"/>
  </c:chart>
  <c:spPr>
    <a:noFill/>
    <a:ln>
      <a:noFill/>
    </a:ln>
    <a:effectLst/>
  </c:spPr>
  <c:txPr>
    <a:bodyPr/>
    <a:lstStyle/>
    <a:p>
      <a:pPr>
        <a:defRPr/>
      </a:pPr>
      <a:endParaRPr lang="ro-RO"/>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0.24038</cdr:x>
      <cdr:y>0.01488</cdr:y>
    </cdr:from>
    <cdr:to>
      <cdr:x>0.76042</cdr:x>
      <cdr:y>0.90476</cdr:y>
    </cdr:to>
    <cdr:sp macro="" textlink="">
      <cdr:nvSpPr>
        <cdr:cNvPr id="2" name="Oval 1"/>
        <cdr:cNvSpPr/>
      </cdr:nvSpPr>
      <cdr:spPr>
        <a:xfrm xmlns:a="http://schemas.openxmlformats.org/drawingml/2006/main">
          <a:off x="1318847" y="47625"/>
          <a:ext cx="2853104" cy="2847976"/>
        </a:xfrm>
        <a:prstGeom xmlns:a="http://schemas.openxmlformats.org/drawingml/2006/main" prst="ellipse">
          <a:avLst/>
        </a:prstGeom>
        <a:solidFill xmlns:a="http://schemas.openxmlformats.org/drawingml/2006/main">
          <a:srgbClr val="92D050">
            <a:alpha val="24000"/>
          </a:srgbClr>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0.75321</cdr:x>
      <cdr:y>0.47253</cdr:y>
    </cdr:from>
    <cdr:to>
      <cdr:x>0.89103</cdr:x>
      <cdr:y>0.48681</cdr:y>
    </cdr:to>
    <cdr:sp macro="" textlink="">
      <cdr:nvSpPr>
        <cdr:cNvPr id="3" name="Left Arrow 2"/>
        <cdr:cNvSpPr/>
      </cdr:nvSpPr>
      <cdr:spPr>
        <a:xfrm xmlns:a="http://schemas.openxmlformats.org/drawingml/2006/main">
          <a:off x="4132386" y="1512277"/>
          <a:ext cx="756138" cy="45719"/>
        </a:xfrm>
        <a:prstGeom xmlns:a="http://schemas.openxmlformats.org/drawingml/2006/main" prst="leftArrow">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0.86162</cdr:x>
      <cdr:y>0.42241</cdr:y>
    </cdr:from>
    <cdr:to>
      <cdr:x>1</cdr:x>
      <cdr:y>0.47845</cdr:y>
    </cdr:to>
    <cdr:sp macro="" textlink="">
      <cdr:nvSpPr>
        <cdr:cNvPr id="4" name="TextBox 3"/>
        <cdr:cNvSpPr txBox="1"/>
      </cdr:nvSpPr>
      <cdr:spPr>
        <a:xfrm xmlns:a="http://schemas.openxmlformats.org/drawingml/2006/main">
          <a:off x="6936609" y="1948071"/>
          <a:ext cx="1114086" cy="25841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ro-MD" sz="1400" dirty="0"/>
            <a:t>Testarea</a:t>
          </a:r>
          <a:endParaRPr lang="en-US" sz="1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159CB6-9BC1-4F12-B24E-450BF0A3D16F}" type="datetimeFigureOut">
              <a:rPr lang="en-US" smtClean="0"/>
              <a:t>9/23/2018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8A56D-FA91-44B4-A6C3-22CDE58B06E9}" type="slidenum">
              <a:rPr lang="en-US" smtClean="0"/>
              <a:t>‹#›</a:t>
            </a:fld>
            <a:endParaRPr lang="en-US"/>
          </a:p>
        </p:txBody>
      </p:sp>
    </p:spTree>
    <p:extLst>
      <p:ext uri="{BB962C8B-B14F-4D97-AF65-F5344CB8AC3E}">
        <p14:creationId xmlns:p14="http://schemas.microsoft.com/office/powerpoint/2010/main" val="1013859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sdn.microsoft.com/en-us/library/ff649503.aspx"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p:spPr>
        <p:txBody>
          <a:bodyPr/>
          <a:lstStyle/>
          <a:p>
            <a:endParaRPr lang="en-US" altLang="en-US">
              <a:latin typeface="Arial" panose="020B0604020202020204" pitchFamily="34" charset="0"/>
            </a:endParaRPr>
          </a:p>
        </p:txBody>
      </p:sp>
      <p:sp>
        <p:nvSpPr>
          <p:cNvPr id="58372"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A1F2DB-13FA-4079-A710-44CDD80E4285}" type="slidenum">
              <a:rPr lang="en-US" altLang="ru-RU"/>
              <a:pPr eaLnBrk="1" hangingPunct="1"/>
              <a:t>2</a:t>
            </a:fld>
            <a:endParaRPr lang="en-US" altLang="ru-RU"/>
          </a:p>
        </p:txBody>
      </p:sp>
    </p:spTree>
    <p:extLst>
      <p:ext uri="{BB962C8B-B14F-4D97-AF65-F5344CB8AC3E}">
        <p14:creationId xmlns:p14="http://schemas.microsoft.com/office/powerpoint/2010/main" val="3992148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CA45CF5-9409-44DB-9611-7094FB27DDC9}" type="slidenum">
              <a:rPr lang="en-US" altLang="ru-RU"/>
              <a:pPr eaLnBrk="1" hangingPunct="1"/>
              <a:t>14</a:t>
            </a:fld>
            <a:endParaRPr lang="en-US" altLang="ru-R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r>
              <a:rPr lang="ro-RO" altLang="ru-RU">
                <a:latin typeface="Arial" panose="020B0604020202020204" pitchFamily="34" charset="0"/>
              </a:rPr>
              <a:t>Nu este real să se realizeze imediat SI – el tre</a:t>
            </a:r>
            <a:r>
              <a:rPr lang="en-US" altLang="ru-RU">
                <a:latin typeface="Arial" panose="020B0604020202020204" pitchFamily="34" charset="0"/>
              </a:rPr>
              <a:t>b</a:t>
            </a:r>
            <a:r>
              <a:rPr lang="ro-RO" altLang="ru-RU">
                <a:latin typeface="Arial" panose="020B0604020202020204" pitchFamily="34" charset="0"/>
              </a:rPr>
              <a:t>uie gândit corect, redată soluţia, şi după aceasta realizat</a:t>
            </a:r>
            <a:endParaRPr lang="en-US" altLang="ru-RU">
              <a:latin typeface="Arial" panose="020B0604020202020204" pitchFamily="34" charset="0"/>
            </a:endParaRPr>
          </a:p>
        </p:txBody>
      </p:sp>
    </p:spTree>
    <p:extLst>
      <p:ext uri="{BB962C8B-B14F-4D97-AF65-F5344CB8AC3E}">
        <p14:creationId xmlns:p14="http://schemas.microsoft.com/office/powerpoint/2010/main" val="2968038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44A7E92-D988-4C09-872B-EC6B3B291C75}" type="slidenum">
              <a:rPr lang="en-US" altLang="ru-RU"/>
              <a:pPr eaLnBrk="1" hangingPunct="1"/>
              <a:t>18</a:t>
            </a:fld>
            <a:endParaRPr lang="en-US" altLang="ru-RU"/>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r>
              <a:rPr lang="ro-RO" altLang="ru-RU">
                <a:latin typeface="Arial" panose="020B0604020202020204" pitchFamily="34" charset="0"/>
              </a:rPr>
              <a:t>Problema principală a acestei etape constă în determinarea, analiza şi discutarea cerinţelor cu clientul. </a:t>
            </a:r>
            <a:r>
              <a:rPr lang="ro-RO" altLang="ru-RU" b="1">
                <a:latin typeface="Arial" panose="020B0604020202020204" pitchFamily="34" charset="0"/>
              </a:rPr>
              <a:t>Cerinţele</a:t>
            </a:r>
            <a:r>
              <a:rPr lang="ro-RO" altLang="ru-RU">
                <a:latin typeface="Arial" panose="020B0604020202020204" pitchFamily="34" charset="0"/>
              </a:rPr>
              <a:t> reprezintă o condiţie sau o posibilitate necesară utilizatorului pentru soluţionarea problemei şi sunt formulate corespunzător contractului, standardelor din domeniu sau oricărui alt document. În cadrul acestei etape se folosesc diverse metode de colectare a informaţiilor de la client: intervievarea utilizatorilor, anchetele, studiul documentelor şi formelor întreprinderii, etc. </a:t>
            </a:r>
            <a:r>
              <a:rPr lang="ro-RO" altLang="ru-RU" b="1">
                <a:latin typeface="Arial" panose="020B0604020202020204" pitchFamily="34" charset="0"/>
              </a:rPr>
              <a:t>A</a:t>
            </a:r>
            <a:r>
              <a:rPr lang="ro-RO" altLang="ru-RU">
                <a:latin typeface="Arial" panose="020B0604020202020204" pitchFamily="34" charset="0"/>
              </a:rPr>
              <a:t>naliza cerinţelor presupune discuţiile întreprinse între client şi echipa de dezvoltare. Acest pas este necesar în scopul evitării cerinţelor care se contrazic sau se repetă, şi deasemenea pentru fixarea bugetului şi duratei dezvoltării sistemului. </a:t>
            </a:r>
            <a:endParaRPr lang="en-US" altLang="ru-RU">
              <a:latin typeface="Arial" panose="020B0604020202020204" pitchFamily="34" charset="0"/>
            </a:endParaRPr>
          </a:p>
        </p:txBody>
      </p:sp>
    </p:spTree>
    <p:extLst>
      <p:ext uri="{BB962C8B-B14F-4D97-AF65-F5344CB8AC3E}">
        <p14:creationId xmlns:p14="http://schemas.microsoft.com/office/powerpoint/2010/main" val="2646646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3E6AEF1-A0FA-45C7-8365-6B4B3C4879E1}" type="slidenum">
              <a:rPr lang="en-US" altLang="ru-RU"/>
              <a:pPr eaLnBrk="1" hangingPunct="1"/>
              <a:t>28</a:t>
            </a:fld>
            <a:endParaRPr lang="en-US" altLang="ru-R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r>
              <a:rPr lang="ro-RO" altLang="ru-RU">
                <a:latin typeface="Arial" panose="020B0604020202020204" pitchFamily="34" charset="0"/>
              </a:rPr>
              <a:t>Black box testing – testarea funcţionalităţilor (nivel mai superior), legat de cerintele funcţionale</a:t>
            </a:r>
          </a:p>
          <a:p>
            <a:pPr eaLnBrk="1" hangingPunct="1"/>
            <a:r>
              <a:rPr lang="ro-RO" altLang="ru-RU">
                <a:latin typeface="Arial" panose="020B0604020202020204" pitchFamily="34" charset="0"/>
              </a:rPr>
              <a:t>White box testing – se testează logica f-tiei din interior, algoritmul</a:t>
            </a:r>
          </a:p>
          <a:p>
            <a:pPr eaLnBrk="1" hangingPunct="1"/>
            <a:r>
              <a:rPr lang="ro-RO" altLang="ru-RU">
                <a:latin typeface="Arial" panose="020B0604020202020204" pitchFamily="34" charset="0"/>
              </a:rPr>
              <a:t>Detalii: </a:t>
            </a:r>
            <a:r>
              <a:rPr lang="en-US" altLang="ru-RU">
                <a:latin typeface="Arial" panose="020B0604020202020204" pitchFamily="34" charset="0"/>
                <a:hlinkClick r:id="rId3"/>
              </a:rPr>
              <a:t>http://msdn.microsoft.com/en-us/library/ff649503.aspx</a:t>
            </a:r>
            <a:r>
              <a:rPr lang="en-US" altLang="ru-RU">
                <a:latin typeface="Arial" panose="020B0604020202020204" pitchFamily="34" charset="0"/>
              </a:rPr>
              <a:t> </a:t>
            </a:r>
          </a:p>
        </p:txBody>
      </p:sp>
    </p:spTree>
    <p:extLst>
      <p:ext uri="{BB962C8B-B14F-4D97-AF65-F5344CB8AC3E}">
        <p14:creationId xmlns:p14="http://schemas.microsoft.com/office/powerpoint/2010/main" val="1865962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4C5D400-1881-42DA-ACBA-DB4E2479C45E}"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4A9DF-A7C4-40E1-BCE1-3191E0A2C209}" type="slidenum">
              <a:rPr lang="en-US" smtClean="0"/>
              <a:t>‹#›</a:t>
            </a:fld>
            <a:endParaRPr lang="en-US"/>
          </a:p>
        </p:txBody>
      </p:sp>
    </p:spTree>
    <p:extLst>
      <p:ext uri="{BB962C8B-B14F-4D97-AF65-F5344CB8AC3E}">
        <p14:creationId xmlns:p14="http://schemas.microsoft.com/office/powerpoint/2010/main" val="190465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C5D400-1881-42DA-ACBA-DB4E2479C45E}"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4A9DF-A7C4-40E1-BCE1-3191E0A2C209}" type="slidenum">
              <a:rPr lang="en-US" smtClean="0"/>
              <a:t>‹#›</a:t>
            </a:fld>
            <a:endParaRPr lang="en-US"/>
          </a:p>
        </p:txBody>
      </p:sp>
    </p:spTree>
    <p:extLst>
      <p:ext uri="{BB962C8B-B14F-4D97-AF65-F5344CB8AC3E}">
        <p14:creationId xmlns:p14="http://schemas.microsoft.com/office/powerpoint/2010/main" val="2461559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C5D400-1881-42DA-ACBA-DB4E2479C45E}"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4A9DF-A7C4-40E1-BCE1-3191E0A2C209}" type="slidenum">
              <a:rPr lang="en-US" smtClean="0"/>
              <a:t>‹#›</a:t>
            </a:fld>
            <a:endParaRPr lang="en-US"/>
          </a:p>
        </p:txBody>
      </p:sp>
    </p:spTree>
    <p:extLst>
      <p:ext uri="{BB962C8B-B14F-4D97-AF65-F5344CB8AC3E}">
        <p14:creationId xmlns:p14="http://schemas.microsoft.com/office/powerpoint/2010/main" val="1383872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C5D400-1881-42DA-ACBA-DB4E2479C45E}"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4A9DF-A7C4-40E1-BCE1-3191E0A2C209}" type="slidenum">
              <a:rPr lang="en-US" smtClean="0"/>
              <a:t>‹#›</a:t>
            </a:fld>
            <a:endParaRPr lang="en-US"/>
          </a:p>
        </p:txBody>
      </p:sp>
    </p:spTree>
    <p:extLst>
      <p:ext uri="{BB962C8B-B14F-4D97-AF65-F5344CB8AC3E}">
        <p14:creationId xmlns:p14="http://schemas.microsoft.com/office/powerpoint/2010/main" val="2637260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C5D400-1881-42DA-ACBA-DB4E2479C45E}"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4A9DF-A7C4-40E1-BCE1-3191E0A2C209}" type="slidenum">
              <a:rPr lang="en-US" smtClean="0"/>
              <a:t>‹#›</a:t>
            </a:fld>
            <a:endParaRPr lang="en-US"/>
          </a:p>
        </p:txBody>
      </p:sp>
    </p:spTree>
    <p:extLst>
      <p:ext uri="{BB962C8B-B14F-4D97-AF65-F5344CB8AC3E}">
        <p14:creationId xmlns:p14="http://schemas.microsoft.com/office/powerpoint/2010/main" val="1166688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C5D400-1881-42DA-ACBA-DB4E2479C45E}"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4A9DF-A7C4-40E1-BCE1-3191E0A2C209}" type="slidenum">
              <a:rPr lang="en-US" smtClean="0"/>
              <a:t>‹#›</a:t>
            </a:fld>
            <a:endParaRPr lang="en-US"/>
          </a:p>
        </p:txBody>
      </p:sp>
    </p:spTree>
    <p:extLst>
      <p:ext uri="{BB962C8B-B14F-4D97-AF65-F5344CB8AC3E}">
        <p14:creationId xmlns:p14="http://schemas.microsoft.com/office/powerpoint/2010/main" val="372508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C5D400-1881-42DA-ACBA-DB4E2479C45E}" type="datetimeFigureOut">
              <a:rPr lang="en-US" smtClean="0"/>
              <a:t>9/23/2018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94A9DF-A7C4-40E1-BCE1-3191E0A2C209}" type="slidenum">
              <a:rPr lang="en-US" smtClean="0"/>
              <a:t>‹#›</a:t>
            </a:fld>
            <a:endParaRPr lang="en-US"/>
          </a:p>
        </p:txBody>
      </p:sp>
    </p:spTree>
    <p:extLst>
      <p:ext uri="{BB962C8B-B14F-4D97-AF65-F5344CB8AC3E}">
        <p14:creationId xmlns:p14="http://schemas.microsoft.com/office/powerpoint/2010/main" val="312664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C5D400-1881-42DA-ACBA-DB4E2479C45E}" type="datetimeFigureOut">
              <a:rPr lang="en-US" smtClean="0"/>
              <a:t>9/23/2018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94A9DF-A7C4-40E1-BCE1-3191E0A2C209}" type="slidenum">
              <a:rPr lang="en-US" smtClean="0"/>
              <a:t>‹#›</a:t>
            </a:fld>
            <a:endParaRPr lang="en-US"/>
          </a:p>
        </p:txBody>
      </p:sp>
    </p:spTree>
    <p:extLst>
      <p:ext uri="{BB962C8B-B14F-4D97-AF65-F5344CB8AC3E}">
        <p14:creationId xmlns:p14="http://schemas.microsoft.com/office/powerpoint/2010/main" val="1108778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5D400-1881-42DA-ACBA-DB4E2479C45E}" type="datetimeFigureOut">
              <a:rPr lang="en-US" smtClean="0"/>
              <a:t>9/23/2018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94A9DF-A7C4-40E1-BCE1-3191E0A2C209}" type="slidenum">
              <a:rPr lang="en-US" smtClean="0"/>
              <a:t>‹#›</a:t>
            </a:fld>
            <a:endParaRPr lang="en-US"/>
          </a:p>
        </p:txBody>
      </p:sp>
    </p:spTree>
    <p:extLst>
      <p:ext uri="{BB962C8B-B14F-4D97-AF65-F5344CB8AC3E}">
        <p14:creationId xmlns:p14="http://schemas.microsoft.com/office/powerpoint/2010/main" val="2443571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C5D400-1881-42DA-ACBA-DB4E2479C45E}"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4A9DF-A7C4-40E1-BCE1-3191E0A2C209}" type="slidenum">
              <a:rPr lang="en-US" smtClean="0"/>
              <a:t>‹#›</a:t>
            </a:fld>
            <a:endParaRPr lang="en-US"/>
          </a:p>
        </p:txBody>
      </p:sp>
    </p:spTree>
    <p:extLst>
      <p:ext uri="{BB962C8B-B14F-4D97-AF65-F5344CB8AC3E}">
        <p14:creationId xmlns:p14="http://schemas.microsoft.com/office/powerpoint/2010/main" val="4189625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C5D400-1881-42DA-ACBA-DB4E2479C45E}"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4A9DF-A7C4-40E1-BCE1-3191E0A2C209}" type="slidenum">
              <a:rPr lang="en-US" smtClean="0"/>
              <a:t>‹#›</a:t>
            </a:fld>
            <a:endParaRPr lang="en-US"/>
          </a:p>
        </p:txBody>
      </p:sp>
    </p:spTree>
    <p:extLst>
      <p:ext uri="{BB962C8B-B14F-4D97-AF65-F5344CB8AC3E}">
        <p14:creationId xmlns:p14="http://schemas.microsoft.com/office/powerpoint/2010/main" val="447070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5D400-1881-42DA-ACBA-DB4E2479C45E}" type="datetimeFigureOut">
              <a:rPr lang="en-US" smtClean="0"/>
              <a:t>9/23/2018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4A9DF-A7C4-40E1-BCE1-3191E0A2C209}" type="slidenum">
              <a:rPr lang="en-US" smtClean="0"/>
              <a:t>‹#›</a:t>
            </a:fld>
            <a:endParaRPr lang="en-US"/>
          </a:p>
        </p:txBody>
      </p:sp>
    </p:spTree>
    <p:extLst>
      <p:ext uri="{BB962C8B-B14F-4D97-AF65-F5344CB8AC3E}">
        <p14:creationId xmlns:p14="http://schemas.microsoft.com/office/powerpoint/2010/main" val="1149236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rexel.edu/ece/about/software-engineer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www.owasp.org/index.php/The_OWASP_Testing_Framework#A_Typical_SDLC_Testing_Workflo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94522"/>
            <a:ext cx="9144000" cy="2615441"/>
          </a:xfrm>
        </p:spPr>
        <p:txBody>
          <a:bodyPr>
            <a:normAutofit/>
          </a:bodyPr>
          <a:lstStyle/>
          <a:p>
            <a:r>
              <a:rPr lang="en-US" altLang="ru-RU" dirty="0">
                <a:latin typeface="+mn-lt"/>
              </a:rPr>
              <a:t>TEMA 4:</a:t>
            </a:r>
            <a:br>
              <a:rPr lang="en-US" altLang="ru-RU" dirty="0">
                <a:latin typeface="+mn-lt"/>
              </a:rPr>
            </a:br>
            <a:br>
              <a:rPr lang="en-US" altLang="ru-RU" dirty="0">
                <a:latin typeface="+mn-lt"/>
              </a:rPr>
            </a:br>
            <a:r>
              <a:rPr lang="ro-RO" altLang="ru-RU" b="1" dirty="0">
                <a:latin typeface="+mn-lt"/>
              </a:rPr>
              <a:t>CICLUL </a:t>
            </a:r>
            <a:r>
              <a:rPr lang="en-US" altLang="ru-RU" b="1" dirty="0">
                <a:latin typeface="+mn-lt"/>
              </a:rPr>
              <a:t>DE VIA</a:t>
            </a:r>
            <a:r>
              <a:rPr lang="ro-RO" altLang="ru-RU" b="1" dirty="0">
                <a:latin typeface="+mn-lt"/>
              </a:rPr>
              <a:t>ŢĂ </a:t>
            </a:r>
            <a:r>
              <a:rPr lang="en-US" altLang="ru-RU" b="1" dirty="0">
                <a:latin typeface="+mn-lt"/>
              </a:rPr>
              <a:t>al</a:t>
            </a:r>
            <a:r>
              <a:rPr lang="ro-RO" altLang="ru-RU" b="1" dirty="0">
                <a:latin typeface="+mn-lt"/>
              </a:rPr>
              <a:t> SI</a:t>
            </a:r>
            <a:endParaRPr lang="en-US" sz="2700" dirty="0">
              <a:latin typeface="+mn-lt"/>
            </a:endParaRPr>
          </a:p>
        </p:txBody>
      </p:sp>
    </p:spTree>
    <p:extLst>
      <p:ext uri="{BB962C8B-B14F-4D97-AF65-F5344CB8AC3E}">
        <p14:creationId xmlns:p14="http://schemas.microsoft.com/office/powerpoint/2010/main" val="3776589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752600" y="228600"/>
            <a:ext cx="8534400" cy="1143000"/>
          </a:xfrm>
        </p:spPr>
        <p:txBody>
          <a:bodyPr/>
          <a:lstStyle/>
          <a:p>
            <a:pPr eaLnBrk="1" hangingPunct="1">
              <a:defRPr/>
            </a:pPr>
            <a:r>
              <a:rPr lang="ro-RO" altLang="ru-RU" sz="3600" b="1" dirty="0">
                <a:solidFill>
                  <a:schemeClr val="accent6"/>
                </a:solidFill>
              </a:rPr>
              <a:t>CUM A FOST ELABORAT PRODUSUL</a:t>
            </a:r>
            <a:r>
              <a:rPr lang="en-US" altLang="ru-RU" sz="3600" b="1" dirty="0">
                <a:solidFill>
                  <a:schemeClr val="accent6"/>
                </a:solidFill>
              </a:rPr>
              <a:t>,</a:t>
            </a:r>
            <a:r>
              <a:rPr lang="ro-RO" altLang="ru-RU" sz="3600" b="1" dirty="0">
                <a:solidFill>
                  <a:schemeClr val="accent6"/>
                </a:solidFill>
              </a:rPr>
              <a:t> DE ECHIPA DE PROGRAMATORI</a:t>
            </a:r>
            <a:endParaRPr lang="ru-RU" altLang="ru-RU" sz="3600" b="1" dirty="0">
              <a:solidFill>
                <a:schemeClr val="accent6"/>
              </a:solidFill>
            </a:endParaRPr>
          </a:p>
        </p:txBody>
      </p:sp>
      <p:pic>
        <p:nvPicPr>
          <p:cNvPr id="348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382713"/>
            <a:ext cx="3886200" cy="535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6104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defRPr/>
            </a:pPr>
            <a:r>
              <a:rPr lang="ro-RO" altLang="ru-RU" sz="3600" b="1" dirty="0">
                <a:solidFill>
                  <a:schemeClr val="accent6"/>
                </a:solidFill>
              </a:rPr>
              <a:t>CUM A FOST IMPLEMENTAT PRODUSUL</a:t>
            </a:r>
            <a:endParaRPr lang="ru-RU" altLang="ru-RU" sz="3600" b="1" dirty="0">
              <a:solidFill>
                <a:schemeClr val="accent6"/>
              </a:solidFill>
            </a:endParaRPr>
          </a:p>
        </p:txBody>
      </p:sp>
      <p:pic>
        <p:nvPicPr>
          <p:cNvPr id="358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1" y="1371600"/>
            <a:ext cx="3624263"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232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defRPr/>
            </a:pPr>
            <a:r>
              <a:rPr lang="ro-RO" altLang="ru-RU" sz="3600" b="1" dirty="0">
                <a:solidFill>
                  <a:schemeClr val="accent6"/>
                </a:solidFill>
              </a:rPr>
              <a:t>CUM A FOST DOCUMENTAT</a:t>
            </a:r>
            <a:r>
              <a:rPr lang="en-US" altLang="ru-RU" sz="3600" b="1" dirty="0">
                <a:solidFill>
                  <a:schemeClr val="accent6"/>
                </a:solidFill>
              </a:rPr>
              <a:t> </a:t>
            </a:r>
            <a:r>
              <a:rPr lang="ro-RO" altLang="ru-RU" sz="3600" b="1" dirty="0">
                <a:solidFill>
                  <a:schemeClr val="accent6"/>
                </a:solidFill>
              </a:rPr>
              <a:t>PRODUSUL</a:t>
            </a:r>
            <a:endParaRPr lang="ru-RU" altLang="ru-RU" b="1" dirty="0">
              <a:solidFill>
                <a:schemeClr val="accent6"/>
              </a:solidFill>
            </a:endParaRPr>
          </a:p>
        </p:txBody>
      </p:sp>
      <p:pic>
        <p:nvPicPr>
          <p:cNvPr id="368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524000"/>
            <a:ext cx="3657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5267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defRPr/>
            </a:pPr>
            <a:r>
              <a:rPr lang="ro-RO" altLang="ru-RU" b="1" dirty="0">
                <a:solidFill>
                  <a:schemeClr val="accent6"/>
                </a:solidFill>
              </a:rPr>
              <a:t>CE A DORIT</a:t>
            </a:r>
            <a:r>
              <a:rPr lang="en-US" altLang="ru-RU" b="1" dirty="0">
                <a:solidFill>
                  <a:schemeClr val="accent6"/>
                </a:solidFill>
              </a:rPr>
              <a:t>,</a:t>
            </a:r>
            <a:r>
              <a:rPr lang="ro-RO" altLang="ru-RU" b="1" dirty="0">
                <a:solidFill>
                  <a:schemeClr val="accent6"/>
                </a:solidFill>
              </a:rPr>
              <a:t> DE FAPT</a:t>
            </a:r>
            <a:r>
              <a:rPr lang="en-US" altLang="ru-RU" b="1" dirty="0">
                <a:solidFill>
                  <a:schemeClr val="accent6"/>
                </a:solidFill>
              </a:rPr>
              <a:t>,</a:t>
            </a:r>
            <a:r>
              <a:rPr lang="ro-RO" altLang="ru-RU" b="1" dirty="0">
                <a:solidFill>
                  <a:schemeClr val="accent6"/>
                </a:solidFill>
              </a:rPr>
              <a:t> CLIENTUL</a:t>
            </a:r>
            <a:r>
              <a:rPr lang="en-US" altLang="ru-RU" b="1" dirty="0">
                <a:solidFill>
                  <a:schemeClr val="accent6"/>
                </a:solidFill>
              </a:rPr>
              <a:t> </a:t>
            </a:r>
            <a:r>
              <a:rPr lang="ro-RO" altLang="ru-RU" b="1" dirty="0">
                <a:solidFill>
                  <a:schemeClr val="accent6"/>
                </a:solidFill>
                <a:sym typeface="Wingdings" pitchFamily="2" charset="2"/>
              </a:rPr>
              <a:t></a:t>
            </a:r>
            <a:endParaRPr lang="ru-RU" altLang="ru-RU" b="1" dirty="0">
              <a:solidFill>
                <a:schemeClr val="accent6"/>
              </a:solidFill>
            </a:endParaRPr>
          </a:p>
        </p:txBody>
      </p:sp>
      <p:pic>
        <p:nvPicPr>
          <p:cNvPr id="378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447800"/>
            <a:ext cx="3657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209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o-RO" altLang="ru-RU" sz="4000" b="1">
                <a:solidFill>
                  <a:schemeClr val="accent2"/>
                </a:solidFill>
              </a:rPr>
              <a:t>ETAPE ALE CV LA NIVEL ÎNALT</a:t>
            </a:r>
            <a:endParaRPr lang="en-US" altLang="ru-RU" sz="4000" b="1">
              <a:solidFill>
                <a:schemeClr val="accent2"/>
              </a:solidFill>
            </a:endParaRPr>
          </a:p>
        </p:txBody>
      </p:sp>
      <p:sp>
        <p:nvSpPr>
          <p:cNvPr id="38915" name="Rectangle 3"/>
          <p:cNvSpPr>
            <a:spLocks noGrp="1" noChangeArrowheads="1"/>
          </p:cNvSpPr>
          <p:nvPr>
            <p:ph type="body" idx="1"/>
          </p:nvPr>
        </p:nvSpPr>
        <p:spPr/>
        <p:txBody>
          <a:bodyPr/>
          <a:lstStyle/>
          <a:p>
            <a:pPr eaLnBrk="1" hangingPunct="1">
              <a:buFontTx/>
              <a:buNone/>
            </a:pPr>
            <a:r>
              <a:rPr lang="ro-RO" altLang="ru-RU" b="1"/>
              <a:t>Analiza </a:t>
            </a:r>
            <a:r>
              <a:rPr lang="ro-RO" altLang="ru-RU"/>
              <a:t>- indică </a:t>
            </a:r>
            <a:r>
              <a:rPr lang="ro-RO" altLang="ru-RU" i="1"/>
              <a:t>“ce trebuie să se facă”,</a:t>
            </a:r>
            <a:endParaRPr lang="ro-RO" altLang="ru-RU" b="1"/>
          </a:p>
          <a:p>
            <a:pPr eaLnBrk="1" hangingPunct="1">
              <a:buFontTx/>
              <a:buNone/>
            </a:pPr>
            <a:r>
              <a:rPr lang="ro-RO" altLang="ru-RU" b="1"/>
              <a:t>Proiectare </a:t>
            </a:r>
            <a:r>
              <a:rPr lang="ro-RO" altLang="ru-RU"/>
              <a:t>- “</a:t>
            </a:r>
            <a:r>
              <a:rPr lang="ro-RO" altLang="ru-RU" i="1"/>
              <a:t>cum cu ajutorul tehnologiilor disponibile să se facă cele redate în cadrul etapei de analiză</a:t>
            </a:r>
            <a:r>
              <a:rPr lang="ro-RO" altLang="ru-RU"/>
              <a:t>”, </a:t>
            </a:r>
            <a:endParaRPr lang="ro-RO" altLang="ru-RU" b="1"/>
          </a:p>
          <a:p>
            <a:pPr eaLnBrk="1" hangingPunct="1">
              <a:buFontTx/>
              <a:buNone/>
            </a:pPr>
            <a:r>
              <a:rPr lang="ro-RO" altLang="ru-RU" b="1"/>
              <a:t>Realizare</a:t>
            </a:r>
            <a:r>
              <a:rPr lang="ro-RO" altLang="ru-RU"/>
              <a:t> - </a:t>
            </a:r>
            <a:r>
              <a:rPr lang="ro-RO" altLang="ru-RU" i="1"/>
              <a:t>materializează</a:t>
            </a:r>
            <a:r>
              <a:rPr lang="ro-RO" altLang="ru-RU"/>
              <a:t> cele gândite în cadrul etapelor anterioare </a:t>
            </a:r>
            <a:r>
              <a:rPr lang="ro-RO" altLang="ru-RU" i="1"/>
              <a:t>sub formă de produse-informatice</a:t>
            </a:r>
            <a:r>
              <a:rPr lang="ro-RO" altLang="ru-RU"/>
              <a:t>, care vor fi transmise clientului.</a:t>
            </a:r>
          </a:p>
        </p:txBody>
      </p:sp>
    </p:spTree>
    <p:extLst>
      <p:ext uri="{BB962C8B-B14F-4D97-AF65-F5344CB8AC3E}">
        <p14:creationId xmlns:p14="http://schemas.microsoft.com/office/powerpoint/2010/main" val="3235779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55575"/>
            <a:ext cx="1981200" cy="654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939" name="TextBox 1"/>
          <p:cNvSpPr txBox="1">
            <a:spLocks noChangeArrowheads="1"/>
          </p:cNvSpPr>
          <p:nvPr/>
        </p:nvSpPr>
        <p:spPr bwMode="auto">
          <a:xfrm>
            <a:off x="2708276" y="2209800"/>
            <a:ext cx="1196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u-RU" b="1"/>
              <a:t>ANALIZA</a:t>
            </a:r>
            <a:endParaRPr lang="ru-RU" altLang="ru-RU" b="1"/>
          </a:p>
        </p:txBody>
      </p:sp>
      <p:sp>
        <p:nvSpPr>
          <p:cNvPr id="4" name="Right Arrow 3"/>
          <p:cNvSpPr/>
          <p:nvPr/>
        </p:nvSpPr>
        <p:spPr>
          <a:xfrm>
            <a:off x="4070350" y="2093914"/>
            <a:ext cx="97790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39941" name="TextBox 4"/>
          <p:cNvSpPr txBox="1">
            <a:spLocks noChangeArrowheads="1"/>
          </p:cNvSpPr>
          <p:nvPr/>
        </p:nvSpPr>
        <p:spPr bwMode="auto">
          <a:xfrm>
            <a:off x="2057400" y="4006850"/>
            <a:ext cx="1847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u-RU" b="1"/>
              <a:t>PROIECTAREA</a:t>
            </a:r>
            <a:endParaRPr lang="ru-RU" altLang="ru-RU" b="1"/>
          </a:p>
        </p:txBody>
      </p:sp>
      <p:sp>
        <p:nvSpPr>
          <p:cNvPr id="8" name="Right Arrow 7"/>
          <p:cNvSpPr/>
          <p:nvPr/>
        </p:nvSpPr>
        <p:spPr>
          <a:xfrm>
            <a:off x="4097338" y="3890964"/>
            <a:ext cx="977900" cy="484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39943" name="TextBox 5"/>
          <p:cNvSpPr txBox="1">
            <a:spLocks noChangeArrowheads="1"/>
          </p:cNvSpPr>
          <p:nvPr/>
        </p:nvSpPr>
        <p:spPr bwMode="auto">
          <a:xfrm>
            <a:off x="2165351" y="5073650"/>
            <a:ext cx="1673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u-RU" b="1"/>
              <a:t>REALIZAREA</a:t>
            </a:r>
            <a:endParaRPr lang="ru-RU" altLang="ru-RU" b="1"/>
          </a:p>
        </p:txBody>
      </p:sp>
      <p:sp>
        <p:nvSpPr>
          <p:cNvPr id="10" name="Right Arrow 9"/>
          <p:cNvSpPr/>
          <p:nvPr/>
        </p:nvSpPr>
        <p:spPr>
          <a:xfrm>
            <a:off x="4127500" y="4948239"/>
            <a:ext cx="97790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Tree>
    <p:extLst>
      <p:ext uri="{BB962C8B-B14F-4D97-AF65-F5344CB8AC3E}">
        <p14:creationId xmlns:p14="http://schemas.microsoft.com/office/powerpoint/2010/main" val="3731048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365126"/>
            <a:ext cx="10515600" cy="958850"/>
          </a:xfrm>
        </p:spPr>
        <p:txBody>
          <a:bodyPr/>
          <a:lstStyle/>
          <a:p>
            <a:pPr eaLnBrk="1" hangingPunct="1"/>
            <a:r>
              <a:rPr lang="ro-RO" altLang="ru-RU" b="1" dirty="0">
                <a:solidFill>
                  <a:schemeClr val="accent2"/>
                </a:solidFill>
              </a:rPr>
              <a:t>ETAPELE DEZVOLTĂRII S</a:t>
            </a:r>
            <a:r>
              <a:rPr lang="en-US" altLang="ru-RU" b="1" dirty="0" err="1">
                <a:solidFill>
                  <a:schemeClr val="accent2"/>
                </a:solidFill>
              </a:rPr>
              <a:t>istemului</a:t>
            </a:r>
            <a:r>
              <a:rPr lang="en-US" altLang="ru-RU" b="1" dirty="0">
                <a:solidFill>
                  <a:schemeClr val="accent2"/>
                </a:solidFill>
              </a:rPr>
              <a:t> </a:t>
            </a:r>
            <a:r>
              <a:rPr lang="ro-RO" altLang="ru-RU" b="1" dirty="0">
                <a:solidFill>
                  <a:schemeClr val="accent2"/>
                </a:solidFill>
              </a:rPr>
              <a:t>S</a:t>
            </a:r>
            <a:r>
              <a:rPr lang="en-US" altLang="ru-RU" b="1" dirty="0">
                <a:solidFill>
                  <a:schemeClr val="accent2"/>
                </a:solidFill>
              </a:rPr>
              <a:t>oft a SI</a:t>
            </a:r>
          </a:p>
        </p:txBody>
      </p:sp>
      <p:pic>
        <p:nvPicPr>
          <p:cNvPr id="3" name="Picture 2"/>
          <p:cNvPicPr>
            <a:picLocks noChangeAspect="1"/>
          </p:cNvPicPr>
          <p:nvPr/>
        </p:nvPicPr>
        <p:blipFill>
          <a:blip r:embed="rId2"/>
          <a:stretch>
            <a:fillRect/>
          </a:stretch>
        </p:blipFill>
        <p:spPr>
          <a:xfrm>
            <a:off x="1011753" y="1323975"/>
            <a:ext cx="8688838" cy="5315364"/>
          </a:xfrm>
          <a:prstGeom prst="rect">
            <a:avLst/>
          </a:prstGeom>
        </p:spPr>
      </p:pic>
    </p:spTree>
    <p:extLst>
      <p:ext uri="{BB962C8B-B14F-4D97-AF65-F5344CB8AC3E}">
        <p14:creationId xmlns:p14="http://schemas.microsoft.com/office/powerpoint/2010/main" val="1906116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o-RO" altLang="ru-RU" b="1">
                <a:solidFill>
                  <a:schemeClr val="accent2"/>
                </a:solidFill>
              </a:rPr>
              <a:t>ETAPE ALE CV</a:t>
            </a:r>
            <a:endParaRPr lang="en-US" altLang="ru-RU" b="1">
              <a:solidFill>
                <a:schemeClr val="accent2"/>
              </a:solidFill>
            </a:endParaRPr>
          </a:p>
        </p:txBody>
      </p:sp>
      <p:sp>
        <p:nvSpPr>
          <p:cNvPr id="41987" name="Rectangle 3"/>
          <p:cNvSpPr>
            <a:spLocks noGrp="1" noChangeArrowheads="1"/>
          </p:cNvSpPr>
          <p:nvPr>
            <p:ph type="body" idx="1"/>
          </p:nvPr>
        </p:nvSpPr>
        <p:spPr/>
        <p:txBody>
          <a:bodyPr/>
          <a:lstStyle/>
          <a:p>
            <a:pPr marL="609600" indent="-609600">
              <a:buFontTx/>
              <a:buAutoNum type="arabicPeriod"/>
            </a:pPr>
            <a:endParaRPr lang="ro-RO" altLang="ru-RU" dirty="0"/>
          </a:p>
          <a:p>
            <a:pPr marL="609600" indent="-609600">
              <a:buFontTx/>
              <a:buAutoNum type="arabicPeriod"/>
            </a:pPr>
            <a:r>
              <a:rPr lang="ro-RO" altLang="ru-RU" dirty="0"/>
              <a:t>Analiza problemei şi a cerinţelor</a:t>
            </a:r>
          </a:p>
          <a:p>
            <a:pPr marL="609600" indent="-609600">
              <a:buFontTx/>
              <a:buAutoNum type="arabicPeriod"/>
            </a:pPr>
            <a:r>
              <a:rPr lang="ro-RO" altLang="ru-RU" dirty="0"/>
              <a:t>Proiectarea SI</a:t>
            </a:r>
          </a:p>
          <a:p>
            <a:pPr marL="609600" indent="-609600">
              <a:buFontTx/>
              <a:buAutoNum type="arabicPeriod"/>
            </a:pPr>
            <a:r>
              <a:rPr lang="ro-RO" altLang="ru-RU" dirty="0"/>
              <a:t>Realizarea şi integrarea SI</a:t>
            </a:r>
          </a:p>
          <a:p>
            <a:pPr marL="609600" indent="-609600">
              <a:buFontTx/>
              <a:buAutoNum type="arabicPeriod"/>
            </a:pPr>
            <a:r>
              <a:rPr lang="ro-RO" altLang="ru-RU" dirty="0"/>
              <a:t>Testarea SI</a:t>
            </a:r>
            <a:r>
              <a:rPr lang="en-US" altLang="ru-RU" dirty="0"/>
              <a:t> (!)</a:t>
            </a:r>
            <a:endParaRPr lang="ro-RO" altLang="ru-RU" dirty="0"/>
          </a:p>
          <a:p>
            <a:pPr marL="609600" indent="-609600">
              <a:buFontTx/>
              <a:buAutoNum type="arabicPeriod"/>
            </a:pPr>
            <a:r>
              <a:rPr lang="ro-RO" altLang="ru-RU" dirty="0"/>
              <a:t>Implementare şi predarea SI</a:t>
            </a:r>
          </a:p>
          <a:p>
            <a:pPr marL="609600" indent="-609600">
              <a:buFontTx/>
              <a:buAutoNum type="arabicPeriod"/>
            </a:pPr>
            <a:r>
              <a:rPr lang="ro-RO" altLang="ru-RU" dirty="0"/>
              <a:t>Întreţinerea SI</a:t>
            </a:r>
            <a:endParaRPr lang="en-US" altLang="ru-RU" dirty="0"/>
          </a:p>
        </p:txBody>
      </p:sp>
    </p:spTree>
    <p:extLst>
      <p:ext uri="{BB962C8B-B14F-4D97-AF65-F5344CB8AC3E}">
        <p14:creationId xmlns:p14="http://schemas.microsoft.com/office/powerpoint/2010/main" val="2921563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ru-RU" sz="3200" b="1" dirty="0">
                <a:solidFill>
                  <a:schemeClr val="accent2"/>
                </a:solidFill>
              </a:rPr>
              <a:t>1. </a:t>
            </a:r>
            <a:r>
              <a:rPr lang="ro-RO" altLang="ru-RU" sz="3200" b="1" dirty="0">
                <a:solidFill>
                  <a:schemeClr val="accent2"/>
                </a:solidFill>
              </a:rPr>
              <a:t>ANALIZA PROBLEMEI ŞI A CERINŢELOR</a:t>
            </a:r>
            <a:endParaRPr lang="en-US" altLang="ru-RU" sz="3200" b="1" dirty="0">
              <a:solidFill>
                <a:schemeClr val="accent2"/>
              </a:solidFill>
            </a:endParaRPr>
          </a:p>
        </p:txBody>
      </p:sp>
      <p:sp>
        <p:nvSpPr>
          <p:cNvPr id="34819" name="Rectangle 3"/>
          <p:cNvSpPr>
            <a:spLocks noGrp="1" noChangeArrowheads="1"/>
          </p:cNvSpPr>
          <p:nvPr>
            <p:ph type="body" idx="1"/>
          </p:nvPr>
        </p:nvSpPr>
        <p:spPr>
          <a:xfrm>
            <a:off x="838200" y="1331842"/>
            <a:ext cx="10695709" cy="5297557"/>
          </a:xfrm>
        </p:spPr>
        <p:txBody>
          <a:bodyPr>
            <a:normAutofit/>
          </a:bodyPr>
          <a:lstStyle/>
          <a:p>
            <a:pPr marL="990600" lvl="1" indent="-533400">
              <a:lnSpc>
                <a:spcPct val="80000"/>
              </a:lnSpc>
              <a:defRPr/>
            </a:pPr>
            <a:r>
              <a:rPr lang="ro-RO" altLang="ru-RU" dirty="0"/>
              <a:t>Formularea cerinţelor clientului faţă de SI</a:t>
            </a:r>
            <a:r>
              <a:rPr lang="en-US" altLang="ru-RU" dirty="0"/>
              <a:t> </a:t>
            </a:r>
          </a:p>
          <a:p>
            <a:pPr marL="1390650" lvl="2" indent="-533400">
              <a:lnSpc>
                <a:spcPct val="80000"/>
              </a:lnSpc>
              <a:defRPr/>
            </a:pPr>
            <a:r>
              <a:rPr lang="ro-RO" altLang="ru-RU" b="1" dirty="0"/>
              <a:t>Cerinţele</a:t>
            </a:r>
            <a:r>
              <a:rPr lang="ro-RO" altLang="ru-RU" dirty="0"/>
              <a:t> reprezintă o condiţie sau o posibilitate necesară utilizatorului pentru soluţionarea problemei</a:t>
            </a:r>
            <a:endParaRPr lang="en-US" altLang="ru-RU" dirty="0"/>
          </a:p>
          <a:p>
            <a:pPr marL="990600" lvl="1" indent="-533400">
              <a:lnSpc>
                <a:spcPct val="80000"/>
              </a:lnSpc>
              <a:defRPr/>
            </a:pPr>
            <a:r>
              <a:rPr lang="en-US" altLang="ru-RU" dirty="0" err="1"/>
              <a:t>Anali</a:t>
            </a:r>
            <a:r>
              <a:rPr lang="ro-RO" altLang="ru-RU" dirty="0"/>
              <a:t>za cerinţelor</a:t>
            </a:r>
          </a:p>
          <a:p>
            <a:pPr marL="990600" lvl="1" indent="-533400">
              <a:lnSpc>
                <a:spcPct val="80000"/>
              </a:lnSpc>
              <a:defRPr/>
            </a:pPr>
            <a:r>
              <a:rPr lang="ro-RO" altLang="ru-RU" dirty="0"/>
              <a:t>Cercetarea obiectului/întreprinderii şi motivarea necesităţii creării SI</a:t>
            </a:r>
          </a:p>
          <a:p>
            <a:pPr marL="990600" lvl="1" indent="-533400">
              <a:lnSpc>
                <a:spcPct val="80000"/>
              </a:lnSpc>
              <a:defRPr/>
            </a:pPr>
            <a:r>
              <a:rPr lang="ro-RO" altLang="ru-RU" dirty="0"/>
              <a:t>Crearea documentului </a:t>
            </a:r>
            <a:r>
              <a:rPr lang="en-US" altLang="ru-RU" dirty="0"/>
              <a:t>/ </a:t>
            </a:r>
            <a:r>
              <a:rPr lang="ro-RO" altLang="ru-RU" dirty="0"/>
              <a:t>documentelor de începere a activităţilor de elaborare a SI.</a:t>
            </a:r>
            <a:endParaRPr lang="en-US" altLang="ru-RU" dirty="0"/>
          </a:p>
          <a:p>
            <a:pPr marL="457200" lvl="1" indent="0">
              <a:lnSpc>
                <a:spcPct val="80000"/>
              </a:lnSpc>
              <a:buNone/>
              <a:defRPr/>
            </a:pPr>
            <a:r>
              <a:rPr lang="en-US" altLang="ru-RU" u="sng" dirty="0" err="1"/>
              <a:t>Rezultatele</a:t>
            </a:r>
            <a:r>
              <a:rPr lang="en-US" altLang="ru-RU" u="sng" dirty="0"/>
              <a:t> </a:t>
            </a:r>
            <a:r>
              <a:rPr lang="en-US" altLang="ru-RU" u="sng" dirty="0" err="1"/>
              <a:t>etapei</a:t>
            </a:r>
            <a:r>
              <a:rPr lang="en-US" altLang="ru-RU" dirty="0"/>
              <a:t>: Se </a:t>
            </a:r>
            <a:r>
              <a:rPr lang="ro-RO" altLang="ru-RU" dirty="0"/>
              <a:t>analizează cerintele si se cre</a:t>
            </a:r>
            <a:r>
              <a:rPr lang="en-US" altLang="ru-RU" dirty="0"/>
              <a:t>e</a:t>
            </a:r>
            <a:r>
              <a:rPr lang="ro-RO" altLang="ru-RU" dirty="0"/>
              <a:t>aza concepţia, sarcina tehnica şi planul de dezvoltare a SI.</a:t>
            </a:r>
          </a:p>
          <a:p>
            <a:pPr marL="609600" indent="-609600">
              <a:lnSpc>
                <a:spcPct val="80000"/>
              </a:lnSpc>
              <a:buNone/>
              <a:defRPr/>
            </a:pPr>
            <a:r>
              <a:rPr lang="ro-RO" altLang="ru-RU" sz="1800" b="1" dirty="0"/>
              <a:t>Concepţia</a:t>
            </a:r>
            <a:r>
              <a:rPr lang="ro-RO" altLang="ru-RU" sz="1800" dirty="0"/>
              <a:t> este documentul iniţial, elaborat in momentul deciderii elaborării sistemului, care conţine rezultatele îndeplinirii lucrărilor de cercetări ştiinţifice de anteproiect şi/sau experimentale şi serveşte drept bază pentru elaborarea ulterioară a documentaţiei tehnice.</a:t>
            </a:r>
          </a:p>
          <a:p>
            <a:pPr marL="609600" indent="-609600">
              <a:lnSpc>
                <a:spcPct val="80000"/>
              </a:lnSpc>
              <a:buNone/>
              <a:defRPr/>
            </a:pPr>
            <a:r>
              <a:rPr lang="ro-RO" altLang="ru-RU" sz="1800" b="1" dirty="0"/>
              <a:t>Sarcina tehnică </a:t>
            </a:r>
            <a:r>
              <a:rPr lang="ro-RO" altLang="ru-RU" sz="1800" dirty="0"/>
              <a:t>reprezintă un document care determină cerinţele beneficiarului faţă de sistem. ST poate fi elaborată pentru sistemul complet sau pentru părţile lui componente.</a:t>
            </a:r>
          </a:p>
          <a:p>
            <a:pPr marL="609600" indent="-609600">
              <a:lnSpc>
                <a:spcPct val="80000"/>
              </a:lnSpc>
              <a:buNone/>
              <a:defRPr/>
            </a:pPr>
            <a:r>
              <a:rPr lang="ro-RO" altLang="ru-RU" sz="1800" b="1" dirty="0"/>
              <a:t>Planul </a:t>
            </a:r>
            <a:r>
              <a:rPr lang="ro-RO" altLang="ru-RU" sz="1800" dirty="0"/>
              <a:t>defineşte obiectivele, etapele, activităţile, termenele şi resursele necesare dezvoltării SI, respectând cerinţele de calitate.</a:t>
            </a:r>
            <a:endParaRPr lang="en-US" altLang="ru-RU" sz="1800" dirty="0"/>
          </a:p>
        </p:txBody>
      </p:sp>
    </p:spTree>
    <p:extLst>
      <p:ext uri="{BB962C8B-B14F-4D97-AF65-F5344CB8AC3E}">
        <p14:creationId xmlns:p14="http://schemas.microsoft.com/office/powerpoint/2010/main" val="2812686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ru-RU" b="1" dirty="0">
                <a:solidFill>
                  <a:schemeClr val="accent2"/>
                </a:solidFill>
              </a:rPr>
              <a:t>2. </a:t>
            </a:r>
            <a:r>
              <a:rPr lang="ro-RO" altLang="ru-RU" b="1" dirty="0">
                <a:solidFill>
                  <a:schemeClr val="accent2"/>
                </a:solidFill>
              </a:rPr>
              <a:t>PROIECTAREA SI</a:t>
            </a:r>
            <a:endParaRPr lang="en-US" altLang="ru-RU" b="1" dirty="0">
              <a:solidFill>
                <a:schemeClr val="accent2"/>
              </a:solidFill>
            </a:endParaRPr>
          </a:p>
        </p:txBody>
      </p:sp>
      <p:sp>
        <p:nvSpPr>
          <p:cNvPr id="35843" name="Rectangle 3"/>
          <p:cNvSpPr>
            <a:spLocks noGrp="1" noChangeArrowheads="1"/>
          </p:cNvSpPr>
          <p:nvPr>
            <p:ph type="body" idx="1"/>
          </p:nvPr>
        </p:nvSpPr>
        <p:spPr>
          <a:xfrm>
            <a:off x="838200" y="1351722"/>
            <a:ext cx="10515600" cy="5128591"/>
          </a:xfrm>
        </p:spPr>
        <p:txBody>
          <a:bodyPr/>
          <a:lstStyle/>
          <a:p>
            <a:pPr eaLnBrk="1" hangingPunct="1">
              <a:lnSpc>
                <a:spcPct val="80000"/>
              </a:lnSpc>
              <a:buFontTx/>
              <a:buNone/>
              <a:defRPr/>
            </a:pPr>
            <a:r>
              <a:rPr lang="ro-RO" altLang="ru-RU" sz="2400" b="1" dirty="0"/>
              <a:t>Proiectarea</a:t>
            </a:r>
            <a:r>
              <a:rPr lang="ro-RO" altLang="ru-RU" sz="2400" dirty="0"/>
              <a:t> – o activitate creativă, care creează o reprezentare (un</a:t>
            </a:r>
            <a:r>
              <a:rPr lang="en-US" altLang="ru-RU" sz="2400" dirty="0" err="1"/>
              <a:t>ul</a:t>
            </a:r>
            <a:r>
              <a:rPr lang="en-US" altLang="ru-RU" sz="2400" dirty="0"/>
              <a:t> </a:t>
            </a:r>
            <a:r>
              <a:rPr lang="en-US" altLang="ru-RU" sz="2400" dirty="0" err="1"/>
              <a:t>sau</a:t>
            </a:r>
            <a:r>
              <a:rPr lang="en-US" altLang="ru-RU" sz="2400" dirty="0"/>
              <a:t> </a:t>
            </a:r>
            <a:r>
              <a:rPr lang="en-US" altLang="ru-RU" sz="2400" dirty="0" err="1"/>
              <a:t>mai</a:t>
            </a:r>
            <a:r>
              <a:rPr lang="en-US" altLang="ru-RU" sz="2400" dirty="0"/>
              <a:t> </a:t>
            </a:r>
            <a:r>
              <a:rPr lang="en-US" altLang="ru-RU" sz="2400" dirty="0" err="1"/>
              <a:t>multe</a:t>
            </a:r>
            <a:r>
              <a:rPr lang="ro-RO" altLang="ru-RU" sz="2400" dirty="0"/>
              <a:t> model</a:t>
            </a:r>
            <a:r>
              <a:rPr lang="en-US" altLang="ru-RU" sz="2400" dirty="0"/>
              <a:t>e</a:t>
            </a:r>
            <a:r>
              <a:rPr lang="ro-RO" altLang="ru-RU" sz="2400" dirty="0"/>
              <a:t>) a SI referitor la arhitectura, structurile de date, interfeţe şi componente necesare implementării SI. Conţine: </a:t>
            </a:r>
          </a:p>
          <a:p>
            <a:pPr lvl="1">
              <a:lnSpc>
                <a:spcPct val="80000"/>
              </a:lnSpc>
              <a:defRPr/>
            </a:pPr>
            <a:r>
              <a:rPr lang="it-IT" altLang="ru-RU" dirty="0"/>
              <a:t>proiectarea arhitecturii</a:t>
            </a:r>
            <a:r>
              <a:rPr lang="ro-MD" altLang="ru-RU" dirty="0"/>
              <a:t> </a:t>
            </a:r>
            <a:r>
              <a:rPr lang="it-IT" altLang="ru-RU" dirty="0"/>
              <a:t>fizic</a:t>
            </a:r>
            <a:r>
              <a:rPr lang="ro-RO" altLang="ru-RU" dirty="0"/>
              <a:t>e</a:t>
            </a:r>
            <a:r>
              <a:rPr lang="it-IT" altLang="ru-RU" dirty="0"/>
              <a:t> </a:t>
            </a:r>
            <a:r>
              <a:rPr lang="ro-MD" altLang="ru-RU" dirty="0"/>
              <a:t>ș</a:t>
            </a:r>
            <a:r>
              <a:rPr lang="it-IT" altLang="ru-RU" dirty="0"/>
              <a:t>i logic</a:t>
            </a:r>
            <a:r>
              <a:rPr lang="ro-MD" altLang="ru-RU" dirty="0"/>
              <a:t>e</a:t>
            </a:r>
            <a:r>
              <a:rPr lang="it-IT" altLang="ru-RU" dirty="0"/>
              <a:t> </a:t>
            </a:r>
            <a:r>
              <a:rPr lang="ro-RO" altLang="ru-RU" dirty="0"/>
              <a:t>SI (proiectarea componentei soft se va face ţinând cont de platforma hardware pe care se va executa aceasta)</a:t>
            </a:r>
          </a:p>
          <a:p>
            <a:pPr lvl="1" eaLnBrk="1" hangingPunct="1">
              <a:lnSpc>
                <a:spcPct val="80000"/>
              </a:lnSpc>
              <a:defRPr/>
            </a:pPr>
            <a:r>
              <a:rPr lang="ro-RO" altLang="ru-RU" dirty="0"/>
              <a:t>proiectarea detaliată a sistemului</a:t>
            </a:r>
          </a:p>
          <a:p>
            <a:pPr marL="457200" lvl="1" indent="0">
              <a:lnSpc>
                <a:spcPct val="80000"/>
              </a:lnSpc>
              <a:buNone/>
              <a:defRPr/>
            </a:pPr>
            <a:r>
              <a:rPr lang="ro-RO" altLang="ru-RU" dirty="0"/>
              <a:t>Rezultatul etapei: elaborarea p</a:t>
            </a:r>
            <a:r>
              <a:rPr lang="it-IT" altLang="ru-RU" dirty="0" err="1"/>
              <a:t>roiectul</a:t>
            </a:r>
            <a:r>
              <a:rPr lang="ro-RO" altLang="ru-RU" dirty="0"/>
              <a:t>ui</a:t>
            </a:r>
            <a:r>
              <a:rPr lang="it-IT" altLang="ru-RU" dirty="0"/>
              <a:t> </a:t>
            </a:r>
            <a:r>
              <a:rPr lang="it-IT" altLang="ru-RU" dirty="0" err="1"/>
              <a:t>tehnic</a:t>
            </a:r>
            <a:r>
              <a:rPr lang="en-US" altLang="ru-RU" dirty="0"/>
              <a:t> </a:t>
            </a:r>
            <a:r>
              <a:rPr lang="ro-RO" altLang="ru-RU" dirty="0"/>
              <a:t>şi a documentaţiei care reglementează livrarea componentelor soft şi hard pentru SI.</a:t>
            </a:r>
          </a:p>
          <a:p>
            <a:pPr eaLnBrk="1" hangingPunct="1">
              <a:lnSpc>
                <a:spcPct val="80000"/>
              </a:lnSpc>
              <a:buFontTx/>
              <a:buNone/>
              <a:defRPr/>
            </a:pPr>
            <a:r>
              <a:rPr lang="ro-RO" altLang="ru-RU" sz="1900" b="1" dirty="0"/>
              <a:t>Proiectul tehnic</a:t>
            </a:r>
            <a:r>
              <a:rPr lang="ro-RO" altLang="ru-RU" sz="1900" dirty="0"/>
              <a:t> – reflectă rezultatele etapei de proiectare: descrierea problemei, terminologia domeniului, descrierea tehnologiei şi metodei de realizare, descrierea arhitecturii SI, modelul funcţional, cel al datelor şi interfeţelor pentru utilizator, descrierea algoritmilor de prelucrare a datelor şi informaţiilor, proiectarea soluţiilor de interacţiune a SI cu alte sisteme deja implementate. Acest document poate fi elaborat folosind doar textul sau textul combinat cu modele grafice, care adaugă explicitate. </a:t>
            </a:r>
          </a:p>
          <a:p>
            <a:pPr eaLnBrk="1" hangingPunct="1">
              <a:lnSpc>
                <a:spcPct val="80000"/>
              </a:lnSpc>
              <a:buFontTx/>
              <a:buNone/>
              <a:defRPr/>
            </a:pPr>
            <a:r>
              <a:rPr lang="ro-RO" altLang="ru-RU" sz="1400" dirty="0">
                <a:solidFill>
                  <a:schemeClr val="hlink"/>
                </a:solidFill>
              </a:rPr>
              <a:t>Obs: Nu există o distincţie clară între activităţile etapei de analiză şi cele din cadrul proiectării: unele activităţi de proiectare au loc în cadrul analizei, iar unele activităţi de analiză sunt realizate în timpul proiectării.</a:t>
            </a:r>
            <a:endParaRPr lang="en-US" altLang="ru-RU" sz="1400" dirty="0">
              <a:solidFill>
                <a:schemeClr val="hlink"/>
              </a:solidFill>
            </a:endParaRPr>
          </a:p>
        </p:txBody>
      </p:sp>
    </p:spTree>
    <p:extLst>
      <p:ext uri="{BB962C8B-B14F-4D97-AF65-F5344CB8AC3E}">
        <p14:creationId xmlns:p14="http://schemas.microsoft.com/office/powerpoint/2010/main" val="3364967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38200" y="365125"/>
            <a:ext cx="10515600" cy="1006475"/>
          </a:xfrm>
        </p:spPr>
        <p:txBody>
          <a:bodyPr/>
          <a:lstStyle/>
          <a:p>
            <a:pPr eaLnBrk="1" hangingPunct="1"/>
            <a:r>
              <a:rPr lang="ro-RO" altLang="ru-RU" b="1" dirty="0">
                <a:solidFill>
                  <a:schemeClr val="accent2"/>
                </a:solidFill>
              </a:rPr>
              <a:t>CICLUL DE VIAŢĂ </a:t>
            </a:r>
            <a:r>
              <a:rPr lang="en-US" altLang="ru-RU" b="1" dirty="0">
                <a:solidFill>
                  <a:schemeClr val="accent2"/>
                </a:solidFill>
              </a:rPr>
              <a:t>a </a:t>
            </a:r>
            <a:r>
              <a:rPr lang="ro-RO" altLang="ru-RU" b="1" dirty="0">
                <a:solidFill>
                  <a:schemeClr val="accent2"/>
                </a:solidFill>
              </a:rPr>
              <a:t>SI</a:t>
            </a:r>
            <a:endParaRPr lang="en-US" altLang="ru-RU" b="1" dirty="0">
              <a:solidFill>
                <a:schemeClr val="accent2"/>
              </a:solidFill>
            </a:endParaRPr>
          </a:p>
        </p:txBody>
      </p:sp>
      <p:sp>
        <p:nvSpPr>
          <p:cNvPr id="29699" name="Rectangle 3"/>
          <p:cNvSpPr>
            <a:spLocks noGrp="1" noChangeArrowheads="1"/>
          </p:cNvSpPr>
          <p:nvPr>
            <p:ph type="body" idx="1"/>
          </p:nvPr>
        </p:nvSpPr>
        <p:spPr>
          <a:xfrm>
            <a:off x="556591" y="1371600"/>
            <a:ext cx="11052313" cy="5105400"/>
          </a:xfrm>
        </p:spPr>
        <p:txBody>
          <a:bodyPr>
            <a:normAutofit fontScale="92500" lnSpcReduction="10000"/>
          </a:bodyPr>
          <a:lstStyle/>
          <a:p>
            <a:pPr eaLnBrk="1" hangingPunct="1">
              <a:lnSpc>
                <a:spcPct val="80000"/>
              </a:lnSpc>
              <a:buFontTx/>
              <a:buNone/>
            </a:pPr>
            <a:r>
              <a:rPr lang="ro-RO" altLang="ru-RU" sz="2600" dirty="0">
                <a:latin typeface="Calibri" panose="020F0502020204030204" pitchFamily="34" charset="0"/>
                <a:ea typeface="Calibri" panose="020F0502020204030204" pitchFamily="34" charset="0"/>
                <a:cs typeface="Calibri" panose="020F0502020204030204" pitchFamily="34" charset="0"/>
              </a:rPr>
              <a:t>Sistemele apar, se dezvoltă, descresc şi pier, sau printr-un nou ciclu, se perfectionează, dând naştere unei alte versiuni sau chiar unui nou sistem.</a:t>
            </a:r>
          </a:p>
          <a:p>
            <a:pPr>
              <a:lnSpc>
                <a:spcPct val="80000"/>
              </a:lnSpc>
              <a:buNone/>
            </a:pPr>
            <a:r>
              <a:rPr lang="ro-RO" altLang="ru-RU" sz="2600" b="1" dirty="0">
                <a:latin typeface="Calibri" panose="020F0502020204030204" pitchFamily="34" charset="0"/>
                <a:ea typeface="Calibri" panose="020F0502020204030204" pitchFamily="34" charset="0"/>
                <a:cs typeface="Calibri" panose="020F0502020204030204" pitchFamily="34" charset="0"/>
              </a:rPr>
              <a:t>Ciclul de viață al dezvoltării sistemelor</a:t>
            </a:r>
            <a:r>
              <a:rPr lang="ro-RO" altLang="ru-RU" sz="2600" dirty="0">
                <a:latin typeface="Calibri" panose="020F0502020204030204" pitchFamily="34" charset="0"/>
                <a:ea typeface="Calibri" panose="020F0502020204030204" pitchFamily="34" charset="0"/>
                <a:cs typeface="Calibri" panose="020F0502020204030204" pitchFamily="34" charset="0"/>
              </a:rPr>
              <a:t> (systems development life cycle - SDLC), denumit și ciclul de viață al dezvoltării aplicațiilor, este un termen folosit în ingineria sistemelor, </a:t>
            </a:r>
            <a:r>
              <a:rPr lang="ro-MD" altLang="ru-RU" sz="2600" dirty="0">
                <a:latin typeface="Calibri" panose="020F0502020204030204" pitchFamily="34" charset="0"/>
                <a:ea typeface="Calibri" panose="020F0502020204030204" pitchFamily="34" charset="0"/>
                <a:cs typeface="Calibri" panose="020F0502020204030204" pitchFamily="34" charset="0"/>
              </a:rPr>
              <a:t>în domeniul </a:t>
            </a:r>
            <a:r>
              <a:rPr lang="ro-RO" altLang="ru-RU" sz="2600" dirty="0">
                <a:latin typeface="Calibri" panose="020F0502020204030204" pitchFamily="34" charset="0"/>
                <a:ea typeface="Calibri" panose="020F0502020204030204" pitchFamily="34" charset="0"/>
                <a:cs typeface="Calibri" panose="020F0502020204030204" pitchFamily="34" charset="0"/>
              </a:rPr>
              <a:t>sistemelor informatice și inginerie software pentru a descrie un proces de planificare, creare, testare și implementare a unui sistem informatic. </a:t>
            </a:r>
          </a:p>
          <a:p>
            <a:pPr>
              <a:lnSpc>
                <a:spcPct val="80000"/>
              </a:lnSpc>
              <a:buNone/>
            </a:pPr>
            <a:r>
              <a:rPr lang="ro-RO" altLang="ru-RU" sz="2600" dirty="0">
                <a:latin typeface="Calibri" panose="020F0502020204030204" pitchFamily="34" charset="0"/>
                <a:ea typeface="Calibri" panose="020F0502020204030204" pitchFamily="34" charset="0"/>
                <a:cs typeface="Calibri" panose="020F0502020204030204" pitchFamily="34" charset="0"/>
              </a:rPr>
              <a:t>Conceptul ciclului de viață al dezvoltării sistemelor se aplică unei game de configurații hardware și software, deoarece un sistem poate fi compus numai din hardware, numai din software sau dintr-o combinație a celor două.</a:t>
            </a:r>
          </a:p>
          <a:p>
            <a:pPr>
              <a:lnSpc>
                <a:spcPct val="80000"/>
              </a:lnSpc>
              <a:buNone/>
            </a:pPr>
            <a:r>
              <a:rPr lang="ro-RO" altLang="ru-RU" sz="2600" b="1" dirty="0">
                <a:latin typeface="Calibri" panose="020F0502020204030204" pitchFamily="34" charset="0"/>
                <a:ea typeface="Calibri" panose="020F0502020204030204" pitchFamily="34" charset="0"/>
                <a:cs typeface="Calibri" panose="020F0502020204030204" pitchFamily="34" charset="0"/>
              </a:rPr>
              <a:t>Ciclul de viata</a:t>
            </a:r>
            <a:r>
              <a:rPr lang="ro-RO" altLang="ru-RU" sz="2600" dirty="0">
                <a:latin typeface="Calibri" panose="020F0502020204030204" pitchFamily="34" charset="0"/>
                <a:ea typeface="Calibri" panose="020F0502020204030204" pitchFamily="34" charset="0"/>
                <a:cs typeface="Calibri" panose="020F0502020204030204" pitchFamily="34" charset="0"/>
              </a:rPr>
              <a:t> al unui SI reprezintă un proces neîntrerupt care începe în momentul luării deciziei de necesitate a construirii SI şi se finisează în momentul scoaterii din expl</a:t>
            </a:r>
            <a:r>
              <a:rPr lang="en-US" altLang="ru-RU" sz="2600" dirty="0">
                <a:latin typeface="Calibri" panose="020F0502020204030204" pitchFamily="34" charset="0"/>
                <a:ea typeface="Calibri" panose="020F0502020204030204" pitchFamily="34" charset="0"/>
                <a:cs typeface="Calibri" panose="020F0502020204030204" pitchFamily="34" charset="0"/>
              </a:rPr>
              <a:t>o</a:t>
            </a:r>
            <a:r>
              <a:rPr lang="ro-RO" altLang="ru-RU" sz="2600" dirty="0">
                <a:latin typeface="Calibri" panose="020F0502020204030204" pitchFamily="34" charset="0"/>
                <a:ea typeface="Calibri" panose="020F0502020204030204" pitchFamily="34" charset="0"/>
                <a:cs typeface="Calibri" panose="020F0502020204030204" pitchFamily="34" charset="0"/>
              </a:rPr>
              <a:t>atare a produsului.</a:t>
            </a:r>
          </a:p>
          <a:p>
            <a:pPr eaLnBrk="1" hangingPunct="1">
              <a:lnSpc>
                <a:spcPct val="80000"/>
              </a:lnSpc>
              <a:buFontTx/>
              <a:buNone/>
            </a:pPr>
            <a:r>
              <a:rPr lang="ro-RO" altLang="ru-RU" sz="2600" dirty="0">
                <a:latin typeface="Calibri" panose="020F0502020204030204" pitchFamily="34" charset="0"/>
                <a:ea typeface="Calibri" panose="020F0502020204030204" pitchFamily="34" charset="0"/>
                <a:cs typeface="Calibri" panose="020F0502020204030204" pitchFamily="34" charset="0"/>
              </a:rPr>
              <a:t>Numarul etapelor CV variaza de la 3 la peste 20, în funcţie de nivelul de detaliere a acestora. </a:t>
            </a:r>
            <a:endParaRPr lang="en-US" altLang="ru-RU" sz="2600" dirty="0">
              <a:latin typeface="Calibri" panose="020F0502020204030204" pitchFamily="34" charset="0"/>
              <a:ea typeface="Calibri" panose="020F0502020204030204" pitchFamily="34" charset="0"/>
              <a:cs typeface="Calibri" panose="020F0502020204030204" pitchFamily="34" charset="0"/>
            </a:endParaRPr>
          </a:p>
          <a:p>
            <a:pPr eaLnBrk="1" hangingPunct="1">
              <a:lnSpc>
                <a:spcPct val="80000"/>
              </a:lnSpc>
              <a:buFontTx/>
              <a:buNone/>
            </a:pPr>
            <a:r>
              <a:rPr lang="ro-RO" altLang="ru-RU" sz="2600" dirty="0">
                <a:latin typeface="Calibri" panose="020F0502020204030204" pitchFamily="34" charset="0"/>
                <a:ea typeface="Calibri" panose="020F0502020204030204" pitchFamily="34" charset="0"/>
                <a:cs typeface="Calibri" panose="020F0502020204030204" pitchFamily="34" charset="0"/>
              </a:rPr>
              <a:t>De obicei în dezvoltarea de produse informatice se utilizează standarde şi reglementări tehnice.</a:t>
            </a:r>
          </a:p>
        </p:txBody>
      </p:sp>
    </p:spTree>
    <p:extLst>
      <p:ext uri="{BB962C8B-B14F-4D97-AF65-F5344CB8AC3E}">
        <p14:creationId xmlns:p14="http://schemas.microsoft.com/office/powerpoint/2010/main" val="4172792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ro-RO" b="1" dirty="0">
                <a:solidFill>
                  <a:schemeClr val="accent6"/>
                </a:solidFill>
              </a:rPr>
              <a:t>ARHITECTURA SI</a:t>
            </a:r>
            <a:endParaRPr lang="en-US" b="1" dirty="0">
              <a:solidFill>
                <a:schemeClr val="accent6"/>
              </a:solidFill>
            </a:endParaRPr>
          </a:p>
        </p:txBody>
      </p:sp>
      <p:sp>
        <p:nvSpPr>
          <p:cNvPr id="46083" name="Content Placeholder 2"/>
          <p:cNvSpPr>
            <a:spLocks noGrp="1"/>
          </p:cNvSpPr>
          <p:nvPr>
            <p:ph idx="1"/>
          </p:nvPr>
        </p:nvSpPr>
        <p:spPr>
          <a:xfrm>
            <a:off x="838200" y="1690688"/>
            <a:ext cx="10313504" cy="4879976"/>
          </a:xfrm>
        </p:spPr>
        <p:txBody>
          <a:bodyPr>
            <a:normAutofit/>
          </a:bodyPr>
          <a:lstStyle/>
          <a:p>
            <a:pPr marL="0" indent="0">
              <a:buNone/>
            </a:pPr>
            <a:r>
              <a:rPr lang="ro-RO" altLang="en-US" sz="2400" dirty="0">
                <a:latin typeface="Calibri" panose="020F0502020204030204" pitchFamily="34" charset="0"/>
              </a:rPr>
              <a:t>Este recomandat ca arhitectura aplicaţiilor sistemului informatic să aibă la bază 3 nivele logice:</a:t>
            </a:r>
          </a:p>
          <a:p>
            <a:pPr lvl="1"/>
            <a:r>
              <a:rPr lang="vi-VN" altLang="en-US" b="1" dirty="0">
                <a:latin typeface="Calibri" panose="020F0502020204030204" pitchFamily="34" charset="0"/>
              </a:rPr>
              <a:t>Nivelul de prezentare</a:t>
            </a:r>
            <a:r>
              <a:rPr lang="ro-RO" altLang="en-US" b="1" dirty="0">
                <a:latin typeface="Calibri" panose="020F0502020204030204" pitchFamily="34" charset="0"/>
              </a:rPr>
              <a:t> (oferire de </a:t>
            </a:r>
            <a:r>
              <a:rPr lang="vi-VN" altLang="en-US" b="1" dirty="0">
                <a:latin typeface="Calibri" panose="020F0502020204030204" pitchFamily="34" charset="0"/>
              </a:rPr>
              <a:t>servicii</a:t>
            </a:r>
            <a:r>
              <a:rPr lang="ro-RO" altLang="en-US" b="1" dirty="0">
                <a:latin typeface="Calibri" panose="020F0502020204030204" pitchFamily="34" charset="0"/>
              </a:rPr>
              <a:t>)</a:t>
            </a:r>
            <a:r>
              <a:rPr lang="vi-VN" altLang="en-US" dirty="0">
                <a:latin typeface="Calibri" panose="020F0502020204030204" pitchFamily="34" charset="0"/>
              </a:rPr>
              <a:t>:  o prezentare grafică </a:t>
            </a:r>
            <a:r>
              <a:rPr lang="ro-RO" altLang="en-US" dirty="0">
                <a:latin typeface="Calibri" panose="020F0502020204030204" pitchFamily="34" charset="0"/>
              </a:rPr>
              <a:t>care ia forma interfeţelor grafice, destinate utilizatorului, necesare introducerii datelor şi a afişării acestora</a:t>
            </a:r>
          </a:p>
          <a:p>
            <a:pPr lvl="1"/>
            <a:r>
              <a:rPr lang="vi-VN" altLang="en-US" b="1" dirty="0">
                <a:latin typeface="Calibri" panose="020F0502020204030204" pitchFamily="34" charset="0"/>
              </a:rPr>
              <a:t>Nivelul de logică a aplicaţiei</a:t>
            </a:r>
            <a:r>
              <a:rPr lang="vi-VN" altLang="en-US" dirty="0">
                <a:latin typeface="Calibri" panose="020F0502020204030204" pitchFamily="34" charset="0"/>
              </a:rPr>
              <a:t>:</a:t>
            </a:r>
            <a:r>
              <a:rPr lang="en-US" altLang="en-US" dirty="0">
                <a:latin typeface="Calibri" panose="020F0502020204030204" pitchFamily="34" charset="0"/>
              </a:rPr>
              <a:t> c</a:t>
            </a:r>
            <a:r>
              <a:rPr lang="ro-RO" altLang="en-US" dirty="0">
                <a:latin typeface="Calibri" panose="020F0502020204030204" pitchFamily="34" charset="0"/>
              </a:rPr>
              <a:t>onţine </a:t>
            </a:r>
            <a:r>
              <a:rPr lang="vi-VN" altLang="en-US" dirty="0">
                <a:latin typeface="Calibri" panose="020F0502020204030204" pitchFamily="34" charset="0"/>
              </a:rPr>
              <a:t>reguli</a:t>
            </a:r>
            <a:r>
              <a:rPr lang="ro-RO" altLang="en-US" dirty="0">
                <a:latin typeface="Calibri" panose="020F0502020204030204" pitchFamily="34" charset="0"/>
              </a:rPr>
              <a:t>le</a:t>
            </a:r>
            <a:r>
              <a:rPr lang="vi-VN" altLang="en-US" dirty="0">
                <a:latin typeface="Calibri" panose="020F0502020204030204" pitchFamily="34" charset="0"/>
              </a:rPr>
              <a:t> de logică a</a:t>
            </a:r>
            <a:r>
              <a:rPr lang="en-US" altLang="en-US" dirty="0">
                <a:latin typeface="Calibri" panose="020F0502020204030204" pitchFamily="34" charset="0"/>
              </a:rPr>
              <a:t>le</a:t>
            </a:r>
            <a:r>
              <a:rPr lang="vi-VN" altLang="en-US" dirty="0">
                <a:latin typeface="Calibri" panose="020F0502020204030204" pitchFamily="34" charset="0"/>
              </a:rPr>
              <a:t> aplicaţii</a:t>
            </a:r>
            <a:r>
              <a:rPr lang="en-US" altLang="en-US" dirty="0" err="1">
                <a:latin typeface="Calibri" panose="020F0502020204030204" pitchFamily="34" charset="0"/>
              </a:rPr>
              <a:t>lor</a:t>
            </a:r>
            <a:r>
              <a:rPr lang="vi-VN" altLang="en-US" dirty="0">
                <a:latin typeface="Calibri" panose="020F0502020204030204" pitchFamily="34" charset="0"/>
              </a:rPr>
              <a:t>, controlul fluxului aplicaţie</a:t>
            </a:r>
            <a:r>
              <a:rPr lang="ro-RO" altLang="en-US" dirty="0">
                <a:latin typeface="Calibri" panose="020F0502020204030204" pitchFamily="34" charset="0"/>
              </a:rPr>
              <a:t>i</a:t>
            </a:r>
            <a:r>
              <a:rPr lang="vi-VN" altLang="en-US" dirty="0">
                <a:latin typeface="Calibri" panose="020F0502020204030204" pitchFamily="34" charset="0"/>
              </a:rPr>
              <a:t>, impunerea unor restricţii pentru păstrarea consistenţei datelor</a:t>
            </a:r>
            <a:r>
              <a:rPr lang="en-US" altLang="en-US" dirty="0">
                <a:latin typeface="Calibri" panose="020F0502020204030204" pitchFamily="34" charset="0"/>
              </a:rPr>
              <a:t>.</a:t>
            </a:r>
            <a:r>
              <a:rPr lang="vi-VN" altLang="en-US" dirty="0">
                <a:latin typeface="Calibri" panose="020F0502020204030204" pitchFamily="34" charset="0"/>
              </a:rPr>
              <a:t> </a:t>
            </a:r>
            <a:r>
              <a:rPr lang="en-US" altLang="en-US" dirty="0">
                <a:latin typeface="Calibri" panose="020F0502020204030204" pitchFamily="34" charset="0"/>
              </a:rPr>
              <a:t>R</a:t>
            </a:r>
            <a:r>
              <a:rPr lang="vi-VN" altLang="en-US" dirty="0">
                <a:latin typeface="Calibri" panose="020F0502020204030204" pitchFamily="34" charset="0"/>
              </a:rPr>
              <a:t>eprezintă cel mai </a:t>
            </a:r>
            <a:r>
              <a:rPr lang="ro-RO" altLang="en-US" dirty="0">
                <a:latin typeface="Calibri" panose="020F0502020204030204" pitchFamily="34" charset="0"/>
              </a:rPr>
              <a:t>frecvent adaptabil</a:t>
            </a:r>
            <a:r>
              <a:rPr lang="vi-VN" altLang="en-US" dirty="0">
                <a:latin typeface="Calibri" panose="020F0502020204030204" pitchFamily="34" charset="0"/>
              </a:rPr>
              <a:t> nivel al unui sistem informatic, deoarece regulile de logică a</a:t>
            </a:r>
            <a:r>
              <a:rPr lang="ro-RO" altLang="en-US" dirty="0">
                <a:latin typeface="Calibri" panose="020F0502020204030204" pitchFamily="34" charset="0"/>
              </a:rPr>
              <a:t>le</a:t>
            </a:r>
            <a:r>
              <a:rPr lang="vi-VN" altLang="en-US" dirty="0">
                <a:latin typeface="Calibri" panose="020F0502020204030204" pitchFamily="34" charset="0"/>
              </a:rPr>
              <a:t> aplicaţi</a:t>
            </a:r>
            <a:r>
              <a:rPr lang="en-US" altLang="en-US" dirty="0" err="1">
                <a:latin typeface="Calibri" panose="020F0502020204030204" pitchFamily="34" charset="0"/>
              </a:rPr>
              <a:t>ilor</a:t>
            </a:r>
            <a:r>
              <a:rPr lang="ro-MD" altLang="en-US" dirty="0">
                <a:latin typeface="Calibri" panose="020F0502020204030204" pitchFamily="34" charset="0"/>
              </a:rPr>
              <a:t> sistemului </a:t>
            </a:r>
            <a:r>
              <a:rPr lang="vi-VN" altLang="en-US" dirty="0">
                <a:latin typeface="Calibri" panose="020F0502020204030204" pitchFamily="34" charset="0"/>
              </a:rPr>
              <a:t>şi funcţionalitatea se modifică cel mai des</a:t>
            </a:r>
            <a:endParaRPr lang="en-US" altLang="en-US" dirty="0">
              <a:latin typeface="Calibri" panose="020F0502020204030204" pitchFamily="34" charset="0"/>
            </a:endParaRPr>
          </a:p>
          <a:p>
            <a:pPr lvl="1"/>
            <a:r>
              <a:rPr lang="vi-VN" altLang="en-US" b="1" dirty="0">
                <a:latin typeface="Calibri" panose="020F0502020204030204" pitchFamily="34" charset="0"/>
              </a:rPr>
              <a:t>Nivelul de date</a:t>
            </a:r>
            <a:r>
              <a:rPr lang="vi-VN" altLang="en-US" dirty="0">
                <a:latin typeface="Calibri" panose="020F0502020204030204" pitchFamily="34" charset="0"/>
              </a:rPr>
              <a:t>: este cel mai static nivel, deoarece structurile de date şi relaţia dintre acestea se modifică rar</a:t>
            </a:r>
            <a:r>
              <a:rPr lang="ro-RO" altLang="en-US" dirty="0">
                <a:latin typeface="Calibri" panose="020F0502020204030204" pitchFamily="34" charset="0"/>
              </a:rPr>
              <a:t>. Aici se face interogarea datelor, se controlează accesul la date etc.</a:t>
            </a:r>
            <a:endParaRPr lang="en-US" altLang="en-US" dirty="0">
              <a:latin typeface="Calibri" panose="020F0502020204030204" pitchFamily="34" charset="0"/>
            </a:endParaRPr>
          </a:p>
        </p:txBody>
      </p:sp>
    </p:spTree>
    <p:extLst>
      <p:ext uri="{BB962C8B-B14F-4D97-AF65-F5344CB8AC3E}">
        <p14:creationId xmlns:p14="http://schemas.microsoft.com/office/powerpoint/2010/main" val="3135466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ro-RO" b="1" dirty="0">
                <a:solidFill>
                  <a:schemeClr val="accent6"/>
                </a:solidFill>
              </a:rPr>
              <a:t>ARHITECTURA SI</a:t>
            </a:r>
            <a:endParaRPr lang="en-US" b="1" dirty="0">
              <a:solidFill>
                <a:schemeClr val="accent6"/>
              </a:solidFill>
            </a:endParaRPr>
          </a:p>
        </p:txBody>
      </p:sp>
      <p:sp>
        <p:nvSpPr>
          <p:cNvPr id="47107" name="Content Placeholder 2"/>
          <p:cNvSpPr>
            <a:spLocks noGrp="1"/>
          </p:cNvSpPr>
          <p:nvPr>
            <p:ph idx="1"/>
          </p:nvPr>
        </p:nvSpPr>
        <p:spPr>
          <a:xfrm>
            <a:off x="1013791" y="1690688"/>
            <a:ext cx="8511209" cy="4114800"/>
          </a:xfrm>
        </p:spPr>
        <p:txBody>
          <a:bodyPr>
            <a:normAutofit/>
          </a:bodyPr>
          <a:lstStyle/>
          <a:p>
            <a:r>
              <a:rPr lang="vi-VN" altLang="en-US" sz="2400" dirty="0">
                <a:latin typeface="Calibri" panose="020F0502020204030204" pitchFamily="34" charset="0"/>
                <a:cs typeface="Arial" panose="020B0604020202020204" pitchFamily="34" charset="0"/>
              </a:rPr>
              <a:t>Nivele trebuie sa fie </a:t>
            </a:r>
            <a:r>
              <a:rPr lang="ro-RO" altLang="en-US" sz="2400" dirty="0">
                <a:latin typeface="Calibri" panose="020F0502020204030204" pitchFamily="34" charset="0"/>
                <a:cs typeface="Arial" panose="020B0604020202020204" pitchFamily="34" charset="0"/>
              </a:rPr>
              <a:t>bine</a:t>
            </a:r>
            <a:r>
              <a:rPr lang="vi-VN" altLang="en-US" sz="2400" dirty="0">
                <a:latin typeface="Calibri" panose="020F0502020204030204" pitchFamily="34" charset="0"/>
                <a:cs typeface="Arial" panose="020B0604020202020204" pitchFamily="34" charset="0"/>
              </a:rPr>
              <a:t> delimitate pentru orice aplicaţie, chiar dacă este vorba despre o aplicaţie </a:t>
            </a:r>
            <a:r>
              <a:rPr lang="ro-RO" altLang="en-US" sz="2400" dirty="0">
                <a:latin typeface="Calibri" panose="020F0502020204030204" pitchFamily="34" charset="0"/>
                <a:cs typeface="Arial" panose="020B0604020202020204" pitchFamily="34" charset="0"/>
              </a:rPr>
              <a:t>accesibilă prin intermediul unei interfeţe web sau o aplicaţie </a:t>
            </a:r>
            <a:r>
              <a:rPr lang="vi-VN" altLang="en-US" sz="2400" dirty="0">
                <a:latin typeface="Calibri" panose="020F0502020204030204" pitchFamily="34" charset="0"/>
                <a:cs typeface="Arial" panose="020B0604020202020204" pitchFamily="34" charset="0"/>
              </a:rPr>
              <a:t>desktop</a:t>
            </a:r>
            <a:endParaRPr lang="ro-RO" altLang="en-US" sz="2400" dirty="0">
              <a:latin typeface="Calibri" panose="020F0502020204030204" pitchFamily="34" charset="0"/>
              <a:cs typeface="Arial" panose="020B0604020202020204" pitchFamily="34" charset="0"/>
            </a:endParaRPr>
          </a:p>
          <a:p>
            <a:r>
              <a:rPr lang="vi-VN" altLang="en-US" sz="2400" dirty="0">
                <a:latin typeface="Calibri" panose="020F0502020204030204" pitchFamily="34" charset="0"/>
                <a:cs typeface="Arial" panose="020B0604020202020204" pitchFamily="34" charset="0"/>
              </a:rPr>
              <a:t>Numărul de nivele fizice poate să difere de numărul de nivele logice </a:t>
            </a:r>
            <a:endParaRPr lang="ro-RO" altLang="en-US" sz="2400" dirty="0">
              <a:latin typeface="Calibri" panose="020F0502020204030204" pitchFamily="34" charset="0"/>
              <a:cs typeface="Arial" panose="020B0604020202020204" pitchFamily="34" charset="0"/>
            </a:endParaRPr>
          </a:p>
          <a:p>
            <a:r>
              <a:rPr lang="ro-RO" altLang="en-US" sz="2400" dirty="0">
                <a:latin typeface="Calibri" panose="020F0502020204030204" pitchFamily="34" charset="0"/>
                <a:cs typeface="Arial" panose="020B0604020202020204" pitchFamily="34" charset="0"/>
              </a:rPr>
              <a:t>De obicei</a:t>
            </a:r>
            <a:r>
              <a:rPr lang="vi-VN" altLang="en-US" sz="2400" dirty="0">
                <a:latin typeface="Calibri" panose="020F0502020204030204" pitchFamily="34" charset="0"/>
                <a:cs typeface="Arial" panose="020B0604020202020204" pitchFamily="34" charset="0"/>
              </a:rPr>
              <a:t>, </a:t>
            </a:r>
            <a:r>
              <a:rPr lang="ro-MD" altLang="en-US" sz="2400" dirty="0">
                <a:latin typeface="Calibri" panose="020F0502020204030204" pitchFamily="34" charset="0"/>
                <a:cs typeface="Arial" panose="020B0604020202020204" pitchFamily="34" charset="0"/>
              </a:rPr>
              <a:t>cele 3 </a:t>
            </a:r>
            <a:r>
              <a:rPr lang="vi-VN" altLang="en-US" sz="2400" dirty="0">
                <a:latin typeface="Calibri" panose="020F0502020204030204" pitchFamily="34" charset="0"/>
                <a:cs typeface="Arial" panose="020B0604020202020204" pitchFamily="34" charset="0"/>
              </a:rPr>
              <a:t>nivele logice se implementează în 2 nivele fizice (arhitectură client-server): </a:t>
            </a:r>
            <a:endParaRPr lang="ro-RO" altLang="en-US" sz="2400" dirty="0">
              <a:latin typeface="Calibri" panose="020F0502020204030204" pitchFamily="34" charset="0"/>
              <a:cs typeface="Arial" panose="020B0604020202020204" pitchFamily="34" charset="0"/>
            </a:endParaRPr>
          </a:p>
          <a:p>
            <a:pPr lvl="1"/>
            <a:r>
              <a:rPr lang="vi-VN" altLang="en-US" dirty="0">
                <a:latin typeface="Calibri" panose="020F0502020204030204" pitchFamily="34" charset="0"/>
                <a:cs typeface="Arial" panose="020B0604020202020204" pitchFamily="34" charset="0"/>
              </a:rPr>
              <a:t>calculator client (nivelele de prezentare şi logică</a:t>
            </a:r>
            <a:r>
              <a:rPr lang="ro-MD" altLang="en-US" dirty="0">
                <a:latin typeface="Calibri" panose="020F0502020204030204" pitchFamily="34" charset="0"/>
                <a:cs typeface="Arial" panose="020B0604020202020204" pitchFamily="34" charset="0"/>
              </a:rPr>
              <a:t> – o parte</a:t>
            </a:r>
            <a:r>
              <a:rPr lang="vi-VN" altLang="en-US" dirty="0">
                <a:latin typeface="Calibri" panose="020F0502020204030204" pitchFamily="34" charset="0"/>
                <a:cs typeface="Arial" panose="020B0604020202020204" pitchFamily="34" charset="0"/>
              </a:rPr>
              <a:t>); </a:t>
            </a:r>
            <a:endParaRPr lang="ro-RO" altLang="en-US" dirty="0">
              <a:latin typeface="Calibri" panose="020F0502020204030204" pitchFamily="34" charset="0"/>
              <a:cs typeface="Arial" panose="020B0604020202020204" pitchFamily="34" charset="0"/>
            </a:endParaRPr>
          </a:p>
          <a:p>
            <a:pPr lvl="1"/>
            <a:r>
              <a:rPr lang="vi-VN" altLang="en-US" dirty="0">
                <a:latin typeface="Calibri" panose="020F0502020204030204" pitchFamily="34" charset="0"/>
                <a:cs typeface="Arial" panose="020B0604020202020204" pitchFamily="34" charset="0"/>
              </a:rPr>
              <a:t>server de date (</a:t>
            </a:r>
            <a:r>
              <a:rPr lang="ro-MD" altLang="en-US" dirty="0">
                <a:latin typeface="Calibri" panose="020F0502020204030204" pitchFamily="34" charset="0"/>
                <a:cs typeface="Arial" panose="020B0604020202020204" pitchFamily="34" charset="0"/>
              </a:rPr>
              <a:t>o altă parte</a:t>
            </a:r>
            <a:r>
              <a:rPr lang="en-US" altLang="en-US" dirty="0">
                <a:latin typeface="Calibri" panose="020F0502020204030204" pitchFamily="34" charset="0"/>
                <a:cs typeface="Arial" panose="020B0604020202020204" pitchFamily="34" charset="0"/>
              </a:rPr>
              <a:t> a </a:t>
            </a:r>
            <a:r>
              <a:rPr lang="en-US" altLang="en-US" dirty="0" err="1">
                <a:latin typeface="Calibri" panose="020F0502020204030204" pitchFamily="34" charset="0"/>
                <a:cs typeface="Arial" panose="020B0604020202020204" pitchFamily="34" charset="0"/>
              </a:rPr>
              <a:t>logicii</a:t>
            </a:r>
            <a:r>
              <a:rPr lang="ro-MD" altLang="en-US" dirty="0">
                <a:latin typeface="Calibri" panose="020F0502020204030204" pitchFamily="34" charset="0"/>
                <a:cs typeface="Arial" panose="020B0604020202020204" pitchFamily="34" charset="0"/>
              </a:rPr>
              <a:t> și </a:t>
            </a:r>
          </a:p>
          <a:p>
            <a:pPr marL="457200" lvl="1" indent="0">
              <a:buNone/>
            </a:pPr>
            <a:r>
              <a:rPr lang="vi-VN" altLang="en-US" dirty="0">
                <a:latin typeface="Calibri" panose="020F0502020204030204" pitchFamily="34" charset="0"/>
                <a:cs typeface="Arial" panose="020B0604020202020204" pitchFamily="34" charset="0"/>
              </a:rPr>
              <a:t>nivelul de date)</a:t>
            </a:r>
            <a:endParaRPr lang="ro-RO" altLang="ru-RU" dirty="0">
              <a:latin typeface="Calibri" panose="020F0502020204030204" pitchFamily="34" charset="0"/>
              <a:cs typeface="Arial" panose="020B0604020202020204" pitchFamily="34" charset="0"/>
            </a:endParaRPr>
          </a:p>
        </p:txBody>
      </p:sp>
      <p:pic>
        <p:nvPicPr>
          <p:cNvPr id="47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4675188"/>
            <a:ext cx="3962400" cy="218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7073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34277" y="274638"/>
            <a:ext cx="10098157" cy="868362"/>
          </a:xfrm>
        </p:spPr>
        <p:txBody>
          <a:bodyPr>
            <a:normAutofit fontScale="90000"/>
          </a:bodyPr>
          <a:lstStyle/>
          <a:p>
            <a:pPr eaLnBrk="1" hangingPunct="1"/>
            <a:r>
              <a:rPr lang="ro-RO" altLang="ru-RU" b="1" dirty="0">
                <a:solidFill>
                  <a:schemeClr val="accent2"/>
                </a:solidFill>
              </a:rPr>
              <a:t>MODELE SI – se elaborează în cadrul etapei de proiectare</a:t>
            </a:r>
            <a:endParaRPr lang="en-US" altLang="ru-RU" b="1" dirty="0">
              <a:solidFill>
                <a:schemeClr val="accent2"/>
              </a:solidFill>
            </a:endParaRPr>
          </a:p>
        </p:txBody>
      </p:sp>
      <p:sp>
        <p:nvSpPr>
          <p:cNvPr id="48131" name="Rectangle 3"/>
          <p:cNvSpPr>
            <a:spLocks noGrp="1" noChangeArrowheads="1"/>
          </p:cNvSpPr>
          <p:nvPr>
            <p:ph type="body" idx="1"/>
          </p:nvPr>
        </p:nvSpPr>
        <p:spPr>
          <a:xfrm>
            <a:off x="934277" y="1295400"/>
            <a:ext cx="10098157" cy="5257800"/>
          </a:xfrm>
        </p:spPr>
        <p:txBody>
          <a:bodyPr>
            <a:normAutofit lnSpcReduction="10000"/>
          </a:bodyPr>
          <a:lstStyle/>
          <a:p>
            <a:pPr eaLnBrk="1" hangingPunct="1">
              <a:lnSpc>
                <a:spcPct val="80000"/>
              </a:lnSpc>
              <a:buFontTx/>
              <a:buNone/>
            </a:pPr>
            <a:r>
              <a:rPr lang="ro-RO" altLang="ru-RU" sz="2200" b="1" dirty="0">
                <a:latin typeface="Calibri" panose="020F0502020204030204" pitchFamily="34" charset="0"/>
              </a:rPr>
              <a:t>Un model</a:t>
            </a:r>
            <a:r>
              <a:rPr lang="ro-RO" altLang="ru-RU" sz="2200" dirty="0">
                <a:latin typeface="Calibri" panose="020F0502020204030204" pitchFamily="34" charset="0"/>
              </a:rPr>
              <a:t> </a:t>
            </a:r>
          </a:p>
          <a:p>
            <a:pPr eaLnBrk="1" hangingPunct="1">
              <a:lnSpc>
                <a:spcPct val="80000"/>
              </a:lnSpc>
              <a:buFontTx/>
              <a:buChar char="-"/>
            </a:pPr>
            <a:r>
              <a:rPr lang="ro-RO" altLang="ru-RU" sz="2200" b="1" dirty="0">
                <a:latin typeface="Calibri" panose="020F0502020204030204" pitchFamily="34" charset="0"/>
              </a:rPr>
              <a:t>o abstractizare a realităţii </a:t>
            </a:r>
          </a:p>
          <a:p>
            <a:pPr eaLnBrk="1" hangingPunct="1">
              <a:lnSpc>
                <a:spcPct val="80000"/>
              </a:lnSpc>
              <a:buFontTx/>
              <a:buChar char="-"/>
            </a:pPr>
            <a:r>
              <a:rPr lang="ro-RO" altLang="ru-RU" sz="2200" dirty="0">
                <a:latin typeface="Calibri" panose="020F0502020204030204" pitchFamily="34" charset="0"/>
              </a:rPr>
              <a:t>un sistem teoretic sau material care reproduce un sistem complex ce nu poate fi cercetat în stare naturala</a:t>
            </a:r>
          </a:p>
          <a:p>
            <a:pPr eaLnBrk="1" hangingPunct="1">
              <a:lnSpc>
                <a:spcPct val="80000"/>
              </a:lnSpc>
              <a:buFontTx/>
              <a:buNone/>
            </a:pPr>
            <a:endParaRPr lang="en-US" altLang="ru-RU" sz="1800" dirty="0">
              <a:latin typeface="Calibri" panose="020F0502020204030204" pitchFamily="34" charset="0"/>
            </a:endParaRPr>
          </a:p>
          <a:p>
            <a:pPr eaLnBrk="1" hangingPunct="1">
              <a:lnSpc>
                <a:spcPct val="80000"/>
              </a:lnSpc>
              <a:buFontTx/>
              <a:buNone/>
            </a:pPr>
            <a:endParaRPr lang="en-US" altLang="ru-RU" sz="1800" dirty="0">
              <a:latin typeface="Calibri" panose="020F0502020204030204" pitchFamily="34" charset="0"/>
            </a:endParaRPr>
          </a:p>
          <a:p>
            <a:pPr eaLnBrk="1" hangingPunct="1">
              <a:lnSpc>
                <a:spcPct val="80000"/>
              </a:lnSpc>
              <a:buFontTx/>
              <a:buNone/>
            </a:pPr>
            <a:endParaRPr lang="en-US" altLang="ru-RU" sz="2000" dirty="0">
              <a:latin typeface="Calibri" panose="020F0502020204030204" pitchFamily="34" charset="0"/>
            </a:endParaRPr>
          </a:p>
          <a:p>
            <a:pPr eaLnBrk="1" hangingPunct="1">
              <a:lnSpc>
                <a:spcPct val="80000"/>
              </a:lnSpc>
              <a:buFontTx/>
              <a:buNone/>
            </a:pPr>
            <a:endParaRPr lang="en-US" altLang="ru-RU" sz="2000" dirty="0">
              <a:latin typeface="Calibri" panose="020F0502020204030204" pitchFamily="34" charset="0"/>
            </a:endParaRPr>
          </a:p>
          <a:p>
            <a:pPr eaLnBrk="1" hangingPunct="1">
              <a:lnSpc>
                <a:spcPct val="80000"/>
              </a:lnSpc>
              <a:buFontTx/>
              <a:buNone/>
            </a:pPr>
            <a:endParaRPr lang="en-US" altLang="ru-RU" sz="2000" dirty="0">
              <a:latin typeface="Calibri" panose="020F0502020204030204" pitchFamily="34" charset="0"/>
            </a:endParaRPr>
          </a:p>
          <a:p>
            <a:pPr eaLnBrk="1" hangingPunct="1">
              <a:lnSpc>
                <a:spcPct val="80000"/>
              </a:lnSpc>
              <a:buFontTx/>
              <a:buNone/>
            </a:pPr>
            <a:endParaRPr lang="en-US" altLang="ru-RU" sz="2000" dirty="0">
              <a:latin typeface="Calibri" panose="020F0502020204030204" pitchFamily="34" charset="0"/>
            </a:endParaRPr>
          </a:p>
          <a:p>
            <a:pPr eaLnBrk="1" hangingPunct="1">
              <a:lnSpc>
                <a:spcPct val="80000"/>
              </a:lnSpc>
              <a:buFontTx/>
              <a:buNone/>
            </a:pPr>
            <a:endParaRPr lang="en-US" altLang="ru-RU" sz="2200" dirty="0">
              <a:latin typeface="Calibri" panose="020F0502020204030204" pitchFamily="34" charset="0"/>
            </a:endParaRPr>
          </a:p>
          <a:p>
            <a:pPr eaLnBrk="1" hangingPunct="1">
              <a:lnSpc>
                <a:spcPct val="80000"/>
              </a:lnSpc>
              <a:buFontTx/>
              <a:buNone/>
            </a:pPr>
            <a:r>
              <a:rPr lang="ro-RO" altLang="ru-RU" sz="2200" dirty="0">
                <a:latin typeface="Calibri" panose="020F0502020204030204" pitchFamily="34" charset="0"/>
              </a:rPr>
              <a:t>Modelul reprezintă viaţa subiectivă, dar adevărată a realităţii, văzută de un anumit observator. </a:t>
            </a:r>
          </a:p>
          <a:p>
            <a:pPr eaLnBrk="1" hangingPunct="1">
              <a:lnSpc>
                <a:spcPct val="80000"/>
              </a:lnSpc>
              <a:buFontTx/>
              <a:buNone/>
            </a:pPr>
            <a:r>
              <a:rPr lang="ro-RO" altLang="ru-RU" sz="2200" dirty="0">
                <a:latin typeface="Calibri" panose="020F0502020204030204" pitchFamily="34" charset="0"/>
              </a:rPr>
              <a:t>Astfel, în modelare nu există adevăr absolut; modelarea presupune abstracţie şi aducerea în atenţie numai a unor aspecte ale realităţii studiate şi anume acele aspecte care prezintă interes pentru modelator. </a:t>
            </a:r>
          </a:p>
          <a:p>
            <a:pPr eaLnBrk="1" hangingPunct="1">
              <a:lnSpc>
                <a:spcPct val="80000"/>
              </a:lnSpc>
              <a:buFontTx/>
              <a:buNone/>
            </a:pPr>
            <a:endParaRPr lang="ro-RO" altLang="ru-RU" sz="2200" dirty="0">
              <a:latin typeface="Calibri" panose="020F0502020204030204" pitchFamily="34" charset="0"/>
            </a:endParaRPr>
          </a:p>
        </p:txBody>
      </p:sp>
      <p:pic>
        <p:nvPicPr>
          <p:cNvPr id="48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2852" y="2800927"/>
            <a:ext cx="1847850"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13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0714" y="3114256"/>
            <a:ext cx="1268412" cy="1505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1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7408" y="2934277"/>
            <a:ext cx="14001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135"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3883" y="2876550"/>
            <a:ext cx="1533525"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6"/>
          <a:stretch>
            <a:fillRect/>
          </a:stretch>
        </p:blipFill>
        <p:spPr>
          <a:xfrm>
            <a:off x="4316032" y="3114256"/>
            <a:ext cx="1140898" cy="1420221"/>
          </a:xfrm>
          <a:prstGeom prst="rect">
            <a:avLst/>
          </a:prstGeom>
        </p:spPr>
      </p:pic>
      <p:pic>
        <p:nvPicPr>
          <p:cNvPr id="3" name="Picture 2"/>
          <p:cNvPicPr>
            <a:picLocks noChangeAspect="1"/>
          </p:cNvPicPr>
          <p:nvPr/>
        </p:nvPicPr>
        <p:blipFill>
          <a:blip r:embed="rId7"/>
          <a:stretch>
            <a:fillRect/>
          </a:stretch>
        </p:blipFill>
        <p:spPr>
          <a:xfrm>
            <a:off x="7107005" y="2872653"/>
            <a:ext cx="1835847" cy="1723448"/>
          </a:xfrm>
          <a:prstGeom prst="rect">
            <a:avLst/>
          </a:prstGeom>
        </p:spPr>
      </p:pic>
    </p:spTree>
    <p:extLst>
      <p:ext uri="{BB962C8B-B14F-4D97-AF65-F5344CB8AC3E}">
        <p14:creationId xmlns:p14="http://schemas.microsoft.com/office/powerpoint/2010/main" val="1084469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ro-RO" altLang="ru-RU" b="1">
                <a:solidFill>
                  <a:schemeClr val="accent2"/>
                </a:solidFill>
              </a:rPr>
              <a:t>MODELE</a:t>
            </a:r>
            <a:r>
              <a:rPr lang="en-US" altLang="ru-RU" b="1">
                <a:solidFill>
                  <a:schemeClr val="accent2"/>
                </a:solidFill>
              </a:rPr>
              <a:t> ale SI</a:t>
            </a:r>
            <a:endParaRPr lang="ru-RU" altLang="ru-RU"/>
          </a:p>
        </p:txBody>
      </p:sp>
      <p:sp>
        <p:nvSpPr>
          <p:cNvPr id="49155" name="Content Placeholder 2"/>
          <p:cNvSpPr>
            <a:spLocks noGrp="1"/>
          </p:cNvSpPr>
          <p:nvPr>
            <p:ph idx="1"/>
          </p:nvPr>
        </p:nvSpPr>
        <p:spPr>
          <a:xfrm>
            <a:off x="838200" y="1550504"/>
            <a:ext cx="9885218" cy="5078896"/>
          </a:xfrm>
        </p:spPr>
        <p:txBody>
          <a:bodyPr>
            <a:normAutofit lnSpcReduction="10000"/>
          </a:bodyPr>
          <a:lstStyle/>
          <a:p>
            <a:pPr eaLnBrk="1" hangingPunct="1">
              <a:lnSpc>
                <a:spcPct val="80000"/>
              </a:lnSpc>
              <a:buFontTx/>
              <a:buNone/>
            </a:pPr>
            <a:r>
              <a:rPr lang="ro-RO" altLang="ru-RU" sz="2600" dirty="0"/>
              <a:t>În decursul dezvoltării unui SI se construiesc mai multe modele cu scopul de a-i putea studia comportamentul şi a-i modifica în consecinţă unele dimensiuni sau caracteristici ale prototipului SI.</a:t>
            </a:r>
            <a:endParaRPr lang="en-US" altLang="ru-RU" sz="2600" dirty="0"/>
          </a:p>
          <a:p>
            <a:pPr eaLnBrk="1" hangingPunct="1">
              <a:lnSpc>
                <a:spcPct val="80000"/>
              </a:lnSpc>
              <a:buFontTx/>
              <a:buNone/>
            </a:pPr>
            <a:r>
              <a:rPr lang="ro-RO" altLang="ru-RU" sz="2600" dirty="0"/>
              <a:t>Caracterul abstract al unui model permite uşurarea înţelegerii sistemului studiat. </a:t>
            </a:r>
          </a:p>
          <a:p>
            <a:pPr eaLnBrk="1" hangingPunct="1">
              <a:lnSpc>
                <a:spcPct val="80000"/>
              </a:lnSpc>
              <a:buFontTx/>
              <a:buNone/>
            </a:pPr>
            <a:r>
              <a:rPr lang="ro-RO" altLang="ru-RU" sz="2600" dirty="0"/>
              <a:t>Modelul reduce esenţial complexitatea sistemului studiat, permiţând simularea acestuia, reprezentarea şi reproducerea componentelor sale.</a:t>
            </a:r>
          </a:p>
          <a:p>
            <a:pPr>
              <a:buFontTx/>
              <a:buNone/>
            </a:pPr>
            <a:r>
              <a:rPr lang="ro-RO" altLang="ru-RU" sz="2600" b="1" dirty="0"/>
              <a:t>Dezvoltarea unui SI impune modelarea sistemului informaţional (în cazul modernizării unui SI se modelează cel vechi) utilizând limbaje de modelare formale care pot prezenta cât mai sugestiv realitatea din sistemul informaţional (sau informatic)</a:t>
            </a:r>
            <a:r>
              <a:rPr lang="en-US" altLang="ru-RU" sz="2600" b="1" dirty="0"/>
              <a:t>. </a:t>
            </a:r>
            <a:endParaRPr lang="ro-MD" altLang="ru-RU" sz="2600" b="1" dirty="0"/>
          </a:p>
          <a:p>
            <a:pPr>
              <a:buFontTx/>
              <a:buNone/>
            </a:pPr>
            <a:r>
              <a:rPr lang="en-US" altLang="ru-RU" sz="2600" b="1" dirty="0"/>
              <a:t>De </a:t>
            </a:r>
            <a:r>
              <a:rPr lang="en-US" altLang="ru-RU" sz="2600" b="1" dirty="0" err="1"/>
              <a:t>asemenea</a:t>
            </a:r>
            <a:r>
              <a:rPr lang="ro-MD" altLang="ru-RU" sz="2600" b="1" dirty="0"/>
              <a:t>,</a:t>
            </a:r>
            <a:r>
              <a:rPr lang="en-US" altLang="ru-RU" sz="2600" b="1" dirty="0"/>
              <a:t> se </a:t>
            </a:r>
            <a:r>
              <a:rPr lang="en-US" altLang="ru-RU" sz="2600" b="1" dirty="0" err="1"/>
              <a:t>modeleaza</a:t>
            </a:r>
            <a:r>
              <a:rPr lang="en-US" altLang="ru-RU" sz="2600" b="1" dirty="0"/>
              <a:t> </a:t>
            </a:r>
            <a:r>
              <a:rPr lang="en-US" altLang="ru-RU" sz="2600" b="1" dirty="0" err="1"/>
              <a:t>solu</a:t>
            </a:r>
            <a:r>
              <a:rPr lang="ro-MD" altLang="ru-RU" sz="2600" b="1" dirty="0"/>
              <a:t>ț</a:t>
            </a:r>
            <a:r>
              <a:rPr lang="en-US" altLang="ru-RU" sz="2600" b="1" dirty="0" err="1"/>
              <a:t>ia</a:t>
            </a:r>
            <a:r>
              <a:rPr lang="en-US" altLang="ru-RU" sz="2600" b="1" dirty="0"/>
              <a:t> </a:t>
            </a:r>
            <a:r>
              <a:rPr lang="en-US" altLang="ru-RU" sz="2600" b="1" dirty="0" err="1"/>
              <a:t>pentru</a:t>
            </a:r>
            <a:r>
              <a:rPr lang="en-US" altLang="ru-RU" sz="2600" b="1" dirty="0"/>
              <a:t> </a:t>
            </a:r>
            <a:r>
              <a:rPr lang="en-US" altLang="ru-RU" sz="2600" b="1" dirty="0" err="1"/>
              <a:t>sistemul</a:t>
            </a:r>
            <a:r>
              <a:rPr lang="en-US" altLang="ru-RU" sz="2600" b="1" dirty="0"/>
              <a:t> </a:t>
            </a:r>
            <a:r>
              <a:rPr lang="en-US" altLang="ru-RU" sz="2600" b="1" dirty="0" err="1"/>
              <a:t>informatic</a:t>
            </a:r>
            <a:r>
              <a:rPr lang="ro-MD" altLang="ru-RU" sz="2600" b="1" dirty="0"/>
              <a:t>, ce trebuie dezvoltat</a:t>
            </a:r>
            <a:endParaRPr lang="ro-RO" altLang="ru-RU" sz="2600" b="1" dirty="0"/>
          </a:p>
          <a:p>
            <a:pPr>
              <a:buFontTx/>
              <a:buNone/>
            </a:pPr>
            <a:endParaRPr lang="ru-RU" altLang="en-US" sz="2600" dirty="0"/>
          </a:p>
        </p:txBody>
      </p:sp>
    </p:spTree>
    <p:extLst>
      <p:ext uri="{BB962C8B-B14F-4D97-AF65-F5344CB8AC3E}">
        <p14:creationId xmlns:p14="http://schemas.microsoft.com/office/powerpoint/2010/main" val="1782986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ru-RU" sz="4000" b="1" dirty="0">
                <a:solidFill>
                  <a:schemeClr val="accent2"/>
                </a:solidFill>
              </a:rPr>
              <a:t>3. </a:t>
            </a:r>
            <a:r>
              <a:rPr lang="ro-RO" altLang="ru-RU" sz="4000" b="1" dirty="0">
                <a:solidFill>
                  <a:schemeClr val="accent2"/>
                </a:solidFill>
              </a:rPr>
              <a:t>REALIZAREA şi INTEGRAREA SI</a:t>
            </a:r>
            <a:endParaRPr lang="en-US" altLang="ru-RU" sz="4000" b="1" dirty="0">
              <a:solidFill>
                <a:schemeClr val="accent2"/>
              </a:solidFill>
            </a:endParaRPr>
          </a:p>
        </p:txBody>
      </p:sp>
      <p:sp>
        <p:nvSpPr>
          <p:cNvPr id="37891" name="Rectangle 3"/>
          <p:cNvSpPr>
            <a:spLocks noGrp="1" noChangeArrowheads="1"/>
          </p:cNvSpPr>
          <p:nvPr>
            <p:ph type="body" idx="1"/>
          </p:nvPr>
        </p:nvSpPr>
        <p:spPr>
          <a:xfrm>
            <a:off x="1232452" y="1600200"/>
            <a:ext cx="9698784" cy="5105400"/>
          </a:xfrm>
        </p:spPr>
        <p:txBody>
          <a:bodyPr/>
          <a:lstStyle/>
          <a:p>
            <a:pPr eaLnBrk="1" hangingPunct="1">
              <a:lnSpc>
                <a:spcPct val="80000"/>
              </a:lnSpc>
              <a:buFontTx/>
              <a:buNone/>
              <a:defRPr/>
            </a:pPr>
            <a:r>
              <a:rPr lang="ro-RO" altLang="ru-RU" sz="2400" dirty="0"/>
              <a:t>În baza modelului realizat în cadrul etapei de proiectare se</a:t>
            </a:r>
          </a:p>
          <a:p>
            <a:pPr eaLnBrk="1" hangingPunct="1">
              <a:lnSpc>
                <a:spcPct val="80000"/>
              </a:lnSpc>
              <a:defRPr/>
            </a:pPr>
            <a:r>
              <a:rPr lang="ro-RO" altLang="ru-RU" sz="2500" dirty="0"/>
              <a:t>Cre</a:t>
            </a:r>
            <a:r>
              <a:rPr lang="en-US" altLang="ru-RU" sz="2500" dirty="0"/>
              <a:t>e</a:t>
            </a:r>
            <a:r>
              <a:rPr lang="ro-RO" altLang="ru-RU" sz="2500" dirty="0"/>
              <a:t>ază locul de păstrare a datelor (BD)</a:t>
            </a:r>
          </a:p>
          <a:p>
            <a:pPr>
              <a:lnSpc>
                <a:spcPct val="80000"/>
              </a:lnSpc>
              <a:defRPr/>
            </a:pPr>
            <a:r>
              <a:rPr lang="it-IT" altLang="ru-RU" sz="2500" dirty="0" err="1"/>
              <a:t>Elaborea</a:t>
            </a:r>
            <a:r>
              <a:rPr lang="ro-RO" altLang="ru-RU" sz="2500" dirty="0" err="1"/>
              <a:t>ză</a:t>
            </a:r>
            <a:r>
              <a:rPr lang="it-IT" altLang="ru-RU" sz="2500" dirty="0"/>
              <a:t> </a:t>
            </a:r>
            <a:r>
              <a:rPr lang="it-IT" altLang="ru-RU" sz="2500" dirty="0" err="1"/>
              <a:t>codul</a:t>
            </a:r>
            <a:r>
              <a:rPr lang="it-IT" altLang="ru-RU" sz="2500" dirty="0"/>
              <a:t> de </a:t>
            </a:r>
            <a:r>
              <a:rPr lang="it-IT" altLang="ru-RU" sz="2500" dirty="0" err="1"/>
              <a:t>program</a:t>
            </a:r>
            <a:r>
              <a:rPr lang="ro-RO" altLang="ru-RU" sz="2500" dirty="0"/>
              <a:t> (folosind limbaje de programare sau instrumente de dezvoltare a aplicaţiilor),</a:t>
            </a:r>
            <a:r>
              <a:rPr lang="en-US" altLang="ru-RU" sz="2500" dirty="0"/>
              <a:t> </a:t>
            </a:r>
            <a:r>
              <a:rPr lang="ro-RO" altLang="ru-RU" sz="2500" dirty="0"/>
              <a:t>necesar colectării</a:t>
            </a:r>
            <a:r>
              <a:rPr lang="en-US" altLang="ru-RU" sz="2500" dirty="0"/>
              <a:t>, </a:t>
            </a:r>
            <a:r>
              <a:rPr lang="en-US" altLang="ru-RU" sz="2500" dirty="0" err="1"/>
              <a:t>prelucr</a:t>
            </a:r>
            <a:r>
              <a:rPr lang="ro-RO" altLang="ru-RU" sz="2500" dirty="0"/>
              <a:t>ării datelor si extragerii </a:t>
            </a:r>
            <a:r>
              <a:rPr lang="en-US" altLang="ru-RU" sz="2500" dirty="0"/>
              <a:t>din BD </a:t>
            </a:r>
            <a:r>
              <a:rPr lang="ro-RO" altLang="ru-RU" sz="2500" dirty="0"/>
              <a:t>/generării informațiilor</a:t>
            </a:r>
          </a:p>
          <a:p>
            <a:pPr eaLnBrk="1" hangingPunct="1">
              <a:lnSpc>
                <a:spcPct val="80000"/>
              </a:lnSpc>
              <a:defRPr/>
            </a:pPr>
            <a:r>
              <a:rPr lang="ro-RO" altLang="ru-RU" sz="2500" dirty="0"/>
              <a:t>Integrează şi se adaptează componentele soft</a:t>
            </a:r>
          </a:p>
          <a:p>
            <a:pPr eaLnBrk="1" hangingPunct="1">
              <a:lnSpc>
                <a:spcPct val="80000"/>
              </a:lnSpc>
              <a:defRPr/>
            </a:pPr>
            <a:r>
              <a:rPr lang="ro-RO" altLang="ru-RU" sz="2500" dirty="0"/>
              <a:t>Cre</a:t>
            </a:r>
            <a:r>
              <a:rPr lang="en-US" altLang="ru-RU" sz="2500" dirty="0"/>
              <a:t>e</a:t>
            </a:r>
            <a:r>
              <a:rPr lang="ro-RO" altLang="ru-RU" sz="2500" dirty="0"/>
              <a:t>ază interfeţele care realizează dialogul sistem-utilizator; interfețele cu alte sisteme informatice</a:t>
            </a:r>
          </a:p>
          <a:p>
            <a:pPr eaLnBrk="1" hangingPunct="1">
              <a:lnSpc>
                <a:spcPct val="80000"/>
              </a:lnSpc>
              <a:defRPr/>
            </a:pPr>
            <a:r>
              <a:rPr lang="ro-RO" altLang="ru-RU" sz="2500" dirty="0"/>
              <a:t>E</a:t>
            </a:r>
            <a:r>
              <a:rPr lang="it-IT" altLang="ru-RU" sz="2500" dirty="0" err="1"/>
              <a:t>labor</a:t>
            </a:r>
            <a:r>
              <a:rPr lang="ro-RO" altLang="ru-RU" sz="2500" dirty="0" err="1"/>
              <a:t>ează</a:t>
            </a:r>
            <a:r>
              <a:rPr lang="it-IT" altLang="ru-RU" sz="2500" dirty="0"/>
              <a:t> </a:t>
            </a:r>
            <a:r>
              <a:rPr lang="it-IT" altLang="ru-RU" sz="2500" dirty="0" err="1"/>
              <a:t>documentaţi</a:t>
            </a:r>
            <a:r>
              <a:rPr lang="ro-RO" altLang="ru-RU" sz="2500" dirty="0"/>
              <a:t>a necesară instalării şi utilizării componentelor sistemului. Se autodocumentează codul (este necesară prezenţa comentariilor şi observaţiilor)</a:t>
            </a:r>
          </a:p>
          <a:p>
            <a:pPr marL="0" indent="0">
              <a:lnSpc>
                <a:spcPct val="80000"/>
              </a:lnSpc>
              <a:buNone/>
              <a:defRPr/>
            </a:pPr>
            <a:r>
              <a:rPr lang="ro-RO" altLang="ru-RU" sz="2500" u="sng" dirty="0"/>
              <a:t>Rezultatele etapei</a:t>
            </a:r>
            <a:r>
              <a:rPr lang="ro-RO" altLang="ru-RU" sz="2500" dirty="0"/>
              <a:t>: codurile de program corespunzătoare fiecărei aplicaţii a SI, documentaţia pentru toate tipurile de utilizatori</a:t>
            </a:r>
            <a:r>
              <a:rPr lang="en-US" altLang="ru-RU" sz="2400" dirty="0"/>
              <a:t>, BD</a:t>
            </a:r>
          </a:p>
        </p:txBody>
      </p:sp>
    </p:spTree>
    <p:extLst>
      <p:ext uri="{BB962C8B-B14F-4D97-AF65-F5344CB8AC3E}">
        <p14:creationId xmlns:p14="http://schemas.microsoft.com/office/powerpoint/2010/main" val="369809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marL="838200" indent="-838200"/>
            <a:r>
              <a:rPr lang="en-US" altLang="ru-RU" b="1" dirty="0">
                <a:solidFill>
                  <a:schemeClr val="accent2"/>
                </a:solidFill>
              </a:rPr>
              <a:t>4. </a:t>
            </a:r>
            <a:r>
              <a:rPr lang="ro-RO" altLang="ru-RU" b="1" dirty="0">
                <a:solidFill>
                  <a:schemeClr val="accent2"/>
                </a:solidFill>
              </a:rPr>
              <a:t>TESTAREA SI</a:t>
            </a:r>
            <a:endParaRPr lang="en-US" altLang="ru-RU" b="1" dirty="0">
              <a:solidFill>
                <a:schemeClr val="accent2"/>
              </a:solidFill>
            </a:endParaRPr>
          </a:p>
        </p:txBody>
      </p:sp>
      <p:sp>
        <p:nvSpPr>
          <p:cNvPr id="51203" name="Rectangle 3"/>
          <p:cNvSpPr>
            <a:spLocks noGrp="1" noChangeArrowheads="1"/>
          </p:cNvSpPr>
          <p:nvPr>
            <p:ph type="body" idx="1"/>
          </p:nvPr>
        </p:nvSpPr>
        <p:spPr>
          <a:xfrm>
            <a:off x="51957" y="1475509"/>
            <a:ext cx="7607802" cy="5070764"/>
          </a:xfrm>
        </p:spPr>
        <p:txBody>
          <a:bodyPr>
            <a:normAutofit fontScale="92500"/>
          </a:bodyPr>
          <a:lstStyle/>
          <a:p>
            <a:pPr eaLnBrk="1" hangingPunct="1">
              <a:buFontTx/>
              <a:buNone/>
            </a:pPr>
            <a:r>
              <a:rPr lang="ro-RO" altLang="ru-RU" dirty="0"/>
              <a:t>Se verifică şi validează</a:t>
            </a:r>
            <a:r>
              <a:rPr lang="en-US" altLang="ru-RU" dirty="0"/>
              <a:t> (</a:t>
            </a:r>
            <a:r>
              <a:rPr lang="ro-RO" altLang="ru-RU" dirty="0"/>
              <a:t>cerintele</a:t>
            </a:r>
            <a:r>
              <a:rPr lang="en-US" altLang="ru-RU" dirty="0"/>
              <a:t>)</a:t>
            </a:r>
            <a:r>
              <a:rPr lang="ro-RO" altLang="ru-RU" dirty="0"/>
              <a:t> SI construit</a:t>
            </a:r>
            <a:r>
              <a:rPr lang="en-US" altLang="ru-RU" dirty="0"/>
              <a:t>:</a:t>
            </a:r>
            <a:endParaRPr lang="ro-RO" altLang="ru-RU" dirty="0"/>
          </a:p>
          <a:p>
            <a:r>
              <a:rPr lang="ro-RO" altLang="ru-RU" dirty="0"/>
              <a:t>Se testează, se găsesc şi se corectează erorile (debugging) în softul SI</a:t>
            </a:r>
            <a:r>
              <a:rPr lang="en-US" altLang="ru-RU" dirty="0"/>
              <a:t> – “white box” </a:t>
            </a:r>
            <a:r>
              <a:rPr lang="ro-MD" altLang="ru-RU" dirty="0"/>
              <a:t>și </a:t>
            </a:r>
            <a:r>
              <a:rPr lang="en-US" altLang="ru-RU" dirty="0"/>
              <a:t>“black box”</a:t>
            </a:r>
            <a:endParaRPr lang="ro-RO" altLang="ru-RU" dirty="0"/>
          </a:p>
          <a:p>
            <a:pPr lvl="1"/>
            <a:r>
              <a:rPr lang="ro-MD" altLang="ru-RU" dirty="0"/>
              <a:t>Strategia ”white box” – se verifică structura internă a aplicației și logica realizării acesteia</a:t>
            </a:r>
          </a:p>
          <a:p>
            <a:pPr lvl="1"/>
            <a:r>
              <a:rPr lang="ro-MD" altLang="ru-RU" dirty="0"/>
              <a:t>Strategia ”black box” – se verifică realizarea funcționalităților aplicației, d.p.v. a lumii exterioare, neglijându-se structura interioară a entității testate</a:t>
            </a:r>
          </a:p>
          <a:p>
            <a:pPr eaLnBrk="1" hangingPunct="1"/>
            <a:r>
              <a:rPr lang="ro-RO" altLang="ru-RU" dirty="0"/>
              <a:t>Se verifică (după instalare) compatibilitatea componentei soft şi hard din sistem (pentru construirea unui SI funcţional)</a:t>
            </a:r>
          </a:p>
          <a:p>
            <a:pPr eaLnBrk="1" hangingPunct="1"/>
            <a:r>
              <a:rPr lang="ro-RO" altLang="ru-RU" dirty="0"/>
              <a:t>Utilizatorii validează SI (satisfacerea cerinţelor, asigurarea rezultatelor aşteptate)</a:t>
            </a:r>
            <a:endParaRPr lang="en-US" altLang="ru-RU" dirty="0"/>
          </a:p>
        </p:txBody>
      </p:sp>
      <p:pic>
        <p:nvPicPr>
          <p:cNvPr id="4" name="Picture 3"/>
          <p:cNvPicPr>
            <a:picLocks noChangeAspect="1"/>
          </p:cNvPicPr>
          <p:nvPr/>
        </p:nvPicPr>
        <p:blipFill>
          <a:blip r:embed="rId2"/>
          <a:stretch>
            <a:fillRect/>
          </a:stretch>
        </p:blipFill>
        <p:spPr>
          <a:xfrm>
            <a:off x="7659758" y="1021764"/>
            <a:ext cx="4532242" cy="5524509"/>
          </a:xfrm>
          <a:prstGeom prst="rect">
            <a:avLst/>
          </a:prstGeom>
        </p:spPr>
      </p:pic>
    </p:spTree>
    <p:extLst>
      <p:ext uri="{BB962C8B-B14F-4D97-AF65-F5344CB8AC3E}">
        <p14:creationId xmlns:p14="http://schemas.microsoft.com/office/powerpoint/2010/main" val="980296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ru-RU" sz="3600" b="1" dirty="0">
                <a:solidFill>
                  <a:schemeClr val="accent2"/>
                </a:solidFill>
              </a:rPr>
              <a:t>5. </a:t>
            </a:r>
            <a:r>
              <a:rPr lang="ro-RO" altLang="ru-RU" sz="3600" b="1" dirty="0">
                <a:solidFill>
                  <a:schemeClr val="accent2"/>
                </a:solidFill>
              </a:rPr>
              <a:t>IMPLEMENTAREA şi PREDAREA SI</a:t>
            </a:r>
            <a:endParaRPr lang="en-US" altLang="ru-RU" sz="3600" b="1" dirty="0">
              <a:solidFill>
                <a:schemeClr val="accent2"/>
              </a:solidFill>
            </a:endParaRPr>
          </a:p>
        </p:txBody>
      </p:sp>
      <p:sp>
        <p:nvSpPr>
          <p:cNvPr id="52227" name="Rectangle 3"/>
          <p:cNvSpPr>
            <a:spLocks noGrp="1" noChangeArrowheads="1"/>
          </p:cNvSpPr>
          <p:nvPr>
            <p:ph type="body" idx="1"/>
          </p:nvPr>
        </p:nvSpPr>
        <p:spPr/>
        <p:txBody>
          <a:bodyPr/>
          <a:lstStyle/>
          <a:p>
            <a:pPr marL="533400" indent="-533400"/>
            <a:r>
              <a:rPr lang="it-IT" altLang="ru-RU" sz="3600" dirty="0"/>
              <a:t>Pregătirea întreprinderii pentru implementarea SI</a:t>
            </a:r>
            <a:r>
              <a:rPr lang="ro-RO" altLang="ru-RU" sz="3600" dirty="0"/>
              <a:t> (inclusiv infrastructura necesară);</a:t>
            </a:r>
          </a:p>
          <a:p>
            <a:pPr marL="533400" indent="-533400"/>
            <a:r>
              <a:rPr lang="ro-RO" altLang="ru-RU" sz="3600" dirty="0"/>
              <a:t>Implementarea SI</a:t>
            </a:r>
            <a:r>
              <a:rPr lang="it-IT" altLang="ru-RU" sz="3600" dirty="0"/>
              <a:t>;</a:t>
            </a:r>
          </a:p>
          <a:p>
            <a:pPr marL="533400" indent="-533400"/>
            <a:r>
              <a:rPr lang="it-IT" altLang="ru-RU" sz="3600" dirty="0"/>
              <a:t>Pregătirea şi instruirea personalului întreprinderii;</a:t>
            </a:r>
            <a:endParaRPr lang="ro-RO" altLang="ru-RU" sz="3600" dirty="0"/>
          </a:p>
          <a:p>
            <a:pPr marL="533400" indent="-533400"/>
            <a:r>
              <a:rPr lang="it-IT" altLang="ru-RU" sz="3600" dirty="0"/>
              <a:t>Darea în exploatare a SI</a:t>
            </a:r>
            <a:r>
              <a:rPr lang="ro-RO" altLang="ru-RU" sz="3600" dirty="0"/>
              <a:t> (cu întocmirea documentaţiei necesare de predare)</a:t>
            </a:r>
            <a:r>
              <a:rPr lang="it-IT" altLang="ru-RU" sz="3600" dirty="0"/>
              <a:t>.</a:t>
            </a:r>
            <a:endParaRPr lang="en-US" altLang="ru-RU" sz="3600" dirty="0"/>
          </a:p>
        </p:txBody>
      </p:sp>
    </p:spTree>
    <p:extLst>
      <p:ext uri="{BB962C8B-B14F-4D97-AF65-F5344CB8AC3E}">
        <p14:creationId xmlns:p14="http://schemas.microsoft.com/office/powerpoint/2010/main" val="1065584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ru-RU" b="1" dirty="0">
                <a:solidFill>
                  <a:schemeClr val="accent2"/>
                </a:solidFill>
              </a:rPr>
              <a:t>6. </a:t>
            </a:r>
            <a:r>
              <a:rPr lang="ro-RO" altLang="ru-RU" b="1" dirty="0">
                <a:solidFill>
                  <a:schemeClr val="accent2"/>
                </a:solidFill>
              </a:rPr>
              <a:t>ÎNTREŢINEREA SI</a:t>
            </a:r>
            <a:endParaRPr lang="en-US" altLang="ru-RU" b="1" dirty="0">
              <a:solidFill>
                <a:schemeClr val="accent2"/>
              </a:solidFill>
            </a:endParaRPr>
          </a:p>
        </p:txBody>
      </p:sp>
      <p:sp>
        <p:nvSpPr>
          <p:cNvPr id="53251" name="Rectangle 3"/>
          <p:cNvSpPr>
            <a:spLocks noGrp="1" noChangeArrowheads="1"/>
          </p:cNvSpPr>
          <p:nvPr>
            <p:ph type="body" idx="1"/>
          </p:nvPr>
        </p:nvSpPr>
        <p:spPr>
          <a:xfrm>
            <a:off x="838199" y="1411357"/>
            <a:ext cx="10515600" cy="5116443"/>
          </a:xfrm>
        </p:spPr>
        <p:txBody>
          <a:bodyPr>
            <a:normAutofit fontScale="77500" lnSpcReduction="20000"/>
          </a:bodyPr>
          <a:lstStyle/>
          <a:p>
            <a:pPr marL="609600" indent="-609600">
              <a:buNone/>
            </a:pPr>
            <a:r>
              <a:rPr lang="ro-RO" altLang="ru-RU" sz="3400" dirty="0"/>
              <a:t>Etapa se mai numeşte şi “mentenanţă a SI”.</a:t>
            </a:r>
          </a:p>
          <a:p>
            <a:pPr marL="609600" indent="-609600">
              <a:buNone/>
            </a:pPr>
            <a:r>
              <a:rPr lang="ro-RO" altLang="ru-RU" sz="3400" dirty="0"/>
              <a:t>Activităţi specifice:</a:t>
            </a:r>
          </a:p>
          <a:p>
            <a:pPr marL="990600" lvl="1" indent="-533400"/>
            <a:r>
              <a:rPr lang="it-IT" altLang="ru-RU" sz="2800" b="1" dirty="0"/>
              <a:t>susţinerea exploatării</a:t>
            </a:r>
            <a:r>
              <a:rPr lang="ro-RO" altLang="ru-RU" sz="2800" dirty="0"/>
              <a:t>, prin sprijinirea utilizării SI</a:t>
            </a:r>
            <a:r>
              <a:rPr lang="it-IT" altLang="ru-RU" sz="2800" dirty="0"/>
              <a:t>; </a:t>
            </a:r>
          </a:p>
          <a:p>
            <a:pPr marL="990600" lvl="1" indent="-533400"/>
            <a:r>
              <a:rPr lang="it-IT" altLang="ru-RU" sz="2800" b="1" dirty="0"/>
              <a:t>întreţinerea adaptivă </a:t>
            </a:r>
            <a:r>
              <a:rPr lang="it-IT" altLang="ru-RU" sz="2800" dirty="0"/>
              <a:t>– urmărirea şi analiza lucrului sistemului</a:t>
            </a:r>
            <a:r>
              <a:rPr lang="ro-RO" altLang="ru-RU" sz="2800" dirty="0"/>
              <a:t> (în cazul apariţiei erorilor – s</a:t>
            </a:r>
            <a:r>
              <a:rPr lang="en-US" altLang="ru-RU" sz="2800" dirty="0"/>
              <a:t>a</a:t>
            </a:r>
            <a:r>
              <a:rPr lang="ro-RO" altLang="ru-RU" sz="2800" dirty="0"/>
              <a:t> fie înlăturate)</a:t>
            </a:r>
            <a:r>
              <a:rPr lang="it-IT" altLang="ru-RU" sz="2800" dirty="0"/>
              <a:t>, adaptarea posibilităţilor funcţionale a sistemului etc; </a:t>
            </a:r>
            <a:endParaRPr lang="ro-RO" altLang="ru-RU" sz="2800" dirty="0"/>
          </a:p>
          <a:p>
            <a:pPr marL="990600" lvl="1" indent="-533400"/>
            <a:r>
              <a:rPr lang="it-IT" altLang="ru-RU" sz="2800" b="1" dirty="0"/>
              <a:t>întreţinerea de îmbunătăţire </a:t>
            </a:r>
            <a:r>
              <a:rPr lang="it-IT" altLang="ru-RU" sz="2800" dirty="0"/>
              <a:t>– reproiectarea şi modificarea sistemului</a:t>
            </a:r>
            <a:r>
              <a:rPr lang="ro-RO" altLang="ru-RU" sz="2800" dirty="0"/>
              <a:t> - </a:t>
            </a:r>
            <a:r>
              <a:rPr lang="it-IT" altLang="ru-RU" sz="2800" dirty="0"/>
              <a:t>în scopul satisfacerii noilor cerinţe, modificate</a:t>
            </a:r>
            <a:r>
              <a:rPr lang="ro-RO" altLang="ru-RU" sz="2800" dirty="0"/>
              <a:t> (adică se reia CV)</a:t>
            </a:r>
            <a:endParaRPr lang="en-US" altLang="ru-RU" sz="2800" dirty="0"/>
          </a:p>
          <a:p>
            <a:pPr marL="0" indent="0">
              <a:buNone/>
            </a:pPr>
            <a:r>
              <a:rPr lang="en-US" sz="2600" dirty="0" err="1">
                <a:solidFill>
                  <a:srgbClr val="C00000"/>
                </a:solidFill>
              </a:rPr>
              <a:t>Gluma</a:t>
            </a:r>
            <a:r>
              <a:rPr lang="en-US" sz="2600" dirty="0">
                <a:solidFill>
                  <a:srgbClr val="C00000"/>
                </a:solidFill>
              </a:rPr>
              <a:t> din Internet:</a:t>
            </a:r>
          </a:p>
          <a:p>
            <a:pPr marL="0" indent="0">
              <a:buNone/>
            </a:pPr>
            <a:r>
              <a:rPr lang="ru-RU" sz="2600" i="1" dirty="0">
                <a:solidFill>
                  <a:srgbClr val="C00000"/>
                </a:solidFill>
              </a:rPr>
              <a:t>…</a:t>
            </a:r>
            <a:r>
              <a:rPr lang="en-US" sz="2600" i="1" dirty="0">
                <a:solidFill>
                  <a:srgbClr val="C00000"/>
                </a:solidFill>
              </a:rPr>
              <a:t>&lt;?</a:t>
            </a:r>
            <a:r>
              <a:rPr lang="en-US" sz="2600" i="1" dirty="0" err="1">
                <a:solidFill>
                  <a:srgbClr val="C00000"/>
                </a:solidFill>
              </a:rPr>
              <a:t>php</a:t>
            </a:r>
            <a:endParaRPr lang="en-US" sz="2600" i="1" dirty="0">
              <a:solidFill>
                <a:srgbClr val="C00000"/>
              </a:solidFill>
            </a:endParaRPr>
          </a:p>
          <a:p>
            <a:pPr marL="0" indent="0">
              <a:buNone/>
            </a:pPr>
            <a:r>
              <a:rPr lang="en-US" sz="2600" i="1" dirty="0">
                <a:solidFill>
                  <a:srgbClr val="C00000"/>
                </a:solidFill>
              </a:rPr>
              <a:t>if(date("D")=="Fri")){</a:t>
            </a:r>
          </a:p>
          <a:p>
            <a:pPr marL="0" indent="0">
              <a:buNone/>
            </a:pPr>
            <a:r>
              <a:rPr lang="en-US" sz="2600" i="1" dirty="0">
                <a:solidFill>
                  <a:srgbClr val="C00000"/>
                </a:solidFill>
              </a:rPr>
              <a:t>   echo "Works";</a:t>
            </a:r>
          </a:p>
          <a:p>
            <a:pPr marL="0" indent="0">
              <a:buNone/>
            </a:pPr>
            <a:r>
              <a:rPr lang="en-US" sz="2600" i="1" dirty="0">
                <a:solidFill>
                  <a:srgbClr val="C00000"/>
                </a:solidFill>
              </a:rPr>
              <a:t>} else {</a:t>
            </a:r>
          </a:p>
          <a:p>
            <a:pPr marL="0" indent="0">
              <a:buNone/>
            </a:pPr>
            <a:r>
              <a:rPr lang="en-US" sz="2600" i="1" dirty="0">
                <a:solidFill>
                  <a:srgbClr val="C00000"/>
                </a:solidFill>
              </a:rPr>
              <a:t>   echo "Something went wrong, please call the developer for maintenance with $100 prepaid, hurry UPP !"; }</a:t>
            </a:r>
          </a:p>
          <a:p>
            <a:pPr marL="0" indent="0">
              <a:buNone/>
            </a:pPr>
            <a:r>
              <a:rPr lang="en-US" sz="2600" i="1" dirty="0">
                <a:solidFill>
                  <a:srgbClr val="C00000"/>
                </a:solidFill>
              </a:rPr>
              <a:t>?&gt;</a:t>
            </a:r>
            <a:r>
              <a:rPr lang="ru-RU" sz="2600" i="1" dirty="0">
                <a:solidFill>
                  <a:srgbClr val="C00000"/>
                </a:solidFill>
              </a:rPr>
              <a:t>…</a:t>
            </a:r>
            <a:endParaRPr lang="en-US" sz="2600" i="1" dirty="0">
              <a:solidFill>
                <a:srgbClr val="C00000"/>
              </a:solidFill>
            </a:endParaRPr>
          </a:p>
          <a:p>
            <a:pPr marL="609600" indent="-609600">
              <a:buNone/>
            </a:pPr>
            <a:r>
              <a:rPr lang="ro-RO" altLang="ru-RU" sz="2100" dirty="0">
                <a:solidFill>
                  <a:schemeClr val="hlink"/>
                </a:solidFill>
              </a:rPr>
              <a:t>Obs: </a:t>
            </a:r>
            <a:r>
              <a:rPr lang="it-IT" altLang="ru-RU" sz="2100" i="1" dirty="0">
                <a:solidFill>
                  <a:schemeClr val="hlink"/>
                </a:solidFill>
              </a:rPr>
              <a:t>Această etapă se finisează cu scoaterea din uz a sistemului </a:t>
            </a:r>
            <a:r>
              <a:rPr lang="ro-RO" altLang="ru-RU" sz="2100" i="1" dirty="0">
                <a:solidFill>
                  <a:schemeClr val="hlink"/>
                </a:solidFill>
              </a:rPr>
              <a:t>(</a:t>
            </a:r>
            <a:r>
              <a:rPr lang="it-IT" altLang="ru-RU" sz="2100" i="1" dirty="0">
                <a:solidFill>
                  <a:schemeClr val="hlink"/>
                </a:solidFill>
              </a:rPr>
              <a:t>de cele mai multe ori</a:t>
            </a:r>
            <a:r>
              <a:rPr lang="ro-RO" altLang="ru-RU" sz="2100" i="1" dirty="0">
                <a:solidFill>
                  <a:schemeClr val="hlink"/>
                </a:solidFill>
              </a:rPr>
              <a:t>).</a:t>
            </a:r>
            <a:r>
              <a:rPr lang="it-IT" altLang="ru-RU" sz="2100" dirty="0"/>
              <a:t> </a:t>
            </a:r>
            <a:r>
              <a:rPr lang="en-US" altLang="ru-RU" sz="2100" dirty="0"/>
              <a:t> </a:t>
            </a:r>
          </a:p>
        </p:txBody>
      </p:sp>
    </p:spTree>
    <p:extLst>
      <p:ext uri="{BB962C8B-B14F-4D97-AF65-F5344CB8AC3E}">
        <p14:creationId xmlns:p14="http://schemas.microsoft.com/office/powerpoint/2010/main" val="3246660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o-RO" altLang="ru-RU" sz="3600" b="1">
                <a:solidFill>
                  <a:schemeClr val="accent2"/>
                </a:solidFill>
              </a:rPr>
              <a:t>PONDEREA REPARTIZĂRII EFORTULUI în procesul dezvoltării</a:t>
            </a:r>
            <a:endParaRPr lang="en-US" altLang="ru-RU" sz="3600" b="1">
              <a:solidFill>
                <a:schemeClr val="accent2"/>
              </a:solidFill>
            </a:endParaRPr>
          </a:p>
        </p:txBody>
      </p:sp>
      <p:pic>
        <p:nvPicPr>
          <p:cNvPr id="5427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4930" y="1371600"/>
            <a:ext cx="7848600" cy="448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0965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ro-RO" altLang="ru-RU"/>
              <a:t>!!!</a:t>
            </a:r>
            <a:endParaRPr lang="en-US" altLang="ru-RU"/>
          </a:p>
        </p:txBody>
      </p:sp>
      <p:sp>
        <p:nvSpPr>
          <p:cNvPr id="46083" name="Rectangle 3"/>
          <p:cNvSpPr>
            <a:spLocks noGrp="1" noChangeArrowheads="1"/>
          </p:cNvSpPr>
          <p:nvPr>
            <p:ph type="body" idx="1"/>
          </p:nvPr>
        </p:nvSpPr>
        <p:spPr/>
        <p:txBody>
          <a:bodyPr/>
          <a:lstStyle/>
          <a:p>
            <a:pPr eaLnBrk="1" hangingPunct="1">
              <a:defRPr/>
            </a:pPr>
            <a:r>
              <a:rPr lang="ro-RO" altLang="ru-RU" sz="4000" b="1" dirty="0">
                <a:effectLst>
                  <a:outerShdw blurRad="38100" dist="38100" dir="2700000" algn="tl">
                    <a:srgbClr val="C0C0C0"/>
                  </a:outerShdw>
                </a:effectLst>
              </a:rPr>
              <a:t>3</a:t>
            </a:r>
            <a:r>
              <a:rPr lang="ro-RO" altLang="ru-RU" sz="4000" dirty="0"/>
              <a:t> idei/noţiuni importante învăţate azi</a:t>
            </a:r>
          </a:p>
          <a:p>
            <a:pPr eaLnBrk="1" hangingPunct="1">
              <a:defRPr/>
            </a:pPr>
            <a:r>
              <a:rPr lang="ro-RO" altLang="ru-RU" sz="4000" b="1">
                <a:effectLst>
                  <a:outerShdw blurRad="38100" dist="38100" dir="2700000" algn="tl">
                    <a:srgbClr val="C0C0C0"/>
                  </a:outerShdw>
                </a:effectLst>
              </a:rPr>
              <a:t>2</a:t>
            </a:r>
            <a:r>
              <a:rPr lang="ro-RO" altLang="ru-RU" sz="4000"/>
              <a:t> întrebări/neclarităţi care au  apărut</a:t>
            </a:r>
          </a:p>
          <a:p>
            <a:pPr eaLnBrk="1" hangingPunct="1">
              <a:defRPr/>
            </a:pPr>
            <a:r>
              <a:rPr lang="ro-RO" altLang="ru-RU" sz="4000" b="1" dirty="0">
                <a:effectLst>
                  <a:outerShdw blurRad="38100" dist="38100" dir="2700000" algn="tl">
                    <a:srgbClr val="C0C0C0"/>
                  </a:outerShdw>
                </a:effectLst>
              </a:rPr>
              <a:t>1</a:t>
            </a:r>
            <a:r>
              <a:rPr lang="ro-RO" altLang="ru-RU" sz="4000" dirty="0"/>
              <a:t> sugestie pentru tema următoare</a:t>
            </a:r>
            <a:endParaRPr lang="en-US" altLang="ru-RU" sz="4000" dirty="0"/>
          </a:p>
          <a:p>
            <a:pPr eaLnBrk="1" hangingPunct="1">
              <a:defRPr/>
            </a:pPr>
            <a:endParaRPr lang="en-US" altLang="ru-RU" sz="4000" dirty="0"/>
          </a:p>
        </p:txBody>
      </p:sp>
    </p:spTree>
    <p:extLst>
      <p:ext uri="{BB962C8B-B14F-4D97-AF65-F5344CB8AC3E}">
        <p14:creationId xmlns:p14="http://schemas.microsoft.com/office/powerpoint/2010/main" val="1741045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INGINERIA SISTEMELOR</a:t>
            </a:r>
            <a:r>
              <a:rPr lang="ro-MD" b="1" dirty="0">
                <a:solidFill>
                  <a:schemeClr val="accent2"/>
                </a:solidFill>
              </a:rPr>
              <a:t> </a:t>
            </a:r>
            <a:br>
              <a:rPr lang="ro-MD" b="1" dirty="0">
                <a:solidFill>
                  <a:schemeClr val="accent2"/>
                </a:solidFill>
              </a:rPr>
            </a:br>
            <a:r>
              <a:rPr lang="ro-MD" b="1" dirty="0">
                <a:solidFill>
                  <a:schemeClr val="accent2"/>
                </a:solidFill>
              </a:rPr>
              <a:t>(</a:t>
            </a:r>
            <a:r>
              <a:rPr lang="en-US" b="1" dirty="0">
                <a:solidFill>
                  <a:schemeClr val="accent2"/>
                </a:solidFill>
              </a:rPr>
              <a:t>SYSTEMS ENGINEERING</a:t>
            </a:r>
            <a:r>
              <a:rPr lang="ro-MD" b="1" dirty="0">
                <a:solidFill>
                  <a:schemeClr val="accent2"/>
                </a:solidFill>
              </a:rPr>
              <a:t>)</a:t>
            </a:r>
            <a:endParaRPr lang="en-US" b="1" dirty="0">
              <a:solidFill>
                <a:schemeClr val="accent2"/>
              </a:solidFill>
            </a:endParaRPr>
          </a:p>
        </p:txBody>
      </p:sp>
      <p:sp>
        <p:nvSpPr>
          <p:cNvPr id="3" name="Content Placeholder 2"/>
          <p:cNvSpPr>
            <a:spLocks noGrp="1"/>
          </p:cNvSpPr>
          <p:nvPr>
            <p:ph idx="1"/>
          </p:nvPr>
        </p:nvSpPr>
        <p:spPr/>
        <p:txBody>
          <a:bodyPr>
            <a:normAutofit fontScale="92500" lnSpcReduction="10000"/>
          </a:bodyPr>
          <a:lstStyle/>
          <a:p>
            <a:r>
              <a:rPr lang="ro-MD" dirty="0"/>
              <a:t>Este un domeniu interdisciplinar de management al ingineriei și ingineriei care se concentrează asupra modului de dezvoltare și gestionare a sistemelor complexe prin prisma ciclului de viață</a:t>
            </a:r>
          </a:p>
          <a:p>
            <a:r>
              <a:rPr lang="ro-MD" dirty="0"/>
              <a:t>Ingineria utilizează principiile specifice sistemelor precum: ingineria cerințelor, fiabilitatea, logistica, coordonarea diferitelor echipe, testarea și evaluarea, mentenanța, proiectarea, implementarea și multe alte discipline necesare pentru dezvoltarea cu succes a sistemului, atunci când se lucrează cu proiecte mari sau complexe</a:t>
            </a:r>
          </a:p>
          <a:p>
            <a:r>
              <a:rPr lang="ro-MD" dirty="0"/>
              <a:t>Ingineria sistemelor se ocupă cu procesele de lucru, metode</a:t>
            </a:r>
            <a:r>
              <a:rPr lang="en-US" dirty="0"/>
              <a:t>le</a:t>
            </a:r>
            <a:r>
              <a:rPr lang="ro-MD" dirty="0"/>
              <a:t> de optimizare și instrumente</a:t>
            </a:r>
            <a:r>
              <a:rPr lang="en-US" dirty="0"/>
              <a:t>le</a:t>
            </a:r>
            <a:r>
              <a:rPr lang="ro-MD" dirty="0"/>
              <a:t> folosite la gestionarea riscurilor în proiecte</a:t>
            </a:r>
            <a:endParaRPr lang="en-US" dirty="0"/>
          </a:p>
          <a:p>
            <a:r>
              <a:rPr lang="en-US" dirty="0"/>
              <a:t>Ca </a:t>
            </a:r>
            <a:r>
              <a:rPr lang="ro-MD" dirty="0"/>
              <a:t>și rezultat apare omul, </a:t>
            </a:r>
            <a:r>
              <a:rPr lang="ro-MD" i="1" dirty="0"/>
              <a:t>s</a:t>
            </a:r>
            <a:r>
              <a:rPr lang="ru-RU" i="1" dirty="0" err="1"/>
              <a:t>oftware</a:t>
            </a:r>
            <a:r>
              <a:rPr lang="ru-RU" i="1" dirty="0"/>
              <a:t> </a:t>
            </a:r>
            <a:r>
              <a:rPr lang="ru-RU" i="1" dirty="0" err="1"/>
              <a:t>engineer</a:t>
            </a:r>
            <a:r>
              <a:rPr lang="ru-RU" i="1" dirty="0"/>
              <a:t> </a:t>
            </a:r>
            <a:r>
              <a:rPr lang="en-US" dirty="0">
                <a:hlinkClick r:id="rId2"/>
              </a:rPr>
              <a:t>http://drexel.edu/ece/about/software-engineering/</a:t>
            </a:r>
            <a:r>
              <a:rPr lang="ru-RU" dirty="0"/>
              <a:t> </a:t>
            </a:r>
            <a:endParaRPr lang="ro-MD" dirty="0"/>
          </a:p>
        </p:txBody>
      </p:sp>
    </p:spTree>
    <p:extLst>
      <p:ext uri="{BB962C8B-B14F-4D97-AF65-F5344CB8AC3E}">
        <p14:creationId xmlns:p14="http://schemas.microsoft.com/office/powerpoint/2010/main" val="1315733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MD" b="1" dirty="0"/>
              <a:t>10 DOMENII SPECIFICE INGINERIEI SOFTWARE</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Software requirements – </a:t>
            </a:r>
            <a:r>
              <a:rPr lang="ro-MD" dirty="0"/>
              <a:t>cerințe software</a:t>
            </a:r>
          </a:p>
          <a:p>
            <a:r>
              <a:rPr lang="en-US" dirty="0"/>
              <a:t>Software design – </a:t>
            </a:r>
            <a:r>
              <a:rPr lang="ro-MD" dirty="0"/>
              <a:t>proiectul (modelul) software (inclusiv arhitectura)</a:t>
            </a:r>
          </a:p>
          <a:p>
            <a:r>
              <a:rPr lang="en-US" dirty="0"/>
              <a:t>Software construction – </a:t>
            </a:r>
            <a:r>
              <a:rPr lang="ro-MD" dirty="0"/>
              <a:t>construire software</a:t>
            </a:r>
          </a:p>
          <a:p>
            <a:r>
              <a:rPr lang="en-US" dirty="0"/>
              <a:t>Software testing – </a:t>
            </a:r>
            <a:r>
              <a:rPr lang="ro-MD" dirty="0"/>
              <a:t>testare software</a:t>
            </a:r>
          </a:p>
          <a:p>
            <a:r>
              <a:rPr lang="en-US" dirty="0"/>
              <a:t>Software maintenance – </a:t>
            </a:r>
            <a:r>
              <a:rPr lang="ro-MD" dirty="0"/>
              <a:t>întreținere software</a:t>
            </a:r>
          </a:p>
          <a:p>
            <a:r>
              <a:rPr lang="en-US" dirty="0"/>
              <a:t>Software configuration management – </a:t>
            </a:r>
            <a:r>
              <a:rPr lang="ro-MD" dirty="0"/>
              <a:t>managementul configurației</a:t>
            </a:r>
          </a:p>
          <a:p>
            <a:r>
              <a:rPr lang="en-US" dirty="0"/>
              <a:t>Software engineering management – </a:t>
            </a:r>
            <a:r>
              <a:rPr lang="ro-MD" dirty="0"/>
              <a:t>managementul proiectelor software</a:t>
            </a:r>
          </a:p>
          <a:p>
            <a:r>
              <a:rPr lang="en-US" dirty="0"/>
              <a:t>Software engineering process – </a:t>
            </a:r>
            <a:r>
              <a:rPr lang="ro-MD" dirty="0"/>
              <a:t>gestiunea proceselor</a:t>
            </a:r>
          </a:p>
          <a:p>
            <a:r>
              <a:rPr lang="en-US" dirty="0"/>
              <a:t>Software engineering tools and methods – </a:t>
            </a:r>
            <a:r>
              <a:rPr lang="ro-MD" dirty="0"/>
              <a:t>metode și instrumente utilizate la dezvoltarea software</a:t>
            </a:r>
          </a:p>
          <a:p>
            <a:r>
              <a:rPr lang="en-US" dirty="0"/>
              <a:t>Software quality – </a:t>
            </a:r>
            <a:r>
              <a:rPr lang="ro-MD" dirty="0"/>
              <a:t>calitatea software</a:t>
            </a:r>
            <a:endParaRPr lang="en-US" dirty="0"/>
          </a:p>
          <a:p>
            <a:endParaRPr lang="en-US" dirty="0"/>
          </a:p>
        </p:txBody>
      </p:sp>
    </p:spTree>
    <p:extLst>
      <p:ext uri="{BB962C8B-B14F-4D97-AF65-F5344CB8AC3E}">
        <p14:creationId xmlns:p14="http://schemas.microsoft.com/office/powerpoint/2010/main" val="394341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96" y="344768"/>
            <a:ext cx="10853530" cy="6395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2948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929" y="365125"/>
            <a:ext cx="11469757" cy="1325563"/>
          </a:xfrm>
        </p:spPr>
        <p:txBody>
          <a:bodyPr>
            <a:normAutofit fontScale="90000"/>
          </a:bodyPr>
          <a:lstStyle/>
          <a:p>
            <a:r>
              <a:rPr lang="ro-MD" b="1" dirty="0"/>
              <a:t>ASTĂZI SE MAI PROPUN ȘI ALTE ABORDĂRI PENTRU CV</a:t>
            </a:r>
            <a:br>
              <a:rPr lang="ru-RU" b="1" dirty="0"/>
            </a:br>
            <a:r>
              <a:rPr lang="en-US" sz="2000" dirty="0">
                <a:hlinkClick r:id="rId2"/>
              </a:rPr>
              <a:t>https://www.owasp.org/index.php/The_OWASP_Testing_Framework#A_Typical_SDLC_Testing_Workflow</a:t>
            </a:r>
            <a:br>
              <a:rPr lang="ru-RU" sz="2000" dirty="0"/>
            </a:br>
            <a:r>
              <a:rPr lang="ro-MD" sz="1800" b="1" dirty="0"/>
              <a:t>Open Web Application Security Project </a:t>
            </a:r>
            <a:r>
              <a:rPr lang="ro-MD" sz="1800" dirty="0"/>
              <a:t>(OWASP)</a:t>
            </a:r>
            <a:endParaRPr lang="en-US" sz="2000" dirty="0"/>
          </a:p>
        </p:txBody>
      </p:sp>
      <p:sp>
        <p:nvSpPr>
          <p:cNvPr id="6" name="TextBox 5"/>
          <p:cNvSpPr txBox="1"/>
          <p:nvPr/>
        </p:nvSpPr>
        <p:spPr>
          <a:xfrm>
            <a:off x="3595255" y="6192982"/>
            <a:ext cx="5070763" cy="405564"/>
          </a:xfrm>
          <a:prstGeom prst="rect">
            <a:avLst/>
          </a:prstGeom>
          <a:solidFill>
            <a:schemeClr val="bg1"/>
          </a:solidFill>
        </p:spPr>
        <p:txBody>
          <a:bodyPr wrap="square" rtlCol="0">
            <a:spAutoFit/>
          </a:bodyPr>
          <a:lstStyle/>
          <a:p>
            <a:endParaRPr lang="en-US" dirty="0"/>
          </a:p>
        </p:txBody>
      </p:sp>
      <p:graphicFrame>
        <p:nvGraphicFramePr>
          <p:cNvPr id="5" name="Chart 4"/>
          <p:cNvGraphicFramePr/>
          <p:nvPr>
            <p:extLst>
              <p:ext uri="{D42A27DB-BD31-4B8C-83A1-F6EECF244321}">
                <p14:modId xmlns:p14="http://schemas.microsoft.com/office/powerpoint/2010/main" val="4138130382"/>
              </p:ext>
            </p:extLst>
          </p:nvPr>
        </p:nvGraphicFramePr>
        <p:xfrm>
          <a:off x="1729409" y="1828799"/>
          <a:ext cx="8050695" cy="46117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43443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defRPr/>
            </a:pPr>
            <a:endParaRPr lang="ro-RO" dirty="0"/>
          </a:p>
          <a:p>
            <a:pPr marL="0" indent="0" algn="ctr">
              <a:buNone/>
              <a:defRPr/>
            </a:pPr>
            <a:r>
              <a:rPr lang="ro-RO" sz="4000" b="1" dirty="0">
                <a:solidFill>
                  <a:schemeClr val="accent6"/>
                </a:solidFill>
              </a:rPr>
              <a:t>ANALOGII…</a:t>
            </a:r>
            <a:endParaRPr lang="en-US" sz="4000" b="1" dirty="0">
              <a:solidFill>
                <a:schemeClr val="accent6"/>
              </a:solidFill>
            </a:endParaRPr>
          </a:p>
          <a:p>
            <a:pPr marL="0" indent="0" algn="ctr">
              <a:buNone/>
              <a:defRPr/>
            </a:pPr>
            <a:r>
              <a:rPr lang="en-US" sz="4000" b="1" dirty="0" err="1">
                <a:solidFill>
                  <a:schemeClr val="accent6"/>
                </a:solidFill>
              </a:rPr>
              <a:t>pentru</a:t>
            </a:r>
            <a:r>
              <a:rPr lang="en-US" sz="4000" b="1" dirty="0">
                <a:solidFill>
                  <a:schemeClr val="accent6"/>
                </a:solidFill>
              </a:rPr>
              <a:t> </a:t>
            </a:r>
            <a:r>
              <a:rPr lang="en-US" sz="4000" b="1" dirty="0" err="1">
                <a:solidFill>
                  <a:schemeClr val="accent6"/>
                </a:solidFill>
              </a:rPr>
              <a:t>etapele</a:t>
            </a:r>
            <a:r>
              <a:rPr lang="en-US" sz="4000" b="1" dirty="0">
                <a:solidFill>
                  <a:schemeClr val="accent6"/>
                </a:solidFill>
              </a:rPr>
              <a:t> </a:t>
            </a:r>
            <a:r>
              <a:rPr lang="en-US" sz="4000" b="1" dirty="0" err="1">
                <a:solidFill>
                  <a:schemeClr val="accent6"/>
                </a:solidFill>
              </a:rPr>
              <a:t>ciclului</a:t>
            </a:r>
            <a:r>
              <a:rPr lang="en-US" sz="4000" b="1" dirty="0">
                <a:solidFill>
                  <a:schemeClr val="accent6"/>
                </a:solidFill>
              </a:rPr>
              <a:t> de </a:t>
            </a:r>
            <a:r>
              <a:rPr lang="en-US" sz="4000" b="1" dirty="0" err="1">
                <a:solidFill>
                  <a:schemeClr val="accent6"/>
                </a:solidFill>
              </a:rPr>
              <a:t>viata</a:t>
            </a:r>
            <a:endParaRPr lang="en-US" sz="4000" b="1" dirty="0">
              <a:solidFill>
                <a:schemeClr val="accent6"/>
              </a:solidFill>
            </a:endParaRPr>
          </a:p>
        </p:txBody>
      </p:sp>
    </p:spTree>
    <p:extLst>
      <p:ext uri="{BB962C8B-B14F-4D97-AF65-F5344CB8AC3E}">
        <p14:creationId xmlns:p14="http://schemas.microsoft.com/office/powerpoint/2010/main" val="1264158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defRPr/>
            </a:pPr>
            <a:r>
              <a:rPr lang="en-US" altLang="ru-RU" sz="3600" b="1" dirty="0">
                <a:solidFill>
                  <a:schemeClr val="accent6"/>
                </a:solidFill>
              </a:rPr>
              <a:t>CUM A EXPLICAT CLIENTUL CE PRODUS DORE</a:t>
            </a:r>
            <a:r>
              <a:rPr lang="ro-RO" altLang="ru-RU" sz="3600" b="1" dirty="0">
                <a:solidFill>
                  <a:schemeClr val="accent6"/>
                </a:solidFill>
              </a:rPr>
              <a:t>ŞTE</a:t>
            </a:r>
            <a:endParaRPr lang="ru-RU" altLang="ru-RU" sz="3600" b="1" dirty="0">
              <a:solidFill>
                <a:schemeClr val="accent6"/>
              </a:solidFill>
            </a:endParaRPr>
          </a:p>
        </p:txBody>
      </p:sp>
      <p:pic>
        <p:nvPicPr>
          <p:cNvPr id="327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371601"/>
            <a:ext cx="384810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319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defRPr/>
            </a:pPr>
            <a:r>
              <a:rPr lang="ro-RO" altLang="ru-RU" sz="3600" b="1" dirty="0">
                <a:solidFill>
                  <a:schemeClr val="accent6"/>
                </a:solidFill>
              </a:rPr>
              <a:t>CUM A FOST EXPUSĂ SOLUŢIA</a:t>
            </a:r>
            <a:r>
              <a:rPr lang="en-US" altLang="ru-RU" sz="3600" b="1" dirty="0">
                <a:solidFill>
                  <a:schemeClr val="accent6"/>
                </a:solidFill>
              </a:rPr>
              <a:t>,</a:t>
            </a:r>
            <a:r>
              <a:rPr lang="ro-RO" altLang="ru-RU" sz="3600" b="1" dirty="0">
                <a:solidFill>
                  <a:schemeClr val="accent6"/>
                </a:solidFill>
              </a:rPr>
              <a:t> DE PROIECTANŢI</a:t>
            </a:r>
            <a:endParaRPr lang="ru-RU" altLang="ru-RU" sz="3600" b="1" dirty="0">
              <a:solidFill>
                <a:schemeClr val="accent6"/>
              </a:solidFill>
            </a:endParaRPr>
          </a:p>
        </p:txBody>
      </p:sp>
      <p:pic>
        <p:nvPicPr>
          <p:cNvPr id="337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354138"/>
            <a:ext cx="3886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267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1895</Words>
  <Application>Microsoft Office PowerPoint</Application>
  <PresentationFormat>Widescreen</PresentationFormat>
  <Paragraphs>147</Paragraphs>
  <Slides>29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Office Theme</vt:lpstr>
      <vt:lpstr>TEMA 4:  CICLUL DE VIAŢĂ al SI</vt:lpstr>
      <vt:lpstr>CICLUL DE VIAŢĂ a SI</vt:lpstr>
      <vt:lpstr>INGINERIA SISTEMELOR  (SYSTEMS ENGINEERING)</vt:lpstr>
      <vt:lpstr>10 DOMENII SPECIFICE INGINERIEI SOFTWARE</vt:lpstr>
      <vt:lpstr>PowerPoint Presentation</vt:lpstr>
      <vt:lpstr>ASTĂZI SE MAI PROPUN ȘI ALTE ABORDĂRI PENTRU CV https://www.owasp.org/index.php/The_OWASP_Testing_Framework#A_Typical_SDLC_Testing_Workflow Open Web Application Security Project (OWASP)</vt:lpstr>
      <vt:lpstr>PowerPoint Presentation</vt:lpstr>
      <vt:lpstr>CUM A EXPLICAT CLIENTUL CE PRODUS DOREŞTE</vt:lpstr>
      <vt:lpstr>CUM A FOST EXPUSĂ SOLUŢIA, DE PROIECTANŢI</vt:lpstr>
      <vt:lpstr>CUM A FOST ELABORAT PRODUSUL, DE ECHIPA DE PROGRAMATORI</vt:lpstr>
      <vt:lpstr>CUM A FOST IMPLEMENTAT PRODUSUL</vt:lpstr>
      <vt:lpstr>CUM A FOST DOCUMENTAT PRODUSUL</vt:lpstr>
      <vt:lpstr>CE A DORIT, DE FAPT, CLIENTUL </vt:lpstr>
      <vt:lpstr>ETAPE ALE CV LA NIVEL ÎNALT</vt:lpstr>
      <vt:lpstr>PowerPoint Presentation</vt:lpstr>
      <vt:lpstr>ETAPELE DEZVOLTĂRII Sistemului Soft a SI</vt:lpstr>
      <vt:lpstr>ETAPE ALE CV</vt:lpstr>
      <vt:lpstr>1. ANALIZA PROBLEMEI ŞI A CERINŢELOR</vt:lpstr>
      <vt:lpstr>2. PROIECTAREA SI</vt:lpstr>
      <vt:lpstr>ARHITECTURA SI</vt:lpstr>
      <vt:lpstr>ARHITECTURA SI</vt:lpstr>
      <vt:lpstr>MODELE SI – se elaborează în cadrul etapei de proiectare</vt:lpstr>
      <vt:lpstr>MODELE ale SI</vt:lpstr>
      <vt:lpstr>3. REALIZAREA şi INTEGRAREA SI</vt:lpstr>
      <vt:lpstr>4. TESTAREA SI</vt:lpstr>
      <vt:lpstr>5. IMPLEMENTAREA şi PREDAREA SI</vt:lpstr>
      <vt:lpstr>6. ÎNTREŢINEREA SI</vt:lpstr>
      <vt:lpstr>PONDEREA REPARTIZĂRII EFORTULUI în procesul dezvoltării</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Natalia</dc:creator>
  <cp:lastModifiedBy>ASUS</cp:lastModifiedBy>
  <cp:revision>31</cp:revision>
  <dcterms:created xsi:type="dcterms:W3CDTF">2016-09-07T18:57:13Z</dcterms:created>
  <dcterms:modified xsi:type="dcterms:W3CDTF">2018-09-23T17:36:01Z</dcterms:modified>
</cp:coreProperties>
</file>