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6"/>
  </p:notesMasterIdLst>
  <p:sldIdLst>
    <p:sldId id="256" r:id="rId2"/>
    <p:sldId id="287" r:id="rId3"/>
    <p:sldId id="258" r:id="rId4"/>
    <p:sldId id="280" r:id="rId5"/>
    <p:sldId id="259" r:id="rId6"/>
    <p:sldId id="260" r:id="rId7"/>
    <p:sldId id="257" r:id="rId8"/>
    <p:sldId id="288" r:id="rId9"/>
    <p:sldId id="261" r:id="rId10"/>
    <p:sldId id="283" r:id="rId11"/>
    <p:sldId id="262" r:id="rId12"/>
    <p:sldId id="263" r:id="rId13"/>
    <p:sldId id="264" r:id="rId14"/>
    <p:sldId id="281" r:id="rId15"/>
    <p:sldId id="265" r:id="rId16"/>
    <p:sldId id="274" r:id="rId17"/>
    <p:sldId id="273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82" r:id="rId26"/>
    <p:sldId id="284" r:id="rId27"/>
    <p:sldId id="285" r:id="rId28"/>
    <p:sldId id="275" r:id="rId29"/>
    <p:sldId id="289" r:id="rId30"/>
    <p:sldId id="290" r:id="rId31"/>
    <p:sldId id="291" r:id="rId32"/>
    <p:sldId id="292" r:id="rId33"/>
    <p:sldId id="279" r:id="rId34"/>
    <p:sldId id="286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78" autoAdjust="0"/>
  </p:normalViewPr>
  <p:slideViewPr>
    <p:cSldViewPr snapToGrid="0">
      <p:cViewPr varScale="1">
        <p:scale>
          <a:sx n="83" d="100"/>
          <a:sy n="83" d="100"/>
        </p:scale>
        <p:origin x="6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8B7E7D-68CE-461F-8A73-D81D0892FCED}" type="datetimeFigureOut">
              <a:rPr lang="zh-CN" altLang="en-US" smtClean="0"/>
              <a:t>2023/12/7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5F09EB-723B-4DD4-BF31-C3B10AE65F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708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5F09EB-723B-4DD4-BF31-C3B10AE65F5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2555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5F09EB-723B-4DD4-BF31-C3B10AE65F5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82316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5F09EB-723B-4DD4-BF31-C3B10AE65F5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0235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5F09EB-723B-4DD4-BF31-C3B10AE65F5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93486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）描述你期望要怎么样的基金和股票？你期望的投资回报的状况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希望回报高，风险低</a:t>
            </a:r>
          </a:p>
          <a:p>
            <a:r>
              <a:rPr lang="zh-CN" altLang="en-US" dirty="0"/>
              <a:t>	回报有多高？如何表达风险低？怎样才算低？</a:t>
            </a:r>
          </a:p>
          <a:p>
            <a:r>
              <a:rPr lang="zh-CN" altLang="en-US" dirty="0"/>
              <a:t>	亏钱的日子少，每日、每月都有得赚，可以赚得不多，但比货币基金多。</a:t>
            </a:r>
          </a:p>
          <a:p>
            <a:r>
              <a:rPr lang="zh-CN" altLang="en-US" dirty="0"/>
              <a:t>	希望盈利比较稳定可以预期。不要一个月赚</a:t>
            </a:r>
            <a:r>
              <a:rPr lang="en-US" altLang="zh-CN" dirty="0"/>
              <a:t>1</a:t>
            </a:r>
            <a:r>
              <a:rPr lang="zh-CN" altLang="en-US" dirty="0"/>
              <a:t>万，但下个月只赚</a:t>
            </a:r>
            <a:r>
              <a:rPr lang="en-US" altLang="zh-CN" dirty="0"/>
              <a:t>100</a:t>
            </a:r>
            <a:r>
              <a:rPr lang="zh-CN" altLang="en-US" dirty="0"/>
              <a:t>，或甚至亏</a:t>
            </a:r>
            <a:r>
              <a:rPr lang="en-US" altLang="zh-CN" dirty="0"/>
              <a:t>200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）尝试用数学语言来描述你的期望</a:t>
            </a:r>
          </a:p>
          <a:p>
            <a:r>
              <a:rPr lang="zh-CN" altLang="en-US" dirty="0"/>
              <a:t>	投资的收益曲线，类似一条斜向上的直线，越直越好。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5F09EB-723B-4DD4-BF31-C3B10AE65F5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08498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5F09EB-723B-4DD4-BF31-C3B10AE65F5B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1908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546891-7D10-2D84-38D9-CE8823B0BB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A379DDE-252B-A195-CCE5-1F94F7D6BA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126371-BEB7-0148-42EB-F5B2AD391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1F25F-7FB2-48F5-93CF-678650477287}" type="datetime1">
              <a:rPr lang="zh-CN" altLang="en-US" smtClean="0"/>
              <a:t>2023/12/7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DC0EB5-40B3-7D0E-6C29-836A6DC8C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C5A291-7379-243B-A36A-F2132B38C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C199A-535C-48B9-B0BB-7B01A3DE2C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8312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878DBE-9D0A-EBB5-9546-F925E1A4A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51B0B84-BBFB-8F7E-567A-B309363FC9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372164-6FF3-6110-A96D-B60DA6FC3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B4E5A-008C-4B44-86E2-AAB19F2DA718}" type="datetime1">
              <a:rPr lang="zh-CN" altLang="en-US" smtClean="0"/>
              <a:t>2023/12/7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C25BFB-2686-5F68-40EB-1CDF22A9C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BE35D3-1007-A6FF-0C2F-5E67F49D3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C199A-535C-48B9-B0BB-7B01A3DE2C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3236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B4B1AFE-53BC-1A42-13C7-F97B6F571C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4BF122-3D6B-04D9-BFCC-4BC58F4817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6953FC-A524-E88E-F269-47F4FBA92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C2403-4E67-4F7D-84EB-D7E932C07D55}" type="datetime1">
              <a:rPr lang="zh-CN" altLang="en-US" smtClean="0"/>
              <a:t>2023/12/7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FC7A52-7458-0CB2-B686-E03CFA57B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697709-027F-773E-CE0D-C93142021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C199A-535C-48B9-B0BB-7B01A3DE2C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8224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C34EA-014F-755E-F42F-8614A69BA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005D74-989E-3ED5-660E-88A705641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8459CA-7C97-825E-31CD-064599E08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ECE0B-C2DB-4EE8-B527-EE7B5F676FDB}" type="datetime1">
              <a:rPr lang="zh-CN" altLang="en-US" smtClean="0"/>
              <a:t>2023/12/7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6E5229-AE3E-0E3D-E5B8-372B099B8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DCDDE6-B198-5C5A-B4DB-4D40F0AF7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C199A-535C-48B9-B0BB-7B01A3DE2C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2254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8D10AE-1405-66F2-A122-6837F20BC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3578EE-2629-F6FB-C0D4-E40BF21E8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C31F76-9D61-576D-6D40-107F3E939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FC9A4-78BC-4E34-AD15-6147E94BE92B}" type="datetime1">
              <a:rPr lang="zh-CN" altLang="en-US" smtClean="0"/>
              <a:t>2023/12/7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EF6B98-7667-D219-AB0B-3909AF449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E544A7-45FB-7684-B67A-FD90AFE3E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C199A-535C-48B9-B0BB-7B01A3DE2C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3139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9B9981-6471-19C4-9DDD-D3E0F7293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4CE676-2DE6-B2AF-A828-A5CADCB34C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D309AB3-152D-5E96-CE02-68C0128CCD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693705-4E82-9D18-62A3-8F45EBCD0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8B560-C82D-47E2-BABC-6E7A19CC66D7}" type="datetime1">
              <a:rPr lang="zh-CN" altLang="en-US" smtClean="0"/>
              <a:t>2023/12/7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288DA1-5343-1C2B-EC46-80E2929AD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33B2FC-34CE-6477-1E4F-F1B4BCFDC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C199A-535C-48B9-B0BB-7B01A3DE2C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1378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1C1A8F-71C7-9B3D-2AAC-24923F5C7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6ED83A-08B5-C449-6D1E-AAC9D93B6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1FB558-82F3-8532-5B8B-4E50D766D4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9EEC25F-83F8-B7D2-58BE-AF9D7BFEEA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FC0D593-4A91-E990-14B4-3BFB612317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CC7AA30-7545-1286-8FE0-B2E5632CF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2D8B3-41C0-45DB-841D-8629DE941E8E}" type="datetime1">
              <a:rPr lang="zh-CN" altLang="en-US" smtClean="0"/>
              <a:t>2023/12/7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C1AED60-2E60-7C79-D768-51CA7DB4A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826A6AE-2CE3-FF24-49D7-33D18A9C5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C199A-535C-48B9-B0BB-7B01A3DE2C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4243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F81CE9-7524-D8DC-065A-72919A4A1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0E705D7-A471-37DD-9DC7-010FD8E32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7A8BC-D42E-4C84-9FAC-08B83B3144DF}" type="datetime1">
              <a:rPr lang="zh-CN" altLang="en-US" smtClean="0"/>
              <a:t>2023/12/7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83B95FC-28D9-22DD-7A59-4A678860C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CE54CA5-D006-CFB3-FBE8-6565307EA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C199A-535C-48B9-B0BB-7B01A3DE2C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598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F495563-29B3-143F-BB7F-D6B05ED47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E6C66-EC57-4C10-8D8D-0FF57218D28F}" type="datetime1">
              <a:rPr lang="zh-CN" altLang="en-US" smtClean="0"/>
              <a:t>2023/12/7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722E470-0523-CEC0-382B-CB1232300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4BE953F-279D-6080-410F-50A28CEBA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C199A-535C-48B9-B0BB-7B01A3DE2C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7604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D33C9D-6EE3-3D8E-1A9A-E526F8175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7DBDAC-9D25-14B8-340F-D0106F1218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1911287-2CF0-8DDE-9A6A-C4930BE51D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37D808-A055-54E1-78F3-DC1A8DC61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D5651-E302-4F2C-99A0-3208223DE0AD}" type="datetime1">
              <a:rPr lang="zh-CN" altLang="en-US" smtClean="0"/>
              <a:t>2023/12/7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8883CC-1754-4444-CD74-DFEBCD75D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9D1347-CD87-A4E4-C0C1-C21A10436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C199A-535C-48B9-B0BB-7B01A3DE2C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305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5BEADC-674D-01AE-CF4A-3203550C3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54E1DE5-AD61-2DCF-336C-54037E371D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6BD472B-E995-97F4-1367-0D80E07FBB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FCA1ED-2632-4872-7563-154A3A9D9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52483-A71B-4DB6-99F6-582BA07CD106}" type="datetime1">
              <a:rPr lang="zh-CN" altLang="en-US" smtClean="0"/>
              <a:t>2023/12/7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68C428-E9B3-4B0D-EFFB-2B038A873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9C2321-9002-B19D-2F80-94A462FF2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C199A-535C-48B9-B0BB-7B01A3DE2C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637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6C64501-AB07-7086-6A2C-6404DC2A6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1B98E9-350A-E296-0676-3B4CB7D8D5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59F193-B657-77AF-A434-5430239946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14051F-5C59-49BE-A36D-4D7905B9E6B5}" type="datetime1">
              <a:rPr lang="zh-CN" altLang="en-US" smtClean="0"/>
              <a:t>2023/12/7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625756-7DA0-F43C-79EF-18EE4EA59E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AFB73B-3989-8029-E4D5-217B4F5FB6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C199A-535C-48B9-B0BB-7B01A3DE2C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9255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fund.eastmoney.com/006626.html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fund.eastmoney.com/007769.html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fund.eastmoney.com/004685.html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C1FB81-C263-9D32-C102-77A0B45491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人生财富规划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E11F2E7-5945-BF5B-EE77-6047AD9B2E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---</a:t>
            </a:r>
            <a:r>
              <a:rPr lang="zh-CN" altLang="en-US" dirty="0"/>
              <a:t>打造</a:t>
            </a:r>
            <a:r>
              <a:rPr lang="zh-CN" altLang="en-US"/>
              <a:t>一台会自己赚钱</a:t>
            </a:r>
            <a:r>
              <a:rPr lang="zh-CN" altLang="en-US" dirty="0"/>
              <a:t>来养活你的永动机</a:t>
            </a:r>
          </a:p>
        </p:txBody>
      </p:sp>
    </p:spTree>
    <p:extLst>
      <p:ext uri="{BB962C8B-B14F-4D97-AF65-F5344CB8AC3E}">
        <p14:creationId xmlns:p14="http://schemas.microsoft.com/office/powerpoint/2010/main" val="4052221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7F94D0-8AB2-4D4E-C412-DB183AFE3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投资渠道及资金分配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247F85-E28E-E0D7-15EF-F36D25E9CE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前面描述了为什么要投资，和建立永动机的美好前景。那选择什么样的投资渠道来实现永动机的目标呢？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8E3B34-A144-792D-54BF-E805F2885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C199A-535C-48B9-B0BB-7B01A3DE2CB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7327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1996D9-D414-3CCA-4C24-0A61615C5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投资渠道（一般人可接触的）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3179F39-5856-1E1E-25D0-FEE4E7D5D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C199A-535C-48B9-B0BB-7B01A3DE2CBD}" type="slidenum">
              <a:rPr lang="zh-CN" altLang="en-US" smtClean="0"/>
              <a:t>11</a:t>
            </a:fld>
            <a:endParaRPr lang="zh-CN" altLang="en-US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7A948241-EB64-FC11-012E-CF80487E7A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141666"/>
              </p:ext>
            </p:extLst>
          </p:nvPr>
        </p:nvGraphicFramePr>
        <p:xfrm>
          <a:off x="977804" y="1551940"/>
          <a:ext cx="10212710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6439">
                  <a:extLst>
                    <a:ext uri="{9D8B030D-6E8A-4147-A177-3AD203B41FA5}">
                      <a16:colId xmlns:a16="http://schemas.microsoft.com/office/drawing/2014/main" val="1736778413"/>
                    </a:ext>
                  </a:extLst>
                </a:gridCol>
                <a:gridCol w="1606439">
                  <a:extLst>
                    <a:ext uri="{9D8B030D-6E8A-4147-A177-3AD203B41FA5}">
                      <a16:colId xmlns:a16="http://schemas.microsoft.com/office/drawing/2014/main" val="3164383253"/>
                    </a:ext>
                  </a:extLst>
                </a:gridCol>
                <a:gridCol w="1131859">
                  <a:extLst>
                    <a:ext uri="{9D8B030D-6E8A-4147-A177-3AD203B41FA5}">
                      <a16:colId xmlns:a16="http://schemas.microsoft.com/office/drawing/2014/main" val="837705706"/>
                    </a:ext>
                  </a:extLst>
                </a:gridCol>
                <a:gridCol w="998621">
                  <a:extLst>
                    <a:ext uri="{9D8B030D-6E8A-4147-A177-3AD203B41FA5}">
                      <a16:colId xmlns:a16="http://schemas.microsoft.com/office/drawing/2014/main" val="1675860302"/>
                    </a:ext>
                  </a:extLst>
                </a:gridCol>
                <a:gridCol w="4869352">
                  <a:extLst>
                    <a:ext uri="{9D8B030D-6E8A-4147-A177-3AD203B41FA5}">
                      <a16:colId xmlns:a16="http://schemas.microsoft.com/office/drawing/2014/main" val="9698042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投资渠道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年化收益率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风险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流动性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特点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6894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银行定期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2-4%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很低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风险低，回报约等于通胀，但流动性差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1229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货币基金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2%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很低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风险低，回报追不上通胀，流动性好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7360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solidFill>
                            <a:srgbClr val="002060"/>
                          </a:solidFill>
                        </a:rPr>
                        <a:t>理财产品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002060"/>
                          </a:solidFill>
                        </a:rPr>
                        <a:t>3%</a:t>
                      </a:r>
                      <a:endParaRPr lang="zh-CN" altLang="en-US" sz="16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rgbClr val="002060"/>
                          </a:solidFill>
                        </a:rPr>
                        <a:t>低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rgbClr val="002060"/>
                          </a:solidFill>
                        </a:rPr>
                        <a:t>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solidFill>
                            <a:srgbClr val="002060"/>
                          </a:solidFill>
                        </a:rPr>
                        <a:t>底层就是债券，而业绩数据不公开不透明。</a:t>
                      </a:r>
                      <a:endParaRPr lang="en-US" altLang="zh-CN" sz="1600" dirty="0">
                        <a:solidFill>
                          <a:srgbClr val="002060"/>
                        </a:solidFill>
                      </a:endParaRPr>
                    </a:p>
                    <a:p>
                      <a:r>
                        <a:rPr lang="en-US" altLang="zh-CN" sz="1600" dirty="0">
                          <a:solidFill>
                            <a:srgbClr val="002060"/>
                          </a:solidFill>
                        </a:rPr>
                        <a:t>2022</a:t>
                      </a:r>
                      <a:r>
                        <a:rPr lang="zh-CN" altLang="en-US" sz="1600" dirty="0">
                          <a:solidFill>
                            <a:srgbClr val="002060"/>
                          </a:solidFill>
                        </a:rPr>
                        <a:t>年底的债灾，很多理财产品比债基跌得还厉害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5577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solidFill>
                            <a:srgbClr val="002060"/>
                          </a:solidFill>
                        </a:rPr>
                        <a:t>债券基金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002060"/>
                          </a:solidFill>
                        </a:rPr>
                        <a:t>2-8%</a:t>
                      </a:r>
                      <a:endParaRPr lang="zh-CN" altLang="en-US" sz="16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rgbClr val="002060"/>
                          </a:solidFill>
                        </a:rPr>
                        <a:t>低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rgbClr val="002060"/>
                          </a:solidFill>
                        </a:rPr>
                        <a:t>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solidFill>
                            <a:srgbClr val="002060"/>
                          </a:solidFill>
                        </a:rPr>
                        <a:t>品种数量众多，业绩数据公开透明，受监管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5614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solidFill>
                            <a:srgbClr val="002060"/>
                          </a:solidFill>
                        </a:rPr>
                        <a:t>买房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002060"/>
                          </a:solidFill>
                        </a:rPr>
                        <a:t>8% + 2%</a:t>
                      </a:r>
                      <a:endParaRPr lang="zh-CN" altLang="en-US" sz="16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rgbClr val="002060"/>
                          </a:solidFill>
                        </a:rPr>
                        <a:t>低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rgbClr val="002060"/>
                          </a:solidFill>
                        </a:rPr>
                        <a:t>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solidFill>
                            <a:srgbClr val="002060"/>
                          </a:solidFill>
                        </a:rPr>
                        <a:t>未来</a:t>
                      </a:r>
                      <a:r>
                        <a:rPr lang="en-US" altLang="zh-CN" sz="1600" dirty="0">
                          <a:solidFill>
                            <a:srgbClr val="002060"/>
                          </a:solidFill>
                        </a:rPr>
                        <a:t>20</a:t>
                      </a:r>
                      <a:r>
                        <a:rPr lang="zh-CN" altLang="en-US" sz="1600" dirty="0">
                          <a:solidFill>
                            <a:srgbClr val="002060"/>
                          </a:solidFill>
                        </a:rPr>
                        <a:t>年不会再像过往</a:t>
                      </a:r>
                      <a:r>
                        <a:rPr lang="en-US" altLang="zh-CN" sz="1600" dirty="0">
                          <a:solidFill>
                            <a:srgbClr val="002060"/>
                          </a:solidFill>
                        </a:rPr>
                        <a:t>20</a:t>
                      </a:r>
                      <a:r>
                        <a:rPr lang="zh-CN" altLang="en-US" sz="1600" dirty="0">
                          <a:solidFill>
                            <a:srgbClr val="002060"/>
                          </a:solidFill>
                        </a:rPr>
                        <a:t>年那样疯涨了，因为少子化和城市化速度减缓；而且一次性投入大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3194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solidFill>
                            <a:srgbClr val="002060"/>
                          </a:solidFill>
                        </a:rPr>
                        <a:t>股票基金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002060"/>
                          </a:solidFill>
                        </a:rPr>
                        <a:t>-40% -- +50%</a:t>
                      </a:r>
                      <a:endParaRPr lang="zh-CN" altLang="en-US" sz="16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rgbClr val="002060"/>
                          </a:solidFill>
                        </a:rPr>
                        <a:t>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rgbClr val="002060"/>
                          </a:solidFill>
                        </a:rPr>
                        <a:t>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solidFill>
                            <a:srgbClr val="002060"/>
                          </a:solidFill>
                        </a:rPr>
                        <a:t>如无可靠策略，收益是不可靠不稳定的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8209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solidFill>
                            <a:srgbClr val="002060"/>
                          </a:solidFill>
                        </a:rPr>
                        <a:t>股票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002060"/>
                          </a:solidFill>
                        </a:rPr>
                        <a:t>-90% -- +400%</a:t>
                      </a:r>
                      <a:endParaRPr lang="zh-CN" altLang="en-US" sz="1600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rgbClr val="002060"/>
                          </a:solidFill>
                        </a:rPr>
                        <a:t>很高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rgbClr val="002060"/>
                          </a:solidFill>
                        </a:rPr>
                        <a:t>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solidFill>
                            <a:srgbClr val="002060"/>
                          </a:solidFill>
                        </a:rPr>
                        <a:t>如无可靠策略，收益是不可靠不稳定的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3340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期货</a:t>
                      </a:r>
                      <a:r>
                        <a:rPr lang="en-US" altLang="zh-CN" sz="1600" dirty="0"/>
                        <a:t>/</a:t>
                      </a:r>
                      <a:r>
                        <a:rPr lang="zh-CN" altLang="en-US" sz="1600" dirty="0"/>
                        <a:t>外汇</a:t>
                      </a:r>
                      <a:r>
                        <a:rPr lang="en-US" altLang="zh-CN" sz="1600" dirty="0"/>
                        <a:t>/</a:t>
                      </a:r>
                      <a:r>
                        <a:rPr lang="zh-CN" altLang="en-US" sz="1600" dirty="0"/>
                        <a:t>黄金贵金属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很高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高风险高回报，有技术门槛，一般人不适合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07988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5308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5FFBCB-330B-EAB0-35CA-4FB8B719C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风险及回报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C914FF-99EB-1345-0424-E8E309D9B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C199A-535C-48B9-B0BB-7B01A3DE2CBD}" type="slidenum">
              <a:rPr lang="zh-CN" altLang="en-US" smtClean="0"/>
              <a:t>12</a:t>
            </a:fld>
            <a:endParaRPr lang="zh-CN" altLang="en-US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F7B8AC07-E317-7283-145C-951516DF60A2}"/>
              </a:ext>
            </a:extLst>
          </p:cNvPr>
          <p:cNvCxnSpPr/>
          <p:nvPr/>
        </p:nvCxnSpPr>
        <p:spPr>
          <a:xfrm>
            <a:off x="1838539" y="4011826"/>
            <a:ext cx="770823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0E7A637D-06FC-8CDC-24B3-A0501AFFA631}"/>
              </a:ext>
            </a:extLst>
          </p:cNvPr>
          <p:cNvCxnSpPr/>
          <p:nvPr/>
        </p:nvCxnSpPr>
        <p:spPr>
          <a:xfrm flipV="1">
            <a:off x="2632122" y="2186780"/>
            <a:ext cx="32084" cy="33808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B6D32574-62FF-1749-1A0B-F3869CD01BDB}"/>
              </a:ext>
            </a:extLst>
          </p:cNvPr>
          <p:cNvSpPr txBox="1"/>
          <p:nvPr/>
        </p:nvSpPr>
        <p:spPr>
          <a:xfrm>
            <a:off x="2868241" y="4921323"/>
            <a:ext cx="1319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银行存款</a:t>
            </a:r>
            <a:r>
              <a:rPr lang="en-US" altLang="zh-CN" dirty="0"/>
              <a:t>/</a:t>
            </a:r>
          </a:p>
          <a:p>
            <a:r>
              <a:rPr lang="zh-CN" altLang="en-US" dirty="0"/>
              <a:t>货币基金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0B37C06-E486-0C2F-BBF6-D2AF4256E383}"/>
              </a:ext>
            </a:extLst>
          </p:cNvPr>
          <p:cNvSpPr txBox="1"/>
          <p:nvPr/>
        </p:nvSpPr>
        <p:spPr>
          <a:xfrm>
            <a:off x="9546771" y="3771194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</a:rPr>
              <a:t>年化回报率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7A136F7-8C77-7A0E-C0CE-64BC2DA0901A}"/>
              </a:ext>
            </a:extLst>
          </p:cNvPr>
          <p:cNvSpPr txBox="1"/>
          <p:nvPr/>
        </p:nvSpPr>
        <p:spPr>
          <a:xfrm>
            <a:off x="2188958" y="1740719"/>
            <a:ext cx="886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0070C0"/>
                </a:solidFill>
              </a:rPr>
              <a:t>风险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3AADE55-80D3-8842-EC77-DF941A07D53D}"/>
              </a:ext>
            </a:extLst>
          </p:cNvPr>
          <p:cNvSpPr txBox="1"/>
          <p:nvPr/>
        </p:nvSpPr>
        <p:spPr>
          <a:xfrm>
            <a:off x="8865281" y="2112696"/>
            <a:ext cx="986593" cy="646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股票</a:t>
            </a:r>
            <a:r>
              <a:rPr lang="en-US" altLang="zh-CN" dirty="0"/>
              <a:t>/</a:t>
            </a:r>
          </a:p>
          <a:p>
            <a:r>
              <a:rPr lang="zh-CN" altLang="en-US" dirty="0"/>
              <a:t>期货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5750583-790E-BB67-464B-E5283019258B}"/>
              </a:ext>
            </a:extLst>
          </p:cNvPr>
          <p:cNvSpPr txBox="1"/>
          <p:nvPr/>
        </p:nvSpPr>
        <p:spPr>
          <a:xfrm>
            <a:off x="4897691" y="4323589"/>
            <a:ext cx="1145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2060"/>
                </a:solidFill>
              </a:rPr>
              <a:t>债券基金</a:t>
            </a:r>
            <a:endParaRPr lang="en-US" altLang="zh-CN" dirty="0">
              <a:solidFill>
                <a:srgbClr val="002060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B03DBB2-8ABF-E305-8938-56430702DB01}"/>
              </a:ext>
            </a:extLst>
          </p:cNvPr>
          <p:cNvSpPr txBox="1"/>
          <p:nvPr/>
        </p:nvSpPr>
        <p:spPr>
          <a:xfrm>
            <a:off x="5920252" y="3642664"/>
            <a:ext cx="594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0070C0"/>
                </a:solidFill>
              </a:rPr>
              <a:t>10%</a:t>
            </a:r>
            <a:endParaRPr lang="zh-CN" altLang="en-US" sz="1400" dirty="0">
              <a:solidFill>
                <a:srgbClr val="0070C0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D5AA0CF-4F0A-FD87-BE0B-8DAC9BF4E5C3}"/>
              </a:ext>
            </a:extLst>
          </p:cNvPr>
          <p:cNvSpPr txBox="1"/>
          <p:nvPr/>
        </p:nvSpPr>
        <p:spPr>
          <a:xfrm>
            <a:off x="8387728" y="3611378"/>
            <a:ext cx="594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0070C0"/>
                </a:solidFill>
              </a:rPr>
              <a:t>20%</a:t>
            </a:r>
            <a:endParaRPr lang="zh-CN" altLang="en-US" sz="1400" dirty="0">
              <a:solidFill>
                <a:srgbClr val="0070C0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528A354-0B3B-7849-5E77-2093B6E95215}"/>
              </a:ext>
            </a:extLst>
          </p:cNvPr>
          <p:cNvSpPr txBox="1"/>
          <p:nvPr/>
        </p:nvSpPr>
        <p:spPr>
          <a:xfrm>
            <a:off x="3160508" y="3642664"/>
            <a:ext cx="594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0070C0"/>
                </a:solidFill>
              </a:rPr>
              <a:t>2-3%</a:t>
            </a:r>
            <a:endParaRPr lang="zh-CN" altLang="en-US" sz="1400" dirty="0">
              <a:solidFill>
                <a:srgbClr val="0070C0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FB62850-11A4-AF97-C2FE-ED47844B1C7B}"/>
              </a:ext>
            </a:extLst>
          </p:cNvPr>
          <p:cNvSpPr txBox="1"/>
          <p:nvPr/>
        </p:nvSpPr>
        <p:spPr>
          <a:xfrm>
            <a:off x="2006853" y="5207281"/>
            <a:ext cx="594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rgbClr val="0070C0"/>
                </a:solidFill>
              </a:rPr>
              <a:t>很低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3AF5E52-4E73-9860-19F8-681A636AFC29}"/>
              </a:ext>
            </a:extLst>
          </p:cNvPr>
          <p:cNvSpPr txBox="1"/>
          <p:nvPr/>
        </p:nvSpPr>
        <p:spPr>
          <a:xfrm>
            <a:off x="2054979" y="3279711"/>
            <a:ext cx="594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rgbClr val="0070C0"/>
                </a:solidFill>
              </a:rPr>
              <a:t>高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DE2120D-1080-4943-3EBE-336CDA3520D7}"/>
              </a:ext>
            </a:extLst>
          </p:cNvPr>
          <p:cNvSpPr txBox="1"/>
          <p:nvPr/>
        </p:nvSpPr>
        <p:spPr>
          <a:xfrm>
            <a:off x="2006853" y="4328075"/>
            <a:ext cx="594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rgbClr val="0070C0"/>
                </a:solidFill>
              </a:rPr>
              <a:t>低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17B28D6-4E5E-2F91-D855-86368ED9A944}"/>
              </a:ext>
            </a:extLst>
          </p:cNvPr>
          <p:cNvSpPr txBox="1"/>
          <p:nvPr/>
        </p:nvSpPr>
        <p:spPr>
          <a:xfrm>
            <a:off x="2012244" y="2248277"/>
            <a:ext cx="594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rgbClr val="0070C0"/>
                </a:solidFill>
              </a:rPr>
              <a:t>很高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5160735-AE69-7304-0C45-D53A29550C38}"/>
              </a:ext>
            </a:extLst>
          </p:cNvPr>
          <p:cNvSpPr txBox="1"/>
          <p:nvPr/>
        </p:nvSpPr>
        <p:spPr>
          <a:xfrm>
            <a:off x="6701089" y="3027428"/>
            <a:ext cx="17866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2060"/>
                </a:solidFill>
              </a:rPr>
              <a:t>股票长线策略</a:t>
            </a:r>
            <a:r>
              <a:rPr lang="en-US" altLang="zh-CN" dirty="0">
                <a:solidFill>
                  <a:srgbClr val="002060"/>
                </a:solidFill>
              </a:rPr>
              <a:t>/</a:t>
            </a:r>
          </a:p>
          <a:p>
            <a:r>
              <a:rPr lang="zh-CN" altLang="en-US" dirty="0">
                <a:solidFill>
                  <a:srgbClr val="002060"/>
                </a:solidFill>
              </a:rPr>
              <a:t>稳健股票基金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3FF5C734-13A1-F53C-65ED-97447EF81B5A}"/>
              </a:ext>
            </a:extLst>
          </p:cNvPr>
          <p:cNvSpPr txBox="1"/>
          <p:nvPr/>
        </p:nvSpPr>
        <p:spPr>
          <a:xfrm>
            <a:off x="3075285" y="4323589"/>
            <a:ext cx="1145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理财产品</a:t>
            </a:r>
            <a:endParaRPr lang="en-US" altLang="zh-CN" dirty="0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28626B83-93AB-41EF-C35A-EB17244C22E5}"/>
              </a:ext>
            </a:extLst>
          </p:cNvPr>
          <p:cNvCxnSpPr/>
          <p:nvPr/>
        </p:nvCxnSpPr>
        <p:spPr>
          <a:xfrm flipV="1">
            <a:off x="3834192" y="2654025"/>
            <a:ext cx="6302829" cy="318071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00D5E882-CBF5-65B7-440D-FEAFC84A00C9}"/>
              </a:ext>
            </a:extLst>
          </p:cNvPr>
          <p:cNvSpPr txBox="1"/>
          <p:nvPr/>
        </p:nvSpPr>
        <p:spPr>
          <a:xfrm>
            <a:off x="10063214" y="2500136"/>
            <a:ext cx="9865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0070C0"/>
                </a:solidFill>
              </a:rPr>
              <a:t>研究路径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C81EB167-211C-617B-F170-E99750372116}"/>
              </a:ext>
            </a:extLst>
          </p:cNvPr>
          <p:cNvSpPr txBox="1"/>
          <p:nvPr/>
        </p:nvSpPr>
        <p:spPr>
          <a:xfrm>
            <a:off x="7783286" y="5188749"/>
            <a:ext cx="31505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先研究低风险低回报的，再逐步向稍高风险、高回报的品种过度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先研究长线的，不用经常盯盘。不影响做其它的事</a:t>
            </a:r>
          </a:p>
        </p:txBody>
      </p:sp>
    </p:spTree>
    <p:extLst>
      <p:ext uri="{BB962C8B-B14F-4D97-AF65-F5344CB8AC3E}">
        <p14:creationId xmlns:p14="http://schemas.microsoft.com/office/powerpoint/2010/main" val="1438750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77B483-7334-4CD6-37AA-D1EBCE2AF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投资资金分配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6E701B3-E0BF-3676-36DD-C8FE9B2A5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C199A-535C-48B9-B0BB-7B01A3DE2CBD}" type="slidenum">
              <a:rPr lang="zh-CN" altLang="en-US" smtClean="0"/>
              <a:t>13</a:t>
            </a:fld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7D22BC20-3600-3F9C-4384-5366262FD734}"/>
              </a:ext>
            </a:extLst>
          </p:cNvPr>
          <p:cNvSpPr/>
          <p:nvPr/>
        </p:nvSpPr>
        <p:spPr>
          <a:xfrm>
            <a:off x="8377382" y="4341431"/>
            <a:ext cx="2900218" cy="1389906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600" b="1" dirty="0">
                <a:solidFill>
                  <a:schemeClr val="tx1"/>
                </a:solidFill>
              </a:rPr>
              <a:t>2) </a:t>
            </a:r>
            <a:r>
              <a:rPr lang="zh-CN" altLang="en-US" sz="1600" b="1" dirty="0">
                <a:solidFill>
                  <a:schemeClr val="tx1"/>
                </a:solidFill>
              </a:rPr>
              <a:t>即取即用部分：</a:t>
            </a:r>
            <a:endParaRPr lang="en-US" altLang="zh-CN" sz="1600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/>
                </a:solidFill>
              </a:rPr>
              <a:t>货币基金</a:t>
            </a:r>
            <a:r>
              <a:rPr lang="en-US" altLang="zh-CN" sz="1400" dirty="0">
                <a:solidFill>
                  <a:schemeClr val="tx1"/>
                </a:solidFill>
              </a:rPr>
              <a:t>/</a:t>
            </a:r>
            <a:r>
              <a:rPr lang="zh-CN" altLang="en-US" sz="1400" dirty="0">
                <a:solidFill>
                  <a:schemeClr val="tx1"/>
                </a:solidFill>
              </a:rPr>
              <a:t>余额宝</a:t>
            </a:r>
            <a:r>
              <a:rPr lang="en-US" altLang="zh-CN" sz="1400" dirty="0">
                <a:solidFill>
                  <a:schemeClr val="tx1"/>
                </a:solidFill>
              </a:rPr>
              <a:t>/</a:t>
            </a:r>
            <a:r>
              <a:rPr lang="zh-CN" altLang="en-US" sz="1400" dirty="0">
                <a:solidFill>
                  <a:schemeClr val="tx1"/>
                </a:solidFill>
              </a:rPr>
              <a:t>微信零钱通：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/>
                </a:solidFill>
              </a:rPr>
              <a:t>用于突发情况紧急马上用钱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/>
                </a:solidFill>
              </a:rPr>
              <a:t>目标收益率：</a:t>
            </a:r>
            <a:r>
              <a:rPr lang="en-US" altLang="zh-CN" sz="1400" dirty="0">
                <a:solidFill>
                  <a:schemeClr val="tx1"/>
                </a:solidFill>
              </a:rPr>
              <a:t>2-3%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/>
                </a:solidFill>
              </a:rPr>
              <a:t>金额：约</a:t>
            </a:r>
            <a:r>
              <a:rPr lang="en-US" altLang="zh-CN" sz="1400" dirty="0">
                <a:solidFill>
                  <a:schemeClr val="tx1"/>
                </a:solidFill>
              </a:rPr>
              <a:t>1w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31087C52-6C91-4EFF-837F-8E9E96607D5A}"/>
              </a:ext>
            </a:extLst>
          </p:cNvPr>
          <p:cNvSpPr/>
          <p:nvPr/>
        </p:nvSpPr>
        <p:spPr>
          <a:xfrm>
            <a:off x="5656270" y="1531410"/>
            <a:ext cx="3161286" cy="1737792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600" b="1" dirty="0">
                <a:solidFill>
                  <a:schemeClr val="tx1"/>
                </a:solidFill>
              </a:rPr>
              <a:t>3) </a:t>
            </a:r>
            <a:r>
              <a:rPr lang="zh-CN" altLang="en-US" sz="1600" b="1" dirty="0">
                <a:solidFill>
                  <a:schemeClr val="tx1"/>
                </a:solidFill>
              </a:rPr>
              <a:t>灵活取用部分：</a:t>
            </a:r>
            <a:endParaRPr lang="en-US" altLang="zh-CN" sz="1600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/>
                </a:solidFill>
              </a:rPr>
              <a:t>短期债券基金，可随时赎回，</a:t>
            </a:r>
            <a:r>
              <a:rPr lang="en-US" altLang="zh-CN" sz="1400" dirty="0">
                <a:solidFill>
                  <a:schemeClr val="tx1"/>
                </a:solidFill>
              </a:rPr>
              <a:t>2-3</a:t>
            </a:r>
            <a:r>
              <a:rPr lang="zh-CN" altLang="en-US" sz="1400" dirty="0">
                <a:solidFill>
                  <a:schemeClr val="tx1"/>
                </a:solidFill>
              </a:rPr>
              <a:t>天后即可到账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/>
                </a:solidFill>
              </a:rPr>
              <a:t>用于应付家庭意外的大额支出，每月信用卡还款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/>
                </a:solidFill>
              </a:rPr>
              <a:t>目标收益率：</a:t>
            </a:r>
            <a:r>
              <a:rPr lang="en-US" altLang="zh-CN" sz="1400" dirty="0">
                <a:solidFill>
                  <a:schemeClr val="tx1"/>
                </a:solidFill>
              </a:rPr>
              <a:t>4-6%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/>
                </a:solidFill>
              </a:rPr>
              <a:t>金额：半年</a:t>
            </a:r>
            <a:r>
              <a:rPr lang="en-US" altLang="zh-CN" sz="1400" dirty="0">
                <a:solidFill>
                  <a:schemeClr val="tx1"/>
                </a:solidFill>
              </a:rPr>
              <a:t>/1</a:t>
            </a:r>
            <a:r>
              <a:rPr lang="zh-CN" altLang="en-US" sz="1400" dirty="0">
                <a:solidFill>
                  <a:schemeClr val="tx1"/>
                </a:solidFill>
              </a:rPr>
              <a:t>年内会支出的钱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58B1FA94-039E-C2A9-29FF-A2E13B82427E}"/>
              </a:ext>
            </a:extLst>
          </p:cNvPr>
          <p:cNvSpPr/>
          <p:nvPr/>
        </p:nvSpPr>
        <p:spPr>
          <a:xfrm>
            <a:off x="3383328" y="4338041"/>
            <a:ext cx="3007897" cy="1517814"/>
          </a:xfrm>
          <a:prstGeom prst="round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600" b="1" dirty="0">
                <a:solidFill>
                  <a:schemeClr val="tx1"/>
                </a:solidFill>
              </a:rPr>
              <a:t>4) </a:t>
            </a:r>
            <a:r>
              <a:rPr lang="zh-CN" altLang="en-US" sz="1600" b="1" dirty="0">
                <a:solidFill>
                  <a:schemeClr val="tx1"/>
                </a:solidFill>
              </a:rPr>
              <a:t>长线稳健债券基金：</a:t>
            </a:r>
            <a:endParaRPr lang="en-US" altLang="zh-CN" sz="1600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/>
                </a:solidFill>
              </a:rPr>
              <a:t>有封闭期的长债基金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tx1"/>
                </a:solidFill>
              </a:rPr>
              <a:t>2</a:t>
            </a:r>
            <a:r>
              <a:rPr lang="zh-CN" altLang="en-US" sz="1400" dirty="0">
                <a:solidFill>
                  <a:schemeClr val="tx1"/>
                </a:solidFill>
              </a:rPr>
              <a:t>年内不用的钱，追求稳健且较高的收益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/>
                </a:solidFill>
              </a:rPr>
              <a:t>目标收益率：</a:t>
            </a:r>
            <a:r>
              <a:rPr lang="en-US" altLang="zh-CN" sz="1400" dirty="0">
                <a:solidFill>
                  <a:schemeClr val="tx1"/>
                </a:solidFill>
              </a:rPr>
              <a:t>6-8%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/>
                </a:solidFill>
              </a:rPr>
              <a:t>金额：按风险偏好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BFA75D76-7307-906B-4900-07697EE23056}"/>
              </a:ext>
            </a:extLst>
          </p:cNvPr>
          <p:cNvSpPr/>
          <p:nvPr/>
        </p:nvSpPr>
        <p:spPr>
          <a:xfrm>
            <a:off x="1279824" y="1531410"/>
            <a:ext cx="3007897" cy="1640346"/>
          </a:xfrm>
          <a:prstGeom prst="round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600" b="1" dirty="0">
                <a:solidFill>
                  <a:schemeClr val="tx1"/>
                </a:solidFill>
              </a:rPr>
              <a:t>5) </a:t>
            </a:r>
            <a:r>
              <a:rPr lang="zh-CN" altLang="en-US" sz="1600" b="1" dirty="0">
                <a:solidFill>
                  <a:schemeClr val="tx1"/>
                </a:solidFill>
              </a:rPr>
              <a:t>长线稳健股票</a:t>
            </a:r>
            <a:r>
              <a:rPr lang="en-US" altLang="zh-CN" sz="1600" b="1" dirty="0">
                <a:solidFill>
                  <a:schemeClr val="tx1"/>
                </a:solidFill>
              </a:rPr>
              <a:t>/</a:t>
            </a:r>
            <a:r>
              <a:rPr lang="zh-CN" altLang="en-US" sz="1600" b="1" dirty="0">
                <a:solidFill>
                  <a:schemeClr val="tx1"/>
                </a:solidFill>
              </a:rPr>
              <a:t>基金：</a:t>
            </a:r>
            <a:endParaRPr lang="en-US" altLang="zh-CN" sz="1600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/>
                </a:solidFill>
              </a:rPr>
              <a:t>较稳健的股票或股票基金，长线策略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/>
                </a:solidFill>
              </a:rPr>
              <a:t>追求相对稳健和高的收益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/>
                </a:solidFill>
              </a:rPr>
              <a:t>目标收益率：</a:t>
            </a:r>
            <a:r>
              <a:rPr lang="en-US" altLang="zh-CN" sz="1400" dirty="0">
                <a:solidFill>
                  <a:schemeClr val="tx1"/>
                </a:solidFill>
              </a:rPr>
              <a:t>15-20%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/>
                </a:solidFill>
              </a:rPr>
              <a:t>金额：按风险偏好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E14E0DBC-C79E-6889-D075-7A0ECBE37637}"/>
              </a:ext>
            </a:extLst>
          </p:cNvPr>
          <p:cNvSpPr/>
          <p:nvPr/>
        </p:nvSpPr>
        <p:spPr>
          <a:xfrm>
            <a:off x="474392" y="4338041"/>
            <a:ext cx="2712154" cy="1501908"/>
          </a:xfrm>
          <a:prstGeom prst="roundRect">
            <a:avLst>
              <a:gd name="adj" fmla="val 19600"/>
            </a:avLst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600" b="1" dirty="0">
                <a:solidFill>
                  <a:schemeClr val="tx1"/>
                </a:solidFill>
              </a:rPr>
              <a:t>6) </a:t>
            </a:r>
            <a:r>
              <a:rPr lang="zh-CN" altLang="en-US" sz="1600" b="1" dirty="0">
                <a:solidFill>
                  <a:schemeClr val="tx1"/>
                </a:solidFill>
              </a:rPr>
              <a:t>短线搏杀：</a:t>
            </a:r>
            <a:endParaRPr lang="en-US" altLang="zh-CN" sz="1600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/>
                </a:solidFill>
              </a:rPr>
              <a:t>追求高回报高风险的短线策略，打板</a:t>
            </a:r>
            <a:r>
              <a:rPr lang="en-US" altLang="zh-CN" sz="1400" dirty="0">
                <a:solidFill>
                  <a:schemeClr val="tx1"/>
                </a:solidFill>
              </a:rPr>
              <a:t>/</a:t>
            </a:r>
            <a:r>
              <a:rPr lang="zh-CN" altLang="en-US" sz="1400" dirty="0">
                <a:solidFill>
                  <a:schemeClr val="tx1"/>
                </a:solidFill>
              </a:rPr>
              <a:t>追龙</a:t>
            </a:r>
            <a:r>
              <a:rPr lang="en-US" altLang="zh-CN" sz="1400" dirty="0">
                <a:solidFill>
                  <a:schemeClr val="tx1"/>
                </a:solidFill>
              </a:rPr>
              <a:t>/</a:t>
            </a:r>
            <a:r>
              <a:rPr lang="zh-CN" altLang="en-US" sz="1400" dirty="0">
                <a:solidFill>
                  <a:schemeClr val="tx1"/>
                </a:solidFill>
              </a:rPr>
              <a:t>趋势等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/>
                </a:solidFill>
              </a:rPr>
              <a:t>目标收益率：</a:t>
            </a:r>
            <a:r>
              <a:rPr lang="en-US" altLang="zh-CN" sz="1400" dirty="0">
                <a:solidFill>
                  <a:schemeClr val="tx1"/>
                </a:solidFill>
              </a:rPr>
              <a:t>30%++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/>
                </a:solidFill>
              </a:rPr>
              <a:t>金额：按风险偏好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9EA576C7-F4B3-A0D5-4B9E-406CAF1B4306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1985211" y="3720058"/>
            <a:ext cx="9292389" cy="18091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A3267501-F70E-E175-70DE-E925DE43F978}"/>
              </a:ext>
            </a:extLst>
          </p:cNvPr>
          <p:cNvSpPr txBox="1"/>
          <p:nvPr/>
        </p:nvSpPr>
        <p:spPr>
          <a:xfrm>
            <a:off x="11277600" y="3550781"/>
            <a:ext cx="9144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0070C0"/>
                </a:solidFill>
              </a:rPr>
              <a:t>流动性</a:t>
            </a:r>
          </a:p>
        </p:txBody>
      </p:sp>
      <p:sp>
        <p:nvSpPr>
          <p:cNvPr id="17" name="对话气泡: 圆角矩形 16">
            <a:extLst>
              <a:ext uri="{FF2B5EF4-FFF2-40B4-BE49-F238E27FC236}">
                <a16:creationId xmlns:a16="http://schemas.microsoft.com/office/drawing/2014/main" id="{B0BABCC4-4CE3-736B-03DE-6F6E32AA9449}"/>
              </a:ext>
            </a:extLst>
          </p:cNvPr>
          <p:cNvSpPr/>
          <p:nvPr/>
        </p:nvSpPr>
        <p:spPr>
          <a:xfrm>
            <a:off x="9020065" y="1531410"/>
            <a:ext cx="2633913" cy="1571727"/>
          </a:xfrm>
          <a:prstGeom prst="wedgeRoundRectCallout">
            <a:avLst>
              <a:gd name="adj1" fmla="val 17759"/>
              <a:gd name="adj2" fmla="val 50835"/>
              <a:gd name="adj3" fmla="val 16667"/>
            </a:avLst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600" b="1" dirty="0">
                <a:solidFill>
                  <a:schemeClr val="tx1"/>
                </a:solidFill>
              </a:rPr>
              <a:t>1) </a:t>
            </a:r>
            <a:r>
              <a:rPr lang="zh-CN" altLang="en-US" sz="1600" b="1" dirty="0">
                <a:solidFill>
                  <a:schemeClr val="tx1"/>
                </a:solidFill>
              </a:rPr>
              <a:t>日常支出及消费：</a:t>
            </a:r>
            <a:endParaRPr lang="en-US" altLang="zh-CN" sz="1600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/>
                </a:solidFill>
              </a:rPr>
              <a:t>用信用卡透支，还款期内免息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/>
                </a:solidFill>
              </a:rPr>
              <a:t>自己的钱就用于投资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/>
                </a:solidFill>
              </a:rPr>
              <a:t>信用卡消费有积分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algn="ctr"/>
            <a:endParaRPr lang="zh-CN" altLang="en-US" sz="1600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6EA261FC-ED29-01EF-CC47-B52C83C2A608}"/>
              </a:ext>
            </a:extLst>
          </p:cNvPr>
          <p:cNvCxnSpPr>
            <a:cxnSpLocks/>
          </p:cNvCxnSpPr>
          <p:nvPr/>
        </p:nvCxnSpPr>
        <p:spPr>
          <a:xfrm flipH="1">
            <a:off x="800100" y="3945148"/>
            <a:ext cx="9350664" cy="59059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4369734B-A851-ACBF-D70F-BE2B5C744C55}"/>
              </a:ext>
            </a:extLst>
          </p:cNvPr>
          <p:cNvSpPr txBox="1"/>
          <p:nvPr/>
        </p:nvSpPr>
        <p:spPr>
          <a:xfrm>
            <a:off x="64168" y="3792488"/>
            <a:ext cx="9144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0070C0"/>
                </a:solidFill>
              </a:rPr>
              <a:t>回报率</a:t>
            </a: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A6C0FAC1-E0F9-C59C-8D06-2D97F740C9CA}"/>
              </a:ext>
            </a:extLst>
          </p:cNvPr>
          <p:cNvCxnSpPr>
            <a:stCxn id="17" idx="2"/>
          </p:cNvCxnSpPr>
          <p:nvPr/>
        </p:nvCxnSpPr>
        <p:spPr>
          <a:xfrm flipH="1">
            <a:off x="9977793" y="3103137"/>
            <a:ext cx="359229" cy="635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2F50C941-5D1E-4A62-F805-122DFC39FD58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8980714" y="3947021"/>
            <a:ext cx="846777" cy="394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88838F56-FD42-FE3B-D407-E20929E025AF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7236913" y="3269202"/>
            <a:ext cx="1066577" cy="4689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13087051-F38A-69B8-918F-7B6953E1C707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4474623" y="4004207"/>
            <a:ext cx="412654" cy="333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45918474-E46C-B090-9932-A31868FBEEAD}"/>
              </a:ext>
            </a:extLst>
          </p:cNvPr>
          <p:cNvCxnSpPr>
            <a:stCxn id="9" idx="2"/>
          </p:cNvCxnSpPr>
          <p:nvPr/>
        </p:nvCxnSpPr>
        <p:spPr>
          <a:xfrm>
            <a:off x="2783773" y="3171756"/>
            <a:ext cx="895598" cy="566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59537228-9088-B57F-B114-B540791E8E12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1830469" y="4004207"/>
            <a:ext cx="509960" cy="333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9123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CA5E1B-0746-C0A0-40BB-7AEE7C241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量化投资</a:t>
            </a:r>
            <a:r>
              <a:rPr lang="en-US" altLang="zh-CN" dirty="0"/>
              <a:t>/</a:t>
            </a:r>
            <a:r>
              <a:rPr lang="zh-CN" altLang="en-US" dirty="0"/>
              <a:t>量化指标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B04A43-E729-CBE2-FD0B-43D1C0E079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选择了要买基金或股票，但中国国内有</a:t>
            </a:r>
            <a:r>
              <a:rPr lang="en-US" altLang="zh-CN" dirty="0"/>
              <a:t>18000</a:t>
            </a:r>
            <a:r>
              <a:rPr lang="zh-CN" altLang="en-US" dirty="0"/>
              <a:t>多个公募基金，</a:t>
            </a:r>
            <a:r>
              <a:rPr lang="en-US" altLang="zh-CN" dirty="0"/>
              <a:t>5000</a:t>
            </a:r>
            <a:r>
              <a:rPr lang="zh-CN" altLang="en-US" dirty="0"/>
              <a:t>多个</a:t>
            </a:r>
            <a:r>
              <a:rPr lang="en-US" altLang="zh-CN" dirty="0"/>
              <a:t>A</a:t>
            </a:r>
            <a:r>
              <a:rPr lang="zh-CN" altLang="en-US" dirty="0"/>
              <a:t>股股票，要买哪个呢？</a:t>
            </a:r>
            <a:endParaRPr lang="en-US" altLang="zh-CN" dirty="0"/>
          </a:p>
          <a:p>
            <a:r>
              <a:rPr lang="zh-CN" altLang="en-US" dirty="0"/>
              <a:t>有些什么指标能帮助量化地选择？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FBEEC8F-E75C-3E6D-0B0D-D8338B2B6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C199A-535C-48B9-B0BB-7B01A3DE2CB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35432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F30D75-D19F-9BB5-E514-DCBDCC97A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量化投资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83CB68-56F4-2F5F-BAFB-20170649E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既然决定了要买基金或股票，那买哪个呢？</a:t>
            </a:r>
            <a:endParaRPr lang="en-US" altLang="zh-CN" dirty="0"/>
          </a:p>
          <a:p>
            <a:pPr lvl="1"/>
            <a:r>
              <a:rPr lang="zh-CN" altLang="en-US" sz="2000" dirty="0"/>
              <a:t>听朋友介绍，看网络推荐？</a:t>
            </a:r>
            <a:endParaRPr lang="en-US" altLang="zh-CN" sz="2000" dirty="0"/>
          </a:p>
          <a:p>
            <a:pPr lvl="1"/>
            <a:r>
              <a:rPr lang="zh-CN" altLang="en-US" sz="2000" dirty="0"/>
              <a:t>看名称是否好听？</a:t>
            </a:r>
            <a:endParaRPr lang="en-US" altLang="zh-CN" sz="2000" dirty="0"/>
          </a:p>
          <a:p>
            <a:pPr lvl="1"/>
            <a:r>
              <a:rPr lang="zh-CN" altLang="en-US" sz="2000" dirty="0"/>
              <a:t>网络介绍的金牌基金经理，看经理背景，相貌？</a:t>
            </a:r>
            <a:endParaRPr lang="en-US" altLang="zh-CN" sz="2000" dirty="0"/>
          </a:p>
          <a:p>
            <a:endParaRPr lang="en-US" altLang="zh-CN" dirty="0"/>
          </a:p>
          <a:p>
            <a:r>
              <a:rPr lang="zh-CN" altLang="en-US" dirty="0"/>
              <a:t>描述你期望怎样的股票</a:t>
            </a:r>
            <a:r>
              <a:rPr lang="en-US" altLang="zh-CN" dirty="0"/>
              <a:t>/</a:t>
            </a:r>
            <a:r>
              <a:rPr lang="zh-CN" altLang="en-US" dirty="0"/>
              <a:t>基金？期望的投资回报状况？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用数学的语言量化地描述以上期望？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6999692-41B9-C95C-C6C0-09F5E60F6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C199A-535C-48B9-B0BB-7B01A3DE2CB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9249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8481C0-A0BD-0D90-92C8-CD0E68F0B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步骤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3291DA0-3505-48F9-A748-7048102D5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C199A-535C-48B9-B0BB-7B01A3DE2CBD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F527145E-9E63-4A85-0151-99D1D8E8F005}"/>
              </a:ext>
            </a:extLst>
          </p:cNvPr>
          <p:cNvSpPr txBox="1">
            <a:spLocks/>
          </p:cNvSpPr>
          <p:nvPr/>
        </p:nvSpPr>
        <p:spPr>
          <a:xfrm>
            <a:off x="485775" y="1690688"/>
            <a:ext cx="11506199" cy="4351338"/>
          </a:xfrm>
          <a:prstGeom prst="rect">
            <a:avLst/>
          </a:prstGeom>
        </p:spPr>
        <p:txBody>
          <a:bodyPr vert="horz" lIns="0" tIns="45720" rIns="0" bIns="45720" numCol="2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/>
              <a:t>1) </a:t>
            </a:r>
            <a:r>
              <a:rPr lang="zh-CN" altLang="en-US" sz="2400" dirty="0"/>
              <a:t>定义量化指标</a:t>
            </a:r>
            <a:endParaRPr lang="en-US" altLang="zh-CN" sz="2400" dirty="0"/>
          </a:p>
          <a:p>
            <a:pPr lvl="1"/>
            <a:r>
              <a:rPr lang="zh-CN" altLang="en-US" sz="1700" dirty="0"/>
              <a:t>用精确的数学语言来描述所有的期望值</a:t>
            </a:r>
            <a:endParaRPr lang="en-US" altLang="zh-CN" sz="1700" dirty="0"/>
          </a:p>
          <a:p>
            <a:pPr lvl="1"/>
            <a:r>
              <a:rPr lang="zh-CN" altLang="en-US" sz="1700" dirty="0"/>
              <a:t>收益率，回报稳定性，风险等</a:t>
            </a:r>
            <a:endParaRPr lang="en-US" altLang="zh-CN" sz="2000" dirty="0"/>
          </a:p>
          <a:p>
            <a:endParaRPr lang="en-US" altLang="zh-CN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/>
              <a:t>2) </a:t>
            </a:r>
            <a:r>
              <a:rPr lang="zh-CN" altLang="en-US" sz="2400" dirty="0"/>
              <a:t>下载基金</a:t>
            </a:r>
            <a:r>
              <a:rPr lang="en-US" altLang="zh-CN" sz="2400" dirty="0"/>
              <a:t>/</a:t>
            </a:r>
            <a:r>
              <a:rPr lang="zh-CN" altLang="en-US" sz="2400" dirty="0"/>
              <a:t>股票每日交易数据</a:t>
            </a:r>
            <a:endParaRPr lang="en-US" altLang="zh-CN" sz="2400" dirty="0"/>
          </a:p>
          <a:p>
            <a:pPr lvl="1"/>
            <a:r>
              <a:rPr lang="zh-CN" altLang="en-US" sz="1700" dirty="0"/>
              <a:t>交易数据爬虫</a:t>
            </a:r>
            <a:r>
              <a:rPr lang="en-US" altLang="zh-CN" sz="1700" dirty="0"/>
              <a:t>python</a:t>
            </a:r>
            <a:r>
              <a:rPr lang="zh-CN" altLang="en-US" sz="1700" dirty="0"/>
              <a:t>程序的框架</a:t>
            </a:r>
            <a:endParaRPr lang="en-US" altLang="zh-CN" sz="1800" dirty="0"/>
          </a:p>
          <a:p>
            <a:pPr lvl="1"/>
            <a:endParaRPr lang="en-US" altLang="zh-CN" sz="1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/>
              <a:t>3) </a:t>
            </a:r>
            <a:r>
              <a:rPr lang="zh-CN" altLang="en-US" sz="2400" dirty="0"/>
              <a:t>计算所有基金</a:t>
            </a:r>
            <a:r>
              <a:rPr lang="en-US" altLang="zh-CN" sz="2400" dirty="0"/>
              <a:t>/</a:t>
            </a:r>
            <a:r>
              <a:rPr lang="zh-CN" altLang="en-US" sz="2400" dirty="0"/>
              <a:t>股票的量化指标数值</a:t>
            </a:r>
            <a:endParaRPr lang="en-US" altLang="zh-CN" sz="2400" dirty="0"/>
          </a:p>
          <a:p>
            <a:pPr lvl="1"/>
            <a:r>
              <a:rPr lang="zh-CN" altLang="en-US" sz="1700" dirty="0"/>
              <a:t>这样确保不会遗留任何数值优异的基金</a:t>
            </a:r>
            <a:endParaRPr lang="en-US" altLang="zh-CN" sz="2000" dirty="0"/>
          </a:p>
          <a:p>
            <a:pPr lvl="1"/>
            <a:endParaRPr lang="en-US" altLang="zh-CN" sz="1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/>
              <a:t>4) </a:t>
            </a:r>
            <a:r>
              <a:rPr lang="zh-CN" altLang="en-US" sz="2400" dirty="0"/>
              <a:t>按照指标数值过滤出候选基金</a:t>
            </a:r>
            <a:r>
              <a:rPr lang="en-US" altLang="zh-CN" sz="2400" dirty="0"/>
              <a:t>/</a:t>
            </a:r>
            <a:r>
              <a:rPr lang="zh-CN" altLang="en-US" sz="2400" dirty="0"/>
              <a:t>股票</a:t>
            </a:r>
            <a:endParaRPr lang="en-US" altLang="zh-CN" sz="2400" dirty="0"/>
          </a:p>
          <a:p>
            <a:pPr lvl="1"/>
            <a:r>
              <a:rPr lang="zh-CN" altLang="en-US" sz="1700" dirty="0"/>
              <a:t>在目标数字的基础上，保留一定的余量来筛选</a:t>
            </a:r>
            <a:endParaRPr lang="en-US" altLang="zh-CN" sz="1700" dirty="0"/>
          </a:p>
          <a:p>
            <a:pPr marL="0" indent="0">
              <a:buNone/>
            </a:pPr>
            <a:r>
              <a:rPr lang="en-US" altLang="zh-CN" sz="2400" dirty="0"/>
              <a:t>5) </a:t>
            </a:r>
            <a:r>
              <a:rPr lang="zh-CN" altLang="en-US" sz="2400" dirty="0"/>
              <a:t>排除不合适的，保留合适的</a:t>
            </a:r>
            <a:endParaRPr lang="en-US" altLang="zh-CN" sz="2400" dirty="0"/>
          </a:p>
          <a:p>
            <a:pPr lvl="1"/>
            <a:r>
              <a:rPr lang="zh-CN" altLang="en-US" sz="1700" dirty="0"/>
              <a:t>参考基金持仓、经理变换、封闭期、人气评论</a:t>
            </a:r>
            <a:endParaRPr lang="en-US" altLang="zh-CN" sz="1900" dirty="0"/>
          </a:p>
          <a:p>
            <a:pPr lvl="1"/>
            <a:endParaRPr lang="en-US" altLang="zh-CN" sz="1900" dirty="0"/>
          </a:p>
          <a:p>
            <a:pPr marL="0" indent="0">
              <a:buNone/>
            </a:pPr>
            <a:r>
              <a:rPr lang="en-US" altLang="zh-CN" sz="2400" dirty="0"/>
              <a:t>6) </a:t>
            </a:r>
            <a:r>
              <a:rPr lang="zh-CN" altLang="en-US" sz="2400" dirty="0"/>
              <a:t>前</a:t>
            </a:r>
            <a:r>
              <a:rPr lang="en-US" altLang="zh-CN" sz="2400" dirty="0"/>
              <a:t>1/4</a:t>
            </a:r>
            <a:r>
              <a:rPr lang="zh-CN" altLang="en-US" sz="2400" dirty="0"/>
              <a:t>原则，或符合指标的加权积分</a:t>
            </a:r>
            <a:endParaRPr lang="en-US" altLang="zh-CN" sz="2400" dirty="0"/>
          </a:p>
          <a:p>
            <a:pPr lvl="1"/>
            <a:r>
              <a:rPr lang="zh-CN" altLang="en-US" sz="1700" dirty="0"/>
              <a:t>比如近</a:t>
            </a:r>
            <a:r>
              <a:rPr lang="en-US" altLang="zh-CN" sz="1700" dirty="0"/>
              <a:t>1</a:t>
            </a:r>
            <a:r>
              <a:rPr lang="zh-CN" altLang="en-US" sz="1700" dirty="0"/>
              <a:t>周、近</a:t>
            </a:r>
            <a:r>
              <a:rPr lang="en-US" altLang="zh-CN" sz="1700" dirty="0"/>
              <a:t>1</a:t>
            </a:r>
            <a:r>
              <a:rPr lang="zh-CN" altLang="en-US" sz="1700" dirty="0"/>
              <a:t>月、前</a:t>
            </a:r>
            <a:r>
              <a:rPr lang="en-US" altLang="zh-CN" sz="1700" dirty="0"/>
              <a:t>2</a:t>
            </a:r>
            <a:r>
              <a:rPr lang="zh-CN" altLang="en-US" sz="1700" dirty="0"/>
              <a:t>月、前</a:t>
            </a:r>
            <a:r>
              <a:rPr lang="en-US" altLang="zh-CN" sz="1700" dirty="0"/>
              <a:t>3</a:t>
            </a:r>
            <a:r>
              <a:rPr lang="zh-CN" altLang="en-US" sz="1700" dirty="0"/>
              <a:t>月、前</a:t>
            </a:r>
            <a:r>
              <a:rPr lang="en-US" altLang="zh-CN" sz="1700" dirty="0"/>
              <a:t>1</a:t>
            </a:r>
            <a:r>
              <a:rPr lang="zh-CN" altLang="en-US" sz="1700" dirty="0"/>
              <a:t>季度、前半年排前十的基金，满足条件的次数</a:t>
            </a:r>
            <a:endParaRPr lang="en-US" altLang="zh-CN" sz="2000" dirty="0"/>
          </a:p>
          <a:p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7) </a:t>
            </a:r>
            <a:r>
              <a:rPr lang="zh-CN" altLang="en-US" sz="2400" dirty="0"/>
              <a:t>每月更新下载数据，重新计算筛选</a:t>
            </a:r>
            <a:endParaRPr lang="en-US" altLang="zh-CN" sz="2400" dirty="0"/>
          </a:p>
          <a:p>
            <a:pPr lvl="1"/>
            <a:r>
              <a:rPr lang="zh-CN" altLang="en-US" sz="1700" dirty="0"/>
              <a:t>每月的分析结果公布，就要收费阅读</a:t>
            </a:r>
            <a:endParaRPr lang="en-US" altLang="zh-CN" sz="1900" dirty="0"/>
          </a:p>
          <a:p>
            <a:pPr lvl="1"/>
            <a:endParaRPr lang="en-US" altLang="zh-CN" sz="2000" dirty="0"/>
          </a:p>
          <a:p>
            <a:pPr marL="0" indent="0">
              <a:buNone/>
            </a:pPr>
            <a:r>
              <a:rPr lang="en-US" altLang="zh-CN" sz="2400" dirty="0"/>
              <a:t>8) </a:t>
            </a:r>
            <a:r>
              <a:rPr lang="zh-CN" altLang="en-US" sz="2400" dirty="0"/>
              <a:t>考虑购买费率成本判断是否需要调仓</a:t>
            </a:r>
            <a:endParaRPr lang="en-US" altLang="zh-CN" sz="1800" dirty="0"/>
          </a:p>
          <a:p>
            <a:pPr lvl="1"/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714159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7D3058-AE88-55E7-A403-F7BB0BC64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基金</a:t>
            </a:r>
            <a:r>
              <a:rPr lang="en-US" altLang="zh-CN" dirty="0"/>
              <a:t>/</a:t>
            </a:r>
            <a:r>
              <a:rPr lang="zh-CN" altLang="en-US" dirty="0"/>
              <a:t>股票的基本概念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D79E0B-C0F6-F8D2-3E0F-60DC6EEAC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基金净值（单位净值</a:t>
            </a:r>
            <a:r>
              <a:rPr lang="en-US" altLang="zh-CN" sz="2400" dirty="0"/>
              <a:t>/</a:t>
            </a:r>
            <a:r>
              <a:rPr lang="zh-CN" altLang="en-US" sz="2400" dirty="0"/>
              <a:t>累计净值</a:t>
            </a:r>
            <a:r>
              <a:rPr lang="en-US" altLang="zh-CN" sz="2400" dirty="0"/>
              <a:t>/</a:t>
            </a:r>
            <a:r>
              <a:rPr lang="zh-CN" altLang="en-US" sz="2400" dirty="0"/>
              <a:t>加权净值）</a:t>
            </a:r>
            <a:endParaRPr lang="en-US" altLang="zh-CN" sz="2400" dirty="0"/>
          </a:p>
          <a:p>
            <a:r>
              <a:rPr lang="zh-CN" altLang="en-US" sz="2400" dirty="0"/>
              <a:t>基金规模（基金除牌条件）</a:t>
            </a:r>
            <a:endParaRPr lang="en-US" altLang="zh-CN" sz="2400" dirty="0"/>
          </a:p>
          <a:p>
            <a:r>
              <a:rPr lang="zh-CN" altLang="en-US" sz="2400" dirty="0"/>
              <a:t>封闭类型和封闭期（定期封闭</a:t>
            </a:r>
            <a:r>
              <a:rPr lang="en-US" altLang="zh-CN" sz="2400" dirty="0"/>
              <a:t>/</a:t>
            </a:r>
            <a:r>
              <a:rPr lang="zh-CN" altLang="en-US" sz="2400" dirty="0"/>
              <a:t>滚动锁定</a:t>
            </a:r>
            <a:r>
              <a:rPr lang="en-US" altLang="zh-CN" sz="2400" dirty="0"/>
              <a:t>/</a:t>
            </a:r>
            <a:r>
              <a:rPr lang="zh-CN" altLang="en-US" sz="2400" dirty="0"/>
              <a:t>赎回限制</a:t>
            </a:r>
            <a:r>
              <a:rPr lang="en-US" altLang="zh-CN" sz="2400" dirty="0"/>
              <a:t>/</a:t>
            </a:r>
            <a:r>
              <a:rPr lang="zh-CN" altLang="en-US" sz="2400" dirty="0"/>
              <a:t>限制购买）</a:t>
            </a:r>
            <a:endParaRPr lang="en-US" altLang="zh-CN" sz="2400" dirty="0"/>
          </a:p>
          <a:p>
            <a:r>
              <a:rPr lang="zh-CN" altLang="en-US" sz="2400" dirty="0"/>
              <a:t>基金类型（短债</a:t>
            </a:r>
            <a:r>
              <a:rPr lang="en-US" altLang="zh-CN" sz="2400" dirty="0"/>
              <a:t>/</a:t>
            </a:r>
            <a:r>
              <a:rPr lang="zh-CN" altLang="en-US" sz="2400" dirty="0"/>
              <a:t>长债</a:t>
            </a:r>
            <a:r>
              <a:rPr lang="en-US" altLang="zh-CN" sz="2400" dirty="0"/>
              <a:t>/</a:t>
            </a:r>
            <a:r>
              <a:rPr lang="zh-CN" altLang="en-US" sz="2400" dirty="0"/>
              <a:t>混合</a:t>
            </a:r>
            <a:r>
              <a:rPr lang="en-US" altLang="zh-CN" sz="2400" dirty="0"/>
              <a:t>/</a:t>
            </a:r>
            <a:r>
              <a:rPr lang="zh-CN" altLang="en-US" sz="2400" dirty="0"/>
              <a:t>股票</a:t>
            </a:r>
            <a:r>
              <a:rPr lang="en-US" altLang="zh-CN" sz="2400" dirty="0"/>
              <a:t>/QDII/ETF/LOF/FOF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r>
              <a:rPr lang="zh-CN" altLang="en-US" sz="2400" dirty="0"/>
              <a:t>持有人结构（机构持有</a:t>
            </a:r>
            <a:r>
              <a:rPr lang="en-US" altLang="zh-CN" sz="2400" dirty="0"/>
              <a:t>/</a:t>
            </a:r>
            <a:r>
              <a:rPr lang="zh-CN" altLang="en-US" sz="2400" dirty="0"/>
              <a:t>个人持有）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股票日</a:t>
            </a:r>
            <a:r>
              <a:rPr lang="en-US" altLang="zh-CN" sz="2400" dirty="0"/>
              <a:t>K</a:t>
            </a:r>
            <a:r>
              <a:rPr lang="zh-CN" altLang="en-US" sz="2400" dirty="0"/>
              <a:t>线，开盘价</a:t>
            </a:r>
            <a:r>
              <a:rPr lang="en-US" altLang="zh-CN" sz="2400" dirty="0"/>
              <a:t>/</a:t>
            </a:r>
            <a:r>
              <a:rPr lang="zh-CN" altLang="en-US" sz="2400" dirty="0"/>
              <a:t>收盘价</a:t>
            </a:r>
            <a:r>
              <a:rPr lang="en-US" altLang="zh-CN" sz="2400" dirty="0"/>
              <a:t>/</a:t>
            </a:r>
            <a:r>
              <a:rPr lang="zh-CN" altLang="en-US" sz="2400" dirty="0"/>
              <a:t>最高价</a:t>
            </a:r>
            <a:r>
              <a:rPr lang="en-US" altLang="zh-CN" sz="2400" dirty="0"/>
              <a:t>/</a:t>
            </a:r>
            <a:r>
              <a:rPr lang="zh-CN" altLang="en-US" sz="2400" dirty="0"/>
              <a:t>最低价</a:t>
            </a:r>
            <a:endParaRPr lang="en-US" altLang="zh-CN" sz="2400" dirty="0"/>
          </a:p>
          <a:p>
            <a:r>
              <a:rPr lang="zh-CN" altLang="en-US" sz="2400" dirty="0"/>
              <a:t>前复权</a:t>
            </a:r>
            <a:r>
              <a:rPr lang="en-US" altLang="zh-CN" sz="2400" dirty="0"/>
              <a:t>/</a:t>
            </a:r>
            <a:r>
              <a:rPr lang="zh-CN" altLang="en-US" sz="2400" dirty="0"/>
              <a:t>后复权</a:t>
            </a:r>
            <a:endParaRPr lang="en-US" altLang="zh-CN" sz="2400" dirty="0"/>
          </a:p>
          <a:p>
            <a:endParaRPr lang="en-US" altLang="zh-CN" sz="2400" dirty="0"/>
          </a:p>
          <a:p>
            <a:endParaRPr lang="zh-CN" altLang="en-US" sz="24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8F26713-DA4C-0603-FB69-A12C9C0D8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C199A-535C-48B9-B0BB-7B01A3DE2CB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1557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86AC44-0B3F-55BD-014E-62764C35E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年化收益率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39553E-AAE9-CFF2-CB5C-69C32B530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45912" cy="4351338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概念：</a:t>
            </a:r>
            <a:endParaRPr lang="en-US" altLang="zh-CN" dirty="0"/>
          </a:p>
          <a:p>
            <a:pPr lvl="1"/>
            <a:r>
              <a:rPr lang="zh-CN" altLang="en-US" sz="2000" dirty="0"/>
              <a:t>在某一时间段内的基金净值</a:t>
            </a:r>
            <a:r>
              <a:rPr lang="en-US" altLang="zh-CN" sz="2000" dirty="0"/>
              <a:t>/</a:t>
            </a:r>
            <a:r>
              <a:rPr lang="zh-CN" altLang="en-US" sz="2000" dirty="0"/>
              <a:t>股票股价的涨跌幅，按比例投射到一年周期上的数值。</a:t>
            </a:r>
            <a:endParaRPr lang="en-US" altLang="zh-CN" sz="2000" dirty="0"/>
          </a:p>
          <a:p>
            <a:endParaRPr lang="en-US" altLang="zh-CN" dirty="0"/>
          </a:p>
          <a:p>
            <a:r>
              <a:rPr lang="zh-CN" altLang="en-US" dirty="0"/>
              <a:t>价值：</a:t>
            </a:r>
            <a:endParaRPr lang="en-US" altLang="zh-CN" dirty="0"/>
          </a:p>
          <a:p>
            <a:pPr lvl="1"/>
            <a:r>
              <a:rPr lang="zh-CN" altLang="en-US" sz="2000" dirty="0"/>
              <a:t>能过滤出具有预期的盈利能力的基金</a:t>
            </a:r>
            <a:endParaRPr lang="en-US" altLang="zh-CN" sz="2000" dirty="0"/>
          </a:p>
          <a:p>
            <a:endParaRPr lang="en-US" altLang="zh-CN" dirty="0"/>
          </a:p>
          <a:p>
            <a:r>
              <a:rPr lang="zh-CN" altLang="en-US" dirty="0"/>
              <a:t>问题：</a:t>
            </a:r>
            <a:endParaRPr lang="en-US" altLang="zh-CN" dirty="0"/>
          </a:p>
          <a:p>
            <a:pPr lvl="1"/>
            <a:r>
              <a:rPr lang="zh-CN" altLang="en-US" sz="2000" dirty="0"/>
              <a:t>收益可能不平均，有些月份赚很多，有些月份亏。如果太波动，持有感受就很差</a:t>
            </a:r>
            <a:endParaRPr lang="en-US" altLang="zh-CN" sz="2000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1DF95AD-C1CA-23F7-EB1E-91FDFE6C6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C199A-535C-48B9-B0BB-7B01A3DE2CBD}" type="slidenum">
              <a:rPr lang="zh-CN" altLang="en-US" smtClean="0"/>
              <a:t>18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FBA2871-0591-7437-2601-55DAF0A5B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9737" y="1690688"/>
            <a:ext cx="5296639" cy="424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7648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A3F001-97DA-B24A-66D8-598F3E803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上涨日数</a:t>
            </a:r>
            <a:r>
              <a:rPr lang="en-US" altLang="zh-CN" dirty="0"/>
              <a:t>/</a:t>
            </a:r>
            <a:r>
              <a:rPr lang="zh-CN" altLang="en-US" dirty="0"/>
              <a:t>月数</a:t>
            </a:r>
            <a:r>
              <a:rPr lang="en-US" altLang="zh-CN" dirty="0"/>
              <a:t>/</a:t>
            </a:r>
            <a:r>
              <a:rPr lang="zh-CN" altLang="en-US" dirty="0"/>
              <a:t>季度比例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2B516B-6EA3-76B1-8645-3229E9667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价值：最直观的持有感受</a:t>
            </a:r>
            <a:endParaRPr lang="en-US" altLang="zh-CN" dirty="0"/>
          </a:p>
          <a:p>
            <a:pPr lvl="1"/>
            <a:r>
              <a:rPr lang="zh-CN" altLang="en-US" sz="2000" dirty="0"/>
              <a:t>上涨日数比例：</a:t>
            </a:r>
            <a:r>
              <a:rPr lang="en-US" altLang="zh-CN" sz="2000" dirty="0"/>
              <a:t>&gt;90%</a:t>
            </a:r>
          </a:p>
          <a:p>
            <a:pPr lvl="1"/>
            <a:r>
              <a:rPr lang="zh-CN" altLang="en-US" sz="2000" dirty="0"/>
              <a:t>上涨月数比例：</a:t>
            </a:r>
            <a:r>
              <a:rPr lang="en-US" altLang="zh-CN" sz="2000" dirty="0"/>
              <a:t>&gt;95%</a:t>
            </a:r>
          </a:p>
          <a:p>
            <a:pPr lvl="1"/>
            <a:r>
              <a:rPr lang="zh-CN" altLang="en-US" sz="2000" dirty="0"/>
              <a:t>上涨季度比例：</a:t>
            </a:r>
            <a:r>
              <a:rPr lang="en-US" altLang="zh-CN" sz="2000" dirty="0"/>
              <a:t>=100%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问题：大台阶涨幅的基金</a:t>
            </a:r>
            <a:endParaRPr lang="en-US" altLang="zh-CN" dirty="0"/>
          </a:p>
          <a:p>
            <a:pPr lvl="1"/>
            <a:r>
              <a:rPr lang="zh-CN" altLang="en-US" sz="2000" dirty="0"/>
              <a:t>大收益不可预期，纯靠运气</a:t>
            </a:r>
            <a:endParaRPr lang="en-US" altLang="zh-CN" sz="2000" dirty="0"/>
          </a:p>
          <a:p>
            <a:pPr lvl="1"/>
            <a:r>
              <a:rPr lang="zh-CN" altLang="en-US" sz="2000" dirty="0"/>
              <a:t>大台阶以外收益微薄</a:t>
            </a:r>
            <a:endParaRPr lang="en-US" altLang="zh-CN" dirty="0"/>
          </a:p>
          <a:p>
            <a:pPr lvl="1"/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D220EE9-C2C8-0280-D9F9-303CD1950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C199A-535C-48B9-B0BB-7B01A3DE2CBD}" type="slidenum">
              <a:rPr lang="zh-CN" altLang="en-US" smtClean="0"/>
              <a:t>19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1327758-75AF-7EA1-FF6A-D6E079125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3285" y="1690688"/>
            <a:ext cx="4710515" cy="398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209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45E7A8-5A5F-0602-9F28-4B8C70671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23D25D-4C82-D299-A1D5-510CE2A21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会写一系列财富管理量化投资的文章，网络吸引流量。这是框架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目的</a:t>
            </a:r>
            <a:r>
              <a:rPr lang="en-US" altLang="zh-CN" dirty="0"/>
              <a:t>1</a:t>
            </a:r>
            <a:r>
              <a:rPr lang="zh-CN" altLang="en-US" dirty="0"/>
              <a:t>：帮忙看文章是否能说明解释清楚问题，是否能吸引人</a:t>
            </a:r>
            <a:endParaRPr lang="en-US" altLang="zh-CN" dirty="0"/>
          </a:p>
          <a:p>
            <a:pPr lvl="1"/>
            <a:r>
              <a:rPr lang="zh-CN" altLang="en-US" dirty="0"/>
              <a:t>发现条理不清晰，吸引力不够，不容易理解的地方，指出来</a:t>
            </a:r>
            <a:endParaRPr lang="en-US" altLang="zh-CN" dirty="0"/>
          </a:p>
          <a:p>
            <a:pPr lvl="1"/>
            <a:r>
              <a:rPr lang="zh-CN" altLang="en-US" dirty="0"/>
              <a:t>文章的布局编排是否合理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目的</a:t>
            </a:r>
            <a:r>
              <a:rPr lang="en-US" altLang="zh-CN" dirty="0"/>
              <a:t>2</a:t>
            </a:r>
            <a:r>
              <a:rPr lang="zh-CN" altLang="en-US" dirty="0"/>
              <a:t>：看文章逻辑、量化计算算法是否有错漏的地方，或是否有更好的理论和方法</a:t>
            </a:r>
            <a:endParaRPr lang="en-US" altLang="zh-CN" dirty="0"/>
          </a:p>
          <a:p>
            <a:pPr lvl="1"/>
            <a:r>
              <a:rPr lang="zh-CN" altLang="en-US" dirty="0"/>
              <a:t>以后工作中碰到类似的有参考价值的文章、算法，都推介给我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目的</a:t>
            </a:r>
            <a:r>
              <a:rPr lang="en-US" altLang="zh-CN" dirty="0"/>
              <a:t>3</a:t>
            </a:r>
            <a:r>
              <a:rPr lang="zh-CN" altLang="en-US" dirty="0"/>
              <a:t>：步入职场前培养财富管理概念，考虑建立永动机的目标</a:t>
            </a:r>
            <a:endParaRPr lang="en-US" altLang="zh-CN" dirty="0"/>
          </a:p>
          <a:p>
            <a:pPr lvl="1"/>
            <a:r>
              <a:rPr lang="zh-CN" altLang="en-US" dirty="0"/>
              <a:t>个人的经验教训总结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7A945DB-D183-5387-B5D8-1BBD46C12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C199A-535C-48B9-B0BB-7B01A3DE2CB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03197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96BB17-D496-34C1-90B7-A359F40C1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每月涨跌幅最大值比中值倍数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FC9C8A-5D40-FE80-AA8A-8D7BA3107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价值：过滤大台阶涨幅基金</a:t>
            </a:r>
            <a:endParaRPr lang="en-US" altLang="zh-CN" dirty="0"/>
          </a:p>
          <a:p>
            <a:r>
              <a:rPr lang="zh-CN" altLang="en-US" dirty="0"/>
              <a:t>问题：有这些指标，基本能找到不错的。但还是希望每个月的盈利，是差不多的幅度，有预期的</a:t>
            </a:r>
            <a:endParaRPr lang="en-US" altLang="zh-CN" dirty="0"/>
          </a:p>
          <a:p>
            <a:r>
              <a:rPr lang="zh-CN" altLang="en-US" dirty="0"/>
              <a:t>例子：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7E386C4-1919-DB22-DFAB-1EACA653B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C199A-535C-48B9-B0BB-7B01A3DE2CB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74733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4A56DA-00AE-40FD-DF8B-9CFD3FE0B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每月涨跌幅标准差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08972C-6443-0778-7644-E0E5D49AF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63886" cy="43513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价值：</a:t>
            </a:r>
            <a:endParaRPr lang="en-US" altLang="zh-CN" dirty="0"/>
          </a:p>
          <a:p>
            <a:pPr lvl="1"/>
            <a:r>
              <a:rPr lang="zh-CN" altLang="en-US" sz="2000" dirty="0"/>
              <a:t>越少，表示每个月的收益率相差越少，收益越稳健</a:t>
            </a:r>
            <a:endParaRPr lang="en-US" altLang="zh-CN" sz="2000" dirty="0"/>
          </a:p>
          <a:p>
            <a:pPr lvl="1"/>
            <a:r>
              <a:rPr lang="zh-CN" altLang="en-US" sz="2000" dirty="0"/>
              <a:t>每个月的收益都是可预期的，不会波动太大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例子：</a:t>
            </a:r>
            <a:endParaRPr lang="en-US" altLang="zh-CN" dirty="0"/>
          </a:p>
          <a:p>
            <a:pPr lvl="1"/>
            <a:r>
              <a:rPr lang="en-US" altLang="zh-CN" sz="2000" dirty="0"/>
              <a:t>009579 </a:t>
            </a:r>
            <a:r>
              <a:rPr lang="zh-CN" altLang="en-US" sz="2000" dirty="0"/>
              <a:t>东方红鑫安</a:t>
            </a:r>
            <a:r>
              <a:rPr lang="en-US" altLang="zh-CN" sz="2000" dirty="0"/>
              <a:t>39</a:t>
            </a:r>
            <a:r>
              <a:rPr lang="zh-CN" altLang="en-US" sz="2000" dirty="0"/>
              <a:t>个月定开债券</a:t>
            </a:r>
            <a:endParaRPr lang="en-US" altLang="zh-CN" sz="2000" dirty="0"/>
          </a:p>
          <a:p>
            <a:pPr lvl="1"/>
            <a:r>
              <a:rPr lang="zh-CN" altLang="en-US" sz="2000" dirty="0"/>
              <a:t>月涨跌幅均值</a:t>
            </a:r>
            <a:r>
              <a:rPr lang="en-US" altLang="zh-CN" sz="2000" dirty="0"/>
              <a:t>0.27%</a:t>
            </a:r>
            <a:r>
              <a:rPr lang="zh-CN" altLang="en-US" sz="2000" dirty="0"/>
              <a:t>，标准差</a:t>
            </a:r>
            <a:r>
              <a:rPr lang="en-US" altLang="zh-CN" sz="2000" dirty="0"/>
              <a:t>0.05%</a:t>
            </a:r>
          </a:p>
          <a:p>
            <a:pPr lvl="1"/>
            <a:r>
              <a:rPr lang="zh-CN" altLang="en-US" sz="2200" dirty="0"/>
              <a:t>年化收益率</a:t>
            </a:r>
            <a:r>
              <a:rPr lang="en-US" altLang="zh-CN" sz="2200" dirty="0"/>
              <a:t>3.2%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sz="2200" dirty="0"/>
              <a:t>管理这只基金的经理，是最不费脑筋的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5F93402-D04C-DE2D-4E1B-D894BD23E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C199A-535C-48B9-B0BB-7B01A3DE2CBD}" type="slidenum">
              <a:rPr lang="zh-CN" altLang="en-US" smtClean="0"/>
              <a:t>21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2BD2CB2-9BDD-F4FD-9B2E-746E57183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375693"/>
            <a:ext cx="5687219" cy="480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1812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4F2541-7A02-F8CD-07CC-A71492287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收益曲线拟合直线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245867-8B44-C793-1298-30F2D70AC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价值：</a:t>
            </a:r>
            <a:endParaRPr lang="en-US" altLang="zh-CN" dirty="0"/>
          </a:p>
          <a:p>
            <a:pPr lvl="1"/>
            <a:r>
              <a:rPr lang="zh-CN" altLang="en-US" sz="2000" dirty="0"/>
              <a:t>我们希望持有的基金或股票的价格曲线，都像一条直线一样斜向上，越直越好</a:t>
            </a:r>
            <a:endParaRPr lang="en-US" altLang="zh-CN" sz="2000" dirty="0"/>
          </a:p>
          <a:p>
            <a:pPr lvl="1"/>
            <a:r>
              <a:rPr lang="zh-CN" altLang="en-US" sz="2000" dirty="0"/>
              <a:t>那就把所有的基金</a:t>
            </a:r>
            <a:r>
              <a:rPr lang="en-US" altLang="zh-CN" sz="2000" dirty="0"/>
              <a:t>/</a:t>
            </a:r>
            <a:r>
              <a:rPr lang="zh-CN" altLang="en-US" sz="2000" dirty="0"/>
              <a:t>股票的价格曲线，都计算拟合出一条直线来，找出拟合度最高的</a:t>
            </a:r>
            <a:endParaRPr lang="en-US" altLang="zh-CN" sz="2000" dirty="0"/>
          </a:p>
          <a:p>
            <a:pPr lvl="1"/>
            <a:r>
              <a:rPr lang="zh-CN" altLang="en-US" sz="2000" dirty="0"/>
              <a:t>再找出其中直线斜率最大的，就是我们要投资的基金</a:t>
            </a:r>
            <a:r>
              <a:rPr lang="en-US" altLang="zh-CN" sz="2000" dirty="0"/>
              <a:t>/</a:t>
            </a:r>
            <a:r>
              <a:rPr lang="zh-CN" altLang="en-US" sz="2000" dirty="0"/>
              <a:t>股票</a:t>
            </a:r>
            <a:endParaRPr lang="en-US" altLang="zh-CN" sz="1600" dirty="0"/>
          </a:p>
          <a:p>
            <a:endParaRPr lang="en-US" altLang="zh-CN" dirty="0"/>
          </a:p>
          <a:p>
            <a:r>
              <a:rPr lang="zh-CN" altLang="en-US" dirty="0"/>
              <a:t>最小二乘法</a:t>
            </a:r>
            <a:endParaRPr lang="en-US" altLang="zh-CN" dirty="0"/>
          </a:p>
          <a:p>
            <a:r>
              <a:rPr lang="zh-CN" altLang="en-US" dirty="0"/>
              <a:t>直线拟合程度：差值的标准差</a:t>
            </a:r>
            <a:r>
              <a:rPr lang="en-US" altLang="zh-CN" dirty="0"/>
              <a:t>/</a:t>
            </a:r>
            <a:r>
              <a:rPr lang="zh-CN" altLang="en-US" dirty="0"/>
              <a:t>价格均值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28C126-F731-DD69-C00D-4F39CE819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C199A-535C-48B9-B0BB-7B01A3DE2CBD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6245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F2A0F8-E252-B660-F63B-04F64CD82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最大回撤率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791256-8262-61EC-419B-59EECC9C1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概念定义（图示）</a:t>
            </a:r>
            <a:endParaRPr lang="en-US" altLang="zh-CN" dirty="0"/>
          </a:p>
          <a:p>
            <a:r>
              <a:rPr lang="zh-CN" altLang="en-US" dirty="0"/>
              <a:t>价值：表达抗风险能力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FD3D195-1037-EAC2-613A-C5A26A95B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C199A-535C-48B9-B0BB-7B01A3DE2CBD}" type="slidenum">
              <a:rPr lang="zh-CN" altLang="en-US" smtClean="0"/>
              <a:t>23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A954AB5-6227-2B63-D7AA-53CC20D93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1978" y="2906220"/>
            <a:ext cx="7732330" cy="327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5230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83F331-DC8B-A1BF-2B5D-D6DA53C02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夏普率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CF7F1E-9B34-86BE-0EDB-5B53BB2AD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从定义，感觉是类似每月涨跌幅标准差的倒数。所以似乎不需要了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sz="2400" b="0" i="0" dirty="0">
                <a:solidFill>
                  <a:srgbClr val="333333"/>
                </a:solidFill>
                <a:effectLst/>
                <a:latin typeface="Helvetica Neue"/>
              </a:rPr>
              <a:t>若大于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Helvetica Neue"/>
              </a:rPr>
              <a:t>1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Helvetica Neue"/>
              </a:rPr>
              <a:t>，代表基金报酬率高过波动风险；若为小于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Helvetica Neue"/>
              </a:rPr>
              <a:t>1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Helvetica Neue"/>
              </a:rPr>
              <a:t>，代表基金操作风险</a:t>
            </a:r>
            <a:r>
              <a:rPr lang="zh-CN" altLang="en-US" sz="2400" dirty="0">
                <a:solidFill>
                  <a:srgbClr val="333333"/>
                </a:solidFill>
                <a:latin typeface="Helvetica Neue"/>
              </a:rPr>
              <a:t>大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Helvetica Neue"/>
              </a:rPr>
              <a:t>过于报酬率</a:t>
            </a:r>
            <a:endParaRPr lang="en-US" altLang="zh-CN" sz="24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r>
              <a:rPr lang="zh-CN" altLang="en-US" sz="2400" dirty="0">
                <a:solidFill>
                  <a:srgbClr val="333333"/>
                </a:solidFill>
                <a:latin typeface="Helvetica Neue"/>
              </a:rPr>
              <a:t>计算时要考虑时间段对比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2262ADC-C2FB-1BAB-403A-1BA1E6142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C199A-535C-48B9-B0BB-7B01A3DE2CBD}" type="slidenum">
              <a:rPr lang="zh-CN" altLang="en-US" smtClean="0"/>
              <a:t>24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3CC4A51-71E8-D21E-2537-FF44D152B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4718" y="2438261"/>
            <a:ext cx="5734850" cy="198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5025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41B604-974C-6777-F57E-6F313C748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各阶段涨跌幅及指标积分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D4718F-11C0-2E5C-6B45-DFF1F4994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近</a:t>
            </a:r>
            <a:r>
              <a:rPr lang="en-US" altLang="zh-CN" dirty="0"/>
              <a:t>1</a:t>
            </a:r>
            <a:r>
              <a:rPr lang="zh-CN" altLang="en-US" dirty="0"/>
              <a:t>周，近</a:t>
            </a:r>
            <a:r>
              <a:rPr lang="en-US" altLang="zh-CN" dirty="0"/>
              <a:t>1</a:t>
            </a:r>
            <a:r>
              <a:rPr lang="zh-CN" altLang="en-US" dirty="0"/>
              <a:t>月，近</a:t>
            </a:r>
            <a:r>
              <a:rPr lang="en-US" altLang="zh-CN" dirty="0"/>
              <a:t>3</a:t>
            </a:r>
            <a:r>
              <a:rPr lang="zh-CN" altLang="en-US" dirty="0"/>
              <a:t>月，近</a:t>
            </a:r>
            <a:r>
              <a:rPr lang="en-US" altLang="zh-CN" dirty="0"/>
              <a:t>6</a:t>
            </a:r>
            <a:r>
              <a:rPr lang="zh-CN" altLang="en-US" dirty="0"/>
              <a:t>月，近</a:t>
            </a:r>
            <a:r>
              <a:rPr lang="en-US" altLang="zh-CN" dirty="0"/>
              <a:t>1</a:t>
            </a:r>
            <a:r>
              <a:rPr lang="zh-CN" altLang="en-US" dirty="0"/>
              <a:t>年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前</a:t>
            </a:r>
            <a:r>
              <a:rPr lang="en-US" altLang="zh-CN" dirty="0"/>
              <a:t>1</a:t>
            </a:r>
            <a:r>
              <a:rPr lang="zh-CN" altLang="en-US" dirty="0"/>
              <a:t>月，前</a:t>
            </a:r>
            <a:r>
              <a:rPr lang="en-US" altLang="zh-CN" dirty="0"/>
              <a:t>2</a:t>
            </a:r>
            <a:r>
              <a:rPr lang="zh-CN" altLang="en-US" dirty="0"/>
              <a:t>月，前</a:t>
            </a:r>
            <a:r>
              <a:rPr lang="en-US" altLang="zh-CN" dirty="0"/>
              <a:t>3</a:t>
            </a:r>
            <a:r>
              <a:rPr lang="zh-CN" altLang="en-US" dirty="0"/>
              <a:t>月，前</a:t>
            </a:r>
            <a:r>
              <a:rPr lang="en-US" altLang="zh-CN" dirty="0"/>
              <a:t>2</a:t>
            </a:r>
            <a:r>
              <a:rPr lang="zh-CN" altLang="en-US" dirty="0"/>
              <a:t>季，前</a:t>
            </a:r>
            <a:r>
              <a:rPr lang="en-US" altLang="zh-CN" dirty="0"/>
              <a:t>3</a:t>
            </a:r>
            <a:r>
              <a:rPr lang="zh-CN" altLang="en-US" dirty="0"/>
              <a:t>季，前</a:t>
            </a:r>
            <a:r>
              <a:rPr lang="en-US" altLang="zh-CN" dirty="0"/>
              <a:t>4</a:t>
            </a:r>
            <a:r>
              <a:rPr lang="zh-CN" altLang="en-US" dirty="0"/>
              <a:t>季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各项找前</a:t>
            </a:r>
            <a:r>
              <a:rPr lang="en-US" altLang="zh-CN" dirty="0"/>
              <a:t>1/4</a:t>
            </a:r>
            <a:r>
              <a:rPr lang="zh-CN" altLang="en-US" dirty="0"/>
              <a:t>。符合指标最多的，或加权计算积分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B5CF014-A809-EE4B-EF21-C1C931DF0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C199A-535C-48B9-B0BB-7B01A3DE2CBD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86816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1A2FB9-ECD6-626F-F0A6-F1686263F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量化筛选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20998D-6AEC-A80D-DCFC-C8768AD8DD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如何运用量化指标筛选出最合乎自己风险</a:t>
            </a:r>
            <a:r>
              <a:rPr lang="en-US" altLang="zh-CN" dirty="0"/>
              <a:t>/</a:t>
            </a:r>
            <a:r>
              <a:rPr lang="zh-CN" altLang="en-US" dirty="0"/>
              <a:t>收益偏好的基金</a:t>
            </a:r>
            <a:r>
              <a:rPr lang="en-US" altLang="zh-CN" dirty="0"/>
              <a:t>/</a:t>
            </a:r>
            <a:r>
              <a:rPr lang="zh-CN" altLang="en-US" dirty="0"/>
              <a:t>股票？</a:t>
            </a:r>
            <a:endParaRPr lang="en-US" altLang="zh-CN" dirty="0"/>
          </a:p>
          <a:p>
            <a:r>
              <a:rPr lang="zh-CN" altLang="en-US" dirty="0"/>
              <a:t>如何保证自己买到的基金，就是最好的选择？会不会有更好的？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FA93628-A354-4B59-DEA8-DD3DB0B1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C199A-535C-48B9-B0BB-7B01A3DE2CBD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730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77B483-7334-4CD6-37AA-D1EBCE2AF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关键投资领域的筛选策略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6E701B3-E0BF-3676-36DD-C8FE9B2A5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C199A-535C-48B9-B0BB-7B01A3DE2CBD}" type="slidenum">
              <a:rPr lang="zh-CN" altLang="en-US" smtClean="0"/>
              <a:t>27</a:t>
            </a:fld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7D22BC20-3600-3F9C-4384-5366262FD734}"/>
              </a:ext>
            </a:extLst>
          </p:cNvPr>
          <p:cNvSpPr/>
          <p:nvPr/>
        </p:nvSpPr>
        <p:spPr>
          <a:xfrm>
            <a:off x="7962515" y="4341431"/>
            <a:ext cx="3144253" cy="1582152"/>
          </a:xfrm>
          <a:prstGeom prst="round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600" b="1" dirty="0">
                <a:solidFill>
                  <a:schemeClr val="bg1">
                    <a:lumMod val="65000"/>
                  </a:schemeClr>
                </a:solidFill>
              </a:rPr>
              <a:t>2) </a:t>
            </a:r>
            <a:r>
              <a:rPr lang="zh-CN" altLang="en-US" sz="1600" b="1" dirty="0">
                <a:solidFill>
                  <a:schemeClr val="bg1">
                    <a:lumMod val="65000"/>
                  </a:schemeClr>
                </a:solidFill>
              </a:rPr>
              <a:t>即取即用部分：</a:t>
            </a:r>
            <a:endParaRPr lang="en-US" altLang="zh-CN" sz="1600" b="1" dirty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货币基金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</a:rPr>
              <a:t>/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余额宝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</a:rPr>
              <a:t>/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微信零钱：</a:t>
            </a:r>
            <a:endParaRPr lang="en-US" altLang="zh-CN" sz="1600" dirty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用于突发情况紧急马上用钱</a:t>
            </a:r>
            <a:endParaRPr lang="en-US" altLang="zh-CN" sz="1600" dirty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目标收益率：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</a:rPr>
              <a:t>2-3%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金额：约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</a:rPr>
              <a:t>1w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31087C52-6C91-4EFF-837F-8E9E96607D5A}"/>
              </a:ext>
            </a:extLst>
          </p:cNvPr>
          <p:cNvSpPr/>
          <p:nvPr/>
        </p:nvSpPr>
        <p:spPr>
          <a:xfrm>
            <a:off x="5332997" y="1531410"/>
            <a:ext cx="3007897" cy="1640346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600" b="1" dirty="0">
                <a:solidFill>
                  <a:schemeClr val="tx1"/>
                </a:solidFill>
              </a:rPr>
              <a:t>3) </a:t>
            </a:r>
            <a:r>
              <a:rPr lang="zh-CN" altLang="en-US" sz="1600" b="1" dirty="0">
                <a:solidFill>
                  <a:schemeClr val="tx1"/>
                </a:solidFill>
              </a:rPr>
              <a:t>灵活取用部分：</a:t>
            </a:r>
            <a:endParaRPr lang="en-US" altLang="zh-CN" sz="1600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/>
                </a:solidFill>
              </a:rPr>
              <a:t>短期债券基金，可随时赎回，</a:t>
            </a:r>
            <a:r>
              <a:rPr lang="en-US" altLang="zh-CN" sz="1600" dirty="0">
                <a:solidFill>
                  <a:schemeClr val="tx1"/>
                </a:solidFill>
              </a:rPr>
              <a:t>2-3</a:t>
            </a:r>
            <a:r>
              <a:rPr lang="zh-CN" altLang="en-US" sz="1600" dirty="0">
                <a:solidFill>
                  <a:schemeClr val="tx1"/>
                </a:solidFill>
              </a:rPr>
              <a:t>天后即可到账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/>
                </a:solidFill>
              </a:rPr>
              <a:t>用于应付家庭意外的大额支出，每月信用卡还款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/>
                </a:solidFill>
              </a:rPr>
              <a:t>目标收益率：</a:t>
            </a:r>
            <a:r>
              <a:rPr lang="en-US" altLang="zh-CN" sz="1600" dirty="0">
                <a:solidFill>
                  <a:schemeClr val="tx1"/>
                </a:solidFill>
              </a:rPr>
              <a:t>4-6%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58B1FA94-039E-C2A9-29FF-A2E13B82427E}"/>
              </a:ext>
            </a:extLst>
          </p:cNvPr>
          <p:cNvSpPr/>
          <p:nvPr/>
        </p:nvSpPr>
        <p:spPr>
          <a:xfrm>
            <a:off x="3829048" y="4338041"/>
            <a:ext cx="3007897" cy="1640346"/>
          </a:xfrm>
          <a:prstGeom prst="round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600" b="1" dirty="0">
                <a:solidFill>
                  <a:schemeClr val="tx1"/>
                </a:solidFill>
              </a:rPr>
              <a:t>4) </a:t>
            </a:r>
            <a:r>
              <a:rPr lang="zh-CN" altLang="en-US" sz="1600" b="1" dirty="0">
                <a:solidFill>
                  <a:schemeClr val="tx1"/>
                </a:solidFill>
              </a:rPr>
              <a:t>长线稳健债券基金：</a:t>
            </a:r>
            <a:endParaRPr lang="en-US" altLang="zh-CN" sz="1600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/>
                </a:solidFill>
              </a:rPr>
              <a:t>有封闭期的长债基金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/>
                </a:solidFill>
              </a:rPr>
              <a:t>2</a:t>
            </a:r>
            <a:r>
              <a:rPr lang="zh-CN" altLang="en-US" sz="1600" dirty="0">
                <a:solidFill>
                  <a:schemeClr val="tx1"/>
                </a:solidFill>
              </a:rPr>
              <a:t>年内不用的钱，追求稳健且较高的收益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/>
                </a:solidFill>
              </a:rPr>
              <a:t>目标收益率：</a:t>
            </a:r>
            <a:r>
              <a:rPr lang="en-US" altLang="zh-CN" sz="1600" dirty="0">
                <a:solidFill>
                  <a:schemeClr val="tx1"/>
                </a:solidFill>
              </a:rPr>
              <a:t>6-8%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BFA75D76-7307-906B-4900-07697EE23056}"/>
              </a:ext>
            </a:extLst>
          </p:cNvPr>
          <p:cNvSpPr/>
          <p:nvPr/>
        </p:nvSpPr>
        <p:spPr>
          <a:xfrm>
            <a:off x="1279824" y="1531410"/>
            <a:ext cx="3007897" cy="1640346"/>
          </a:xfrm>
          <a:prstGeom prst="round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600" b="1" dirty="0">
                <a:solidFill>
                  <a:schemeClr val="tx1"/>
                </a:solidFill>
              </a:rPr>
              <a:t>5) </a:t>
            </a:r>
            <a:r>
              <a:rPr lang="zh-CN" altLang="en-US" sz="1600" b="1" dirty="0">
                <a:solidFill>
                  <a:schemeClr val="tx1"/>
                </a:solidFill>
              </a:rPr>
              <a:t>长线稳健股票</a:t>
            </a:r>
            <a:r>
              <a:rPr lang="en-US" altLang="zh-CN" sz="1600" b="1" dirty="0">
                <a:solidFill>
                  <a:schemeClr val="tx1"/>
                </a:solidFill>
              </a:rPr>
              <a:t>/</a:t>
            </a:r>
            <a:r>
              <a:rPr lang="zh-CN" altLang="en-US" sz="1600" b="1" dirty="0">
                <a:solidFill>
                  <a:schemeClr val="tx1"/>
                </a:solidFill>
              </a:rPr>
              <a:t>基金：</a:t>
            </a:r>
            <a:endParaRPr lang="en-US" altLang="zh-CN" sz="1600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/>
                </a:solidFill>
              </a:rPr>
              <a:t>较稳健的股票或股票基金，长线策略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/>
                </a:solidFill>
              </a:rPr>
              <a:t>追求相对稳健和高的收益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/>
                </a:solidFill>
              </a:rPr>
              <a:t>目标收益率：</a:t>
            </a:r>
            <a:r>
              <a:rPr lang="en-US" altLang="zh-CN" sz="1600" dirty="0">
                <a:solidFill>
                  <a:schemeClr val="tx1"/>
                </a:solidFill>
              </a:rPr>
              <a:t>15-20%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E14E0DBC-C79E-6889-D075-7A0ECBE37637}"/>
              </a:ext>
            </a:extLst>
          </p:cNvPr>
          <p:cNvSpPr/>
          <p:nvPr/>
        </p:nvSpPr>
        <p:spPr>
          <a:xfrm>
            <a:off x="474391" y="4338041"/>
            <a:ext cx="3007897" cy="1640346"/>
          </a:xfrm>
          <a:prstGeom prst="roundRect">
            <a:avLst>
              <a:gd name="adj" fmla="val 19600"/>
            </a:avLst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600" b="1" dirty="0">
                <a:solidFill>
                  <a:schemeClr val="bg1">
                    <a:lumMod val="65000"/>
                  </a:schemeClr>
                </a:solidFill>
              </a:rPr>
              <a:t>6) </a:t>
            </a:r>
            <a:r>
              <a:rPr lang="zh-CN" altLang="en-US" sz="1600" b="1" dirty="0">
                <a:solidFill>
                  <a:schemeClr val="bg1">
                    <a:lumMod val="65000"/>
                  </a:schemeClr>
                </a:solidFill>
              </a:rPr>
              <a:t>短线搏杀：</a:t>
            </a:r>
            <a:endParaRPr lang="en-US" altLang="zh-CN" sz="1600" b="1" dirty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追求高回报高风险的短线策略，打板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</a:rPr>
              <a:t>/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追龙等</a:t>
            </a:r>
            <a:endParaRPr lang="en-US" altLang="zh-CN" sz="1600" dirty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金额：控制在很少比例</a:t>
            </a:r>
            <a:endParaRPr lang="en-US" altLang="zh-CN" sz="1600" dirty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目标收益率：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</a:rPr>
              <a:t>30%++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9EA576C7-F4B3-A0D5-4B9E-406CAF1B4306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1985211" y="3720058"/>
            <a:ext cx="9292389" cy="18091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A3267501-F70E-E175-70DE-E925DE43F978}"/>
              </a:ext>
            </a:extLst>
          </p:cNvPr>
          <p:cNvSpPr txBox="1"/>
          <p:nvPr/>
        </p:nvSpPr>
        <p:spPr>
          <a:xfrm>
            <a:off x="11277600" y="3550781"/>
            <a:ext cx="9144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0070C0"/>
                </a:solidFill>
              </a:rPr>
              <a:t>流动性</a:t>
            </a:r>
          </a:p>
        </p:txBody>
      </p:sp>
      <p:sp>
        <p:nvSpPr>
          <p:cNvPr id="17" name="对话气泡: 圆角矩形 16">
            <a:extLst>
              <a:ext uri="{FF2B5EF4-FFF2-40B4-BE49-F238E27FC236}">
                <a16:creationId xmlns:a16="http://schemas.microsoft.com/office/drawing/2014/main" id="{B0BABCC4-4CE3-736B-03DE-6F6E32AA9449}"/>
              </a:ext>
            </a:extLst>
          </p:cNvPr>
          <p:cNvSpPr/>
          <p:nvPr/>
        </p:nvSpPr>
        <p:spPr>
          <a:xfrm>
            <a:off x="8665243" y="1531410"/>
            <a:ext cx="2633913" cy="1571727"/>
          </a:xfrm>
          <a:prstGeom prst="wedgeRoundRectCallout">
            <a:avLst>
              <a:gd name="adj1" fmla="val 17759"/>
              <a:gd name="adj2" fmla="val 50835"/>
              <a:gd name="adj3" fmla="val 16667"/>
            </a:avLst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600" b="1" dirty="0">
                <a:solidFill>
                  <a:schemeClr val="bg1">
                    <a:lumMod val="65000"/>
                  </a:schemeClr>
                </a:solidFill>
              </a:rPr>
              <a:t>1) </a:t>
            </a:r>
            <a:r>
              <a:rPr lang="zh-CN" altLang="en-US" sz="1600" b="1" dirty="0">
                <a:solidFill>
                  <a:schemeClr val="bg1">
                    <a:lumMod val="65000"/>
                  </a:schemeClr>
                </a:solidFill>
              </a:rPr>
              <a:t>日常支出及消费：</a:t>
            </a:r>
            <a:endParaRPr lang="en-US" altLang="zh-CN" sz="1600" b="1" dirty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用信用卡透支，还款期内免息</a:t>
            </a:r>
            <a:endParaRPr lang="en-US" altLang="zh-CN" sz="1600" dirty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信用卡消费有积分</a:t>
            </a:r>
            <a:endParaRPr lang="en-US" altLang="zh-CN" sz="1600" dirty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自己的钱就用于投资</a:t>
            </a:r>
          </a:p>
          <a:p>
            <a:pPr algn="ctr"/>
            <a:endParaRPr lang="zh-CN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6EA261FC-ED29-01EF-CC47-B52C83C2A608}"/>
              </a:ext>
            </a:extLst>
          </p:cNvPr>
          <p:cNvCxnSpPr>
            <a:cxnSpLocks/>
          </p:cNvCxnSpPr>
          <p:nvPr/>
        </p:nvCxnSpPr>
        <p:spPr>
          <a:xfrm flipH="1">
            <a:off x="800100" y="3947021"/>
            <a:ext cx="9065795" cy="57186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4369734B-A851-ACBF-D70F-BE2B5C744C55}"/>
              </a:ext>
            </a:extLst>
          </p:cNvPr>
          <p:cNvSpPr txBox="1"/>
          <p:nvPr/>
        </p:nvSpPr>
        <p:spPr>
          <a:xfrm>
            <a:off x="64168" y="3792488"/>
            <a:ext cx="9144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0070C0"/>
                </a:solidFill>
              </a:rPr>
              <a:t>回报率</a:t>
            </a: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A6C0FAC1-E0F9-C59C-8D06-2D97F740C9CA}"/>
              </a:ext>
            </a:extLst>
          </p:cNvPr>
          <p:cNvCxnSpPr>
            <a:stCxn id="17" idx="2"/>
          </p:cNvCxnSpPr>
          <p:nvPr/>
        </p:nvCxnSpPr>
        <p:spPr>
          <a:xfrm flipH="1">
            <a:off x="9622971" y="3103137"/>
            <a:ext cx="359229" cy="635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2F50C941-5D1E-4A62-F805-122DFC39FD58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8980714" y="3947021"/>
            <a:ext cx="553928" cy="394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88838F56-FD42-FE3B-D407-E20929E025AF}"/>
              </a:ext>
            </a:extLst>
          </p:cNvPr>
          <p:cNvCxnSpPr>
            <a:stCxn id="7" idx="2"/>
          </p:cNvCxnSpPr>
          <p:nvPr/>
        </p:nvCxnSpPr>
        <p:spPr>
          <a:xfrm>
            <a:off x="6836946" y="3171756"/>
            <a:ext cx="989883" cy="566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13087051-F38A-69B8-918F-7B6953E1C707}"/>
              </a:ext>
            </a:extLst>
          </p:cNvPr>
          <p:cNvCxnSpPr>
            <a:stCxn id="8" idx="0"/>
          </p:cNvCxnSpPr>
          <p:nvPr/>
        </p:nvCxnSpPr>
        <p:spPr>
          <a:xfrm flipH="1" flipV="1">
            <a:off x="4920343" y="4004207"/>
            <a:ext cx="412654" cy="333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45918474-E46C-B090-9932-A31868FBEEAD}"/>
              </a:ext>
            </a:extLst>
          </p:cNvPr>
          <p:cNvCxnSpPr>
            <a:stCxn id="9" idx="2"/>
          </p:cNvCxnSpPr>
          <p:nvPr/>
        </p:nvCxnSpPr>
        <p:spPr>
          <a:xfrm>
            <a:off x="2783773" y="3171756"/>
            <a:ext cx="895598" cy="566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59537228-9088-B57F-B114-B540791E8E12}"/>
              </a:ext>
            </a:extLst>
          </p:cNvPr>
          <p:cNvCxnSpPr>
            <a:stCxn id="10" idx="0"/>
          </p:cNvCxnSpPr>
          <p:nvPr/>
        </p:nvCxnSpPr>
        <p:spPr>
          <a:xfrm flipV="1">
            <a:off x="1978340" y="4004207"/>
            <a:ext cx="362089" cy="333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64233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368704-7CF3-4374-3640-10B9BFC8A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灵活取用部分</a:t>
            </a:r>
            <a:r>
              <a:rPr lang="en-US" altLang="zh-CN" dirty="0"/>
              <a:t>—</a:t>
            </a:r>
            <a:r>
              <a:rPr lang="zh-CN" altLang="en-US" dirty="0"/>
              <a:t>短期债券基金</a:t>
            </a:r>
            <a:r>
              <a:rPr lang="en-US" altLang="zh-CN" dirty="0"/>
              <a:t>—</a:t>
            </a:r>
            <a:r>
              <a:rPr lang="zh-CN" altLang="en-US" dirty="0"/>
              <a:t>现金池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5EFE1E-7C47-F66C-B1A9-A35238810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要求：高流动性，非常稳健，比货币基金更好的回报</a:t>
            </a:r>
            <a:endParaRPr lang="en-US" altLang="zh-CN" dirty="0"/>
          </a:p>
          <a:p>
            <a:pPr lvl="1">
              <a:buFont typeface="等线" panose="02010600030101010101" pitchFamily="2" charset="-122"/>
              <a:buChar char="-"/>
            </a:pPr>
            <a:r>
              <a:rPr lang="zh-CN" altLang="en-US" sz="1800" dirty="0"/>
              <a:t>基金规模</a:t>
            </a:r>
            <a:r>
              <a:rPr lang="en-US" altLang="zh-CN" sz="1800" dirty="0"/>
              <a:t>&gt;1</a:t>
            </a:r>
            <a:r>
              <a:rPr lang="zh-CN" altLang="en-US" sz="1800" dirty="0"/>
              <a:t>亿，成立时长</a:t>
            </a:r>
            <a:r>
              <a:rPr lang="en-US" altLang="zh-CN" sz="1800" dirty="0"/>
              <a:t>&gt;1</a:t>
            </a:r>
            <a:r>
              <a:rPr lang="zh-CN" altLang="en-US" sz="1800" dirty="0"/>
              <a:t>年</a:t>
            </a:r>
            <a:endParaRPr lang="en-US" altLang="zh-CN" sz="1800" dirty="0"/>
          </a:p>
          <a:p>
            <a:pPr lvl="1">
              <a:buFont typeface="等线" panose="02010600030101010101" pitchFamily="2" charset="-122"/>
              <a:buChar char="-"/>
            </a:pPr>
            <a:r>
              <a:rPr lang="zh-CN" altLang="en-US" sz="1800" dirty="0"/>
              <a:t>上涨季度比例</a:t>
            </a:r>
            <a:r>
              <a:rPr lang="en-US" altLang="zh-CN" sz="1800" dirty="0"/>
              <a:t>&gt;99%</a:t>
            </a:r>
            <a:r>
              <a:rPr lang="zh-CN" altLang="en-US" sz="1800" dirty="0"/>
              <a:t>，上涨月份比例</a:t>
            </a:r>
            <a:r>
              <a:rPr lang="en-US" altLang="zh-CN" sz="1800" dirty="0"/>
              <a:t>&gt;90%</a:t>
            </a:r>
            <a:r>
              <a:rPr lang="zh-CN" altLang="en-US" sz="1800" dirty="0"/>
              <a:t>，上涨日数比例</a:t>
            </a:r>
            <a:r>
              <a:rPr lang="en-US" altLang="zh-CN" sz="1800" dirty="0"/>
              <a:t>&gt;90%</a:t>
            </a:r>
          </a:p>
          <a:p>
            <a:pPr lvl="1">
              <a:buFont typeface="等线" panose="02010600030101010101" pitchFamily="2" charset="-122"/>
              <a:buChar char="-"/>
            </a:pPr>
            <a:r>
              <a:rPr lang="zh-CN" altLang="en-US" sz="1800" dirty="0"/>
              <a:t>年化收益率</a:t>
            </a:r>
            <a:r>
              <a:rPr lang="en-US" altLang="zh-CN" sz="1800" dirty="0"/>
              <a:t>&gt;3%</a:t>
            </a:r>
            <a:r>
              <a:rPr lang="zh-CN" altLang="en-US" sz="1800" dirty="0"/>
              <a:t>，</a:t>
            </a:r>
            <a:endParaRPr lang="en-US" altLang="zh-CN" sz="1800" dirty="0"/>
          </a:p>
          <a:p>
            <a:pPr lvl="1">
              <a:buFont typeface="等线" panose="02010600030101010101" pitchFamily="2" charset="-122"/>
              <a:buChar char="-"/>
            </a:pPr>
            <a:r>
              <a:rPr lang="zh-CN" altLang="en-US" sz="1800" dirty="0"/>
              <a:t>限制期</a:t>
            </a:r>
            <a:r>
              <a:rPr lang="en-US" altLang="zh-CN" sz="1800" dirty="0"/>
              <a:t>&lt;=1</a:t>
            </a:r>
            <a:r>
              <a:rPr lang="zh-CN" altLang="en-US" sz="1800" dirty="0"/>
              <a:t>个月</a:t>
            </a:r>
            <a:endParaRPr lang="en-US" altLang="zh-CN" sz="1800" dirty="0"/>
          </a:p>
          <a:p>
            <a:pPr lvl="1">
              <a:buFont typeface="等线" panose="02010600030101010101" pitchFamily="2" charset="-122"/>
              <a:buChar char="-"/>
            </a:pPr>
            <a:r>
              <a:rPr lang="zh-CN" altLang="en-US" sz="1800" dirty="0"/>
              <a:t>从</a:t>
            </a:r>
            <a:r>
              <a:rPr lang="en-US" altLang="zh-CN" sz="1800" dirty="0"/>
              <a:t>18077</a:t>
            </a:r>
            <a:r>
              <a:rPr lang="zh-CN" altLang="en-US" sz="1800" dirty="0"/>
              <a:t>个选出</a:t>
            </a:r>
            <a:r>
              <a:rPr lang="en-US" altLang="zh-CN" sz="1800" dirty="0"/>
              <a:t>26</a:t>
            </a:r>
            <a:r>
              <a:rPr lang="zh-CN" altLang="en-US" sz="1800" dirty="0"/>
              <a:t>个</a:t>
            </a:r>
            <a:endParaRPr lang="en-US" altLang="zh-CN" sz="1800" dirty="0"/>
          </a:p>
          <a:p>
            <a:pPr lvl="1">
              <a:buFont typeface="等线" panose="02010600030101010101" pitchFamily="2" charset="-122"/>
              <a:buChar char="-"/>
            </a:pPr>
            <a:r>
              <a:rPr lang="zh-CN" altLang="en-US" sz="1800" dirty="0"/>
              <a:t>按月涨跌幅标准差排序：</a:t>
            </a:r>
            <a:endParaRPr lang="en-US" altLang="zh-CN" sz="18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697055A-2B7E-C420-5DBF-2124B4076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C199A-535C-48B9-B0BB-7B01A3DE2CBD}" type="slidenum">
              <a:rPr lang="zh-CN" altLang="en-US" smtClean="0"/>
              <a:t>28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E033A51-4BDC-19E0-96B0-B730BBFD98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456" y="4596740"/>
            <a:ext cx="11219087" cy="1325563"/>
          </a:xfrm>
          <a:prstGeom prst="rect">
            <a:avLst/>
          </a:prstGeom>
        </p:spPr>
      </p:pic>
      <p:pic>
        <p:nvPicPr>
          <p:cNvPr id="7" name="图片 6">
            <a:hlinkClick r:id="rId3"/>
            <a:extLst>
              <a:ext uri="{FF2B5EF4-FFF2-40B4-BE49-F238E27FC236}">
                <a16:creationId xmlns:a16="http://schemas.microsoft.com/office/drawing/2014/main" id="{05821EDC-F859-75E0-7D0B-C1A665E1EA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4179" y="2458810"/>
            <a:ext cx="2251364" cy="2002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7015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368704-7CF3-4374-3640-10B9BFC8A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灵活取用部分</a:t>
            </a:r>
            <a:r>
              <a:rPr lang="en-US" altLang="zh-CN" dirty="0"/>
              <a:t>—</a:t>
            </a:r>
            <a:r>
              <a:rPr lang="zh-CN" altLang="en-US" dirty="0"/>
              <a:t>短期债券基金</a:t>
            </a:r>
            <a:r>
              <a:rPr lang="en-US" altLang="zh-CN" dirty="0"/>
              <a:t>—</a:t>
            </a:r>
            <a:r>
              <a:rPr lang="zh-CN" altLang="en-US" dirty="0"/>
              <a:t>高回报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5EFE1E-7C47-F66C-B1A9-A35238810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04241"/>
          </a:xfrm>
        </p:spPr>
        <p:txBody>
          <a:bodyPr>
            <a:normAutofit/>
          </a:bodyPr>
          <a:lstStyle/>
          <a:p>
            <a:r>
              <a:rPr lang="zh-CN" altLang="en-US" dirty="0"/>
              <a:t>要求：高流动性，高回报</a:t>
            </a:r>
            <a:r>
              <a:rPr lang="en-US" altLang="zh-CN" dirty="0"/>
              <a:t>(</a:t>
            </a:r>
            <a:r>
              <a:rPr lang="zh-CN" altLang="en-US" dirty="0"/>
              <a:t>接近</a:t>
            </a:r>
            <a:r>
              <a:rPr lang="en-US" altLang="zh-CN" dirty="0"/>
              <a:t>6%)</a:t>
            </a:r>
            <a:r>
              <a:rPr lang="zh-CN" altLang="en-US" dirty="0"/>
              <a:t>，按走势每月调仓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697055A-2B7E-C420-5DBF-2124B4076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C199A-535C-48B9-B0BB-7B01A3DE2CBD}" type="slidenum">
              <a:rPr lang="zh-CN" altLang="en-US" smtClean="0"/>
              <a:t>29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278046C-2F19-A7CF-6168-78532CC12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029" y="3580804"/>
            <a:ext cx="10099704" cy="2634939"/>
          </a:xfrm>
          <a:prstGeom prst="rect">
            <a:avLst/>
          </a:prstGeom>
        </p:spPr>
      </p:pic>
      <p:sp>
        <p:nvSpPr>
          <p:cNvPr id="8" name="内容占位符 2">
            <a:extLst>
              <a:ext uri="{FF2B5EF4-FFF2-40B4-BE49-F238E27FC236}">
                <a16:creationId xmlns:a16="http://schemas.microsoft.com/office/drawing/2014/main" id="{1EBDEE4A-057C-57DF-170D-5423A97E3D35}"/>
              </a:ext>
            </a:extLst>
          </p:cNvPr>
          <p:cNvSpPr txBox="1">
            <a:spLocks/>
          </p:cNvSpPr>
          <p:nvPr/>
        </p:nvSpPr>
        <p:spPr>
          <a:xfrm>
            <a:off x="838200" y="2429866"/>
            <a:ext cx="10069286" cy="1150938"/>
          </a:xfrm>
          <a:prstGeom prst="rect">
            <a:avLst/>
          </a:prstGeom>
        </p:spPr>
        <p:txBody>
          <a:bodyPr vert="horz" lIns="91440" tIns="45720" rIns="91440" bIns="45720" numCol="2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等线" panose="02010600030101010101" pitchFamily="2" charset="-122"/>
              <a:buChar char="-"/>
            </a:pPr>
            <a:r>
              <a:rPr lang="zh-CN" altLang="en-US" sz="1800" dirty="0"/>
              <a:t>成立时长</a:t>
            </a:r>
            <a:r>
              <a:rPr lang="en-US" altLang="zh-CN" sz="1800" dirty="0"/>
              <a:t>&gt;0.5</a:t>
            </a:r>
            <a:r>
              <a:rPr lang="zh-CN" altLang="en-US" sz="1800" dirty="0"/>
              <a:t>年</a:t>
            </a:r>
            <a:endParaRPr lang="en-US" altLang="zh-CN" sz="1800" dirty="0"/>
          </a:p>
          <a:p>
            <a:pPr lvl="1">
              <a:buFont typeface="等线" panose="02010600030101010101" pitchFamily="2" charset="-122"/>
              <a:buChar char="-"/>
            </a:pPr>
            <a:r>
              <a:rPr lang="zh-CN" altLang="en-US" sz="1800" dirty="0"/>
              <a:t>月涨跌幅最大值比中值倍数</a:t>
            </a:r>
            <a:r>
              <a:rPr lang="en-US" altLang="zh-CN" sz="1800" dirty="0"/>
              <a:t>&lt;20</a:t>
            </a:r>
            <a:r>
              <a:rPr lang="zh-CN" altLang="en-US" sz="1800" dirty="0"/>
              <a:t>，</a:t>
            </a:r>
            <a:r>
              <a:rPr lang="en-US" altLang="zh-CN" sz="1800" dirty="0"/>
              <a:t>&gt;0</a:t>
            </a:r>
          </a:p>
          <a:p>
            <a:pPr lvl="1">
              <a:buFont typeface="等线" panose="02010600030101010101" pitchFamily="2" charset="-122"/>
              <a:buChar char="-"/>
            </a:pPr>
            <a:r>
              <a:rPr lang="zh-CN" altLang="en-US" sz="1800" dirty="0"/>
              <a:t>最大回撤</a:t>
            </a:r>
            <a:r>
              <a:rPr lang="en-US" altLang="zh-CN" sz="1800" dirty="0"/>
              <a:t>&lt;4%</a:t>
            </a:r>
          </a:p>
          <a:p>
            <a:pPr lvl="1">
              <a:buFont typeface="等线" panose="02010600030101010101" pitchFamily="2" charset="-122"/>
              <a:buChar char="-"/>
            </a:pPr>
            <a:r>
              <a:rPr lang="zh-CN" altLang="en-US" sz="1800" dirty="0"/>
              <a:t>近</a:t>
            </a:r>
            <a:r>
              <a:rPr lang="en-US" altLang="zh-CN" sz="1800" dirty="0"/>
              <a:t>3</a:t>
            </a:r>
            <a:r>
              <a:rPr lang="zh-CN" altLang="en-US" sz="1800" dirty="0"/>
              <a:t>月涨跌幅</a:t>
            </a:r>
            <a:r>
              <a:rPr lang="en-US" altLang="zh-CN" sz="1800" dirty="0"/>
              <a:t>&gt;1%</a:t>
            </a:r>
            <a:r>
              <a:rPr lang="zh-CN" altLang="en-US" sz="1800" dirty="0"/>
              <a:t>，</a:t>
            </a:r>
            <a:endParaRPr lang="en-US" altLang="zh-CN" sz="1800" dirty="0"/>
          </a:p>
          <a:p>
            <a:pPr lvl="1">
              <a:buFont typeface="等线" panose="02010600030101010101" pitchFamily="2" charset="-122"/>
              <a:buChar char="-"/>
            </a:pPr>
            <a:endParaRPr lang="en-US" altLang="zh-CN" sz="1800" dirty="0"/>
          </a:p>
          <a:p>
            <a:pPr lvl="1">
              <a:buFont typeface="等线" panose="02010600030101010101" pitchFamily="2" charset="-122"/>
              <a:buChar char="-"/>
            </a:pPr>
            <a:r>
              <a:rPr lang="zh-CN" altLang="en-US" sz="1800" dirty="0"/>
              <a:t>限制期</a:t>
            </a:r>
            <a:r>
              <a:rPr lang="en-US" altLang="zh-CN" sz="1800" dirty="0"/>
              <a:t>&lt;=1</a:t>
            </a:r>
            <a:r>
              <a:rPr lang="zh-CN" altLang="en-US" sz="1800" dirty="0"/>
              <a:t>个月</a:t>
            </a:r>
            <a:endParaRPr lang="en-US" altLang="zh-CN" sz="1800" dirty="0"/>
          </a:p>
          <a:p>
            <a:pPr lvl="1">
              <a:buFont typeface="等线" panose="02010600030101010101" pitchFamily="2" charset="-122"/>
              <a:buChar char="-"/>
            </a:pPr>
            <a:r>
              <a:rPr lang="zh-CN" altLang="en-US" sz="1800" dirty="0"/>
              <a:t>状态</a:t>
            </a:r>
            <a:r>
              <a:rPr lang="en-US" altLang="zh-CN" sz="1800" dirty="0"/>
              <a:t>&lt;&gt;</a:t>
            </a:r>
            <a:r>
              <a:rPr lang="zh-CN" altLang="en-US" sz="1800" dirty="0"/>
              <a:t>暂停申购</a:t>
            </a:r>
            <a:endParaRPr lang="en-US" altLang="zh-CN" sz="1800" dirty="0"/>
          </a:p>
          <a:p>
            <a:pPr lvl="1">
              <a:buFont typeface="等线" panose="02010600030101010101" pitchFamily="2" charset="-122"/>
              <a:buChar char="-"/>
            </a:pPr>
            <a:r>
              <a:rPr lang="zh-CN" altLang="en-US" sz="1800" dirty="0"/>
              <a:t>从</a:t>
            </a:r>
            <a:r>
              <a:rPr lang="en-US" altLang="zh-CN" sz="1800" dirty="0"/>
              <a:t>18077</a:t>
            </a:r>
            <a:r>
              <a:rPr lang="zh-CN" altLang="en-US" sz="1800" dirty="0"/>
              <a:t>个选出</a:t>
            </a:r>
            <a:r>
              <a:rPr lang="en-US" altLang="zh-CN" sz="1800" dirty="0"/>
              <a:t>57</a:t>
            </a:r>
            <a:r>
              <a:rPr lang="zh-CN" altLang="en-US" sz="1800" dirty="0"/>
              <a:t>个</a:t>
            </a:r>
            <a:endParaRPr lang="en-US" altLang="zh-CN" sz="1800" dirty="0"/>
          </a:p>
          <a:p>
            <a:pPr lvl="1">
              <a:buFont typeface="等线" panose="02010600030101010101" pitchFamily="2" charset="-122"/>
              <a:buChar char="-"/>
            </a:pPr>
            <a:r>
              <a:rPr lang="zh-CN" altLang="en-US" sz="1800" dirty="0"/>
              <a:t>按近一月涨跌幅倒序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98878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E562AA-9395-A25F-5BE2-15CCF85D1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文章针对人群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591D66-3F4A-F594-C393-F52525574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中年人，手上已经有一定资产，有余钱，已有或正考虑投资。阅后可以马上行动</a:t>
            </a:r>
          </a:p>
          <a:p>
            <a:r>
              <a:rPr lang="zh-CN" altLang="en-US" dirty="0"/>
              <a:t>年轻人，还未有剩余的资产，月光族，拼搏中。可以培养财富管理的理念，为未来做计划，开始积累本金</a:t>
            </a:r>
          </a:p>
          <a:p>
            <a:endParaRPr lang="en-US" altLang="zh-CN" dirty="0"/>
          </a:p>
          <a:p>
            <a:r>
              <a:rPr lang="zh-CN" altLang="en-US" dirty="0"/>
              <a:t>不适合人群：</a:t>
            </a:r>
            <a:endParaRPr lang="en-US" altLang="zh-CN" dirty="0"/>
          </a:p>
          <a:p>
            <a:pPr lvl="1"/>
            <a:r>
              <a:rPr lang="zh-CN" altLang="en-US" sz="2000" dirty="0"/>
              <a:t>大量财产，可能有其他的玩法；</a:t>
            </a:r>
            <a:endParaRPr lang="en-US" altLang="zh-CN" sz="2000" dirty="0"/>
          </a:p>
          <a:p>
            <a:pPr lvl="1"/>
            <a:r>
              <a:rPr lang="zh-CN" altLang="en-US" sz="2000" dirty="0"/>
              <a:t>经济真的很紧张，完全没有余钱（是否有不必要的消费？先积累再享受？）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D85626B-4550-E70F-5FA1-5E0976BED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C199A-535C-48B9-B0BB-7B01A3DE2CB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0349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368704-7CF3-4374-3640-10B9BFC8A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长线稳健债券基金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5EFE1E-7C47-F66C-B1A9-A35238810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04241"/>
          </a:xfrm>
        </p:spPr>
        <p:txBody>
          <a:bodyPr>
            <a:normAutofit/>
          </a:bodyPr>
          <a:lstStyle/>
          <a:p>
            <a:r>
              <a:rPr lang="zh-CN" altLang="en-US" dirty="0"/>
              <a:t>要求：可以低流动性，但高稳健，低风险，高回报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697055A-2B7E-C420-5DBF-2124B4076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C199A-535C-48B9-B0BB-7B01A3DE2CBD}" type="slidenum">
              <a:rPr lang="zh-CN" altLang="en-US" smtClean="0"/>
              <a:t>30</a:t>
            </a:fld>
            <a:endParaRPr lang="zh-CN" altLang="en-US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1EBDEE4A-057C-57DF-170D-5423A97E3D35}"/>
              </a:ext>
            </a:extLst>
          </p:cNvPr>
          <p:cNvSpPr txBox="1">
            <a:spLocks/>
          </p:cNvSpPr>
          <p:nvPr/>
        </p:nvSpPr>
        <p:spPr>
          <a:xfrm>
            <a:off x="838200" y="2429866"/>
            <a:ext cx="10069286" cy="1150938"/>
          </a:xfrm>
          <a:prstGeom prst="rect">
            <a:avLst/>
          </a:prstGeom>
        </p:spPr>
        <p:txBody>
          <a:bodyPr vert="horz" lIns="91440" tIns="45720" rIns="91440" bIns="45720" numCol="2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等线" panose="02010600030101010101" pitchFamily="2" charset="-122"/>
              <a:buChar char="-"/>
            </a:pPr>
            <a:r>
              <a:rPr lang="zh-CN" altLang="en-US" sz="1800" dirty="0"/>
              <a:t>基金规模</a:t>
            </a:r>
            <a:r>
              <a:rPr lang="en-US" altLang="zh-CN" sz="1800" dirty="0"/>
              <a:t>&gt;1</a:t>
            </a:r>
            <a:r>
              <a:rPr lang="zh-CN" altLang="en-US" sz="1800" dirty="0"/>
              <a:t>亿，成立时长</a:t>
            </a:r>
            <a:r>
              <a:rPr lang="en-US" altLang="zh-CN" sz="1800" dirty="0"/>
              <a:t>&gt;1</a:t>
            </a:r>
            <a:r>
              <a:rPr lang="zh-CN" altLang="en-US" sz="1800" dirty="0"/>
              <a:t>年</a:t>
            </a:r>
            <a:endParaRPr lang="en-US" altLang="zh-CN" sz="1800" dirty="0"/>
          </a:p>
          <a:p>
            <a:pPr lvl="1">
              <a:buFont typeface="等线" panose="02010600030101010101" pitchFamily="2" charset="-122"/>
              <a:buChar char="-"/>
            </a:pPr>
            <a:r>
              <a:rPr lang="zh-CN" altLang="en-US" sz="1800" dirty="0"/>
              <a:t>上涨月份比例</a:t>
            </a:r>
            <a:r>
              <a:rPr lang="en-US" altLang="zh-CN" sz="1800" dirty="0"/>
              <a:t>&gt;84%</a:t>
            </a:r>
          </a:p>
          <a:p>
            <a:pPr lvl="1">
              <a:buFont typeface="等线" panose="02010600030101010101" pitchFamily="2" charset="-122"/>
              <a:buChar char="-"/>
            </a:pPr>
            <a:r>
              <a:rPr lang="zh-CN" altLang="en-US" sz="1800" dirty="0"/>
              <a:t>月涨跌幅最大值比中值倍数</a:t>
            </a:r>
            <a:r>
              <a:rPr lang="en-US" altLang="zh-CN" sz="1800" dirty="0"/>
              <a:t>&lt;20</a:t>
            </a:r>
            <a:r>
              <a:rPr lang="zh-CN" altLang="en-US" sz="1800" dirty="0"/>
              <a:t>，</a:t>
            </a:r>
            <a:r>
              <a:rPr lang="en-US" altLang="zh-CN" sz="1800" dirty="0"/>
              <a:t>&gt;0</a:t>
            </a:r>
          </a:p>
          <a:p>
            <a:pPr lvl="1">
              <a:buFont typeface="等线" panose="02010600030101010101" pitchFamily="2" charset="-122"/>
              <a:buChar char="-"/>
            </a:pPr>
            <a:r>
              <a:rPr lang="zh-CN" altLang="en-US" sz="1800" dirty="0"/>
              <a:t>最大回撤</a:t>
            </a:r>
            <a:r>
              <a:rPr lang="en-US" altLang="zh-CN" sz="1800" dirty="0"/>
              <a:t>&lt;3%</a:t>
            </a:r>
          </a:p>
          <a:p>
            <a:pPr lvl="1">
              <a:buFont typeface="等线" panose="02010600030101010101" pitchFamily="2" charset="-122"/>
              <a:buChar char="-"/>
            </a:pPr>
            <a:r>
              <a:rPr lang="zh-CN" altLang="en-US" sz="1800" dirty="0"/>
              <a:t>年化收益率</a:t>
            </a:r>
            <a:r>
              <a:rPr lang="en-US" altLang="zh-CN" sz="1800" dirty="0"/>
              <a:t>&gt;4%</a:t>
            </a:r>
            <a:r>
              <a:rPr lang="zh-CN" altLang="en-US" sz="1800" dirty="0"/>
              <a:t>，</a:t>
            </a:r>
            <a:endParaRPr lang="en-US" altLang="zh-CN" sz="1800" dirty="0"/>
          </a:p>
          <a:p>
            <a:pPr lvl="1">
              <a:buFont typeface="等线" panose="02010600030101010101" pitchFamily="2" charset="-122"/>
              <a:buChar char="-"/>
            </a:pPr>
            <a:r>
              <a:rPr lang="zh-CN" altLang="en-US" sz="1800" dirty="0"/>
              <a:t>从</a:t>
            </a:r>
            <a:r>
              <a:rPr lang="en-US" altLang="zh-CN" sz="1800" dirty="0"/>
              <a:t>18077</a:t>
            </a:r>
            <a:r>
              <a:rPr lang="zh-CN" altLang="en-US" sz="1800" dirty="0"/>
              <a:t>个选出</a:t>
            </a:r>
            <a:r>
              <a:rPr lang="en-US" altLang="zh-CN" sz="1800" dirty="0"/>
              <a:t>148</a:t>
            </a:r>
            <a:r>
              <a:rPr lang="zh-CN" altLang="en-US" sz="1800" dirty="0"/>
              <a:t>个</a:t>
            </a:r>
            <a:endParaRPr lang="en-US" altLang="zh-CN" sz="1800" dirty="0"/>
          </a:p>
          <a:p>
            <a:pPr lvl="1">
              <a:buFont typeface="等线" panose="02010600030101010101" pitchFamily="2" charset="-122"/>
              <a:buChar char="-"/>
            </a:pPr>
            <a:r>
              <a:rPr lang="zh-CN" altLang="en-US" sz="1800" dirty="0"/>
              <a:t>按近</a:t>
            </a:r>
            <a:r>
              <a:rPr lang="en-US" altLang="zh-CN" sz="1800" dirty="0"/>
              <a:t>3</a:t>
            </a:r>
            <a:r>
              <a:rPr lang="zh-CN" altLang="en-US" sz="1800" dirty="0"/>
              <a:t>月涨跌幅排倒序</a:t>
            </a:r>
            <a:endParaRPr lang="en-US" altLang="zh-CN" sz="1800" dirty="0"/>
          </a:p>
          <a:p>
            <a:pPr lvl="1">
              <a:buFont typeface="等线" panose="02010600030101010101" pitchFamily="2" charset="-122"/>
              <a:buChar char="-"/>
            </a:pPr>
            <a:r>
              <a:rPr lang="zh-CN" altLang="en-US" sz="1800" dirty="0"/>
              <a:t>按最大回撤率排序</a:t>
            </a:r>
            <a:endParaRPr lang="en-US" altLang="zh-CN" sz="1800" dirty="0"/>
          </a:p>
          <a:p>
            <a:pPr lvl="1">
              <a:buFont typeface="等线" panose="02010600030101010101" pitchFamily="2" charset="-122"/>
              <a:buChar char="-"/>
            </a:pPr>
            <a:r>
              <a:rPr lang="zh-CN" altLang="en-US" sz="1800" dirty="0"/>
              <a:t>按月涨跌幅标准差排序</a:t>
            </a:r>
            <a:endParaRPr lang="en-US" altLang="zh-CN" sz="1800" dirty="0"/>
          </a:p>
          <a:p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F393B43-E08E-FFCA-D3E6-5AAE49462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549" y="3583987"/>
            <a:ext cx="11358902" cy="2772363"/>
          </a:xfrm>
          <a:prstGeom prst="rect">
            <a:avLst/>
          </a:prstGeom>
        </p:spPr>
      </p:pic>
      <p:sp>
        <p:nvSpPr>
          <p:cNvPr id="5" name="矩形: 圆角 4">
            <a:extLst>
              <a:ext uri="{FF2B5EF4-FFF2-40B4-BE49-F238E27FC236}">
                <a16:creationId xmlns:a16="http://schemas.microsoft.com/office/drawing/2014/main" id="{C44AA22A-A655-ACBB-FCB8-721F6CEC5AE6}"/>
              </a:ext>
            </a:extLst>
          </p:cNvPr>
          <p:cNvSpPr/>
          <p:nvPr/>
        </p:nvSpPr>
        <p:spPr>
          <a:xfrm>
            <a:off x="9356436" y="1850486"/>
            <a:ext cx="2650837" cy="1368376"/>
          </a:xfrm>
          <a:prstGeom prst="round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zh-CN" altLang="en-US" sz="1200" dirty="0">
                <a:solidFill>
                  <a:schemeClr val="accent2">
                    <a:lumMod val="75000"/>
                  </a:schemeClr>
                </a:solidFill>
                <a:hlinkClick r:id="rId3"/>
              </a:rPr>
              <a:t>东兴兴瑞</a:t>
            </a:r>
            <a:r>
              <a:rPr lang="zh-CN" altLang="en-US" sz="1200" dirty="0">
                <a:solidFill>
                  <a:schemeClr val="accent2">
                    <a:lumMod val="75000"/>
                  </a:schemeClr>
                </a:solidFill>
              </a:rPr>
              <a:t>赚钱逻辑：</a:t>
            </a:r>
            <a:endParaRPr lang="en-US" altLang="zh-CN" sz="1200" dirty="0">
              <a:solidFill>
                <a:schemeClr val="accent2">
                  <a:lumMod val="75000"/>
                </a:schemeClr>
              </a:solidFill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accent2">
                    <a:lumMod val="75000"/>
                  </a:schemeClr>
                </a:solidFill>
              </a:rPr>
              <a:t>投资城投债，票面利息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</a:rPr>
              <a:t>6-7%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accent2">
                    <a:lumMod val="75000"/>
                  </a:schemeClr>
                </a:solidFill>
              </a:rPr>
              <a:t>加杠杆到约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</a:rPr>
              <a:t>140%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accent2">
                    <a:lumMod val="75000"/>
                  </a:schemeClr>
                </a:solidFill>
              </a:rPr>
              <a:t>封闭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zh-CN" altLang="en-US" sz="1200" dirty="0">
                <a:solidFill>
                  <a:schemeClr val="accent2">
                    <a:lumMod val="75000"/>
                  </a:schemeClr>
                </a:solidFill>
              </a:rPr>
              <a:t>年，避免低潮时大额赎回</a:t>
            </a:r>
            <a:endParaRPr lang="en-US" altLang="zh-CN" sz="1200" dirty="0">
              <a:solidFill>
                <a:schemeClr val="accent2">
                  <a:lumMod val="75000"/>
                </a:schemeClr>
              </a:solidFill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accent2">
                    <a:lumMod val="75000"/>
                  </a:schemeClr>
                </a:solidFill>
              </a:rPr>
              <a:t>基金经理的管理能力</a:t>
            </a:r>
            <a:endParaRPr lang="en-US" altLang="zh-CN" sz="1200" dirty="0">
              <a:solidFill>
                <a:schemeClr val="accent2">
                  <a:lumMod val="75000"/>
                </a:schemeClr>
              </a:solidFill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accent2">
                    <a:lumMod val="75000"/>
                  </a:schemeClr>
                </a:solidFill>
              </a:rPr>
              <a:t>风险：城投债的风险</a:t>
            </a:r>
          </a:p>
        </p:txBody>
      </p:sp>
    </p:spTree>
    <p:extLst>
      <p:ext uri="{BB962C8B-B14F-4D97-AF65-F5344CB8AC3E}">
        <p14:creationId xmlns:p14="http://schemas.microsoft.com/office/powerpoint/2010/main" val="34011992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368704-7CF3-4374-3640-10B9BFC8A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长线稳健股票基金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5EFE1E-7C47-F66C-B1A9-A35238810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863146"/>
          </a:xfrm>
        </p:spPr>
        <p:txBody>
          <a:bodyPr>
            <a:normAutofit/>
          </a:bodyPr>
          <a:lstStyle/>
          <a:p>
            <a:r>
              <a:rPr lang="zh-CN" altLang="en-US" dirty="0"/>
              <a:t>要求：盈利月份比例尽可能大，收益比较稳健固定，不会非常大的波动。回撤小，风险小。年化收益</a:t>
            </a:r>
            <a:r>
              <a:rPr lang="en-US" altLang="zh-CN" dirty="0"/>
              <a:t>&gt;10%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697055A-2B7E-C420-5DBF-2124B4076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C199A-535C-48B9-B0BB-7B01A3DE2CBD}" type="slidenum">
              <a:rPr lang="zh-CN" altLang="en-US" smtClean="0"/>
              <a:t>31</a:t>
            </a:fld>
            <a:endParaRPr lang="zh-CN" altLang="en-US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1EBDEE4A-057C-57DF-170D-5423A97E3D35}"/>
              </a:ext>
            </a:extLst>
          </p:cNvPr>
          <p:cNvSpPr txBox="1">
            <a:spLocks/>
          </p:cNvSpPr>
          <p:nvPr/>
        </p:nvSpPr>
        <p:spPr>
          <a:xfrm>
            <a:off x="635000" y="2713875"/>
            <a:ext cx="8813800" cy="1150938"/>
          </a:xfrm>
          <a:prstGeom prst="rect">
            <a:avLst/>
          </a:prstGeom>
        </p:spPr>
        <p:txBody>
          <a:bodyPr vert="horz" lIns="91440" tIns="45720" rIns="91440" bIns="45720" numCol="2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等线" panose="02010600030101010101" pitchFamily="2" charset="-122"/>
              <a:buChar char="-"/>
            </a:pPr>
            <a:r>
              <a:rPr lang="zh-CN" altLang="en-US" sz="2300" dirty="0"/>
              <a:t>基金规模</a:t>
            </a:r>
            <a:r>
              <a:rPr lang="en-US" altLang="zh-CN" sz="2300" dirty="0"/>
              <a:t>&gt;1</a:t>
            </a:r>
            <a:r>
              <a:rPr lang="zh-CN" altLang="en-US" sz="2300" dirty="0"/>
              <a:t>亿，成立时长</a:t>
            </a:r>
            <a:r>
              <a:rPr lang="en-US" altLang="zh-CN" sz="2300" dirty="0"/>
              <a:t>&gt;4</a:t>
            </a:r>
            <a:r>
              <a:rPr lang="zh-CN" altLang="en-US" sz="2300" dirty="0"/>
              <a:t>年</a:t>
            </a:r>
            <a:endParaRPr lang="en-US" altLang="zh-CN" sz="2300" dirty="0"/>
          </a:p>
          <a:p>
            <a:pPr lvl="1">
              <a:buFont typeface="等线" panose="02010600030101010101" pitchFamily="2" charset="-122"/>
              <a:buChar char="-"/>
            </a:pPr>
            <a:r>
              <a:rPr lang="zh-CN" altLang="en-US" sz="2300" dirty="0"/>
              <a:t>月涨跌幅最大值比中值倍数</a:t>
            </a:r>
            <a:r>
              <a:rPr lang="en-US" altLang="zh-CN" sz="2300" dirty="0"/>
              <a:t>&gt;0</a:t>
            </a:r>
            <a:r>
              <a:rPr lang="zh-CN" altLang="en-US" sz="2300" dirty="0"/>
              <a:t>，</a:t>
            </a:r>
            <a:r>
              <a:rPr lang="en-US" altLang="zh-CN" sz="2300" dirty="0"/>
              <a:t> &lt;100</a:t>
            </a:r>
          </a:p>
          <a:p>
            <a:pPr lvl="1">
              <a:buFont typeface="等线" panose="02010600030101010101" pitchFamily="2" charset="-122"/>
              <a:buChar char="-"/>
            </a:pPr>
            <a:r>
              <a:rPr lang="zh-CN" altLang="en-US" sz="2300" dirty="0"/>
              <a:t>年化收益率</a:t>
            </a:r>
            <a:r>
              <a:rPr lang="en-US" altLang="zh-CN" sz="2300" dirty="0"/>
              <a:t>&gt;10%</a:t>
            </a:r>
            <a:r>
              <a:rPr lang="zh-CN" altLang="en-US" sz="2300" dirty="0"/>
              <a:t>，</a:t>
            </a:r>
            <a:endParaRPr lang="en-US" altLang="zh-CN" sz="2300" dirty="0"/>
          </a:p>
          <a:p>
            <a:pPr lvl="1">
              <a:buFont typeface="等线" panose="02010600030101010101" pitchFamily="2" charset="-122"/>
              <a:buChar char="-"/>
            </a:pPr>
            <a:r>
              <a:rPr lang="zh-CN" altLang="en-US" sz="2300" dirty="0"/>
              <a:t>收盘价在年线之上比例</a:t>
            </a:r>
            <a:r>
              <a:rPr lang="en-US" altLang="zh-CN" sz="2300" dirty="0"/>
              <a:t>&gt;60%</a:t>
            </a:r>
          </a:p>
          <a:p>
            <a:pPr lvl="1">
              <a:buFont typeface="等线" panose="02010600030101010101" pitchFamily="2" charset="-122"/>
              <a:buChar char="-"/>
            </a:pPr>
            <a:endParaRPr lang="en-US" altLang="zh-CN" sz="2300" dirty="0"/>
          </a:p>
          <a:p>
            <a:pPr lvl="1">
              <a:buFont typeface="等线" panose="02010600030101010101" pitchFamily="2" charset="-122"/>
              <a:buChar char="-"/>
            </a:pPr>
            <a:r>
              <a:rPr lang="zh-CN" altLang="en-US" sz="2300" dirty="0"/>
              <a:t>从</a:t>
            </a:r>
            <a:r>
              <a:rPr lang="en-US" altLang="zh-CN" sz="2300" dirty="0"/>
              <a:t>18077</a:t>
            </a:r>
            <a:r>
              <a:rPr lang="zh-CN" altLang="en-US" sz="2300" dirty="0"/>
              <a:t>个选出</a:t>
            </a:r>
            <a:r>
              <a:rPr lang="en-US" altLang="zh-CN" sz="2300" dirty="0"/>
              <a:t>414</a:t>
            </a:r>
            <a:r>
              <a:rPr lang="zh-CN" altLang="en-US" sz="2300" dirty="0"/>
              <a:t>个</a:t>
            </a:r>
            <a:endParaRPr lang="en-US" altLang="zh-CN" sz="2300" dirty="0"/>
          </a:p>
          <a:p>
            <a:pPr lvl="1">
              <a:buFont typeface="等线" panose="02010600030101010101" pitchFamily="2" charset="-122"/>
              <a:buChar char="-"/>
            </a:pPr>
            <a:r>
              <a:rPr lang="zh-CN" altLang="en-US" sz="2300" dirty="0"/>
              <a:t>按收盘价在年线之上比例排倒序</a:t>
            </a:r>
            <a:endParaRPr lang="en-US" altLang="zh-CN" sz="2300" dirty="0"/>
          </a:p>
          <a:p>
            <a:pPr lvl="1">
              <a:buFont typeface="等线" panose="02010600030101010101" pitchFamily="2" charset="-122"/>
              <a:buChar char="-"/>
            </a:pPr>
            <a:r>
              <a:rPr lang="zh-CN" altLang="en-US" sz="2300" dirty="0"/>
              <a:t>月涨跌幅标准差、最大回撤率都是前列的</a:t>
            </a:r>
            <a:endParaRPr lang="en-US" altLang="zh-CN" sz="2300" dirty="0"/>
          </a:p>
          <a:p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8E5BCED-4E95-741D-3917-25451FE8A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429" y="4017235"/>
            <a:ext cx="11509423" cy="2512364"/>
          </a:xfrm>
          <a:prstGeom prst="rect">
            <a:avLst/>
          </a:prstGeom>
        </p:spPr>
      </p:pic>
      <p:sp>
        <p:nvSpPr>
          <p:cNvPr id="5" name="矩形: 圆角 4">
            <a:extLst>
              <a:ext uri="{FF2B5EF4-FFF2-40B4-BE49-F238E27FC236}">
                <a16:creationId xmlns:a16="http://schemas.microsoft.com/office/drawing/2014/main" id="{0D0A04C6-03AA-DBC4-6285-17951DF0EE03}"/>
              </a:ext>
            </a:extLst>
          </p:cNvPr>
          <p:cNvSpPr/>
          <p:nvPr/>
        </p:nvSpPr>
        <p:spPr>
          <a:xfrm>
            <a:off x="9448800" y="2369577"/>
            <a:ext cx="2198254" cy="1303360"/>
          </a:xfrm>
          <a:prstGeom prst="round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zh-CN" altLang="en-US" sz="1200" dirty="0">
                <a:solidFill>
                  <a:schemeClr val="accent2">
                    <a:lumMod val="75000"/>
                  </a:schemeClr>
                </a:solidFill>
                <a:hlinkClick r:id="rId3"/>
              </a:rPr>
              <a:t>金元顺安元启</a:t>
            </a:r>
            <a:r>
              <a:rPr lang="zh-CN" altLang="en-US" sz="1200" dirty="0">
                <a:solidFill>
                  <a:schemeClr val="accent2">
                    <a:lumMod val="75000"/>
                  </a:schemeClr>
                </a:solidFill>
              </a:rPr>
              <a:t>赚钱逻辑：</a:t>
            </a:r>
            <a:endParaRPr lang="en-US" altLang="zh-CN" sz="1200" dirty="0">
              <a:solidFill>
                <a:schemeClr val="accent2">
                  <a:lumMod val="75000"/>
                </a:schemeClr>
              </a:solidFill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accent2">
                    <a:lumMod val="75000"/>
                  </a:schemeClr>
                </a:solidFill>
              </a:rPr>
              <a:t>非常分散地持仓微小企业</a:t>
            </a:r>
            <a:endParaRPr lang="en-US" altLang="zh-CN" sz="1200" dirty="0">
              <a:solidFill>
                <a:schemeClr val="accent2">
                  <a:lumMod val="75000"/>
                </a:schemeClr>
              </a:solidFill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accent2">
                    <a:lumMod val="75000"/>
                  </a:schemeClr>
                </a:solidFill>
              </a:rPr>
              <a:t>选股准确，按需调仓。基金经理的管理能力</a:t>
            </a:r>
            <a:endParaRPr lang="en-US" altLang="zh-CN" sz="1200" dirty="0">
              <a:solidFill>
                <a:schemeClr val="accent2">
                  <a:lumMod val="75000"/>
                </a:schemeClr>
              </a:solidFill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accent2">
                    <a:lumMod val="75000"/>
                  </a:schemeClr>
                </a:solidFill>
              </a:rPr>
              <a:t>收益不会特别高，但也不会特别差，比较平滑</a:t>
            </a:r>
          </a:p>
        </p:txBody>
      </p:sp>
    </p:spTree>
    <p:extLst>
      <p:ext uri="{BB962C8B-B14F-4D97-AF65-F5344CB8AC3E}">
        <p14:creationId xmlns:p14="http://schemas.microsoft.com/office/powerpoint/2010/main" val="7345797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368704-7CF3-4374-3640-10B9BFC8A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长线稳健股票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5EFE1E-7C47-F66C-B1A9-A35238810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863146"/>
          </a:xfrm>
        </p:spPr>
        <p:txBody>
          <a:bodyPr>
            <a:normAutofit/>
          </a:bodyPr>
          <a:lstStyle/>
          <a:p>
            <a:r>
              <a:rPr lang="zh-CN" altLang="en-US" dirty="0"/>
              <a:t>要求：足够长的时间内业绩表现稳定，风险尽可能低，一定时间内盈利的机会尽可能大。年化收益</a:t>
            </a:r>
            <a:r>
              <a:rPr lang="en-US" altLang="zh-CN" dirty="0"/>
              <a:t>&gt;10%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697055A-2B7E-C420-5DBF-2124B4076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C199A-535C-48B9-B0BB-7B01A3DE2CBD}" type="slidenum">
              <a:rPr lang="zh-CN" altLang="en-US" smtClean="0"/>
              <a:t>32</a:t>
            </a:fld>
            <a:endParaRPr lang="zh-CN" altLang="en-US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1EBDEE4A-057C-57DF-170D-5423A97E3D35}"/>
              </a:ext>
            </a:extLst>
          </p:cNvPr>
          <p:cNvSpPr txBox="1">
            <a:spLocks/>
          </p:cNvSpPr>
          <p:nvPr/>
        </p:nvSpPr>
        <p:spPr>
          <a:xfrm>
            <a:off x="644236" y="2641146"/>
            <a:ext cx="8065655" cy="1150938"/>
          </a:xfrm>
          <a:prstGeom prst="rect">
            <a:avLst/>
          </a:prstGeom>
        </p:spPr>
        <p:txBody>
          <a:bodyPr vert="horz" lIns="91440" tIns="45720" rIns="91440" bIns="45720" numCol="2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等线" panose="02010600030101010101" pitchFamily="2" charset="-122"/>
              <a:buChar char="-"/>
            </a:pPr>
            <a:r>
              <a:rPr lang="zh-CN" altLang="en-US" sz="1800" dirty="0"/>
              <a:t>上市时长</a:t>
            </a:r>
            <a:r>
              <a:rPr lang="en-US" altLang="zh-CN" sz="1800" dirty="0"/>
              <a:t>&gt;4</a:t>
            </a:r>
            <a:r>
              <a:rPr lang="zh-CN" altLang="en-US" sz="1800" dirty="0"/>
              <a:t>年</a:t>
            </a:r>
            <a:endParaRPr lang="en-US" altLang="zh-CN" sz="1800" dirty="0"/>
          </a:p>
          <a:p>
            <a:pPr lvl="1">
              <a:buFont typeface="等线" panose="02010600030101010101" pitchFamily="2" charset="-122"/>
              <a:buChar char="-"/>
            </a:pPr>
            <a:r>
              <a:rPr lang="zh-CN" altLang="en-US" sz="1800" dirty="0"/>
              <a:t>年化收益率</a:t>
            </a:r>
            <a:r>
              <a:rPr lang="en-US" altLang="zh-CN" sz="1800" dirty="0"/>
              <a:t>&gt;10%</a:t>
            </a:r>
            <a:r>
              <a:rPr lang="zh-CN" altLang="en-US" sz="1800" dirty="0"/>
              <a:t>，</a:t>
            </a:r>
            <a:endParaRPr lang="en-US" altLang="zh-CN" sz="1800" dirty="0"/>
          </a:p>
          <a:p>
            <a:pPr lvl="1">
              <a:buFont typeface="等线" panose="02010600030101010101" pitchFamily="2" charset="-122"/>
              <a:buChar char="-"/>
            </a:pPr>
            <a:r>
              <a:rPr lang="zh-CN" altLang="en-US" sz="1800" dirty="0"/>
              <a:t>收盘价在年线之上比例</a:t>
            </a:r>
            <a:r>
              <a:rPr lang="en-US" altLang="zh-CN" sz="1800" dirty="0"/>
              <a:t>&gt;60%</a:t>
            </a:r>
          </a:p>
          <a:p>
            <a:pPr lvl="1">
              <a:buFont typeface="等线" panose="02010600030101010101" pitchFamily="2" charset="-122"/>
              <a:buChar char="-"/>
            </a:pPr>
            <a:endParaRPr lang="en-US" altLang="zh-CN" sz="1800" dirty="0"/>
          </a:p>
          <a:p>
            <a:pPr lvl="1">
              <a:buFont typeface="等线" panose="02010600030101010101" pitchFamily="2" charset="-122"/>
              <a:buChar char="-"/>
            </a:pPr>
            <a:r>
              <a:rPr lang="zh-CN" altLang="en-US" sz="1800" dirty="0"/>
              <a:t>从</a:t>
            </a:r>
            <a:r>
              <a:rPr lang="en-US" altLang="zh-CN" sz="1800" dirty="0"/>
              <a:t>18077</a:t>
            </a:r>
            <a:r>
              <a:rPr lang="zh-CN" altLang="en-US" sz="1800" dirty="0"/>
              <a:t>个选出</a:t>
            </a:r>
            <a:r>
              <a:rPr lang="en-US" altLang="zh-CN" sz="1800" dirty="0"/>
              <a:t>221</a:t>
            </a:r>
            <a:r>
              <a:rPr lang="zh-CN" altLang="en-US" sz="1800" dirty="0"/>
              <a:t>个</a:t>
            </a:r>
            <a:endParaRPr lang="en-US" altLang="zh-CN" sz="1800" dirty="0"/>
          </a:p>
          <a:p>
            <a:pPr lvl="1">
              <a:buFont typeface="等线" panose="02010600030101010101" pitchFamily="2" charset="-122"/>
              <a:buChar char="-"/>
            </a:pPr>
            <a:r>
              <a:rPr lang="zh-CN" altLang="en-US" sz="1800" dirty="0"/>
              <a:t>按最大回撤率排序</a:t>
            </a:r>
            <a:endParaRPr lang="en-US" altLang="zh-CN" sz="1800" dirty="0"/>
          </a:p>
          <a:p>
            <a:pPr lvl="1">
              <a:buFont typeface="等线" panose="02010600030101010101" pitchFamily="2" charset="-122"/>
              <a:buChar char="-"/>
            </a:pPr>
            <a:r>
              <a:rPr lang="zh-CN" altLang="en-US" sz="1800" dirty="0"/>
              <a:t>按最小二乘法直线拟合离散度排序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68FB2B0-7E89-68F9-A7FD-5057A6672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057" y="3879397"/>
            <a:ext cx="11223197" cy="1616851"/>
          </a:xfrm>
          <a:prstGeom prst="rect">
            <a:avLst/>
          </a:prstGeom>
        </p:spPr>
      </p:pic>
      <p:sp>
        <p:nvSpPr>
          <p:cNvPr id="5" name="矩形: 圆角 4">
            <a:extLst>
              <a:ext uri="{FF2B5EF4-FFF2-40B4-BE49-F238E27FC236}">
                <a16:creationId xmlns:a16="http://schemas.microsoft.com/office/drawing/2014/main" id="{434011EB-8D85-1222-5CE5-8D00CB7064C1}"/>
              </a:ext>
            </a:extLst>
          </p:cNvPr>
          <p:cNvSpPr/>
          <p:nvPr/>
        </p:nvSpPr>
        <p:spPr>
          <a:xfrm>
            <a:off x="9023926" y="2298408"/>
            <a:ext cx="2765327" cy="1325562"/>
          </a:xfrm>
          <a:prstGeom prst="round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zh-CN" altLang="en-US" sz="1200" dirty="0">
                <a:solidFill>
                  <a:schemeClr val="accent2">
                    <a:lumMod val="75000"/>
                  </a:schemeClr>
                </a:solidFill>
              </a:rPr>
              <a:t>长江电力赚钱逻辑：</a:t>
            </a:r>
            <a:endParaRPr lang="en-US" altLang="zh-CN" sz="1200" dirty="0">
              <a:solidFill>
                <a:schemeClr val="accent2">
                  <a:lumMod val="75000"/>
                </a:schemeClr>
              </a:solidFill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accent2">
                    <a:lumMod val="75000"/>
                  </a:schemeClr>
                </a:solidFill>
              </a:rPr>
              <a:t>市值规模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</a:rPr>
              <a:t>A</a:t>
            </a:r>
            <a:r>
              <a:rPr lang="zh-CN" altLang="en-US" sz="1200" dirty="0">
                <a:solidFill>
                  <a:schemeClr val="accent2">
                    <a:lumMod val="75000"/>
                  </a:schemeClr>
                </a:solidFill>
              </a:rPr>
              <a:t>股前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</a:rPr>
              <a:t>10</a:t>
            </a:r>
            <a:r>
              <a:rPr lang="zh-CN" altLang="en-US" sz="1200" dirty="0">
                <a:solidFill>
                  <a:schemeClr val="accent2">
                    <a:lumMod val="75000"/>
                  </a:schemeClr>
                </a:solidFill>
              </a:rPr>
              <a:t>，国家控股</a:t>
            </a:r>
            <a:endParaRPr lang="en-US" altLang="zh-CN" sz="1200" dirty="0">
              <a:solidFill>
                <a:schemeClr val="accent2">
                  <a:lumMod val="75000"/>
                </a:schemeClr>
              </a:solidFill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accent2">
                    <a:lumMod val="75000"/>
                  </a:schemeClr>
                </a:solidFill>
              </a:rPr>
              <a:t>掌握中国大部分优质水电站资源，绿色清洁能源</a:t>
            </a:r>
            <a:endParaRPr lang="en-US" altLang="zh-CN" sz="1200" dirty="0">
              <a:solidFill>
                <a:schemeClr val="accent2">
                  <a:lumMod val="75000"/>
                </a:schemeClr>
              </a:solidFill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accent2">
                    <a:lumMod val="75000"/>
                  </a:schemeClr>
                </a:solidFill>
              </a:rPr>
              <a:t>盈利非常稳健，营运风险非常低</a:t>
            </a:r>
            <a:endParaRPr lang="en-US" altLang="zh-CN" sz="1200" dirty="0">
              <a:solidFill>
                <a:schemeClr val="accent2">
                  <a:lumMod val="75000"/>
                </a:schemeClr>
              </a:solidFill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accent2">
                    <a:lumMod val="75000"/>
                  </a:schemeClr>
                </a:solidFill>
              </a:rPr>
              <a:t>盈利模式简直是印钞机</a:t>
            </a:r>
            <a:endParaRPr lang="en-US" altLang="zh-CN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2B8A362-CA46-3920-060D-703AD367E9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3919" y="2550790"/>
            <a:ext cx="7526914" cy="393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547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08B3C1-DE47-2FEF-3C20-A150C5A5B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量化投资策略的确定性？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E56CBE-203B-DC56-F665-0D1A0EE1D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过往业绩好，指标数值好的基金</a:t>
            </a:r>
            <a:r>
              <a:rPr lang="en-US" altLang="zh-CN" dirty="0"/>
              <a:t>/</a:t>
            </a:r>
            <a:r>
              <a:rPr lang="zh-CN" altLang="en-US" dirty="0"/>
              <a:t>股票，是不是就能保证以后的收益都好？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不能。但能给出概率。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反正一笔钱总要买入一个投资品，都有不确定的风险，那么买一个过往业绩好的，总好过买过往业绩差的，或随便买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投资和赌博，都是数学的游戏，概率的游戏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8749593-2AAB-DB19-AF97-C65CB606E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C199A-535C-48B9-B0BB-7B01A3DE2CBD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95357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EAE052-626F-0878-503D-B07F3E675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量化筛选策略的优势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11F1DE-0428-ADC6-EE66-E11CE8542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根据不同的条件组合，可获得符合风险和回报期望的投资标的</a:t>
            </a:r>
            <a:endParaRPr lang="en-US" altLang="zh-CN" dirty="0"/>
          </a:p>
          <a:p>
            <a:r>
              <a:rPr lang="zh-CN" altLang="en-US" dirty="0"/>
              <a:t>绝不会遗留任何一只合乎筛选条件的指标优异的基金</a:t>
            </a:r>
            <a:endParaRPr lang="en-US" altLang="zh-CN" dirty="0"/>
          </a:p>
          <a:p>
            <a:r>
              <a:rPr lang="zh-CN" altLang="en-US" dirty="0"/>
              <a:t>只要定出筛选条件，确保可以找到同类的表现最优异的标的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sz="2000" dirty="0"/>
              <a:t>注意：相同条件下某只基金业绩很好，可归因于基金</a:t>
            </a:r>
            <a:r>
              <a:rPr lang="zh-CN" altLang="en-US" sz="2000"/>
              <a:t>经理的管理能力</a:t>
            </a:r>
            <a:r>
              <a:rPr lang="zh-CN" altLang="en-US" sz="2000" dirty="0"/>
              <a:t>；但对于股票，并没有一个基金经理在操控，所以需要了解背后的逻辑，类似长江电力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6790A49-DB45-3764-E3B4-A3A8301D6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C199A-535C-48B9-B0BB-7B01A3DE2CBD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6336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BA076B-FF32-F7C5-2F1B-F37D13BD9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为什么要投资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C6E819-4595-A45A-6387-299EAA6C37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17EABF8-B9CF-7457-28BC-7DEAD941A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C199A-535C-48B9-B0BB-7B01A3DE2CB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0519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74CD17-889C-3DFC-52E5-DD2C3B755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为什么要投资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A5C499-4F7D-1512-0B32-9CED988CC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/>
              <a:t>日常收入开支情况？是否有余钱？</a:t>
            </a:r>
            <a:endParaRPr lang="en-US" altLang="zh-CN" dirty="0"/>
          </a:p>
          <a:p>
            <a:pPr lvl="1"/>
            <a:r>
              <a:rPr lang="zh-CN" altLang="en-US" dirty="0"/>
              <a:t>余钱怎么安排？</a:t>
            </a:r>
            <a:endParaRPr lang="en-US" altLang="zh-CN" dirty="0"/>
          </a:p>
          <a:p>
            <a:pPr lvl="1"/>
            <a:r>
              <a:rPr lang="zh-CN" altLang="en-US" dirty="0"/>
              <a:t>如何抵御通胀？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当工作出现压力时，是否迫于经济压力而坚持？</a:t>
            </a:r>
            <a:endParaRPr lang="en-US" altLang="zh-CN" dirty="0"/>
          </a:p>
          <a:p>
            <a:pPr lvl="1"/>
            <a:r>
              <a:rPr lang="zh-CN" altLang="en-US" dirty="0"/>
              <a:t>试过裸辞？有很强的焦虑感？</a:t>
            </a:r>
            <a:endParaRPr lang="en-US" altLang="zh-CN" dirty="0"/>
          </a:p>
          <a:p>
            <a:pPr lvl="1"/>
            <a:r>
              <a:rPr lang="zh-CN" altLang="en-US" dirty="0"/>
              <a:t>迫于经济压力而着急找并不十分满意的下家？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是否有想过真的躺着收钱？</a:t>
            </a:r>
            <a:endParaRPr lang="en-US" altLang="zh-CN" dirty="0"/>
          </a:p>
          <a:p>
            <a:pPr lvl="1"/>
            <a:r>
              <a:rPr lang="zh-CN" altLang="en-US" dirty="0"/>
              <a:t>什么都不用做就有收入养活自己？</a:t>
            </a:r>
            <a:endParaRPr lang="en-US" altLang="zh-CN" dirty="0"/>
          </a:p>
          <a:p>
            <a:pPr lvl="1"/>
            <a:r>
              <a:rPr lang="zh-CN" altLang="en-US" dirty="0"/>
              <a:t>让自己为兴趣为梦想而工作，而不再是为赚钱为养家糊口而工作？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退休后只靠社保退休金足够吗？</a:t>
            </a:r>
            <a:endParaRPr lang="en-US" altLang="zh-CN" dirty="0"/>
          </a:p>
          <a:p>
            <a:pPr lvl="1"/>
            <a:r>
              <a:rPr lang="zh-CN" altLang="en-US" dirty="0"/>
              <a:t>社会老龄化，交社保的年轻人少，退休金不够保障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03F087A-23D3-0C20-6107-5C051AB75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C199A-535C-48B9-B0BB-7B01A3DE2CB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6578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E0B554-D5FA-AF88-F637-37E97E8D1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人生财富规划</a:t>
            </a:r>
            <a:r>
              <a:rPr lang="en-US" altLang="zh-CN" dirty="0"/>
              <a:t>—</a:t>
            </a:r>
            <a:r>
              <a:rPr lang="zh-CN" altLang="en-US" dirty="0"/>
              <a:t>“财富自由”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16DA74-9D91-CA9B-41F4-723F049D7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财富自由，不一定是很高档的概念</a:t>
            </a:r>
            <a:endParaRPr lang="en-US" altLang="zh-CN" dirty="0"/>
          </a:p>
          <a:p>
            <a:r>
              <a:rPr lang="zh-CN" altLang="en-US" dirty="0"/>
              <a:t>有不同程度的财富自由</a:t>
            </a:r>
            <a:endParaRPr lang="en-US" altLang="zh-CN" dirty="0"/>
          </a:p>
          <a:p>
            <a:pPr lvl="1"/>
            <a:r>
              <a:rPr lang="zh-CN" altLang="en-US" dirty="0"/>
              <a:t>汽水自由</a:t>
            </a:r>
            <a:endParaRPr lang="en-US" altLang="zh-CN" dirty="0"/>
          </a:p>
          <a:p>
            <a:pPr lvl="1"/>
            <a:r>
              <a:rPr lang="zh-CN" altLang="en-US" dirty="0"/>
              <a:t>零食自由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以你自己的生活体验，维持最低的生活标准需要多少钱？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59721BE-3B52-C393-D7FD-01689804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C199A-535C-48B9-B0BB-7B01A3DE2CB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3766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F7A2D9-B851-3489-A08B-262FFDA70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921" y="336106"/>
            <a:ext cx="10515600" cy="899113"/>
          </a:xfrm>
        </p:spPr>
        <p:txBody>
          <a:bodyPr/>
          <a:lstStyle/>
          <a:p>
            <a:r>
              <a:rPr lang="zh-CN" altLang="en-US" dirty="0"/>
              <a:t>三个标准的财富自由</a:t>
            </a:r>
          </a:p>
        </p:txBody>
      </p: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D3950581-7AF8-A671-4BF0-6E8733642E15}"/>
              </a:ext>
            </a:extLst>
          </p:cNvPr>
          <p:cNvGrpSpPr/>
          <p:nvPr/>
        </p:nvGrpSpPr>
        <p:grpSpPr>
          <a:xfrm>
            <a:off x="532744" y="5308927"/>
            <a:ext cx="5630943" cy="1015663"/>
            <a:chOff x="532744" y="5308927"/>
            <a:chExt cx="5630943" cy="1015663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13AF789C-B263-6237-C0A1-E97E22CC6647}"/>
                </a:ext>
              </a:extLst>
            </p:cNvPr>
            <p:cNvCxnSpPr>
              <a:cxnSpLocks/>
            </p:cNvCxnSpPr>
            <p:nvPr/>
          </p:nvCxnSpPr>
          <p:spPr>
            <a:xfrm>
              <a:off x="618921" y="6299624"/>
              <a:ext cx="5447489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31297249-3EFB-C03E-472E-74A851089AD6}"/>
                </a:ext>
              </a:extLst>
            </p:cNvPr>
            <p:cNvSpPr txBox="1"/>
            <p:nvPr/>
          </p:nvSpPr>
          <p:spPr>
            <a:xfrm>
              <a:off x="4535055" y="6007794"/>
              <a:ext cx="16286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200" b="1" dirty="0"/>
                <a:t>标准</a:t>
              </a:r>
              <a:r>
                <a:rPr lang="en-US" altLang="zh-CN" sz="1200" b="1" dirty="0"/>
                <a:t>1</a:t>
              </a:r>
              <a:r>
                <a:rPr lang="zh-CN" altLang="en-US" sz="1200" b="1" dirty="0"/>
                <a:t>：生存，</a:t>
              </a:r>
              <a:r>
                <a:rPr lang="en-US" altLang="zh-CN" sz="1200" b="1" dirty="0"/>
                <a:t>5k/</a:t>
              </a:r>
              <a:r>
                <a:rPr lang="zh-CN" altLang="en-US" sz="1200" b="1" dirty="0"/>
                <a:t>月</a:t>
              </a: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8D443903-B991-BCBE-3B5A-7E222FC1C442}"/>
                </a:ext>
              </a:extLst>
            </p:cNvPr>
            <p:cNvSpPr txBox="1"/>
            <p:nvPr/>
          </p:nvSpPr>
          <p:spPr>
            <a:xfrm>
              <a:off x="532744" y="5308927"/>
              <a:ext cx="454281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/>
                <a:t>最基本的生存标准：</a:t>
              </a:r>
              <a:endParaRPr lang="en-US" altLang="zh-CN" sz="1200" b="1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zh-CN" altLang="en-US" sz="1200" dirty="0"/>
                <a:t>买菜煮饭，房租，煤气水电、通讯网络、交通</a:t>
              </a:r>
              <a:endParaRPr lang="en-US" altLang="zh-CN" sz="12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zh-CN" altLang="en-US" sz="1200" dirty="0"/>
                <a:t>能维持生活运转，但很紧张，不能长久，不能应付突发意外</a:t>
              </a:r>
              <a:endParaRPr lang="en-US" altLang="zh-CN" sz="12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zh-CN" altLang="en-US" sz="1200" dirty="0"/>
                <a:t>社保退休养老金的标准</a:t>
              </a:r>
              <a:endParaRPr lang="en-US" altLang="zh-CN" sz="12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zh-CN" sz="1200" dirty="0"/>
                <a:t>2022</a:t>
              </a:r>
              <a:r>
                <a:rPr lang="zh-CN" altLang="en-US" sz="1200" dirty="0"/>
                <a:t>年广东社平工资</a:t>
              </a:r>
              <a:r>
                <a:rPr lang="en-US" altLang="zh-CN" sz="1200" dirty="0"/>
                <a:t>8807</a:t>
              </a:r>
              <a:r>
                <a:rPr lang="zh-CN" altLang="en-US" sz="1200" dirty="0"/>
                <a:t>的约</a:t>
              </a:r>
              <a:r>
                <a:rPr lang="en-US" altLang="zh-CN" sz="1200" dirty="0"/>
                <a:t>60%</a:t>
              </a:r>
            </a:p>
          </p:txBody>
        </p: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EB664E8B-298B-15F0-A0F6-2CACDD2AF9FA}"/>
              </a:ext>
            </a:extLst>
          </p:cNvPr>
          <p:cNvGrpSpPr/>
          <p:nvPr/>
        </p:nvGrpSpPr>
        <p:grpSpPr>
          <a:xfrm>
            <a:off x="541099" y="3899338"/>
            <a:ext cx="5622587" cy="1200329"/>
            <a:chOff x="541099" y="3899338"/>
            <a:chExt cx="5622587" cy="1200329"/>
          </a:xfrm>
        </p:grpSpPr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D90DDC3A-42C9-CCA8-1875-3717A911BC5C}"/>
                </a:ext>
              </a:extLst>
            </p:cNvPr>
            <p:cNvCxnSpPr>
              <a:cxnSpLocks/>
            </p:cNvCxnSpPr>
            <p:nvPr/>
          </p:nvCxnSpPr>
          <p:spPr>
            <a:xfrm>
              <a:off x="618921" y="5084079"/>
              <a:ext cx="5447489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187D38A9-EA2A-5929-D7CC-1B758E4E9742}"/>
                </a:ext>
              </a:extLst>
            </p:cNvPr>
            <p:cNvSpPr txBox="1"/>
            <p:nvPr/>
          </p:nvSpPr>
          <p:spPr>
            <a:xfrm>
              <a:off x="4396509" y="4792249"/>
              <a:ext cx="17671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200" b="1" dirty="0"/>
                <a:t>标准</a:t>
              </a:r>
              <a:r>
                <a:rPr lang="en-US" altLang="zh-CN" sz="1200" b="1" dirty="0"/>
                <a:t>2</a:t>
              </a:r>
              <a:r>
                <a:rPr lang="zh-CN" altLang="en-US" sz="1200" b="1" dirty="0"/>
                <a:t>：生活，</a:t>
              </a:r>
              <a:r>
                <a:rPr lang="en-US" altLang="zh-CN" sz="1200" b="1" dirty="0"/>
                <a:t>1w /</a:t>
              </a:r>
              <a:r>
                <a:rPr lang="zh-CN" altLang="en-US" sz="1200" b="1" dirty="0"/>
                <a:t>月</a:t>
              </a: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D64EED00-9319-6DF5-E682-82C0F53C1513}"/>
                </a:ext>
              </a:extLst>
            </p:cNvPr>
            <p:cNvSpPr txBox="1"/>
            <p:nvPr/>
          </p:nvSpPr>
          <p:spPr>
            <a:xfrm>
              <a:off x="541099" y="3899338"/>
              <a:ext cx="434218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/>
                <a:t>能长久维持的基本生活水准：</a:t>
              </a:r>
              <a:endParaRPr lang="en-US" altLang="zh-CN" sz="1200" b="1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zh-CN" altLang="en-US" sz="1200" dirty="0"/>
                <a:t>基本生存标准之上，加一些简单的娱乐消费，能应对生病等突发意外</a:t>
              </a:r>
              <a:endParaRPr lang="en-US" altLang="zh-CN" sz="12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zh-CN" altLang="en-US" sz="1200" dirty="0"/>
                <a:t>偶尔出外吃饭不太贵，简单的短途旅游，基本人情社交活动</a:t>
              </a:r>
              <a:endParaRPr lang="en-US" altLang="zh-CN" sz="12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zh-CN" altLang="en-US" sz="1200" dirty="0"/>
                <a:t>日常生活有适当的余量，能长久维持，但不宽裕不舒适</a:t>
              </a:r>
              <a:endParaRPr lang="en-US" altLang="zh-CN" sz="12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zh-CN" sz="1200" dirty="0"/>
                <a:t>2022</a:t>
              </a:r>
              <a:r>
                <a:rPr lang="zh-CN" altLang="en-US" sz="1200" dirty="0"/>
                <a:t>年广东社平工资</a:t>
              </a:r>
              <a:r>
                <a:rPr lang="en-US" altLang="zh-CN" sz="1200" dirty="0"/>
                <a:t>8807</a:t>
              </a:r>
              <a:r>
                <a:rPr lang="zh-CN" altLang="en-US" sz="1200" dirty="0"/>
                <a:t>的</a:t>
              </a:r>
              <a:r>
                <a:rPr lang="en-US" altLang="zh-CN" sz="1200" dirty="0"/>
                <a:t>120%</a:t>
              </a:r>
            </a:p>
          </p:txBody>
        </p:sp>
      </p:grp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5A29AC27-C7EA-0444-FCF1-2DEE11C56E93}"/>
              </a:ext>
            </a:extLst>
          </p:cNvPr>
          <p:cNvGrpSpPr/>
          <p:nvPr/>
        </p:nvGrpSpPr>
        <p:grpSpPr>
          <a:xfrm>
            <a:off x="541099" y="2808470"/>
            <a:ext cx="5622588" cy="904749"/>
            <a:chOff x="541099" y="2808470"/>
            <a:chExt cx="5622588" cy="904749"/>
          </a:xfrm>
        </p:grpSpPr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B1F15C68-C98E-F523-7DC2-5B6A8E135E92}"/>
                </a:ext>
              </a:extLst>
            </p:cNvPr>
            <p:cNvCxnSpPr>
              <a:cxnSpLocks/>
            </p:cNvCxnSpPr>
            <p:nvPr/>
          </p:nvCxnSpPr>
          <p:spPr>
            <a:xfrm>
              <a:off x="618921" y="3713219"/>
              <a:ext cx="5447489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9D107F33-AF27-C808-4F7C-27270DF3E8C1}"/>
                </a:ext>
              </a:extLst>
            </p:cNvPr>
            <p:cNvSpPr txBox="1"/>
            <p:nvPr/>
          </p:nvSpPr>
          <p:spPr>
            <a:xfrm>
              <a:off x="4370251" y="3421389"/>
              <a:ext cx="17934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200" b="1" dirty="0"/>
                <a:t>标准</a:t>
              </a:r>
              <a:r>
                <a:rPr lang="en-US" altLang="zh-CN" sz="1200" b="1" dirty="0"/>
                <a:t>3</a:t>
              </a:r>
              <a:r>
                <a:rPr lang="zh-CN" altLang="en-US" sz="1200" b="1" dirty="0"/>
                <a:t>：舒适，</a:t>
              </a:r>
              <a:r>
                <a:rPr lang="en-US" altLang="zh-CN" sz="1200" b="1" dirty="0"/>
                <a:t>2w /</a:t>
              </a:r>
              <a:r>
                <a:rPr lang="zh-CN" altLang="en-US" sz="1200" b="1" dirty="0"/>
                <a:t>月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237666C6-C062-F4C8-AA4C-14567CF1B99C}"/>
                </a:ext>
              </a:extLst>
            </p:cNvPr>
            <p:cNvSpPr txBox="1"/>
            <p:nvPr/>
          </p:nvSpPr>
          <p:spPr>
            <a:xfrm>
              <a:off x="541099" y="2808470"/>
              <a:ext cx="454281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/>
                <a:t>较为舒适的生活水准：</a:t>
              </a:r>
              <a:endParaRPr lang="en-US" altLang="zh-CN" sz="1200" b="1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zh-CN" altLang="en-US" sz="1200" dirty="0"/>
                <a:t>预算宽松的国外旅游，偶尔高档餐厅消费，偶尔买大件轻奢品</a:t>
              </a:r>
              <a:endParaRPr lang="en-US" altLang="zh-CN" sz="12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zh-CN" altLang="en-US" sz="1200" dirty="0"/>
                <a:t>较高物价的国际大城市的日常生活水准</a:t>
              </a:r>
              <a:endParaRPr lang="en-US" altLang="zh-CN" sz="12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zh-CN" altLang="en-US" sz="1200" dirty="0"/>
                <a:t>一般每月生活有余钱剩下，心态宽松无压力</a:t>
              </a:r>
              <a:endParaRPr lang="en-US" altLang="zh-CN" sz="1200" dirty="0"/>
            </a:p>
          </p:txBody>
        </p: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A10A14BA-1B78-3317-5E0A-B5C6C91B36B4}"/>
              </a:ext>
            </a:extLst>
          </p:cNvPr>
          <p:cNvGrpSpPr/>
          <p:nvPr/>
        </p:nvGrpSpPr>
        <p:grpSpPr>
          <a:xfrm>
            <a:off x="6489643" y="5269508"/>
            <a:ext cx="5093561" cy="1041030"/>
            <a:chOff x="6489643" y="5269508"/>
            <a:chExt cx="5093561" cy="1041030"/>
          </a:xfrm>
        </p:grpSpPr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CF8BC0EA-17FE-8FEE-0094-BAF0601EF107}"/>
                </a:ext>
              </a:extLst>
            </p:cNvPr>
            <p:cNvSpPr/>
            <p:nvPr/>
          </p:nvSpPr>
          <p:spPr>
            <a:xfrm>
              <a:off x="10453187" y="5737242"/>
              <a:ext cx="1130017" cy="541633"/>
            </a:xfrm>
            <a:prstGeom prst="ellipse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>
                  <a:solidFill>
                    <a:srgbClr val="0070C0"/>
                  </a:solidFill>
                </a:rPr>
                <a:t>投资本金</a:t>
              </a:r>
              <a:endParaRPr lang="en-US" altLang="zh-CN" sz="1100" dirty="0">
                <a:solidFill>
                  <a:srgbClr val="0070C0"/>
                </a:solidFill>
              </a:endParaRPr>
            </a:p>
            <a:p>
              <a:pPr algn="ctr"/>
              <a:r>
                <a:rPr lang="en-US" altLang="zh-CN" sz="1100" dirty="0">
                  <a:solidFill>
                    <a:srgbClr val="0070C0"/>
                  </a:solidFill>
                </a:rPr>
                <a:t>100w</a:t>
              </a:r>
              <a:endParaRPr lang="zh-CN" altLang="en-US" sz="1100" dirty="0">
                <a:solidFill>
                  <a:srgbClr val="0070C0"/>
                </a:solidFill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687F60F1-F934-5BB5-C503-5BFC5379E681}"/>
                </a:ext>
              </a:extLst>
            </p:cNvPr>
            <p:cNvSpPr/>
            <p:nvPr/>
          </p:nvSpPr>
          <p:spPr>
            <a:xfrm>
              <a:off x="9208448" y="5816759"/>
              <a:ext cx="635541" cy="411357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>
                  <a:solidFill>
                    <a:srgbClr val="0070C0"/>
                  </a:solidFill>
                </a:rPr>
                <a:t>年收益</a:t>
              </a:r>
              <a:endParaRPr lang="en-US" altLang="zh-CN" sz="1100" dirty="0">
                <a:solidFill>
                  <a:srgbClr val="0070C0"/>
                </a:solidFill>
              </a:endParaRPr>
            </a:p>
            <a:p>
              <a:pPr algn="ctr"/>
              <a:r>
                <a:rPr lang="en-US" altLang="zh-CN" sz="1100" dirty="0">
                  <a:solidFill>
                    <a:srgbClr val="0070C0"/>
                  </a:solidFill>
                </a:rPr>
                <a:t>6%</a:t>
              </a:r>
              <a:endParaRPr lang="zh-CN" altLang="en-US" sz="1100" dirty="0">
                <a:solidFill>
                  <a:srgbClr val="0070C0"/>
                </a:solidFill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237C5009-5FCF-12DB-036D-23286F568397}"/>
                </a:ext>
              </a:extLst>
            </p:cNvPr>
            <p:cNvSpPr txBox="1"/>
            <p:nvPr/>
          </p:nvSpPr>
          <p:spPr>
            <a:xfrm>
              <a:off x="9968626" y="5829271"/>
              <a:ext cx="3599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X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8754969E-B032-55FB-B7F4-01BDBA32BF7B}"/>
                </a:ext>
              </a:extLst>
            </p:cNvPr>
            <p:cNvSpPr txBox="1"/>
            <p:nvPr/>
          </p:nvSpPr>
          <p:spPr>
            <a:xfrm>
              <a:off x="8776580" y="5817462"/>
              <a:ext cx="3599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=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066A6A84-14E4-D63A-2FA9-960E5278ECAA}"/>
                </a:ext>
              </a:extLst>
            </p:cNvPr>
            <p:cNvSpPr/>
            <p:nvPr/>
          </p:nvSpPr>
          <p:spPr>
            <a:xfrm>
              <a:off x="8030384" y="5854465"/>
              <a:ext cx="479897" cy="276999"/>
            </a:xfrm>
            <a:prstGeom prst="ellipse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rgbClr val="0070C0"/>
                  </a:solidFill>
                </a:rPr>
                <a:t>5k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46" name="箭头: 五边形 45">
              <a:extLst>
                <a:ext uri="{FF2B5EF4-FFF2-40B4-BE49-F238E27FC236}">
                  <a16:creationId xmlns:a16="http://schemas.microsoft.com/office/drawing/2014/main" id="{E870058B-D125-84DF-B097-6034637F4B8F}"/>
                </a:ext>
              </a:extLst>
            </p:cNvPr>
            <p:cNvSpPr/>
            <p:nvPr/>
          </p:nvSpPr>
          <p:spPr>
            <a:xfrm rot="16200000">
              <a:off x="6091945" y="5667206"/>
              <a:ext cx="1041030" cy="245634"/>
            </a:xfrm>
            <a:prstGeom prst="homePlate">
              <a:avLst/>
            </a:prstGeom>
            <a:noFill/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AF800C94-0FD2-C917-DA00-9EF438B9C705}"/>
                </a:ext>
              </a:extLst>
            </p:cNvPr>
            <p:cNvSpPr txBox="1"/>
            <p:nvPr/>
          </p:nvSpPr>
          <p:spPr>
            <a:xfrm>
              <a:off x="6510536" y="5540947"/>
              <a:ext cx="899214" cy="6001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100" dirty="0">
                  <a:solidFill>
                    <a:schemeClr val="accent2">
                      <a:lumMod val="75000"/>
                    </a:schemeClr>
                  </a:solidFill>
                </a:rPr>
                <a:t>投资收益能覆盖基本生存需要</a:t>
              </a:r>
            </a:p>
          </p:txBody>
        </p:sp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31E19BFF-4577-B947-2974-6D3C993A7432}"/>
              </a:ext>
            </a:extLst>
          </p:cNvPr>
          <p:cNvGrpSpPr/>
          <p:nvPr/>
        </p:nvGrpSpPr>
        <p:grpSpPr>
          <a:xfrm>
            <a:off x="6486400" y="4023584"/>
            <a:ext cx="5096804" cy="1076495"/>
            <a:chOff x="6486400" y="4023584"/>
            <a:chExt cx="5096804" cy="1076495"/>
          </a:xfrm>
        </p:grpSpPr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DD99544E-1866-18B9-21FE-7D0F072B6AC9}"/>
                </a:ext>
              </a:extLst>
            </p:cNvPr>
            <p:cNvSpPr/>
            <p:nvPr/>
          </p:nvSpPr>
          <p:spPr>
            <a:xfrm>
              <a:off x="10398051" y="4231935"/>
              <a:ext cx="1185153" cy="740976"/>
            </a:xfrm>
            <a:prstGeom prst="ellipse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rgbClr val="0070C0"/>
                  </a:solidFill>
                </a:rPr>
                <a:t>投资本金</a:t>
              </a:r>
              <a:endParaRPr lang="en-US" altLang="zh-CN" sz="1200" dirty="0">
                <a:solidFill>
                  <a:srgbClr val="0070C0"/>
                </a:solidFill>
              </a:endParaRPr>
            </a:p>
            <a:p>
              <a:pPr algn="ctr"/>
              <a:r>
                <a:rPr lang="en-US" altLang="zh-CN" sz="1200" dirty="0">
                  <a:solidFill>
                    <a:srgbClr val="0070C0"/>
                  </a:solidFill>
                </a:rPr>
                <a:t>200w</a:t>
              </a:r>
              <a:endParaRPr lang="zh-CN" alt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3F65924C-9A1B-22C1-0AF0-59E82EB32D71}"/>
                </a:ext>
              </a:extLst>
            </p:cNvPr>
            <p:cNvSpPr/>
            <p:nvPr/>
          </p:nvSpPr>
          <p:spPr>
            <a:xfrm>
              <a:off x="7990045" y="4327265"/>
              <a:ext cx="479897" cy="276999"/>
            </a:xfrm>
            <a:prstGeom prst="ellipse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rgbClr val="0070C0"/>
                  </a:solidFill>
                </a:rPr>
                <a:t>5k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919D575A-CAF4-DC55-DA24-9F5FA0CE8EBB}"/>
                </a:ext>
              </a:extLst>
            </p:cNvPr>
            <p:cNvSpPr/>
            <p:nvPr/>
          </p:nvSpPr>
          <p:spPr>
            <a:xfrm>
              <a:off x="9180878" y="4396744"/>
              <a:ext cx="635542" cy="411357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>
                  <a:solidFill>
                    <a:srgbClr val="0070C0"/>
                  </a:solidFill>
                </a:rPr>
                <a:t>年收益</a:t>
              </a:r>
              <a:endParaRPr lang="en-US" altLang="zh-CN" sz="1100" dirty="0">
                <a:solidFill>
                  <a:srgbClr val="0070C0"/>
                </a:solidFill>
              </a:endParaRPr>
            </a:p>
            <a:p>
              <a:pPr algn="ctr"/>
              <a:r>
                <a:rPr lang="en-US" altLang="zh-CN" sz="1100" dirty="0">
                  <a:solidFill>
                    <a:srgbClr val="0070C0"/>
                  </a:solidFill>
                </a:rPr>
                <a:t>6%</a:t>
              </a:r>
              <a:endParaRPr lang="zh-CN" altLang="en-US" sz="1100" dirty="0">
                <a:solidFill>
                  <a:srgbClr val="0070C0"/>
                </a:solidFill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ED5735AE-3616-AF2F-E43E-960A1142969D}"/>
                </a:ext>
              </a:extLst>
            </p:cNvPr>
            <p:cNvSpPr txBox="1"/>
            <p:nvPr/>
          </p:nvSpPr>
          <p:spPr>
            <a:xfrm>
              <a:off x="9934367" y="4417757"/>
              <a:ext cx="3599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X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01968408-2135-9748-8D11-E665F15DD054}"/>
                </a:ext>
              </a:extLst>
            </p:cNvPr>
            <p:cNvSpPr txBox="1"/>
            <p:nvPr/>
          </p:nvSpPr>
          <p:spPr>
            <a:xfrm>
              <a:off x="8749011" y="4429034"/>
              <a:ext cx="3599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=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E45AAF94-FFEB-43E2-DE02-22168F3C918F}"/>
                </a:ext>
              </a:extLst>
            </p:cNvPr>
            <p:cNvSpPr/>
            <p:nvPr/>
          </p:nvSpPr>
          <p:spPr>
            <a:xfrm>
              <a:off x="8004637" y="4652502"/>
              <a:ext cx="479897" cy="276999"/>
            </a:xfrm>
            <a:prstGeom prst="ellipse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rgbClr val="0070C0"/>
                  </a:solidFill>
                </a:rPr>
                <a:t>5k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59" name="箭头: 五边形 58">
              <a:extLst>
                <a:ext uri="{FF2B5EF4-FFF2-40B4-BE49-F238E27FC236}">
                  <a16:creationId xmlns:a16="http://schemas.microsoft.com/office/drawing/2014/main" id="{C5892CE0-6F22-5A83-3E9F-E465DD315B26}"/>
                </a:ext>
              </a:extLst>
            </p:cNvPr>
            <p:cNvSpPr/>
            <p:nvPr/>
          </p:nvSpPr>
          <p:spPr>
            <a:xfrm rot="16200000">
              <a:off x="6081462" y="4428522"/>
              <a:ext cx="1076495" cy="266620"/>
            </a:xfrm>
            <a:prstGeom prst="homePlate">
              <a:avLst/>
            </a:prstGeom>
            <a:noFill/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CF6963E8-8C1C-C5D5-B518-FED0F60D4D6D}"/>
                </a:ext>
              </a:extLst>
            </p:cNvPr>
            <p:cNvSpPr txBox="1"/>
            <p:nvPr/>
          </p:nvSpPr>
          <p:spPr>
            <a:xfrm>
              <a:off x="6523558" y="4255026"/>
              <a:ext cx="899215" cy="6001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100" dirty="0">
                  <a:solidFill>
                    <a:schemeClr val="accent2">
                      <a:lumMod val="75000"/>
                    </a:schemeClr>
                  </a:solidFill>
                </a:rPr>
                <a:t>投资收益能覆盖生活需要</a:t>
              </a:r>
            </a:p>
          </p:txBody>
        </p:sp>
      </p:grp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40CAE36D-D8AD-3786-9BDB-C8EFCA3A3695}"/>
              </a:ext>
            </a:extLst>
          </p:cNvPr>
          <p:cNvGrpSpPr/>
          <p:nvPr/>
        </p:nvGrpSpPr>
        <p:grpSpPr>
          <a:xfrm>
            <a:off x="6481746" y="2787981"/>
            <a:ext cx="5232788" cy="964165"/>
            <a:chOff x="6481746" y="2787981"/>
            <a:chExt cx="5232788" cy="964165"/>
          </a:xfrm>
        </p:grpSpPr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D97AC0E5-0674-B14F-06AD-C146A56E0FAD}"/>
                </a:ext>
              </a:extLst>
            </p:cNvPr>
            <p:cNvSpPr/>
            <p:nvPr/>
          </p:nvSpPr>
          <p:spPr>
            <a:xfrm>
              <a:off x="10321860" y="2787981"/>
              <a:ext cx="1392674" cy="932504"/>
            </a:xfrm>
            <a:prstGeom prst="ellipse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rgbClr val="0070C0"/>
                  </a:solidFill>
                </a:rPr>
                <a:t>投资本金</a:t>
              </a:r>
              <a:endParaRPr lang="en-US" altLang="zh-CN" sz="1200" dirty="0">
                <a:solidFill>
                  <a:srgbClr val="0070C0"/>
                </a:solidFill>
              </a:endParaRPr>
            </a:p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300w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B39DD4AF-21D0-58A5-EAC0-48443D6D969E}"/>
                </a:ext>
              </a:extLst>
            </p:cNvPr>
            <p:cNvSpPr/>
            <p:nvPr/>
          </p:nvSpPr>
          <p:spPr>
            <a:xfrm>
              <a:off x="9132247" y="3069971"/>
              <a:ext cx="787941" cy="411357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>
                  <a:solidFill>
                    <a:srgbClr val="0070C0"/>
                  </a:solidFill>
                </a:rPr>
                <a:t>年收益</a:t>
              </a:r>
              <a:endParaRPr lang="en-US" altLang="zh-CN" sz="1100" dirty="0">
                <a:solidFill>
                  <a:srgbClr val="0070C0"/>
                </a:solidFill>
              </a:endParaRPr>
            </a:p>
            <a:p>
              <a:pPr algn="ctr"/>
              <a:r>
                <a:rPr lang="en-US" altLang="zh-CN" sz="1100" dirty="0">
                  <a:solidFill>
                    <a:schemeClr val="tx1"/>
                  </a:solidFill>
                </a:rPr>
                <a:t>8%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BA2CF255-7F6D-5D6C-212E-B953F617C3B3}"/>
                </a:ext>
              </a:extLst>
            </p:cNvPr>
            <p:cNvSpPr txBox="1"/>
            <p:nvPr/>
          </p:nvSpPr>
          <p:spPr>
            <a:xfrm>
              <a:off x="9946734" y="3090984"/>
              <a:ext cx="3599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X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309DE201-DC73-61A6-AC35-EFE49B0848B0}"/>
                </a:ext>
              </a:extLst>
            </p:cNvPr>
            <p:cNvSpPr txBox="1"/>
            <p:nvPr/>
          </p:nvSpPr>
          <p:spPr>
            <a:xfrm>
              <a:off x="8779824" y="3081248"/>
              <a:ext cx="3599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=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33216DF1-2614-6618-2533-AB6FBA6A0100}"/>
                </a:ext>
              </a:extLst>
            </p:cNvPr>
            <p:cNvSpPr/>
            <p:nvPr/>
          </p:nvSpPr>
          <p:spPr>
            <a:xfrm>
              <a:off x="8236086" y="2972687"/>
              <a:ext cx="479897" cy="276999"/>
            </a:xfrm>
            <a:prstGeom prst="ellipse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rgbClr val="0070C0"/>
                  </a:solidFill>
                </a:rPr>
                <a:t>5k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02404E4C-CEA4-6D84-E3CF-717206A288AE}"/>
                </a:ext>
              </a:extLst>
            </p:cNvPr>
            <p:cNvSpPr/>
            <p:nvPr/>
          </p:nvSpPr>
          <p:spPr>
            <a:xfrm>
              <a:off x="8250678" y="3297924"/>
              <a:ext cx="479897" cy="276999"/>
            </a:xfrm>
            <a:prstGeom prst="ellipse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rgbClr val="0070C0"/>
                  </a:solidFill>
                </a:rPr>
                <a:t>5k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61D96C81-A94E-ADD8-CEC3-01BB1A95502F}"/>
                </a:ext>
              </a:extLst>
            </p:cNvPr>
            <p:cNvSpPr/>
            <p:nvPr/>
          </p:nvSpPr>
          <p:spPr>
            <a:xfrm>
              <a:off x="7670260" y="2982591"/>
              <a:ext cx="479897" cy="276999"/>
            </a:xfrm>
            <a:prstGeom prst="ellipse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rgbClr val="0070C0"/>
                  </a:solidFill>
                </a:rPr>
                <a:t>5k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A92AC27A-74F4-D9BD-8E76-E7D687E8CE7E}"/>
                </a:ext>
              </a:extLst>
            </p:cNvPr>
            <p:cNvSpPr/>
            <p:nvPr/>
          </p:nvSpPr>
          <p:spPr>
            <a:xfrm>
              <a:off x="7684852" y="3307828"/>
              <a:ext cx="479897" cy="276999"/>
            </a:xfrm>
            <a:prstGeom prst="ellipse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rgbClr val="0070C0"/>
                  </a:solidFill>
                </a:rPr>
                <a:t>5k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60" name="箭头: 五边形 59">
              <a:extLst>
                <a:ext uri="{FF2B5EF4-FFF2-40B4-BE49-F238E27FC236}">
                  <a16:creationId xmlns:a16="http://schemas.microsoft.com/office/drawing/2014/main" id="{FB29019C-2E69-7D8F-0E11-E98446735278}"/>
                </a:ext>
              </a:extLst>
            </p:cNvPr>
            <p:cNvSpPr/>
            <p:nvPr/>
          </p:nvSpPr>
          <p:spPr>
            <a:xfrm rot="16200000">
              <a:off x="6127362" y="3174026"/>
              <a:ext cx="932504" cy="223736"/>
            </a:xfrm>
            <a:prstGeom prst="homePlate">
              <a:avLst/>
            </a:prstGeom>
            <a:noFill/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C566D68A-10CC-C875-6BE7-626AA6C64DB2}"/>
                </a:ext>
              </a:extLst>
            </p:cNvPr>
            <p:cNvSpPr txBox="1"/>
            <p:nvPr/>
          </p:nvSpPr>
          <p:spPr>
            <a:xfrm>
              <a:off x="6510536" y="2982334"/>
              <a:ext cx="1050980" cy="6001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100" dirty="0">
                  <a:solidFill>
                    <a:schemeClr val="accent2">
                      <a:lumMod val="75000"/>
                    </a:schemeClr>
                  </a:solidFill>
                </a:rPr>
                <a:t>投资收益能覆盖舒适生活且略有盈余</a:t>
              </a:r>
            </a:p>
          </p:txBody>
        </p:sp>
      </p:grp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58C6B941-3948-5AF8-3ADF-2C52DEFFE4B5}"/>
              </a:ext>
            </a:extLst>
          </p:cNvPr>
          <p:cNvGrpSpPr/>
          <p:nvPr/>
        </p:nvGrpSpPr>
        <p:grpSpPr>
          <a:xfrm>
            <a:off x="6450017" y="727694"/>
            <a:ext cx="5249315" cy="1646479"/>
            <a:chOff x="6450017" y="727694"/>
            <a:chExt cx="5249315" cy="1646479"/>
          </a:xfrm>
        </p:grpSpPr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4BC89986-D768-5DAE-1C3C-3B188BBD6544}"/>
                </a:ext>
              </a:extLst>
            </p:cNvPr>
            <p:cNvSpPr/>
            <p:nvPr/>
          </p:nvSpPr>
          <p:spPr>
            <a:xfrm>
              <a:off x="10306658" y="1226943"/>
              <a:ext cx="1392674" cy="932504"/>
            </a:xfrm>
            <a:prstGeom prst="ellipse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rgbClr val="0070C0"/>
                  </a:solidFill>
                </a:rPr>
                <a:t>投资本金</a:t>
              </a:r>
              <a:endParaRPr lang="en-US" altLang="zh-CN" sz="1200" dirty="0">
                <a:solidFill>
                  <a:srgbClr val="0070C0"/>
                </a:solidFill>
              </a:endParaRPr>
            </a:p>
            <a:p>
              <a:pPr algn="ctr"/>
              <a:r>
                <a:rPr lang="en-US" altLang="zh-CN" sz="1200" dirty="0">
                  <a:solidFill>
                    <a:srgbClr val="0070C0"/>
                  </a:solidFill>
                </a:rPr>
                <a:t>300w</a:t>
              </a:r>
            </a:p>
            <a:p>
              <a:pPr algn="ctr"/>
              <a:r>
                <a:rPr lang="en-US" altLang="zh-CN" sz="1200" dirty="0">
                  <a:solidFill>
                    <a:srgbClr val="0070C0"/>
                  </a:solidFill>
                </a:rPr>
                <a:t>++</a:t>
              </a:r>
              <a:endParaRPr lang="zh-CN" alt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B93798F8-6A1A-6497-B3FF-148E1598FC59}"/>
                </a:ext>
              </a:extLst>
            </p:cNvPr>
            <p:cNvSpPr/>
            <p:nvPr/>
          </p:nvSpPr>
          <p:spPr>
            <a:xfrm>
              <a:off x="9117045" y="1508933"/>
              <a:ext cx="787941" cy="411357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>
                  <a:solidFill>
                    <a:srgbClr val="0070C0"/>
                  </a:solidFill>
                </a:rPr>
                <a:t>年收益</a:t>
              </a:r>
              <a:endParaRPr lang="en-US" altLang="zh-CN" sz="1100" dirty="0">
                <a:solidFill>
                  <a:srgbClr val="0070C0"/>
                </a:solidFill>
              </a:endParaRPr>
            </a:p>
            <a:p>
              <a:pPr algn="ctr"/>
              <a:r>
                <a:rPr lang="en-US" altLang="zh-CN" sz="1100" dirty="0">
                  <a:solidFill>
                    <a:srgbClr val="0070C0"/>
                  </a:solidFill>
                </a:rPr>
                <a:t>8%</a:t>
              </a:r>
              <a:endParaRPr lang="zh-CN" altLang="en-US" sz="1100" dirty="0">
                <a:solidFill>
                  <a:srgbClr val="0070C0"/>
                </a:solidFill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BE73B53C-F6C1-7E0B-5C63-4F2B1E7A292E}"/>
                </a:ext>
              </a:extLst>
            </p:cNvPr>
            <p:cNvSpPr txBox="1"/>
            <p:nvPr/>
          </p:nvSpPr>
          <p:spPr>
            <a:xfrm>
              <a:off x="9931532" y="1529946"/>
              <a:ext cx="3599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X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05B9A001-C025-E05D-B4A3-D01CD97EC8B1}"/>
                </a:ext>
              </a:extLst>
            </p:cNvPr>
            <p:cNvSpPr txBox="1"/>
            <p:nvPr/>
          </p:nvSpPr>
          <p:spPr>
            <a:xfrm>
              <a:off x="8764622" y="1520210"/>
              <a:ext cx="3599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=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1BF73F14-7E2E-F87F-59C8-7E44EC5B3C2B}"/>
                </a:ext>
              </a:extLst>
            </p:cNvPr>
            <p:cNvSpPr/>
            <p:nvPr/>
          </p:nvSpPr>
          <p:spPr>
            <a:xfrm>
              <a:off x="8212882" y="1665495"/>
              <a:ext cx="479897" cy="276999"/>
            </a:xfrm>
            <a:prstGeom prst="ellipse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rgbClr val="0070C0"/>
                  </a:solidFill>
                </a:rPr>
                <a:t>5k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DFDC6519-AF73-A9D5-2821-3F606B1CC9A1}"/>
                </a:ext>
              </a:extLst>
            </p:cNvPr>
            <p:cNvSpPr/>
            <p:nvPr/>
          </p:nvSpPr>
          <p:spPr>
            <a:xfrm>
              <a:off x="8227474" y="1990732"/>
              <a:ext cx="479897" cy="276999"/>
            </a:xfrm>
            <a:prstGeom prst="ellipse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rgbClr val="0070C0"/>
                  </a:solidFill>
                </a:rPr>
                <a:t>5k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9C78B68E-7B76-BB81-5810-E442CAA5C55C}"/>
                </a:ext>
              </a:extLst>
            </p:cNvPr>
            <p:cNvSpPr/>
            <p:nvPr/>
          </p:nvSpPr>
          <p:spPr>
            <a:xfrm>
              <a:off x="7647056" y="1675399"/>
              <a:ext cx="479897" cy="276999"/>
            </a:xfrm>
            <a:prstGeom prst="ellipse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rgbClr val="0070C0"/>
                  </a:solidFill>
                </a:rPr>
                <a:t>5k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1317B244-7B64-9722-1F80-D01012244C4E}"/>
                </a:ext>
              </a:extLst>
            </p:cNvPr>
            <p:cNvSpPr/>
            <p:nvPr/>
          </p:nvSpPr>
          <p:spPr>
            <a:xfrm>
              <a:off x="7661648" y="2000636"/>
              <a:ext cx="479897" cy="276999"/>
            </a:xfrm>
            <a:prstGeom prst="ellipse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rgbClr val="0070C0"/>
                  </a:solidFill>
                </a:rPr>
                <a:t>5k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57" name="箭头: 上弧形 56">
              <a:extLst>
                <a:ext uri="{FF2B5EF4-FFF2-40B4-BE49-F238E27FC236}">
                  <a16:creationId xmlns:a16="http://schemas.microsoft.com/office/drawing/2014/main" id="{E02FCEA9-5C96-E2CD-EE00-040C6A96FDE5}"/>
                </a:ext>
              </a:extLst>
            </p:cNvPr>
            <p:cNvSpPr/>
            <p:nvPr/>
          </p:nvSpPr>
          <p:spPr>
            <a:xfrm>
              <a:off x="8149547" y="727694"/>
              <a:ext cx="2974639" cy="369332"/>
            </a:xfrm>
            <a:prstGeom prst="curvedDownArrow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D53C6763-03B4-56D6-C37C-4DBA588D3BEB}"/>
                </a:ext>
              </a:extLst>
            </p:cNvPr>
            <p:cNvSpPr txBox="1"/>
            <p:nvPr/>
          </p:nvSpPr>
          <p:spPr>
            <a:xfrm>
              <a:off x="7974843" y="1372100"/>
              <a:ext cx="3599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…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61" name="箭头: 五边形 60">
              <a:extLst>
                <a:ext uri="{FF2B5EF4-FFF2-40B4-BE49-F238E27FC236}">
                  <a16:creationId xmlns:a16="http://schemas.microsoft.com/office/drawing/2014/main" id="{F3F0CF33-0988-CF7D-F792-38D8A9369EA8}"/>
                </a:ext>
              </a:extLst>
            </p:cNvPr>
            <p:cNvSpPr/>
            <p:nvPr/>
          </p:nvSpPr>
          <p:spPr>
            <a:xfrm rot="16200000">
              <a:off x="5894503" y="1587025"/>
              <a:ext cx="1342662" cy="231633"/>
            </a:xfrm>
            <a:prstGeom prst="homePlate">
              <a:avLst/>
            </a:prstGeom>
            <a:noFill/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7F946FE1-ADCF-C560-D748-66158FC47771}"/>
                </a:ext>
              </a:extLst>
            </p:cNvPr>
            <p:cNvSpPr/>
            <p:nvPr/>
          </p:nvSpPr>
          <p:spPr>
            <a:xfrm>
              <a:off x="8225853" y="1103369"/>
              <a:ext cx="479897" cy="276999"/>
            </a:xfrm>
            <a:prstGeom prst="ellipse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rgbClr val="0070C0"/>
                  </a:solidFill>
                </a:rPr>
                <a:t>5k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F23A5B42-01CC-3EDB-32B7-D64407C4BC48}"/>
                </a:ext>
              </a:extLst>
            </p:cNvPr>
            <p:cNvSpPr/>
            <p:nvPr/>
          </p:nvSpPr>
          <p:spPr>
            <a:xfrm>
              <a:off x="7660027" y="1113273"/>
              <a:ext cx="479897" cy="276999"/>
            </a:xfrm>
            <a:prstGeom prst="ellipse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rgbClr val="0070C0"/>
                  </a:solidFill>
                </a:rPr>
                <a:t>5k</a:t>
              </a:r>
              <a:endParaRPr lang="zh-CN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53E21867-4260-EF3D-810A-B90FBAA9957D}"/>
                </a:ext>
              </a:extLst>
            </p:cNvPr>
            <p:cNvSpPr txBox="1"/>
            <p:nvPr/>
          </p:nvSpPr>
          <p:spPr>
            <a:xfrm>
              <a:off x="6469551" y="1383153"/>
              <a:ext cx="1050980" cy="7694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100" dirty="0">
                  <a:solidFill>
                    <a:schemeClr val="accent2">
                      <a:lumMod val="75000"/>
                    </a:schemeClr>
                  </a:solidFill>
                </a:rPr>
                <a:t>投资收益能覆盖生活所需，且可不断投入增加本金</a:t>
              </a:r>
            </a:p>
          </p:txBody>
        </p:sp>
      </p:grpSp>
      <p:sp>
        <p:nvSpPr>
          <p:cNvPr id="68" name="对话气泡: 圆角矩形 67">
            <a:extLst>
              <a:ext uri="{FF2B5EF4-FFF2-40B4-BE49-F238E27FC236}">
                <a16:creationId xmlns:a16="http://schemas.microsoft.com/office/drawing/2014/main" id="{1AD35903-F8C6-4E9B-10DF-2114AE5130F8}"/>
              </a:ext>
            </a:extLst>
          </p:cNvPr>
          <p:cNvSpPr/>
          <p:nvPr/>
        </p:nvSpPr>
        <p:spPr>
          <a:xfrm>
            <a:off x="4013980" y="1224990"/>
            <a:ext cx="1793437" cy="774989"/>
          </a:xfrm>
          <a:prstGeom prst="wedgeRoundRectCallout">
            <a:avLst>
              <a:gd name="adj1" fmla="val 83731"/>
              <a:gd name="adj2" fmla="val 45720"/>
              <a:gd name="adj3" fmla="val 16667"/>
            </a:avLst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accent2">
                    <a:lumMod val="75000"/>
                  </a:schemeClr>
                </a:solidFill>
              </a:rPr>
              <a:t>永动机启动！</a:t>
            </a:r>
            <a:endParaRPr lang="en-US" altLang="zh-CN" sz="12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zh-CN" altLang="en-US" sz="1200" dirty="0">
                <a:solidFill>
                  <a:schemeClr val="accent2">
                    <a:lumMod val="75000"/>
                  </a:schemeClr>
                </a:solidFill>
              </a:rPr>
              <a:t>一只自己会长大的母鸡，下越来越多的金蛋</a:t>
            </a:r>
          </a:p>
        </p:txBody>
      </p:sp>
      <p:sp>
        <p:nvSpPr>
          <p:cNvPr id="69" name="对话气泡: 圆角矩形 68">
            <a:extLst>
              <a:ext uri="{FF2B5EF4-FFF2-40B4-BE49-F238E27FC236}">
                <a16:creationId xmlns:a16="http://schemas.microsoft.com/office/drawing/2014/main" id="{7D512601-120E-7DBF-F4CC-5922FA256010}"/>
              </a:ext>
            </a:extLst>
          </p:cNvPr>
          <p:cNvSpPr/>
          <p:nvPr/>
        </p:nvSpPr>
        <p:spPr>
          <a:xfrm>
            <a:off x="3528761" y="2124103"/>
            <a:ext cx="1793437" cy="556351"/>
          </a:xfrm>
          <a:prstGeom prst="wedgeRoundRectCallout">
            <a:avLst>
              <a:gd name="adj1" fmla="val 270627"/>
              <a:gd name="adj2" fmla="val 92204"/>
              <a:gd name="adj3" fmla="val 16667"/>
            </a:avLst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100" dirty="0">
                <a:solidFill>
                  <a:srgbClr val="0070C0"/>
                </a:solidFill>
              </a:rPr>
              <a:t>建立永动机关键在于</a:t>
            </a:r>
            <a:r>
              <a:rPr lang="en-US" altLang="zh-CN" sz="1100" dirty="0">
                <a:solidFill>
                  <a:srgbClr val="0070C0"/>
                </a:solidFill>
              </a:rPr>
              <a:t>2</a:t>
            </a:r>
            <a:r>
              <a:rPr lang="zh-CN" altLang="en-US" sz="1100" dirty="0">
                <a:solidFill>
                  <a:srgbClr val="0070C0"/>
                </a:solidFill>
              </a:rPr>
              <a:t>点：</a:t>
            </a:r>
            <a:endParaRPr lang="en-US" altLang="zh-CN" sz="1100" dirty="0">
              <a:solidFill>
                <a:srgbClr val="0070C0"/>
              </a:solidFill>
            </a:endParaRPr>
          </a:p>
          <a:p>
            <a:pPr marL="228600" indent="-228600">
              <a:buAutoNum type="arabicParenR"/>
            </a:pPr>
            <a:r>
              <a:rPr lang="zh-CN" altLang="en-US" sz="1100" dirty="0">
                <a:solidFill>
                  <a:srgbClr val="0070C0"/>
                </a:solidFill>
              </a:rPr>
              <a:t>积累本金</a:t>
            </a:r>
            <a:endParaRPr lang="en-US" altLang="zh-CN" sz="1100" dirty="0">
              <a:solidFill>
                <a:srgbClr val="0070C0"/>
              </a:solidFill>
            </a:endParaRPr>
          </a:p>
          <a:p>
            <a:pPr marL="228600" indent="-228600">
              <a:buAutoNum type="arabicParenR"/>
            </a:pPr>
            <a:r>
              <a:rPr lang="zh-CN" altLang="en-US" sz="1100" dirty="0">
                <a:solidFill>
                  <a:srgbClr val="0070C0"/>
                </a:solidFill>
              </a:rPr>
              <a:t>达到预期年化收益率</a:t>
            </a:r>
          </a:p>
        </p:txBody>
      </p:sp>
      <p:sp>
        <p:nvSpPr>
          <p:cNvPr id="70" name="灯片编号占位符 69">
            <a:extLst>
              <a:ext uri="{FF2B5EF4-FFF2-40B4-BE49-F238E27FC236}">
                <a16:creationId xmlns:a16="http://schemas.microsoft.com/office/drawing/2014/main" id="{1B6EE2D3-95E0-38AD-B6E4-26F738EE5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C199A-535C-48B9-B0BB-7B01A3DE2CBD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8B3647D2-6D56-20BB-5A95-50EA71D8C692}"/>
              </a:ext>
            </a:extLst>
          </p:cNvPr>
          <p:cNvSpPr/>
          <p:nvPr/>
        </p:nvSpPr>
        <p:spPr>
          <a:xfrm>
            <a:off x="939114" y="1235219"/>
            <a:ext cx="1947047" cy="888884"/>
          </a:xfrm>
          <a:prstGeom prst="round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</a:rPr>
              <a:t>《</a:t>
            </a:r>
            <a:r>
              <a:rPr lang="zh-CN" altLang="en-US" sz="1200" dirty="0">
                <a:solidFill>
                  <a:schemeClr val="accent2">
                    <a:lumMod val="75000"/>
                  </a:schemeClr>
                </a:solidFill>
              </a:rPr>
              <a:t>穷爸爸富爸爸</a:t>
            </a:r>
            <a:r>
              <a:rPr lang="en-US" altLang="zh-CN" sz="1200" dirty="0">
                <a:solidFill>
                  <a:schemeClr val="accent2">
                    <a:lumMod val="75000"/>
                  </a:schemeClr>
                </a:solidFill>
              </a:rPr>
              <a:t>》</a:t>
            </a:r>
            <a:r>
              <a:rPr lang="zh-CN" altLang="en-US" sz="1200" dirty="0">
                <a:solidFill>
                  <a:schemeClr val="accent2">
                    <a:lumMod val="75000"/>
                  </a:schemeClr>
                </a:solidFill>
              </a:rPr>
              <a:t>的概念，</a:t>
            </a:r>
            <a:endParaRPr lang="en-US" altLang="zh-CN" sz="1200" dirty="0">
              <a:solidFill>
                <a:schemeClr val="accent2">
                  <a:lumMod val="75000"/>
                </a:schemeClr>
              </a:solidFill>
            </a:endParaRPr>
          </a:p>
          <a:p>
            <a:pPr algn="l"/>
            <a:r>
              <a:rPr lang="zh-CN" altLang="en-US" sz="1200" dirty="0">
                <a:solidFill>
                  <a:schemeClr val="accent2">
                    <a:lumMod val="75000"/>
                  </a:schemeClr>
                </a:solidFill>
              </a:rPr>
              <a:t>但书里没有生活成本和收益回报的具体数字，所以说服力不够</a:t>
            </a:r>
          </a:p>
        </p:txBody>
      </p:sp>
    </p:spTree>
    <p:extLst>
      <p:ext uri="{BB962C8B-B14F-4D97-AF65-F5344CB8AC3E}">
        <p14:creationId xmlns:p14="http://schemas.microsoft.com/office/powerpoint/2010/main" val="816152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69" grpId="0" animBg="1"/>
      <p:bldP spid="7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39E22-EB3D-56EA-0318-103419519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控制消费，不断投入本金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1A033E-489F-4137-8F74-A885BB5DD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总有人说自己每月都没钱剩</a:t>
            </a:r>
            <a:endParaRPr lang="en-US" altLang="zh-CN" dirty="0"/>
          </a:p>
          <a:p>
            <a:pPr lvl="1"/>
            <a:r>
              <a:rPr lang="zh-CN" altLang="en-US" sz="2000" dirty="0"/>
              <a:t>县城一套房子，市里一套房子，都在供款；养</a:t>
            </a:r>
            <a:r>
              <a:rPr lang="en-US" altLang="zh-CN" sz="2000" dirty="0"/>
              <a:t>3</a:t>
            </a:r>
            <a:r>
              <a:rPr lang="zh-CN" altLang="en-US" sz="2000" dirty="0"/>
              <a:t>个孩子；还养车</a:t>
            </a:r>
            <a:endParaRPr lang="en-US" altLang="zh-CN" sz="2000" dirty="0"/>
          </a:p>
          <a:p>
            <a:pPr lvl="1"/>
            <a:r>
              <a:rPr lang="zh-CN" altLang="en-US" sz="2000" dirty="0"/>
              <a:t>买房为了什么？为了保值。但未来房产保值功能不一定好。把首付和月供用于投资，一样保值，而且没有巨大的供房压力；尝试找租期长的房子，也可以协商自己装修的；如果房租和月供款差额不大，当然还是可以考虑买房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努力让收益覆盖第一个生存标准，还有钱剩下，投入增大本金，产出更多收益，尽快能覆盖第二个生活标准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直至最少超过第二，或达到第三标准之后，本金自己可以滚雪球，才开始享受方面的消费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BB9AEFC-CF6D-B7B2-4B82-0A53B605A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C199A-535C-48B9-B0BB-7B01A3DE2CB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8332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C02415-76AA-F5FB-B21A-6B40E9EC3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建立永动机的意义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4C045E-A250-AA26-3024-3CFB0C061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复利的威力</a:t>
            </a:r>
            <a:endParaRPr lang="en-US" altLang="zh-CN" dirty="0"/>
          </a:p>
          <a:p>
            <a:pPr lvl="1">
              <a:buFont typeface="等线" panose="02010600030101010101" pitchFamily="2" charset="-122"/>
              <a:buChar char="-"/>
            </a:pPr>
            <a:r>
              <a:rPr lang="zh-CN" altLang="en-US" sz="1800" dirty="0"/>
              <a:t>中国过去</a:t>
            </a:r>
            <a:r>
              <a:rPr lang="en-US" altLang="zh-CN" sz="1800" dirty="0"/>
              <a:t>20</a:t>
            </a:r>
            <a:r>
              <a:rPr lang="zh-CN" altLang="en-US" sz="1800" dirty="0"/>
              <a:t>多年房价高速增长，也只是年化</a:t>
            </a:r>
            <a:r>
              <a:rPr lang="en-US" altLang="zh-CN" sz="1800" dirty="0"/>
              <a:t>8.8%</a:t>
            </a:r>
          </a:p>
          <a:p>
            <a:pPr lvl="1">
              <a:buFont typeface="等线" panose="02010600030101010101" pitchFamily="2" charset="-122"/>
              <a:buChar char="-"/>
            </a:pPr>
            <a:r>
              <a:rPr lang="zh-CN" altLang="en-US" sz="1800" dirty="0"/>
              <a:t>年化</a:t>
            </a:r>
            <a:r>
              <a:rPr lang="en-US" altLang="zh-CN" sz="1800" dirty="0"/>
              <a:t>8%</a:t>
            </a:r>
            <a:r>
              <a:rPr lang="zh-CN" altLang="en-US" sz="1800" dirty="0"/>
              <a:t>增长，</a:t>
            </a:r>
            <a:r>
              <a:rPr lang="en-US" altLang="zh-CN" sz="1800" dirty="0"/>
              <a:t>9</a:t>
            </a:r>
            <a:r>
              <a:rPr lang="zh-CN" altLang="en-US" sz="1800" dirty="0"/>
              <a:t>年后增值</a:t>
            </a:r>
            <a:r>
              <a:rPr lang="en-US" altLang="zh-CN" sz="1800" dirty="0"/>
              <a:t>2</a:t>
            </a:r>
            <a:r>
              <a:rPr lang="zh-CN" altLang="en-US" sz="1800" dirty="0"/>
              <a:t>倍，</a:t>
            </a:r>
            <a:r>
              <a:rPr lang="en-US" altLang="zh-CN" sz="1800" dirty="0"/>
              <a:t>14</a:t>
            </a:r>
            <a:r>
              <a:rPr lang="zh-CN" altLang="en-US" sz="1800" dirty="0"/>
              <a:t>年后</a:t>
            </a:r>
            <a:r>
              <a:rPr lang="en-US" altLang="zh-CN" sz="1800" dirty="0"/>
              <a:t>3</a:t>
            </a:r>
            <a:r>
              <a:rPr lang="zh-CN" altLang="en-US" sz="1800" dirty="0"/>
              <a:t>倍，</a:t>
            </a:r>
            <a:r>
              <a:rPr lang="en-US" altLang="zh-CN" sz="1800" dirty="0"/>
              <a:t>18</a:t>
            </a:r>
            <a:r>
              <a:rPr lang="zh-CN" altLang="en-US" sz="1800" dirty="0"/>
              <a:t>年后</a:t>
            </a:r>
            <a:r>
              <a:rPr lang="en-US" altLang="zh-CN" sz="1800" dirty="0"/>
              <a:t>4</a:t>
            </a:r>
            <a:r>
              <a:rPr lang="zh-CN" altLang="en-US" sz="1800" dirty="0"/>
              <a:t>倍</a:t>
            </a:r>
            <a:endParaRPr lang="en-US" altLang="zh-CN" sz="1800" dirty="0"/>
          </a:p>
          <a:p>
            <a:pPr lvl="1">
              <a:buFont typeface="等线" panose="02010600030101010101" pitchFamily="2" charset="-122"/>
              <a:buChar char="-"/>
            </a:pPr>
            <a:r>
              <a:rPr lang="zh-CN" altLang="en-US" sz="1800" dirty="0"/>
              <a:t>未来如果不买房，而是做</a:t>
            </a:r>
            <a:r>
              <a:rPr lang="en-US" altLang="zh-CN" sz="1800" dirty="0"/>
              <a:t>8%</a:t>
            </a:r>
            <a:r>
              <a:rPr lang="zh-CN" altLang="en-US" sz="1800" dirty="0"/>
              <a:t>的投资；既可保持资产增值也没有巨大的房贷月供压力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为兴趣和梦想而工作，不再为赚钱和养家糊口而工作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整个工作生涯的目的，就是积累本金；毕生的事业，就是打造这台永动机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B20857-14CA-EDA9-CA1A-23E5F0ADA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C199A-535C-48B9-B0BB-7B01A3DE2CBD}" type="slidenum">
              <a:rPr lang="zh-CN" altLang="en-US" smtClean="0"/>
              <a:t>9</a:t>
            </a:fld>
            <a:endParaRPr lang="zh-CN" altLang="en-US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77F7F80-93E6-5E86-C02D-208DF088F3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367371"/>
              </p:ext>
            </p:extLst>
          </p:nvPr>
        </p:nvGraphicFramePr>
        <p:xfrm>
          <a:off x="7337697" y="1537381"/>
          <a:ext cx="4016103" cy="125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6303">
                  <a:extLst>
                    <a:ext uri="{9D8B030D-6E8A-4147-A177-3AD203B41FA5}">
                      <a16:colId xmlns:a16="http://schemas.microsoft.com/office/drawing/2014/main" val="160785121"/>
                    </a:ext>
                  </a:extLst>
                </a:gridCol>
                <a:gridCol w="740229">
                  <a:extLst>
                    <a:ext uri="{9D8B030D-6E8A-4147-A177-3AD203B41FA5}">
                      <a16:colId xmlns:a16="http://schemas.microsoft.com/office/drawing/2014/main" val="3883062909"/>
                    </a:ext>
                  </a:extLst>
                </a:gridCol>
                <a:gridCol w="740228">
                  <a:extLst>
                    <a:ext uri="{9D8B030D-6E8A-4147-A177-3AD203B41FA5}">
                      <a16:colId xmlns:a16="http://schemas.microsoft.com/office/drawing/2014/main" val="2829150298"/>
                    </a:ext>
                  </a:extLst>
                </a:gridCol>
                <a:gridCol w="729343">
                  <a:extLst>
                    <a:ext uri="{9D8B030D-6E8A-4147-A177-3AD203B41FA5}">
                      <a16:colId xmlns:a16="http://schemas.microsoft.com/office/drawing/2014/main" val="933646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对比项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2000</a:t>
                      </a:r>
                      <a:r>
                        <a:rPr lang="zh-CN" altLang="en-US" sz="1400" dirty="0"/>
                        <a:t>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2023</a:t>
                      </a:r>
                      <a:r>
                        <a:rPr lang="zh-CN" altLang="en-US" sz="1400" dirty="0"/>
                        <a:t>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年化</a:t>
                      </a:r>
                      <a:endParaRPr lang="en-US" altLang="zh-CN" sz="1400" dirty="0"/>
                    </a:p>
                    <a:p>
                      <a:pPr algn="ctr"/>
                      <a:r>
                        <a:rPr lang="zh-CN" altLang="en-US" sz="1400" dirty="0"/>
                        <a:t>增长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3404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佛山房价</a:t>
                      </a:r>
                      <a:r>
                        <a:rPr lang="en-US" altLang="zh-CN" sz="1400" dirty="0"/>
                        <a:t>(</a:t>
                      </a:r>
                      <a:r>
                        <a:rPr lang="zh-CN" altLang="en-US" sz="1400" dirty="0"/>
                        <a:t>元</a:t>
                      </a:r>
                      <a:r>
                        <a:rPr lang="en-US" altLang="zh-CN" sz="1400" dirty="0"/>
                        <a:t>/</a:t>
                      </a:r>
                      <a:r>
                        <a:rPr lang="zh-CN" altLang="en-US" sz="1400" dirty="0"/>
                        <a:t>平</a:t>
                      </a:r>
                      <a:r>
                        <a:rPr lang="en-US" altLang="zh-CN" sz="1400" dirty="0"/>
                        <a:t>)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/>
                        <a:t>3000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/>
                        <a:t>21000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/>
                        <a:t>8.83%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458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广东社平工资</a:t>
                      </a:r>
                      <a:r>
                        <a:rPr lang="en-US" altLang="zh-CN" sz="1400" dirty="0"/>
                        <a:t>(</a:t>
                      </a:r>
                      <a:r>
                        <a:rPr lang="zh-CN" altLang="en-US" sz="1400" dirty="0"/>
                        <a:t>元</a:t>
                      </a:r>
                      <a:r>
                        <a:rPr lang="en-US" altLang="zh-CN" sz="1400" dirty="0"/>
                        <a:t>/</a:t>
                      </a:r>
                      <a:r>
                        <a:rPr lang="zh-CN" altLang="en-US" sz="1400" dirty="0"/>
                        <a:t>月</a:t>
                      </a:r>
                      <a:r>
                        <a:rPr lang="en-US" altLang="zh-CN" sz="1400" dirty="0"/>
                        <a:t>)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/>
                        <a:t>1152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/>
                        <a:t>8807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/>
                        <a:t>9.25%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1099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1602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9050">
          <a:solidFill>
            <a:srgbClr val="00B0F0"/>
          </a:solidFill>
        </a:ln>
      </a:spPr>
      <a:bodyPr rtlCol="0" anchor="t"/>
      <a:lstStyle>
        <a:defPPr algn="l">
          <a:defRPr sz="1600" b="1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5336</TotalTime>
  <Words>3498</Words>
  <Application>Microsoft Office PowerPoint</Application>
  <PresentationFormat>宽屏</PresentationFormat>
  <Paragraphs>502</Paragraphs>
  <Slides>34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39" baseType="lpstr">
      <vt:lpstr>Helvetica Neue</vt:lpstr>
      <vt:lpstr>等线</vt:lpstr>
      <vt:lpstr>等线 Light</vt:lpstr>
      <vt:lpstr>Arial</vt:lpstr>
      <vt:lpstr>Office 主题​​</vt:lpstr>
      <vt:lpstr>人生财富规划</vt:lpstr>
      <vt:lpstr>目的</vt:lpstr>
      <vt:lpstr>文章针对人群</vt:lpstr>
      <vt:lpstr>为什么要投资</vt:lpstr>
      <vt:lpstr>为什么要投资</vt:lpstr>
      <vt:lpstr>人生财富规划—“财富自由”</vt:lpstr>
      <vt:lpstr>三个标准的财富自由</vt:lpstr>
      <vt:lpstr>控制消费，不断投入本金</vt:lpstr>
      <vt:lpstr>建立永动机的意义</vt:lpstr>
      <vt:lpstr>投资渠道及资金分配</vt:lpstr>
      <vt:lpstr>投资渠道（一般人可接触的）</vt:lpstr>
      <vt:lpstr>风险及回报</vt:lpstr>
      <vt:lpstr>投资资金分配</vt:lpstr>
      <vt:lpstr>量化投资/量化指标</vt:lpstr>
      <vt:lpstr>量化投资</vt:lpstr>
      <vt:lpstr>步骤</vt:lpstr>
      <vt:lpstr>基金/股票的基本概念</vt:lpstr>
      <vt:lpstr>年化收益率</vt:lpstr>
      <vt:lpstr>上涨日数/月数/季度比例</vt:lpstr>
      <vt:lpstr>每月涨跌幅最大值比中值倍数</vt:lpstr>
      <vt:lpstr>每月涨跌幅标准差</vt:lpstr>
      <vt:lpstr>收益曲线拟合直线</vt:lpstr>
      <vt:lpstr>最大回撤率</vt:lpstr>
      <vt:lpstr>夏普率</vt:lpstr>
      <vt:lpstr>各阶段涨跌幅及指标积分</vt:lpstr>
      <vt:lpstr>量化筛选</vt:lpstr>
      <vt:lpstr>关键投资领域的筛选策略</vt:lpstr>
      <vt:lpstr>灵活取用部分—短期债券基金—现金池</vt:lpstr>
      <vt:lpstr>灵活取用部分—短期债券基金—高回报</vt:lpstr>
      <vt:lpstr>长线稳健债券基金</vt:lpstr>
      <vt:lpstr>长线稳健股票基金</vt:lpstr>
      <vt:lpstr>长线稳健股票</vt:lpstr>
      <vt:lpstr>量化投资策略的确定性？</vt:lpstr>
      <vt:lpstr>量化筛选策略的优势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ken zhao</dc:creator>
  <cp:lastModifiedBy>ken zhao</cp:lastModifiedBy>
  <cp:revision>197</cp:revision>
  <dcterms:created xsi:type="dcterms:W3CDTF">2023-11-16T02:56:28Z</dcterms:created>
  <dcterms:modified xsi:type="dcterms:W3CDTF">2023-12-07T12:37:10Z</dcterms:modified>
</cp:coreProperties>
</file>