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A639-BF94-7648-9F92-CB4CE060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D63B-D7FA-884A-8D4E-2C2B9718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55B3-7D10-1D4D-86F8-A8A23956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F077D-A6F3-D147-97EC-CABBE1FD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4B23-5DAA-F94F-8376-89A02567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23A4-C6F3-0042-93A3-796B040D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B6909-29B4-7448-A8C1-9692DE96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15AB-6DDE-4C44-8265-45A5EC11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88C6-317D-B849-8CBE-05B52459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FED1-36DF-FB42-BA0E-BB5E7813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7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FDFAC-0B43-3C4F-A13A-10330147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F1B7F-56AC-414F-8EAA-00C1C2E6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38FE-ACA4-834A-AD04-5F3811EA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358C-D065-604E-832E-90273E6B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6B3A-3A55-6C47-A787-BC26FCC1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890B-06FE-B648-893D-55B2C762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FE75-8448-574C-9D22-8F4335AF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4EA9-DDFB-8842-995E-D2A9B127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4F2A-D7EF-C04F-9E0F-9EE4AB62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6BE5-5DBE-C749-89C5-97E479E5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5BB2-648C-5F40-BF09-B99468E6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847E-5106-8342-A324-E8B4645F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1672-9BDC-4743-AC25-A5D8E9EB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A30B-7127-0C4F-9F2C-30449961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9D1-6150-3443-8E0A-20C2FB7F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87C0-00A9-6044-83B2-85B73425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ACF2-3FB9-684E-B12C-978A43590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CE21C-6729-9743-A6E2-3C049BAC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A6F75-05CA-454C-B489-63F541A9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C7C5-AD77-B941-898B-8B21558C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AC8EC-A88E-3040-B729-66DF60E6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B436-DEAB-2B47-8F1D-558BCD89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C27C-76B6-1845-A4E5-A4A0D07D3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F9A45-AFE9-4946-BAF6-6A130115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E00FC-5CE1-2449-83AF-233FA884E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E8B2B-FF9D-0F43-993B-464E54BA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C876F-405B-CA42-B0B7-90914571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01FC0-5BAB-024D-B72A-9459DE43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0DA8F-A989-C34C-906D-FF657101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F5E4-D61F-8448-AD71-141983FC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D7716-A325-334D-AA8E-D9446F1F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B3C61-1E51-DD4E-9426-80297976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A066-8AA6-9D4A-B721-F778CB0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3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52226-29AF-6149-973C-7E6EB0D6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0C521-99BA-FF4C-A9E3-44BEC018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4F290-402B-064A-B583-AFF35514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7C83-D498-6B4C-8724-0692C42C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C031-13A9-2E4F-B0B8-971D3AF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BB405-03C2-7947-8FBB-7AA3F6D9C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4CFA-3319-F548-83C9-C926C3FB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561B1-6777-7A45-BE8A-FE266CEF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917B-07A7-2D43-B386-BEA8770E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A0B9-1A33-8A41-ADCE-78EA1325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00690-2728-2348-A2F2-0457F6F0C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A90D-BB5C-A44E-91EB-D76132194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D1163-85BD-DE4D-A685-054FF46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9C4F-7654-2840-99DB-18FCEA1B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934B1-071C-EA41-AFB4-87D51783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FAA59-B02F-E543-B583-EC87D18D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9C94-6153-8E42-9B2A-98F3527A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9F1E-8EF9-B341-BF0D-B68704246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2102-BC2C-D547-9797-6A16B0F12CC1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E0D2-9047-7648-AE07-F8423755A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A27C-38B0-7B42-8022-192AD0CD3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2D48-3D8D-3C41-AD5D-0E85FC1C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9629-A36E-FC4E-90DC-0E0CF18D8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Seurat workflow with key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4544E-AD10-3F4D-9421-765AEDFA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CQS 2018</a:t>
            </a:r>
          </a:p>
          <a:p>
            <a:r>
              <a:rPr lang="en-US" dirty="0"/>
              <a:t>Discovery Oriented Data Science</a:t>
            </a:r>
          </a:p>
          <a:p>
            <a:r>
              <a:rPr lang="en-US" sz="1500" dirty="0"/>
              <a:t>Paige (Spencer) Vega</a:t>
            </a:r>
          </a:p>
          <a:p>
            <a:r>
              <a:rPr lang="en-US" sz="1500" dirty="0" err="1"/>
              <a:t>paige.n.spencer@Vanderbilt.edu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8514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1BD95ED-328B-FB47-B7C3-229DD5BC27A6}"/>
              </a:ext>
            </a:extLst>
          </p:cNvPr>
          <p:cNvSpPr/>
          <p:nvPr/>
        </p:nvSpPr>
        <p:spPr>
          <a:xfrm>
            <a:off x="1175659" y="665583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3FAA2-A507-8C46-9021-42182A9EFA77}"/>
              </a:ext>
            </a:extLst>
          </p:cNvPr>
          <p:cNvSpPr txBox="1"/>
          <p:nvPr/>
        </p:nvSpPr>
        <p:spPr>
          <a:xfrm>
            <a:off x="1175658" y="683991"/>
            <a:ext cx="2198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 in the count data and create Seurat object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260B82-DD43-6740-AC3D-6645321E7B81}"/>
              </a:ext>
            </a:extLst>
          </p:cNvPr>
          <p:cNvSpPr/>
          <p:nvPr/>
        </p:nvSpPr>
        <p:spPr>
          <a:xfrm>
            <a:off x="1175658" y="1433094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ACFB0-BA57-8841-9B70-AAF56D1D5A31}"/>
              </a:ext>
            </a:extLst>
          </p:cNvPr>
          <p:cNvSpPr txBox="1"/>
          <p:nvPr/>
        </p:nvSpPr>
        <p:spPr>
          <a:xfrm>
            <a:off x="1175658" y="1577855"/>
            <a:ext cx="219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Filtering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47B706-8279-494A-A9FD-010F32B34852}"/>
              </a:ext>
            </a:extLst>
          </p:cNvPr>
          <p:cNvSpPr/>
          <p:nvPr/>
        </p:nvSpPr>
        <p:spPr>
          <a:xfrm>
            <a:off x="1175659" y="2221825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CFF74-DD21-1148-8087-C3622D616782}"/>
              </a:ext>
            </a:extLst>
          </p:cNvPr>
          <p:cNvSpPr txBox="1"/>
          <p:nvPr/>
        </p:nvSpPr>
        <p:spPr>
          <a:xfrm>
            <a:off x="1175658" y="2378964"/>
            <a:ext cx="219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Normalization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DD88AF-6F9A-3547-8B46-D8F073CD6F8F}"/>
              </a:ext>
            </a:extLst>
          </p:cNvPr>
          <p:cNvSpPr/>
          <p:nvPr/>
        </p:nvSpPr>
        <p:spPr>
          <a:xfrm>
            <a:off x="1175658" y="3786970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65FA-DF66-FA40-8A00-0F2DAD714485}"/>
              </a:ext>
            </a:extLst>
          </p:cNvPr>
          <p:cNvSpPr txBox="1"/>
          <p:nvPr/>
        </p:nvSpPr>
        <p:spPr>
          <a:xfrm>
            <a:off x="1175658" y="3936915"/>
            <a:ext cx="219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Scale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5EC911-75CB-3744-8219-B959E3B8F410}"/>
              </a:ext>
            </a:extLst>
          </p:cNvPr>
          <p:cNvSpPr/>
          <p:nvPr/>
        </p:nvSpPr>
        <p:spPr>
          <a:xfrm>
            <a:off x="1175659" y="2997261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08F4E-A4F3-A74C-9256-1C045271D587}"/>
              </a:ext>
            </a:extLst>
          </p:cNvPr>
          <p:cNvSpPr txBox="1"/>
          <p:nvPr/>
        </p:nvSpPr>
        <p:spPr>
          <a:xfrm>
            <a:off x="1175658" y="3131085"/>
            <a:ext cx="219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Find HVGs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5C9CDB-0B74-3F43-96D0-A17790224865}"/>
              </a:ext>
            </a:extLst>
          </p:cNvPr>
          <p:cNvSpPr/>
          <p:nvPr/>
        </p:nvSpPr>
        <p:spPr>
          <a:xfrm>
            <a:off x="1175658" y="4575795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7336B-D50B-3341-B160-0D7E4B05A4A6}"/>
              </a:ext>
            </a:extLst>
          </p:cNvPr>
          <p:cNvSpPr txBox="1"/>
          <p:nvPr/>
        </p:nvSpPr>
        <p:spPr>
          <a:xfrm>
            <a:off x="1175658" y="4624707"/>
            <a:ext cx="2198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PCA dimension reduction and choose PCs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879739-1843-5F40-904C-5E1EE6046EB7}"/>
              </a:ext>
            </a:extLst>
          </p:cNvPr>
          <p:cNvSpPr/>
          <p:nvPr/>
        </p:nvSpPr>
        <p:spPr>
          <a:xfrm>
            <a:off x="1175658" y="5355090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611F8-F0EE-AE48-851E-1B252BB44693}"/>
              </a:ext>
            </a:extLst>
          </p:cNvPr>
          <p:cNvSpPr txBox="1"/>
          <p:nvPr/>
        </p:nvSpPr>
        <p:spPr>
          <a:xfrm>
            <a:off x="1161379" y="5408768"/>
            <a:ext cx="2198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Use PCs to cluster cells, then visualize with t-SNE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975FCD-C2D4-D548-B1DA-B0DCB92D3359}"/>
              </a:ext>
            </a:extLst>
          </p:cNvPr>
          <p:cNvSpPr/>
          <p:nvPr/>
        </p:nvSpPr>
        <p:spPr>
          <a:xfrm>
            <a:off x="1175658" y="6149589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448EE-3C63-E247-AF9B-BCE498FACAF3}"/>
              </a:ext>
            </a:extLst>
          </p:cNvPr>
          <p:cNvSpPr txBox="1"/>
          <p:nvPr/>
        </p:nvSpPr>
        <p:spPr>
          <a:xfrm>
            <a:off x="1147101" y="6195145"/>
            <a:ext cx="2198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Differential expression analysis and visualization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3890F2-DB88-3349-B5E5-80EFE18B9BF9}"/>
              </a:ext>
            </a:extLst>
          </p:cNvPr>
          <p:cNvGraphicFramePr>
            <a:graphicFrameLocks noGrp="1"/>
          </p:cNvGraphicFramePr>
          <p:nvPr/>
        </p:nvGraphicFramePr>
        <p:xfrm>
          <a:off x="3483429" y="113062"/>
          <a:ext cx="8610600" cy="6682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41076343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2033129835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997693915"/>
                    </a:ext>
                  </a:extLst>
                </a:gridCol>
              </a:tblGrid>
              <a:tr h="500764">
                <a:tc>
                  <a:txBody>
                    <a:bodyPr/>
                    <a:lstStyle/>
                    <a:p>
                      <a:r>
                        <a:rPr lang="en-US" b="1" dirty="0"/>
                        <a:t>Functions that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Where it is stored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Functions to visualize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29148"/>
                  </a:ext>
                </a:extLst>
              </a:tr>
              <a:tr h="711171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read.table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CreateSeuratObject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raw.data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 &amp; </a:t>
                      </a: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object@raw.data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793"/>
                  </a:ext>
                </a:extLst>
              </a:tr>
              <a:tr h="786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FilterCells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Overwrites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object@raw.data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VlnPlot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GenePlot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2121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NormalizeData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14324"/>
                  </a:ext>
                </a:extLst>
              </a:tr>
              <a:tr h="763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FindVariableGenes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object@var.genes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object@hvg.info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Automatically plotted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67591"/>
                  </a:ext>
                </a:extLst>
              </a:tr>
              <a:tr h="751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ScaleData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object@scale.data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8309"/>
                  </a:ext>
                </a:extLst>
              </a:tr>
              <a:tr h="772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RunPCA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object@dr$pca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PCElbowPlot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PCHeatmap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JackStraw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&amp; </a:t>
                      </a: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JackStrawPlot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22214"/>
                  </a:ext>
                </a:extLst>
              </a:tr>
              <a:tr h="816429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FindClusters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object@ident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RunTSNE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TNSEPlot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78682"/>
                  </a:ext>
                </a:extLst>
              </a:tr>
              <a:tr h="814773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FindMarkers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FindAllMarkers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user-defined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user-defined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VlnPlot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FeaturePlot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DoHeatmap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56972"/>
                  </a:ext>
                </a:extLst>
              </a:tr>
            </a:tbl>
          </a:graphicData>
        </a:graphic>
      </p:graphicFrame>
      <p:sp>
        <p:nvSpPr>
          <p:cNvPr id="34" name="Down Arrow 33">
            <a:extLst>
              <a:ext uri="{FF2B5EF4-FFF2-40B4-BE49-F238E27FC236}">
                <a16:creationId xmlns:a16="http://schemas.microsoft.com/office/drawing/2014/main" id="{BE59B845-B3D2-9540-94A7-7664600EFCBE}"/>
              </a:ext>
            </a:extLst>
          </p:cNvPr>
          <p:cNvSpPr/>
          <p:nvPr/>
        </p:nvSpPr>
        <p:spPr>
          <a:xfrm>
            <a:off x="674917" y="872411"/>
            <a:ext cx="239486" cy="5671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A031C-8DDA-A743-ACC1-7957E2D6DFE4}"/>
              </a:ext>
            </a:extLst>
          </p:cNvPr>
          <p:cNvSpPr txBox="1"/>
          <p:nvPr/>
        </p:nvSpPr>
        <p:spPr>
          <a:xfrm>
            <a:off x="-1" y="36066"/>
            <a:ext cx="3069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One condition workflow</a:t>
            </a:r>
          </a:p>
        </p:txBody>
      </p:sp>
    </p:spTree>
    <p:extLst>
      <p:ext uri="{BB962C8B-B14F-4D97-AF65-F5344CB8AC3E}">
        <p14:creationId xmlns:p14="http://schemas.microsoft.com/office/powerpoint/2010/main" val="28854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3890F2-DB88-3349-B5E5-80EFE18B9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82644"/>
              </p:ext>
            </p:extLst>
          </p:nvPr>
        </p:nvGraphicFramePr>
        <p:xfrm>
          <a:off x="3483429" y="113062"/>
          <a:ext cx="8610600" cy="670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41076343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2033129835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997693915"/>
                    </a:ext>
                  </a:extLst>
                </a:gridCol>
              </a:tblGrid>
              <a:tr h="494523">
                <a:tc>
                  <a:txBody>
                    <a:bodyPr/>
                    <a:lstStyle/>
                    <a:p>
                      <a:r>
                        <a:rPr lang="en-US" b="1" dirty="0"/>
                        <a:t>Functions that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Where it is stored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Functions to visualize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29148"/>
                  </a:ext>
                </a:extLst>
              </a:tr>
              <a:tr h="702308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read.table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CreateSeuratObject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raw.data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 &amp; </a:t>
                      </a: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object@raw.data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793"/>
                  </a:ext>
                </a:extLst>
              </a:tr>
              <a:tr h="776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FilterCells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Overwrites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object@raw.data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VlnPlot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GenePlot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2121"/>
                  </a:ext>
                </a:extLst>
              </a:tr>
              <a:tr h="755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NormalizeData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14324"/>
                  </a:ext>
                </a:extLst>
              </a:tr>
              <a:tr h="754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FindVariableGenes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object@var.genes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object@hvg.info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Automatically plotted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67591"/>
                  </a:ext>
                </a:extLst>
              </a:tr>
              <a:tr h="741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ScaleData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object@scale.data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8309"/>
                  </a:ext>
                </a:extLst>
              </a:tr>
              <a:tr h="812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RunCCA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AlignSubspace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user-defined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Same user-defined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DimPlot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VlnPlot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MetageneBicorPlot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()*</a:t>
                      </a:r>
                    </a:p>
                    <a:p>
                      <a:r>
                        <a:rPr lang="en-US" sz="12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DimHeatmap</a:t>
                      </a:r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22214"/>
                  </a:ext>
                </a:extLst>
              </a:tr>
              <a:tr h="741700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FindClusters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object@ident</a:t>
                      </a:r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RunTSNE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TNSEPlot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78682"/>
                  </a:ext>
                </a:extLst>
              </a:tr>
              <a:tr h="903004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FindConservedMarkers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FindMarkers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user-defined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user-defined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FeaturePlot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3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SplitDotPlotGG</a:t>
                      </a:r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ggplot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FeatureHeatmap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56972"/>
                  </a:ext>
                </a:extLst>
              </a:tr>
            </a:tbl>
          </a:graphicData>
        </a:graphic>
      </p:graphicFrame>
      <p:sp>
        <p:nvSpPr>
          <p:cNvPr id="34" name="Down Arrow 33">
            <a:extLst>
              <a:ext uri="{FF2B5EF4-FFF2-40B4-BE49-F238E27FC236}">
                <a16:creationId xmlns:a16="http://schemas.microsoft.com/office/drawing/2014/main" id="{BE59B845-B3D2-9540-94A7-7664600EFCBE}"/>
              </a:ext>
            </a:extLst>
          </p:cNvPr>
          <p:cNvSpPr/>
          <p:nvPr/>
        </p:nvSpPr>
        <p:spPr>
          <a:xfrm>
            <a:off x="674917" y="872411"/>
            <a:ext cx="239486" cy="5671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A031C-8DDA-A743-ACC1-7957E2D6DFE4}"/>
              </a:ext>
            </a:extLst>
          </p:cNvPr>
          <p:cNvSpPr txBox="1"/>
          <p:nvPr/>
        </p:nvSpPr>
        <p:spPr>
          <a:xfrm>
            <a:off x="-1" y="36066"/>
            <a:ext cx="3069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Two</a:t>
            </a:r>
            <a:r>
              <a:rPr lang="en-US" sz="2200" b="1" dirty="0"/>
              <a:t> condition workflow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F234851-961F-1349-8C87-1646C1B16D31}"/>
              </a:ext>
            </a:extLst>
          </p:cNvPr>
          <p:cNvSpPr/>
          <p:nvPr/>
        </p:nvSpPr>
        <p:spPr>
          <a:xfrm>
            <a:off x="1197431" y="587889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FB185-1A7A-2C47-9550-070C36FB4F9C}"/>
              </a:ext>
            </a:extLst>
          </p:cNvPr>
          <p:cNvSpPr txBox="1"/>
          <p:nvPr/>
        </p:nvSpPr>
        <p:spPr>
          <a:xfrm>
            <a:off x="1197430" y="606297"/>
            <a:ext cx="2198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 in the count data and create Seurat object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BACCCD-2C53-7B40-A7D0-E5121EE45B86}"/>
              </a:ext>
            </a:extLst>
          </p:cNvPr>
          <p:cNvSpPr/>
          <p:nvPr/>
        </p:nvSpPr>
        <p:spPr>
          <a:xfrm>
            <a:off x="1197430" y="1355400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4C067-E362-1446-B850-7E447F2B9EE1}"/>
              </a:ext>
            </a:extLst>
          </p:cNvPr>
          <p:cNvSpPr txBox="1"/>
          <p:nvPr/>
        </p:nvSpPr>
        <p:spPr>
          <a:xfrm>
            <a:off x="1197430" y="1481856"/>
            <a:ext cx="219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Filtering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3BBB12-7366-8F40-886F-5843B5256F03}"/>
              </a:ext>
            </a:extLst>
          </p:cNvPr>
          <p:cNvSpPr/>
          <p:nvPr/>
        </p:nvSpPr>
        <p:spPr>
          <a:xfrm>
            <a:off x="1197431" y="2144131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62721-CBCC-AC43-9261-797F7FCC34E4}"/>
              </a:ext>
            </a:extLst>
          </p:cNvPr>
          <p:cNvSpPr txBox="1"/>
          <p:nvPr/>
        </p:nvSpPr>
        <p:spPr>
          <a:xfrm>
            <a:off x="1197430" y="2301270"/>
            <a:ext cx="219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Normalization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DA4584-8E7E-8946-A9D0-E2A2B8546B44}"/>
              </a:ext>
            </a:extLst>
          </p:cNvPr>
          <p:cNvSpPr/>
          <p:nvPr/>
        </p:nvSpPr>
        <p:spPr>
          <a:xfrm>
            <a:off x="1197430" y="3709276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09BC2-985C-D740-ACA9-B3A6892AD82C}"/>
              </a:ext>
            </a:extLst>
          </p:cNvPr>
          <p:cNvSpPr txBox="1"/>
          <p:nvPr/>
        </p:nvSpPr>
        <p:spPr>
          <a:xfrm>
            <a:off x="1197430" y="3859221"/>
            <a:ext cx="2198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Scale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D57F35-DB35-3045-89BB-291FB65401F3}"/>
              </a:ext>
            </a:extLst>
          </p:cNvPr>
          <p:cNvSpPr/>
          <p:nvPr/>
        </p:nvSpPr>
        <p:spPr>
          <a:xfrm>
            <a:off x="1197431" y="2919567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93C40D-8BD7-BB4E-A087-E09F28569D3F}"/>
              </a:ext>
            </a:extLst>
          </p:cNvPr>
          <p:cNvSpPr txBox="1"/>
          <p:nvPr/>
        </p:nvSpPr>
        <p:spPr>
          <a:xfrm>
            <a:off x="1030751" y="2944042"/>
            <a:ext cx="2532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Find HVGs for each dataset </a:t>
            </a:r>
            <a:r>
              <a:rPr lang="en-US" sz="1300" i="1" dirty="0"/>
              <a:t>and </a:t>
            </a:r>
            <a:r>
              <a:rPr lang="en-US" sz="1300" dirty="0"/>
              <a:t>the ones that are shared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0F11AC4-357A-5B4D-B201-DD725EB494D3}"/>
              </a:ext>
            </a:extLst>
          </p:cNvPr>
          <p:cNvSpPr/>
          <p:nvPr/>
        </p:nvSpPr>
        <p:spPr>
          <a:xfrm>
            <a:off x="1197430" y="4498101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1D36D-EEBB-6D43-8F7C-DA3FB7D5B8AF}"/>
              </a:ext>
            </a:extLst>
          </p:cNvPr>
          <p:cNvSpPr txBox="1"/>
          <p:nvPr/>
        </p:nvSpPr>
        <p:spPr>
          <a:xfrm>
            <a:off x="1197430" y="4553955"/>
            <a:ext cx="2198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Run CCA, visualize first 2 CCs, and choose CCs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82D92E2-D494-414A-B82B-1B6E47FBD53F}"/>
              </a:ext>
            </a:extLst>
          </p:cNvPr>
          <p:cNvSpPr/>
          <p:nvPr/>
        </p:nvSpPr>
        <p:spPr>
          <a:xfrm>
            <a:off x="1197430" y="5277396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2602E-7666-844F-9C08-F6D664AD2805}"/>
              </a:ext>
            </a:extLst>
          </p:cNvPr>
          <p:cNvSpPr txBox="1"/>
          <p:nvPr/>
        </p:nvSpPr>
        <p:spPr>
          <a:xfrm>
            <a:off x="1092673" y="5294128"/>
            <a:ext cx="237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 aligned CCs to cluster cells, then visualize with t-SNE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A12178-63D4-E841-B47B-F7ACCCC6B91C}"/>
              </a:ext>
            </a:extLst>
          </p:cNvPr>
          <p:cNvSpPr/>
          <p:nvPr/>
        </p:nvSpPr>
        <p:spPr>
          <a:xfrm>
            <a:off x="1197430" y="6071895"/>
            <a:ext cx="2170357" cy="590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CFBFC6-94C3-3C43-B50C-49537392445C}"/>
              </a:ext>
            </a:extLst>
          </p:cNvPr>
          <p:cNvSpPr txBox="1"/>
          <p:nvPr/>
        </p:nvSpPr>
        <p:spPr>
          <a:xfrm>
            <a:off x="1168873" y="6117451"/>
            <a:ext cx="2198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Differential expression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8230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340</Words>
  <Application>Microsoft Macintosh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Seurat workflow with key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Spencer, Paige N</dc:creator>
  <cp:lastModifiedBy>Spencer, Paige N</cp:lastModifiedBy>
  <cp:revision>65</cp:revision>
  <dcterms:created xsi:type="dcterms:W3CDTF">2018-08-10T16:36:58Z</dcterms:created>
  <dcterms:modified xsi:type="dcterms:W3CDTF">2018-08-14T00:59:40Z</dcterms:modified>
</cp:coreProperties>
</file>