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62" r:id="rId6"/>
    <p:sldId id="268" r:id="rId7"/>
    <p:sldId id="261" r:id="rId8"/>
    <p:sldId id="258" r:id="rId9"/>
    <p:sldId id="263" r:id="rId10"/>
    <p:sldId id="269" r:id="rId11"/>
    <p:sldId id="270" r:id="rId12"/>
    <p:sldId id="259" r:id="rId13"/>
    <p:sldId id="264" r:id="rId14"/>
    <p:sldId id="267" r:id="rId15"/>
    <p:sldId id="265" r:id="rId16"/>
    <p:sldId id="266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C1474-E68E-49FF-9828-249EB5DD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55A240-A99C-4E61-90CB-9652F85F1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692103-E66E-498B-9FC2-3BE9B138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D9174-DAE5-4450-9D67-59063EAF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134E0-7087-4833-8BF2-8A55805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6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08B78-BEE3-4CF3-A8B2-D9FC6E65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0870ED-7E31-4977-B9CE-8F1CBF24C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F95EE-B4EF-4DC2-8B86-DF78E11D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FDB0D-B470-4198-927A-3E5BC2A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6F07FF-2FDF-4BF2-8454-0834CF4A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86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C37D01-489E-450D-A2D4-E38A69D87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75126A-CF26-4B99-9420-6851135F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53119E-D279-40F1-B8C1-726E564E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F77C0C-7D7B-4712-918E-3B4FDA6E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956F2-B36D-40DD-9973-B63405CD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43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46E4E-7E63-418E-9338-49BAC0B1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F2FD0-7DBB-4607-87D5-3CA94ABD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C79D8-595A-4164-97BB-B477B3D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46E91-DBE3-4C2C-AF50-4A968F0D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FE04D4-242D-49BE-B543-2507D0E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7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778C9-81E1-45C0-8DD3-4A410102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3B9ACE-CD0E-490B-9D19-6D60FE67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3C714-F57F-4092-A603-8E480757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6604F7-5915-4585-825E-B269FACF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832B1A-1D6D-466A-9C85-1CF7F9EA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6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EFCC-7D0B-4DD1-BFE1-92765EF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992C2-6DA2-4338-9ABB-D5DC1D20E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E6A3B3-829B-4653-AA8F-0EFB8B606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4DAB65-2EBD-4EC5-8614-1B2FD36C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B2AFC-1310-4D22-93EA-FBC75813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705AE8-C58E-494D-AA56-E2E5A1A7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43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07774-EDFB-444C-9FC0-D0A83D28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60AEE3-001C-42E9-8276-1F2F4E38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C2E167-272F-4437-9935-72E62406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0E41AB-5A18-4B25-964A-2F12A0927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5D308B-DE19-46D9-85B5-9F68D81A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EBE671-0EC0-4AA8-816F-C53E4145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9170DE-8976-49C9-AD49-51273442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7B7739-D549-4DF7-8FEA-D1E526A7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84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40056-64A7-45A3-B7F9-7F1A6843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CF578E-CF8D-4C85-BC99-585894A8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6EAD29-17BD-4D5A-8C0F-04908EC1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5F9007-44E4-4857-922D-7445A81B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6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A3A8FD-8CEE-4615-ACFC-A2D0130E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4C285C-5843-40F4-AB5E-B1B0B010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5D69FC-CB7C-4FB0-9BCF-1578183A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45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AF8E1-FF2C-4482-B70A-68CB9886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AB1852-270E-463F-AF9C-213DEFA1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AF93A1-282E-48B4-B3F7-540B10C1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E424C9-AD9F-420E-B6E2-BDE93DA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B016CD-2E7D-447E-8777-3B0CDED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67CD61-A7F7-4F6F-BB86-C71C66AB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26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2B63F-38BA-4B8E-B542-4EB81F3A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2FA35C-9DE8-482D-8A1E-235AC3BC8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069942-3D31-48FF-B097-DBE79157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7CC808-3D94-4315-B67B-4C8344F9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4B020A-70B5-49F2-87A3-AB6D2459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8FC776-55D1-4D48-92F1-1A07421F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3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B126A0-F194-4CF0-AF2C-DD65D80D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F70802-87A5-4BB7-8CA4-63108691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4ABDA-7DE0-490A-8A2E-83801587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F51B-85F2-49FF-93BE-51A4E921964F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258C1-7606-4ED5-ABD1-E69E1E60B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E1670-BBBE-484F-A1B8-0EB090EE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4109-93CA-4E5A-939D-B4CDCCD0F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2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F9190-6A22-40B1-A2C6-EBF04338D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Code guideline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92C99A-5458-435E-B8AE-648E19E07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2024/02/14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94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4882E-DBFD-4236-A1DA-7FA1F9FF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training: multi-GPU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DC6B7-90E4-48BC-8482-9D01772A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0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Focus on </a:t>
            </a:r>
            <a:r>
              <a:rPr lang="en-US" altLang="zh-TW" dirty="0">
                <a:solidFill>
                  <a:srgbClr val="C00000"/>
                </a:solidFill>
              </a:rPr>
              <a:t>data parallel, which increase the batch size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Forward step will execute at multi-GPU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Backpropagation will execute at only one GPU</a:t>
            </a:r>
            <a:endParaRPr lang="en-US" altLang="zh-TW" dirty="0"/>
          </a:p>
          <a:p>
            <a:r>
              <a:rPr lang="en-US" altLang="zh-TW" dirty="0" err="1"/>
              <a:t>Tensorflow</a:t>
            </a:r>
            <a:r>
              <a:rPr lang="en-US" altLang="zh-TW" dirty="0"/>
              <a:t> API: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tf.distribute.MirroredStrategy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Define</a:t>
            </a:r>
            <a:r>
              <a:rPr lang="en-US" altLang="zh-TW" dirty="0">
                <a:solidFill>
                  <a:srgbClr val="C00000"/>
                </a:solidFill>
              </a:rPr>
              <a:t> strategy=</a:t>
            </a:r>
            <a:r>
              <a:rPr lang="en-US" altLang="zh-TW" dirty="0" err="1">
                <a:solidFill>
                  <a:srgbClr val="C00000"/>
                </a:solidFill>
              </a:rPr>
              <a:t>tf.distribute.MirroredStrategy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Build, compile and fit the model inside the </a:t>
            </a:r>
            <a:r>
              <a:rPr lang="en-US" altLang="zh-TW" dirty="0" err="1">
                <a:solidFill>
                  <a:srgbClr val="C00000"/>
                </a:solidFill>
              </a:rPr>
              <a:t>strategy.scope</a:t>
            </a:r>
            <a:endParaRPr lang="en-US" altLang="zh-TW" dirty="0">
              <a:solidFill>
                <a:srgbClr val="C00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2AEF943-0062-49A7-8A42-1D298E6DAD90}"/>
              </a:ext>
            </a:extLst>
          </p:cNvPr>
          <p:cNvGrpSpPr/>
          <p:nvPr/>
        </p:nvGrpSpPr>
        <p:grpSpPr>
          <a:xfrm>
            <a:off x="6853384" y="2430498"/>
            <a:ext cx="5289010" cy="3521665"/>
            <a:chOff x="6908800" y="2430498"/>
            <a:chExt cx="5289010" cy="352166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44B545E-8828-46D8-950B-FE3A5B7FA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0" y="2430498"/>
              <a:ext cx="5289010" cy="30600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7B73CF8-C291-45B4-BC59-4C8BF2067EA8}"/>
                </a:ext>
              </a:extLst>
            </p:cNvPr>
            <p:cNvSpPr txBox="1"/>
            <p:nvPr/>
          </p:nvSpPr>
          <p:spPr>
            <a:xfrm>
              <a:off x="6908800" y="5490498"/>
              <a:ext cx="443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https://keras.io/guides/distributed_training_with_tensorflow/#singlehost-multidevice-synchronous-training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802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4882E-DBFD-4236-A1DA-7FA1F9FF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training: multi-GPU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DC6B7-90E4-48BC-8482-9D01772A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Focus on </a:t>
            </a:r>
            <a:r>
              <a:rPr lang="en-US" altLang="zh-TW" dirty="0">
                <a:solidFill>
                  <a:srgbClr val="C00000"/>
                </a:solidFill>
              </a:rPr>
              <a:t>data parallel, which increase the batch size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Forward step will execute at multi-GPU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Backpropagation will execute at only one GPU</a:t>
            </a:r>
            <a:endParaRPr lang="en-US" altLang="zh-TW" dirty="0"/>
          </a:p>
          <a:p>
            <a:r>
              <a:rPr lang="en-US" altLang="zh-TW" dirty="0" err="1"/>
              <a:t>PyTorch</a:t>
            </a:r>
            <a:r>
              <a:rPr lang="en-US" altLang="zh-TW" dirty="0"/>
              <a:t> API: </a:t>
            </a:r>
            <a:r>
              <a:rPr lang="en-US" altLang="zh-TW" dirty="0" err="1">
                <a:solidFill>
                  <a:srgbClr val="C00000"/>
                </a:solidFill>
              </a:rPr>
              <a:t>torch.nn.DataParallel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9E5958-9684-457F-953E-E6DFB630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82" y="4007042"/>
            <a:ext cx="6499835" cy="19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7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E3D43-91DE-4F3A-A02B-D1C5B648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Federated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5D041-79CD-4F4C-A7F1-6CAAE730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 framework: </a:t>
            </a:r>
            <a:r>
              <a:rPr lang="en-US" altLang="zh-TW" dirty="0">
                <a:solidFill>
                  <a:srgbClr val="C00000"/>
                </a:solidFill>
              </a:rPr>
              <a:t>Nvidia Clara SDK (not recommended now)</a:t>
            </a:r>
          </a:p>
          <a:p>
            <a:pPr lvl="1"/>
            <a:r>
              <a:rPr lang="en-US" altLang="zh-TW" dirty="0"/>
              <a:t>Folder, loader and model </a:t>
            </a:r>
            <a:r>
              <a:rPr lang="en-US" altLang="zh-TW" dirty="0">
                <a:solidFill>
                  <a:srgbClr val="C00000"/>
                </a:solidFill>
              </a:rPr>
              <a:t>must follow the MMAR format</a:t>
            </a:r>
            <a:r>
              <a:rPr lang="en-US" altLang="zh-TW" dirty="0"/>
              <a:t>, not friendly for customized code</a:t>
            </a:r>
          </a:p>
          <a:p>
            <a:pPr lvl="1"/>
            <a:r>
              <a:rPr lang="en-US" altLang="zh-TW" dirty="0"/>
              <a:t>v3.0: every computing service can be set independently, </a:t>
            </a:r>
            <a:r>
              <a:rPr lang="en-US" altLang="zh-TW" dirty="0">
                <a:solidFill>
                  <a:srgbClr val="C00000"/>
                </a:solidFill>
              </a:rPr>
              <a:t>SSL certification is not necessary</a:t>
            </a:r>
          </a:p>
          <a:p>
            <a:pPr lvl="1"/>
            <a:r>
              <a:rPr lang="en-US" altLang="zh-TW" dirty="0"/>
              <a:t>V3.1, v4.0: only administrator can launch the server and deploy the code for each client, server </a:t>
            </a:r>
            <a:r>
              <a:rPr lang="en-US" altLang="zh-TW" dirty="0">
                <a:solidFill>
                  <a:srgbClr val="C00000"/>
                </a:solidFill>
              </a:rPr>
              <a:t>needs DNS for SSL certification</a:t>
            </a:r>
            <a:r>
              <a:rPr lang="en-US" altLang="zh-TW" dirty="0"/>
              <a:t> to launch and deploy the training</a:t>
            </a:r>
          </a:p>
          <a:p>
            <a:r>
              <a:rPr lang="en-US" altLang="zh-TW" dirty="0"/>
              <a:t>FL framework: </a:t>
            </a:r>
            <a:r>
              <a:rPr lang="en-US" altLang="zh-TW" dirty="0">
                <a:solidFill>
                  <a:srgbClr val="C00000"/>
                </a:solidFill>
              </a:rPr>
              <a:t>Flower (need to care about the version update)</a:t>
            </a:r>
          </a:p>
          <a:p>
            <a:pPr lvl="1"/>
            <a:r>
              <a:rPr lang="en-US" altLang="zh-TW" dirty="0"/>
              <a:t>Compatible package: </a:t>
            </a:r>
            <a:r>
              <a:rPr lang="en-US" altLang="zh-TW" dirty="0" err="1"/>
              <a:t>Tensorflow</a:t>
            </a:r>
            <a:r>
              <a:rPr lang="en-US" altLang="zh-TW" dirty="0"/>
              <a:t> and </a:t>
            </a:r>
            <a:r>
              <a:rPr lang="en-US" altLang="zh-TW" dirty="0" err="1"/>
              <a:t>Keras</a:t>
            </a:r>
            <a:r>
              <a:rPr lang="en-US" altLang="zh-TW" dirty="0"/>
              <a:t> (easier), </a:t>
            </a:r>
            <a:r>
              <a:rPr lang="en-US" altLang="zh-TW" dirty="0" err="1"/>
              <a:t>PyTorch</a:t>
            </a:r>
            <a:r>
              <a:rPr lang="en-US" altLang="zh-TW" dirty="0"/>
              <a:t> (more complicate)</a:t>
            </a:r>
          </a:p>
          <a:p>
            <a:pPr lvl="1"/>
            <a:r>
              <a:rPr lang="en-US" altLang="zh-TW" dirty="0"/>
              <a:t>YOLO: </a:t>
            </a:r>
            <a:r>
              <a:rPr lang="en-US" altLang="zh-TW" dirty="0" err="1"/>
              <a:t>PyTorch</a:t>
            </a:r>
            <a:r>
              <a:rPr lang="en-US" altLang="zh-TW" dirty="0"/>
              <a:t> based, but need to reload the model weights at each round</a:t>
            </a: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5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96567-AC7D-4AE6-8395-1C7B9851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Flower</a:t>
            </a:r>
            <a:r>
              <a:rPr lang="en-US" altLang="zh-TW" dirty="0"/>
              <a:t> framework: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0411D-B861-41F0-B050-95F2B75A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Server scripts:</a:t>
            </a:r>
          </a:p>
          <a:p>
            <a:pPr lvl="1"/>
            <a:r>
              <a:rPr lang="en-US" altLang="zh-TW" dirty="0"/>
              <a:t>Define the class based on </a:t>
            </a:r>
            <a:r>
              <a:rPr lang="en-US" altLang="zh-TW" dirty="0" err="1">
                <a:solidFill>
                  <a:srgbClr val="C00000"/>
                </a:solidFill>
              </a:rPr>
              <a:t>fl.server.strategy.FedAvg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Define the server address </a:t>
            </a:r>
            <a:r>
              <a:rPr lang="en-US" altLang="zh-TW" dirty="0" err="1">
                <a:solidFill>
                  <a:srgbClr val="C00000"/>
                </a:solidFill>
              </a:rPr>
              <a:t>IP:port</a:t>
            </a:r>
            <a:r>
              <a:rPr lang="en-US" altLang="zh-TW" dirty="0"/>
              <a:t>, aggregation rule, initial weight</a:t>
            </a:r>
          </a:p>
          <a:p>
            <a:pPr lvl="1"/>
            <a:r>
              <a:rPr lang="en-US" altLang="zh-TW" dirty="0"/>
              <a:t>Define the code for global model saving</a:t>
            </a:r>
          </a:p>
          <a:p>
            <a:r>
              <a:rPr lang="en-US" altLang="zh-TW" dirty="0"/>
              <a:t>Client scripts:</a:t>
            </a:r>
          </a:p>
          <a:p>
            <a:pPr lvl="1"/>
            <a:r>
              <a:rPr lang="en-US" altLang="zh-TW" dirty="0"/>
              <a:t>Define the class based on </a:t>
            </a:r>
            <a:r>
              <a:rPr lang="en-US" altLang="zh-TW" dirty="0" err="1">
                <a:solidFill>
                  <a:srgbClr val="C00000"/>
                </a:solidFill>
              </a:rPr>
              <a:t>fl.client.NumPyClient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Define the model training parameter, local epoch, evaluation rule</a:t>
            </a:r>
          </a:p>
          <a:p>
            <a:pPr lvl="1"/>
            <a:r>
              <a:rPr lang="en-US" altLang="zh-TW" dirty="0"/>
              <a:t>Define the connection address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49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96567-AC7D-4AE6-8395-1C7B9851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Flower</a:t>
            </a:r>
            <a:r>
              <a:rPr lang="en-US" altLang="zh-TW" dirty="0"/>
              <a:t> framework:</a:t>
            </a:r>
            <a:r>
              <a:rPr lang="zh-TW" altLang="en-US" dirty="0"/>
              <a:t>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9DEA84-1B7A-4161-848A-AF0B1E5D9378}"/>
              </a:ext>
            </a:extLst>
          </p:cNvPr>
          <p:cNvGrpSpPr/>
          <p:nvPr/>
        </p:nvGrpSpPr>
        <p:grpSpPr>
          <a:xfrm>
            <a:off x="6881844" y="629949"/>
            <a:ext cx="4947664" cy="2169211"/>
            <a:chOff x="6538944" y="629949"/>
            <a:chExt cx="4947664" cy="216921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C4B8DE9-C2F3-42BA-A697-92F5DF9C3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944" y="629949"/>
              <a:ext cx="4891883" cy="2169211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EB7CF0F-AC8D-41A0-BC8B-B6EB646AF618}"/>
                </a:ext>
              </a:extLst>
            </p:cNvPr>
            <p:cNvSpPr txBox="1"/>
            <p:nvPr/>
          </p:nvSpPr>
          <p:spPr>
            <a:xfrm>
              <a:off x="9168508" y="715724"/>
              <a:ext cx="2318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C00000"/>
                  </a:solidFill>
                </a:rPr>
                <a:t>Simple server script</a:t>
              </a:r>
              <a:endParaRPr lang="zh-TW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31DB9A5-14F7-4B6A-B42C-8C4AB5E2CBEF}"/>
              </a:ext>
            </a:extLst>
          </p:cNvPr>
          <p:cNvGrpSpPr/>
          <p:nvPr/>
        </p:nvGrpSpPr>
        <p:grpSpPr>
          <a:xfrm>
            <a:off x="6538944" y="2961085"/>
            <a:ext cx="5614955" cy="3677840"/>
            <a:chOff x="6538944" y="2961085"/>
            <a:chExt cx="5614955" cy="367784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BFBFCF8-02CB-4724-BD4E-B50A47D41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944" y="2961085"/>
              <a:ext cx="5614955" cy="367784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562783F-970F-4858-B392-8C28B8CCF649}"/>
                </a:ext>
              </a:extLst>
            </p:cNvPr>
            <p:cNvSpPr txBox="1"/>
            <p:nvPr/>
          </p:nvSpPr>
          <p:spPr>
            <a:xfrm>
              <a:off x="9641696" y="2964141"/>
              <a:ext cx="214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C00000"/>
                  </a:solidFill>
                </a:rPr>
                <a:t>Client script</a:t>
              </a:r>
              <a:endParaRPr lang="zh-TW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576B867-2D35-4CDF-BF16-B85DBD1B273E}"/>
              </a:ext>
            </a:extLst>
          </p:cNvPr>
          <p:cNvGrpSpPr/>
          <p:nvPr/>
        </p:nvGrpSpPr>
        <p:grpSpPr>
          <a:xfrm>
            <a:off x="527479" y="1275483"/>
            <a:ext cx="6033039" cy="5562600"/>
            <a:chOff x="527479" y="1247775"/>
            <a:chExt cx="6033039" cy="55626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6AFC560-B470-4679-8438-2B6CCBD4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79" y="1247775"/>
              <a:ext cx="5878657" cy="55626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C32AC68-DF19-498A-8BA1-51A0DAC86AC4}"/>
                </a:ext>
              </a:extLst>
            </p:cNvPr>
            <p:cNvSpPr txBox="1"/>
            <p:nvPr/>
          </p:nvSpPr>
          <p:spPr>
            <a:xfrm>
              <a:off x="3527801" y="1247775"/>
              <a:ext cx="3032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C00000"/>
                  </a:solidFill>
                </a:rPr>
                <a:t>Customized server script</a:t>
              </a:r>
              <a:endParaRPr lang="zh-TW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08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96567-AC7D-4AE6-8395-1C7B9851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Flower</a:t>
            </a:r>
            <a:r>
              <a:rPr lang="en-US" altLang="zh-TW" dirty="0"/>
              <a:t> framework:</a:t>
            </a:r>
            <a:r>
              <a:rPr lang="zh-TW" altLang="en-US" dirty="0"/>
              <a:t> </a:t>
            </a:r>
            <a:r>
              <a:rPr lang="en-US" altLang="zh-TW" dirty="0" err="1"/>
              <a:t>PyTorch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24BBA31-124D-44ED-86E7-800FF5DF8537}"/>
              </a:ext>
            </a:extLst>
          </p:cNvPr>
          <p:cNvGrpSpPr/>
          <p:nvPr/>
        </p:nvGrpSpPr>
        <p:grpSpPr>
          <a:xfrm>
            <a:off x="6243781" y="1443961"/>
            <a:ext cx="5792008" cy="4744114"/>
            <a:chOff x="5561792" y="1490633"/>
            <a:chExt cx="5792008" cy="4744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70B06E9-8294-414D-B67A-E83FF12CB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792" y="1690688"/>
              <a:ext cx="5792008" cy="4544059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FE7DB7-9C1B-4B50-A9EF-413231F12CC3}"/>
                </a:ext>
              </a:extLst>
            </p:cNvPr>
            <p:cNvSpPr txBox="1"/>
            <p:nvPr/>
          </p:nvSpPr>
          <p:spPr>
            <a:xfrm>
              <a:off x="8856605" y="1490633"/>
              <a:ext cx="214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C00000"/>
                  </a:solidFill>
                </a:rPr>
                <a:t>Client script</a:t>
              </a:r>
              <a:endParaRPr lang="zh-TW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C18C6AC-169A-48D7-A176-AA6B0DF8692A}"/>
              </a:ext>
            </a:extLst>
          </p:cNvPr>
          <p:cNvGrpSpPr/>
          <p:nvPr/>
        </p:nvGrpSpPr>
        <p:grpSpPr>
          <a:xfrm>
            <a:off x="183919" y="3552795"/>
            <a:ext cx="6366679" cy="2038573"/>
            <a:chOff x="156211" y="3552795"/>
            <a:chExt cx="6366679" cy="203857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F122D75-6D34-4FFF-AABD-006FBA1E4642}"/>
                </a:ext>
              </a:extLst>
            </p:cNvPr>
            <p:cNvSpPr txBox="1"/>
            <p:nvPr/>
          </p:nvSpPr>
          <p:spPr>
            <a:xfrm>
              <a:off x="411666" y="3552795"/>
              <a:ext cx="5478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C00000"/>
                  </a:solidFill>
                </a:rPr>
                <a:t>Customized server script: different at saving model</a:t>
              </a:r>
              <a:endParaRPr lang="zh-TW" altLang="en-US" sz="2000" dirty="0">
                <a:solidFill>
                  <a:srgbClr val="C00000"/>
                </a:solidFill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6C72C04-81E1-4AB8-A716-0FD85E618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1" y="4081379"/>
              <a:ext cx="6366679" cy="150998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B9EF8E2-60C2-49E0-92B3-0B9E85AF236C}"/>
              </a:ext>
            </a:extLst>
          </p:cNvPr>
          <p:cNvGrpSpPr/>
          <p:nvPr/>
        </p:nvGrpSpPr>
        <p:grpSpPr>
          <a:xfrm>
            <a:off x="1207040" y="1617527"/>
            <a:ext cx="4667901" cy="1567606"/>
            <a:chOff x="1249518" y="1616114"/>
            <a:chExt cx="4667901" cy="156760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9788B70-6E4C-45EE-99C7-E4EBECF8EE39}"/>
                </a:ext>
              </a:extLst>
            </p:cNvPr>
            <p:cNvSpPr txBox="1"/>
            <p:nvPr/>
          </p:nvSpPr>
          <p:spPr>
            <a:xfrm>
              <a:off x="2424418" y="1616114"/>
              <a:ext cx="2318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C00000"/>
                  </a:solidFill>
                </a:rPr>
                <a:t>Simple server script</a:t>
              </a:r>
              <a:endParaRPr lang="zh-TW" altLang="en-US" sz="2000" dirty="0">
                <a:solidFill>
                  <a:srgbClr val="C00000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641BCF0-9B4C-4840-AB74-49D1A9D67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18" y="2097718"/>
              <a:ext cx="4667901" cy="1086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03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96567-AC7D-4AE6-8395-1C7B9851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Flower</a:t>
            </a:r>
            <a:r>
              <a:rPr lang="en-US" altLang="zh-TW" dirty="0"/>
              <a:t> framework:</a:t>
            </a:r>
            <a:r>
              <a:rPr lang="zh-TW" altLang="en-US" dirty="0"/>
              <a:t> </a:t>
            </a:r>
            <a:r>
              <a:rPr lang="en-US" altLang="zh-TW" dirty="0"/>
              <a:t>YOLO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0411D-B861-41F0-B050-95F2B75A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Server script: just like the torch</a:t>
            </a:r>
          </a:p>
          <a:p>
            <a:r>
              <a:rPr lang="en-US" altLang="zh-TW" dirty="0"/>
              <a:t>Client script: YOLO package will reset the model parameter after YOLO model training</a:t>
            </a:r>
          </a:p>
          <a:p>
            <a:pPr lvl="1"/>
            <a:r>
              <a:rPr lang="en-US" altLang="zh-TW" dirty="0" err="1"/>
              <a:t>get_parameter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C00000"/>
                </a:solidFill>
              </a:rPr>
              <a:t>load the last weight</a:t>
            </a:r>
            <a:r>
              <a:rPr lang="en-US" altLang="zh-TW" dirty="0"/>
              <a:t> using </a:t>
            </a:r>
            <a:r>
              <a:rPr lang="en-US" altLang="zh-TW" dirty="0" err="1">
                <a:solidFill>
                  <a:srgbClr val="C00000"/>
                </a:solidFill>
              </a:rPr>
              <a:t>attempt_load_weights</a:t>
            </a:r>
            <a:r>
              <a:rPr lang="en-US" altLang="zh-TW" dirty="0"/>
              <a:t>, </a:t>
            </a:r>
            <a:r>
              <a:rPr lang="en-US" altLang="zh-TW" dirty="0" err="1"/>
              <a:t>deepcopy</a:t>
            </a:r>
            <a:r>
              <a:rPr lang="en-US" altLang="zh-TW" dirty="0"/>
              <a:t> the </a:t>
            </a:r>
            <a:r>
              <a:rPr lang="en-US" altLang="zh-TW" dirty="0" err="1">
                <a:solidFill>
                  <a:srgbClr val="C00000"/>
                </a:solidFill>
              </a:rPr>
              <a:t>state_dict</a:t>
            </a:r>
            <a:r>
              <a:rPr lang="en-US" altLang="zh-TW" dirty="0"/>
              <a:t> as parameter</a:t>
            </a:r>
          </a:p>
          <a:p>
            <a:pPr lvl="1"/>
            <a:r>
              <a:rPr lang="en-US" altLang="zh-TW" dirty="0" err="1"/>
              <a:t>set_parameter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C00000"/>
                </a:solidFill>
              </a:rPr>
              <a:t>load the last weight </a:t>
            </a:r>
            <a:r>
              <a:rPr lang="en-US" altLang="zh-TW" dirty="0"/>
              <a:t>into YOLO model, </a:t>
            </a:r>
            <a:r>
              <a:rPr lang="en-US" altLang="zh-TW" dirty="0" err="1">
                <a:solidFill>
                  <a:srgbClr val="C00000"/>
                </a:solidFill>
              </a:rPr>
              <a:t>load_state_dict</a:t>
            </a:r>
            <a:r>
              <a:rPr lang="en-US" altLang="zh-TW" dirty="0"/>
              <a:t> from </a:t>
            </a:r>
            <a:r>
              <a:rPr lang="en-US" altLang="zh-TW" dirty="0" err="1"/>
              <a:t>deepcopied</a:t>
            </a:r>
            <a:r>
              <a:rPr lang="en-US" altLang="zh-TW" dirty="0"/>
              <a:t> parameter, </a:t>
            </a:r>
            <a:r>
              <a:rPr lang="en-US" altLang="zh-TW" dirty="0">
                <a:solidFill>
                  <a:srgbClr val="C00000"/>
                </a:solidFill>
              </a:rPr>
              <a:t>set </a:t>
            </a:r>
            <a:r>
              <a:rPr lang="en-US" altLang="zh-TW" dirty="0" err="1">
                <a:solidFill>
                  <a:srgbClr val="C00000"/>
                </a:solidFill>
              </a:rPr>
              <a:t>ckpt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4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2A52-776F-43E0-8BBB-21CE14D4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Flower</a:t>
            </a:r>
            <a:r>
              <a:rPr lang="en-US" altLang="zh-TW" dirty="0"/>
              <a:t> framework:</a:t>
            </a:r>
            <a:r>
              <a:rPr lang="zh-TW" altLang="en-US" dirty="0"/>
              <a:t> </a:t>
            </a:r>
            <a:r>
              <a:rPr lang="en-US" altLang="zh-TW" dirty="0"/>
              <a:t>YOLO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003C5-B524-4DE3-9D44-152CB065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Client: </a:t>
            </a:r>
            <a:r>
              <a:rPr lang="en-US" altLang="zh-TW" dirty="0" err="1"/>
              <a:t>get_parameter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3102F4-B480-498A-88EF-F454419D8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7" y="2515068"/>
            <a:ext cx="7200606" cy="36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2A52-776F-43E0-8BBB-21CE14D4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Flower</a:t>
            </a:r>
            <a:r>
              <a:rPr lang="en-US" altLang="zh-TW" dirty="0"/>
              <a:t> framework:</a:t>
            </a:r>
            <a:r>
              <a:rPr lang="zh-TW" altLang="en-US" dirty="0"/>
              <a:t> </a:t>
            </a:r>
            <a:r>
              <a:rPr lang="en-US" altLang="zh-TW" dirty="0"/>
              <a:t>YOLO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003C5-B524-4DE3-9D44-152CB065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Client: </a:t>
            </a:r>
            <a:r>
              <a:rPr lang="en-US" altLang="zh-TW" dirty="0" err="1"/>
              <a:t>set_parameter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A6902E-B102-4AE9-AE03-536673FF2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09" y="2596149"/>
            <a:ext cx="7184581" cy="35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5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F9088-B914-4522-8709-FEC6C96C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Flower</a:t>
            </a:r>
            <a:r>
              <a:rPr lang="en-US" altLang="zh-TW" dirty="0"/>
              <a:t> framework:</a:t>
            </a:r>
            <a:r>
              <a:rPr lang="zh-TW" altLang="en-US" dirty="0"/>
              <a:t> </a:t>
            </a:r>
            <a:r>
              <a:rPr lang="en-US" altLang="zh-TW" dirty="0"/>
              <a:t>YOLO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B5FA9-1BE2-4376-BB47-463E24F9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9764" cy="4351338"/>
          </a:xfrm>
        </p:spPr>
        <p:txBody>
          <a:bodyPr/>
          <a:lstStyle/>
          <a:p>
            <a:r>
              <a:rPr lang="en-US" altLang="zh-TW" dirty="0"/>
              <a:t>Client: fit</a:t>
            </a:r>
          </a:p>
          <a:p>
            <a:r>
              <a:rPr lang="en-US" altLang="zh-TW" dirty="0"/>
              <a:t>FL rounds &gt;=2:</a:t>
            </a:r>
            <a:br>
              <a:rPr lang="en-US" altLang="zh-TW" dirty="0"/>
            </a:br>
            <a:r>
              <a:rPr lang="en-US" altLang="zh-TW" dirty="0"/>
              <a:t>YOLO </a:t>
            </a:r>
            <a:r>
              <a:rPr lang="en-US" altLang="zh-TW" dirty="0" err="1">
                <a:solidFill>
                  <a:srgbClr val="C00000"/>
                </a:solidFill>
              </a:rPr>
              <a:t>model.train</a:t>
            </a:r>
            <a:r>
              <a:rPr lang="en-US" altLang="zh-TW" dirty="0"/>
              <a:t> need to </a:t>
            </a:r>
            <a:r>
              <a:rPr lang="en-US" altLang="zh-TW" dirty="0">
                <a:solidFill>
                  <a:srgbClr val="C00000"/>
                </a:solidFill>
              </a:rPr>
              <a:t>set the resume as True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E289D9D-9755-44F6-8CCD-212F1C85C91F}"/>
              </a:ext>
            </a:extLst>
          </p:cNvPr>
          <p:cNvGrpSpPr/>
          <p:nvPr/>
        </p:nvGrpSpPr>
        <p:grpSpPr>
          <a:xfrm>
            <a:off x="5080256" y="1311326"/>
            <a:ext cx="6963709" cy="5379935"/>
            <a:chOff x="5144908" y="1311326"/>
            <a:chExt cx="6963709" cy="537993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23B0682-8AFC-4A66-A83A-A96A4016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08" y="1311326"/>
              <a:ext cx="6963709" cy="537993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5C92DEB-563A-4AD9-9EBE-A55828FC1574}"/>
                </a:ext>
              </a:extLst>
            </p:cNvPr>
            <p:cNvSpPr/>
            <p:nvPr/>
          </p:nvSpPr>
          <p:spPr>
            <a:xfrm>
              <a:off x="6206836" y="4581235"/>
              <a:ext cx="1108364" cy="16625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2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935C1-A662-4B3F-8186-E216C145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93856-A290-48D2-AE8C-E5460409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Lab: </a:t>
            </a:r>
            <a:br>
              <a:rPr lang="en-US" altLang="zh-TW" dirty="0"/>
            </a:br>
            <a:r>
              <a:rPr lang="en-US" altLang="zh-TW" dirty="0"/>
              <a:t>https://github.com/KenLee1996/Lesion-delineation-framework-for-stereotactic-magnetic-resonance-images</a:t>
            </a:r>
          </a:p>
          <a:p>
            <a:r>
              <a:rPr lang="en-US" altLang="zh-TW" dirty="0" err="1"/>
              <a:t>SynthSeg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https://github.com/BBillot/SynthSeg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589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37519-6EE1-4819-9EB3-FCE43F58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SynthSeg</a:t>
            </a:r>
            <a:r>
              <a:rPr lang="en-US" altLang="zh-TW" b="1" dirty="0"/>
              <a:t>: </a:t>
            </a:r>
            <a:r>
              <a:rPr lang="en-US" altLang="zh-TW" dirty="0"/>
              <a:t>environment setup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9CB58-B516-4B02-B954-ED1C73E6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Clone the repository: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URL: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https://github.com/BBillot/SynthSeg</a:t>
            </a:r>
          </a:p>
          <a:p>
            <a:r>
              <a:rPr lang="en-US" altLang="zh-TW" dirty="0"/>
              <a:t>Virtual environment: 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conda</a:t>
            </a:r>
            <a:r>
              <a:rPr lang="en-US" altLang="zh-TW" dirty="0">
                <a:solidFill>
                  <a:srgbClr val="C00000"/>
                </a:solidFill>
              </a:rPr>
              <a:t> create -n synthseg_38 python=3.8</a:t>
            </a:r>
          </a:p>
          <a:p>
            <a:r>
              <a:rPr lang="en-US" altLang="zh-TW" dirty="0"/>
              <a:t>Unzip the cloned repository and </a:t>
            </a:r>
            <a:r>
              <a:rPr lang="en-US" altLang="zh-TW" dirty="0">
                <a:solidFill>
                  <a:srgbClr val="C00000"/>
                </a:solidFill>
              </a:rPr>
              <a:t>cd</a:t>
            </a:r>
            <a:r>
              <a:rPr lang="en-US" altLang="zh-TW" dirty="0"/>
              <a:t> to the directory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python setup.py install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conda</a:t>
            </a:r>
            <a:r>
              <a:rPr lang="en-US" altLang="zh-TW" dirty="0">
                <a:solidFill>
                  <a:srgbClr val="C00000"/>
                </a:solidFill>
              </a:rPr>
              <a:t> install </a:t>
            </a:r>
            <a:r>
              <a:rPr lang="en-US" altLang="zh-TW" dirty="0" err="1">
                <a:solidFill>
                  <a:srgbClr val="C00000"/>
                </a:solidFill>
              </a:rPr>
              <a:t>cudatoolkit</a:t>
            </a:r>
            <a:r>
              <a:rPr lang="en-US" altLang="zh-TW" dirty="0">
                <a:solidFill>
                  <a:srgbClr val="C00000"/>
                </a:solidFill>
              </a:rPr>
              <a:t>=10.1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conda</a:t>
            </a:r>
            <a:r>
              <a:rPr lang="en-US" altLang="zh-TW" dirty="0">
                <a:solidFill>
                  <a:srgbClr val="C00000"/>
                </a:solidFill>
              </a:rPr>
              <a:t> install cudnn=7.6.*</a:t>
            </a:r>
          </a:p>
          <a:p>
            <a:r>
              <a:rPr lang="en-US" altLang="zh-TW" dirty="0"/>
              <a:t>Download the models and copy them into folder named “models”</a:t>
            </a:r>
            <a:r>
              <a:rPr lang="zh-TW" altLang="en-US" dirty="0"/>
              <a:t> </a:t>
            </a:r>
            <a:r>
              <a:rPr lang="en-US" altLang="zh-TW" dirty="0"/>
              <a:t>(already copied)</a:t>
            </a:r>
          </a:p>
        </p:txBody>
      </p:sp>
    </p:spTree>
    <p:extLst>
      <p:ext uri="{BB962C8B-B14F-4D97-AF65-F5344CB8AC3E}">
        <p14:creationId xmlns:p14="http://schemas.microsoft.com/office/powerpoint/2010/main" val="340038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8B372-1470-4DF4-93F0-7592114C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input: loading and pre-processing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0B46B-BF19-465B-BDFF-722710AB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Tensorflow</a:t>
            </a:r>
            <a:r>
              <a:rPr lang="en-US" altLang="zh-TW" dirty="0"/>
              <a:t> API: </a:t>
            </a:r>
            <a:r>
              <a:rPr lang="en-US" altLang="zh-TW" dirty="0" err="1">
                <a:solidFill>
                  <a:srgbClr val="C00000"/>
                </a:solidFill>
              </a:rPr>
              <a:t>tf.data.Dataset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 err="1"/>
              <a:t>Keras</a:t>
            </a:r>
            <a:r>
              <a:rPr lang="en-US" altLang="zh-TW" dirty="0"/>
              <a:t> API: </a:t>
            </a:r>
            <a:r>
              <a:rPr lang="en-US" altLang="zh-TW" dirty="0" err="1">
                <a:solidFill>
                  <a:srgbClr val="C00000"/>
                </a:solidFill>
              </a:rPr>
              <a:t>tf.keras.utils.Sequence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Training: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tf.keras.models.Model.fit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compatible with the above data pipelines</a:t>
            </a:r>
          </a:p>
          <a:p>
            <a:r>
              <a:rPr lang="en-US" altLang="zh-TW" dirty="0" err="1"/>
              <a:t>PyTorch</a:t>
            </a:r>
            <a:r>
              <a:rPr lang="en-US" altLang="zh-TW" dirty="0"/>
              <a:t> API: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torch.utils.data.Dataset</a:t>
            </a:r>
            <a:r>
              <a:rPr lang="en-US" altLang="zh-TW" dirty="0"/>
              <a:t>: define the process for each sample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torch.utils.data.DataLoader</a:t>
            </a:r>
            <a:r>
              <a:rPr lang="en-US" altLang="zh-TW" dirty="0"/>
              <a:t>: define the data input pipeline, workers, shuffle and compile with the Dataset above</a:t>
            </a:r>
          </a:p>
          <a:p>
            <a:pPr lvl="1"/>
            <a:r>
              <a:rPr lang="en-US" altLang="zh-TW" dirty="0"/>
              <a:t>Training: self-defined training loop, yield the data inputs from above defined </a:t>
            </a:r>
            <a:r>
              <a:rPr lang="en-US" altLang="zh-TW" dirty="0" err="1"/>
              <a:t>DataLoader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12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154EB-8FA6-45B6-A267-8CC8950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input:</a:t>
            </a:r>
            <a:r>
              <a:rPr lang="zh-TW" altLang="en-US" dirty="0"/>
              <a:t> </a:t>
            </a:r>
            <a:r>
              <a:rPr lang="en-US" altLang="zh-TW" dirty="0" err="1"/>
              <a:t>Tensorflow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9DB92-E497-48F6-A7F3-854900C0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list of filename or directory</a:t>
            </a:r>
          </a:p>
          <a:p>
            <a:r>
              <a:rPr lang="en-US" altLang="zh-TW" dirty="0"/>
              <a:t>Define the Dataset: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train_dataset</a:t>
            </a:r>
            <a:r>
              <a:rPr lang="en-US" altLang="zh-TW" dirty="0">
                <a:solidFill>
                  <a:srgbClr val="C00000"/>
                </a:solidFill>
              </a:rPr>
              <a:t> = </a:t>
            </a:r>
            <a:r>
              <a:rPr lang="en-US" altLang="zh-TW" dirty="0" err="1">
                <a:solidFill>
                  <a:srgbClr val="C00000"/>
                </a:solidFill>
              </a:rPr>
              <a:t>tf.data.Dataset.from_tensor_slices</a:t>
            </a:r>
            <a:r>
              <a:rPr lang="en-US" altLang="zh-TW" dirty="0">
                <a:solidFill>
                  <a:srgbClr val="C00000"/>
                </a:solidFill>
              </a:rPr>
              <a:t>(path)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val_dataset</a:t>
            </a:r>
            <a:r>
              <a:rPr lang="en-US" altLang="zh-TW" dirty="0">
                <a:solidFill>
                  <a:srgbClr val="C00000"/>
                </a:solidFill>
              </a:rPr>
              <a:t> = </a:t>
            </a:r>
            <a:r>
              <a:rPr lang="en-US" altLang="zh-TW" dirty="0" err="1">
                <a:solidFill>
                  <a:srgbClr val="C00000"/>
                </a:solidFill>
              </a:rPr>
              <a:t>tf.data.Dataset.from_tensor_slices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vpath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TW" dirty="0"/>
              <a:t>Map the pre-processing function (</a:t>
            </a:r>
            <a:r>
              <a:rPr lang="en-US" altLang="zh-TW" dirty="0" err="1"/>
              <a:t>numpy</a:t>
            </a:r>
            <a:r>
              <a:rPr lang="en-US" altLang="zh-TW" dirty="0"/>
              <a:t>) into </a:t>
            </a:r>
            <a:r>
              <a:rPr lang="en-US" altLang="zh-TW" dirty="0" err="1"/>
              <a:t>tf</a:t>
            </a:r>
            <a:r>
              <a:rPr lang="en-US" altLang="zh-TW" dirty="0"/>
              <a:t> Dataset and define the pipeline properties</a:t>
            </a:r>
          </a:p>
          <a:p>
            <a:pPr lvl="1"/>
            <a:r>
              <a:rPr lang="en-US" altLang="zh-TW" dirty="0"/>
              <a:t>For training data: process</a:t>
            </a:r>
          </a:p>
          <a:p>
            <a:pPr lvl="1"/>
            <a:r>
              <a:rPr lang="en-US" altLang="zh-TW" dirty="0"/>
              <a:t>For validation data: </a:t>
            </a:r>
            <a:r>
              <a:rPr lang="en-US" altLang="zh-TW" dirty="0" err="1"/>
              <a:t>tprocess</a:t>
            </a:r>
            <a:endParaRPr lang="en-US" altLang="zh-TW" dirty="0"/>
          </a:p>
          <a:p>
            <a:r>
              <a:rPr lang="en-US" altLang="zh-TW" dirty="0"/>
              <a:t>Can be used for multi-GPU training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4A9EA5-2643-4A50-B350-F1FBBC639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2445" r="28404"/>
          <a:stretch/>
        </p:blipFill>
        <p:spPr>
          <a:xfrm>
            <a:off x="7084286" y="318945"/>
            <a:ext cx="4544296" cy="24633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EF7B93-06DB-4DC4-9E74-5F2477A4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86" y="4075728"/>
            <a:ext cx="4304579" cy="26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154EB-8FA6-45B6-A267-8CC8950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input: </a:t>
            </a:r>
            <a:r>
              <a:rPr lang="en-US" altLang="zh-TW" dirty="0" err="1"/>
              <a:t>Keras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9DB92-E497-48F6-A7F3-854900C0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5411" cy="4351338"/>
          </a:xfrm>
        </p:spPr>
        <p:txBody>
          <a:bodyPr/>
          <a:lstStyle/>
          <a:p>
            <a:r>
              <a:rPr lang="en-US" altLang="zh-TW" dirty="0"/>
              <a:t>Define the list of filename or directory</a:t>
            </a:r>
          </a:p>
          <a:p>
            <a:r>
              <a:rPr lang="en-US" altLang="zh-TW" dirty="0"/>
              <a:t>Define the Class based on </a:t>
            </a:r>
            <a:r>
              <a:rPr lang="en-US" altLang="zh-TW" dirty="0" err="1">
                <a:solidFill>
                  <a:srgbClr val="C00000"/>
                </a:solidFill>
              </a:rPr>
              <a:t>tf.keras.utils.Sequence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Define the pipeline properties and place the pre-processing function at </a:t>
            </a:r>
            <a:r>
              <a:rPr lang="en-US" altLang="zh-TW" dirty="0">
                <a:solidFill>
                  <a:srgbClr val="C00000"/>
                </a:solidFill>
              </a:rPr>
              <a:t>__</a:t>
            </a:r>
            <a:r>
              <a:rPr lang="en-US" altLang="zh-TW" dirty="0" err="1">
                <a:solidFill>
                  <a:srgbClr val="C00000"/>
                </a:solidFill>
              </a:rPr>
              <a:t>getitem</a:t>
            </a:r>
            <a:r>
              <a:rPr lang="en-US" altLang="zh-TW" dirty="0">
                <a:solidFill>
                  <a:srgbClr val="C00000"/>
                </a:solidFill>
              </a:rPr>
              <a:t>__</a:t>
            </a:r>
          </a:p>
          <a:p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not</a:t>
            </a:r>
            <a:r>
              <a:rPr lang="en-US" altLang="zh-TW" dirty="0"/>
              <a:t> be used for multi-GPU training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E5BB0E-89B7-48C0-9099-4BDD2623C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5749791" y="1690688"/>
            <a:ext cx="6273591" cy="40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9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154EB-8FA6-45B6-A267-8CC8950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input: </a:t>
            </a:r>
            <a:r>
              <a:rPr lang="en-US" altLang="zh-TW" dirty="0" err="1"/>
              <a:t>Keras</a:t>
            </a:r>
            <a:r>
              <a:rPr lang="en-US" altLang="zh-TW" dirty="0"/>
              <a:t> (self defined generator)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9DB92-E497-48F6-A7F3-854900C0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5411" cy="4351338"/>
          </a:xfrm>
        </p:spPr>
        <p:txBody>
          <a:bodyPr/>
          <a:lstStyle/>
          <a:p>
            <a:r>
              <a:rPr lang="en-US" altLang="zh-TW" dirty="0"/>
              <a:t>Define the list of filename or directory</a:t>
            </a:r>
          </a:p>
          <a:p>
            <a:r>
              <a:rPr lang="en-US" altLang="zh-TW" dirty="0"/>
              <a:t>Define generator based </a:t>
            </a:r>
            <a:r>
              <a:rPr lang="en-US" altLang="zh-TW" dirty="0">
                <a:solidFill>
                  <a:srgbClr val="C00000"/>
                </a:solidFill>
              </a:rPr>
              <a:t>while-yield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loop</a:t>
            </a:r>
            <a:endParaRPr lang="en-US" altLang="zh-TW" dirty="0"/>
          </a:p>
          <a:p>
            <a:r>
              <a:rPr lang="en-US" altLang="zh-TW" dirty="0"/>
              <a:t>Define the pre-processing function inside the </a:t>
            </a:r>
            <a:r>
              <a:rPr lang="en-US" altLang="zh-TW" dirty="0">
                <a:solidFill>
                  <a:srgbClr val="C00000"/>
                </a:solidFill>
              </a:rPr>
              <a:t>while-yield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loop</a:t>
            </a:r>
          </a:p>
          <a:p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not</a:t>
            </a:r>
            <a:r>
              <a:rPr lang="en-US" altLang="zh-TW" dirty="0"/>
              <a:t> be used for multi-GPU training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E40773-6E85-4736-9A76-4580A924F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/>
          <a:stretch/>
        </p:blipFill>
        <p:spPr>
          <a:xfrm>
            <a:off x="5703611" y="1690688"/>
            <a:ext cx="576994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4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154EB-8FA6-45B6-A267-8CC8950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input:</a:t>
            </a:r>
            <a:r>
              <a:rPr lang="zh-TW" altLang="en-US" dirty="0"/>
              <a:t> </a:t>
            </a:r>
            <a:r>
              <a:rPr lang="en-US" altLang="zh-TW" dirty="0" err="1"/>
              <a:t>PyTorch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9DB92-E497-48F6-A7F3-854900C0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9824" cy="4351338"/>
          </a:xfrm>
        </p:spPr>
        <p:txBody>
          <a:bodyPr/>
          <a:lstStyle/>
          <a:p>
            <a:r>
              <a:rPr lang="en-US" altLang="zh-TW" dirty="0"/>
              <a:t>Define the list of filename or directory</a:t>
            </a:r>
          </a:p>
          <a:p>
            <a:r>
              <a:rPr lang="en-US" altLang="zh-TW" dirty="0"/>
              <a:t>Define the Class based on </a:t>
            </a:r>
            <a:r>
              <a:rPr lang="en-US" altLang="zh-TW" dirty="0" err="1">
                <a:solidFill>
                  <a:srgbClr val="C00000"/>
                </a:solidFill>
              </a:rPr>
              <a:t>torch.utils.data.Dataset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and place the pre-processing function at </a:t>
            </a:r>
            <a:r>
              <a:rPr lang="en-US" altLang="zh-TW" dirty="0">
                <a:solidFill>
                  <a:srgbClr val="C00000"/>
                </a:solidFill>
              </a:rPr>
              <a:t>__</a:t>
            </a:r>
            <a:r>
              <a:rPr lang="en-US" altLang="zh-TW" dirty="0" err="1">
                <a:solidFill>
                  <a:srgbClr val="C00000"/>
                </a:solidFill>
              </a:rPr>
              <a:t>getitem</a:t>
            </a:r>
            <a:r>
              <a:rPr lang="en-US" altLang="zh-TW" dirty="0">
                <a:solidFill>
                  <a:srgbClr val="C00000"/>
                </a:solidFill>
              </a:rPr>
              <a:t>__</a:t>
            </a:r>
          </a:p>
          <a:p>
            <a:r>
              <a:rPr lang="en-US" altLang="zh-TW" dirty="0"/>
              <a:t>Compile the Dataset and define the pipeline properties based on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torch.utils.data.DataLoader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DD0AA7-D86A-4B6D-9ADC-1FE703CEA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8" y="1546800"/>
            <a:ext cx="5428665" cy="52184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72F9CF-AF57-4F4F-B468-3CE8BA15E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21" y="1690688"/>
            <a:ext cx="351521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4F2F0-C395-4B2F-BB72-789E143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training: mixed precision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BB812-0F35-4925-AF15-68C7596F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API: </a:t>
            </a:r>
            <a:r>
              <a:rPr lang="en-US" altLang="zh-TW" dirty="0" err="1">
                <a:solidFill>
                  <a:srgbClr val="C00000"/>
                </a:solidFill>
              </a:rPr>
              <a:t>tensorflow.keras.mixed_precision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mixed_precision.set_global_policy</a:t>
            </a:r>
            <a:r>
              <a:rPr lang="en-US" altLang="zh-TW" dirty="0">
                <a:solidFill>
                  <a:srgbClr val="C00000"/>
                </a:solidFill>
              </a:rPr>
              <a:t>('mixed_float16’)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Define the </a:t>
            </a:r>
            <a:r>
              <a:rPr lang="en-US" altLang="zh-TW" dirty="0" err="1">
                <a:solidFill>
                  <a:srgbClr val="C00000"/>
                </a:solidFill>
              </a:rPr>
              <a:t>dtype</a:t>
            </a:r>
            <a:r>
              <a:rPr lang="en-US" altLang="zh-TW" dirty="0">
                <a:solidFill>
                  <a:srgbClr val="C00000"/>
                </a:solidFill>
              </a:rPr>
              <a:t>=‘float32’ at the last layer of model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A22659-F37F-48C7-96AB-9FBED379B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1867"/>
            <a:ext cx="4597331" cy="166358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06A3B4DB-A268-4BDD-AB45-3F862EF7969C}"/>
              </a:ext>
            </a:extLst>
          </p:cNvPr>
          <p:cNvGrpSpPr/>
          <p:nvPr/>
        </p:nvGrpSpPr>
        <p:grpSpPr>
          <a:xfrm>
            <a:off x="5578764" y="3158836"/>
            <a:ext cx="6358689" cy="1253805"/>
            <a:chOff x="5578764" y="3158836"/>
            <a:chExt cx="6358689" cy="125380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5CA16DB-5ED0-452C-AB7D-DBF80374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27" y="3261867"/>
              <a:ext cx="6266326" cy="115077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01EA45-B9A0-48A5-8AFB-489E8AE24BD3}"/>
                </a:ext>
              </a:extLst>
            </p:cNvPr>
            <p:cNvSpPr/>
            <p:nvPr/>
          </p:nvSpPr>
          <p:spPr>
            <a:xfrm>
              <a:off x="5578764" y="3158836"/>
              <a:ext cx="3731491" cy="39716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31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4F2F0-C395-4B2F-BB72-789E143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training: mixed precision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BB812-0F35-4925-AF15-68C7596F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0236" cy="4351338"/>
          </a:xfrm>
        </p:spPr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API: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Define the gradient scaler using </a:t>
            </a:r>
            <a:r>
              <a:rPr lang="en-US" altLang="zh-TW" dirty="0" err="1">
                <a:solidFill>
                  <a:srgbClr val="C00000"/>
                </a:solidFill>
              </a:rPr>
              <a:t>torch.cuda.amp.GradScaler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Run the forward with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torch.autocast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Scale the loss and backward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 err="1">
                <a:solidFill>
                  <a:srgbClr val="C00000"/>
                </a:solidFill>
              </a:rPr>
              <a:t>scaler.scale</a:t>
            </a:r>
            <a:r>
              <a:rPr lang="en-US" altLang="zh-TW" dirty="0">
                <a:solidFill>
                  <a:srgbClr val="C00000"/>
                </a:solidFill>
              </a:rPr>
              <a:t>(loss).backward</a:t>
            </a:r>
          </a:p>
          <a:p>
            <a:pPr lvl="1"/>
            <a:r>
              <a:rPr lang="en-US" altLang="zh-TW" dirty="0"/>
              <a:t>Step the optimizer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 err="1">
                <a:solidFill>
                  <a:srgbClr val="C00000"/>
                </a:solidFill>
              </a:rPr>
              <a:t>scaler.step</a:t>
            </a:r>
            <a:r>
              <a:rPr lang="en-US" altLang="zh-TW" dirty="0">
                <a:solidFill>
                  <a:srgbClr val="C00000"/>
                </a:solidFill>
              </a:rPr>
              <a:t>(optimizer)</a:t>
            </a:r>
          </a:p>
          <a:p>
            <a:pPr lvl="1"/>
            <a:r>
              <a:rPr lang="en-US" altLang="zh-TW" dirty="0"/>
              <a:t>Gradient update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 err="1">
                <a:solidFill>
                  <a:srgbClr val="C00000"/>
                </a:solidFill>
              </a:rPr>
              <a:t>scaler.update</a:t>
            </a:r>
            <a:endParaRPr lang="en-US" altLang="zh-TW" dirty="0">
              <a:solidFill>
                <a:srgbClr val="C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65A91C-F582-4C27-BD39-F43DDC3A8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7" y="1350928"/>
            <a:ext cx="4285673" cy="53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6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8183</TotalTime>
  <Words>942</Words>
  <Application>Microsoft Office PowerPoint</Application>
  <PresentationFormat>寬螢幕</PresentationFormat>
  <Paragraphs>108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Wingdings</vt:lpstr>
      <vt:lpstr>Office 佈景主題</vt:lpstr>
      <vt:lpstr>Code guideline</vt:lpstr>
      <vt:lpstr>Github</vt:lpstr>
      <vt:lpstr>Data input: loading and pre-processing</vt:lpstr>
      <vt:lpstr>Data input: Tensorflow API</vt:lpstr>
      <vt:lpstr>Data input: Keras API</vt:lpstr>
      <vt:lpstr>Data input: Keras (self defined generator)</vt:lpstr>
      <vt:lpstr>Data input: PyTorch API</vt:lpstr>
      <vt:lpstr>Model training: mixed precision</vt:lpstr>
      <vt:lpstr>Model training: mixed precision</vt:lpstr>
      <vt:lpstr>Model training: multi-GPU training</vt:lpstr>
      <vt:lpstr>Model training: multi-GPU training</vt:lpstr>
      <vt:lpstr>Federated learning</vt:lpstr>
      <vt:lpstr>Flower framework:</vt:lpstr>
      <vt:lpstr>Flower framework: Keras</vt:lpstr>
      <vt:lpstr>Flower framework: PyTorch</vt:lpstr>
      <vt:lpstr>Flower framework: YOLO</vt:lpstr>
      <vt:lpstr>Flower framework: YOLO</vt:lpstr>
      <vt:lpstr>Flower framework: YOLO</vt:lpstr>
      <vt:lpstr>Flower framework: YOLO</vt:lpstr>
      <vt:lpstr>SynthSeg: environment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225</cp:revision>
  <dcterms:created xsi:type="dcterms:W3CDTF">2024-02-14T08:33:03Z</dcterms:created>
  <dcterms:modified xsi:type="dcterms:W3CDTF">2024-10-15T07:50:18Z</dcterms:modified>
</cp:coreProperties>
</file>