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5" r:id="rId4"/>
    <p:sldId id="267" r:id="rId5"/>
    <p:sldId id="266" r:id="rId6"/>
    <p:sldId id="268" r:id="rId7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FD8"/>
    <a:srgbClr val="9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EDAA8-261D-1A48-9864-3FC231515C43}" type="datetimeFigureOut">
              <a:rPr lang="en-LU" smtClean="0"/>
              <a:t>13/01/2021</a:t>
            </a:fld>
            <a:endParaRPr lang="en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383B0-44CE-084D-AB54-AAB397A3DF4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212635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2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693484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3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145085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4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63293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5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177741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6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31914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517B-FC51-704F-BF3C-E14B996CD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9C632-F1A3-F348-AFB7-589E5AD86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D8D50-CEC8-A84D-B953-81A9B743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13/01/2021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72F91-1DCC-374E-A786-8D029D1F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3F5F1-C409-D94F-A321-18EEFE71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9496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4502-1FBA-554C-96EC-A0FCD62D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F0DA7-7138-764E-8AD4-BD0C6F8AE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C295-978B-4648-9885-55FEAE1D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13/01/2021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D2D8D-3C11-3A4E-AC3C-4A3FCD00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1D003-EABE-6E4E-9288-35F88F78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876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FF9C-4CD1-504F-BD59-2D94D0E54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2343D-55C7-444D-81DC-164B391C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9FCE-0DEF-E641-B375-D5965DFB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13/01/2021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D12B-6E5B-EF46-97FD-3B2D6A49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CB6D-5C51-214B-9AE9-2E4B85E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1601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F571-22C4-1448-9964-2D329D6E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9E8D-9E13-5242-A3A8-450D1AA2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874D0-61BC-AB4A-9F65-6F12E4F0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13/01/2021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A1DB-9554-CF42-94E9-B242FE62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295C-81FA-6742-9777-EBAB056E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40880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EC4F-3C62-A547-9465-CB2A7C05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484C-72EF-A247-846E-9CBA0F879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8C4B-0CAF-834F-9DF2-DAEE6A1C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13/01/2021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F398-5179-AC4B-BBBF-FCD69B73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C528-D24C-754F-8CB7-30610D45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6080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4B00-1B77-F044-AFB5-DF2C3BF2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1A4E-93C4-E84E-9AEF-6E1788E66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B0D21-6BB3-8744-A9DC-E57129520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3258-9B18-224D-9C4A-8D75D8C1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13/01/2021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54701-5885-1744-9956-B4F0951D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FFAF3-0E83-ED46-883F-8CD00AC7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2768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9896-BCB3-3643-BF9E-EF3C7C0C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4F2E5-07C9-C546-BE98-F3202108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9A890-E574-8146-9FBD-540BA1494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55FF5-1C57-2E42-AFF2-3CC750777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F6A8A-053E-E548-B005-84A8D88C4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CC008-C61F-124C-B5A9-02AE46F5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13/01/2021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BCEBB-7241-0843-936F-3C58B8E3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1FFB0-4343-C243-B4F5-49031D49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602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6209-28AB-3B44-8D58-42A769F1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DB79F-45D8-A745-AFBC-7C19DE74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13/01/2021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1F7D5-8C61-BA4D-821E-48D1FBCE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8D7F-1540-AD40-BE7D-DF12B031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8978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F5591-79E7-B441-8BFF-AAF5983C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13/01/2021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CA01B-98A8-114A-9A7E-FD81AF21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0AAE2-35D5-3247-B701-83C7015B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41110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4D49-7530-074A-8AEE-A5EF0163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55B-8468-6A48-A86F-7571D2F33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22120-F397-224E-B70C-949103D87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AA6E0-DD15-B14F-AB5F-6352670C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13/01/2021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C40CE-2264-AF4D-86FC-2ADF639B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122A2-B4E3-4D4B-AD6C-8E11D0A0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4095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8E00-F22F-464B-B6D2-970E94E3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494C2-BCD4-8243-B71A-187624BB4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5F11C-343A-2446-8AA7-EFDDC073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B52B0-1933-594F-9FCA-413495B8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13/01/2021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4706-8A2D-AB41-B048-9EEB54EE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D4EFC-F62A-EE4E-ACCC-6578FB1D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92821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11ECF-53EC-DD4E-948A-9B629295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F0F9E-6983-E64F-B3AE-3E030CE0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L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66DE1-02C0-274D-9A71-47D6C08FB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EDF27-B25B-0343-A39C-1905A44EF111}" type="datetimeFigureOut">
              <a:rPr lang="en-LU" smtClean="0"/>
              <a:t>13/01/2021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6B74-5E97-4441-AA47-7AE6C4292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0954C-7080-A946-84E7-74256A8A0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1815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96888" indent="-25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725" indent="-25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84250" indent="-25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48129-DCC7-A243-BE6E-6FF0A2860F41}"/>
              </a:ext>
            </a:extLst>
          </p:cNvPr>
          <p:cNvSpPr txBox="1"/>
          <p:nvPr/>
        </p:nvSpPr>
        <p:spPr>
          <a:xfrm>
            <a:off x="447186" y="1088572"/>
            <a:ext cx="110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MetaCoin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01AC6-D803-7E46-829A-FCD51DCBD72F}"/>
              </a:ext>
            </a:extLst>
          </p:cNvPr>
          <p:cNvSpPr txBox="1"/>
          <p:nvPr/>
        </p:nvSpPr>
        <p:spPr>
          <a:xfrm>
            <a:off x="1162584" y="1656444"/>
            <a:ext cx="65364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owner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AA733-F085-D94C-ABCC-BC79CFC3CD5E}"/>
              </a:ext>
            </a:extLst>
          </p:cNvPr>
          <p:cNvSpPr txBox="1"/>
          <p:nvPr/>
        </p:nvSpPr>
        <p:spPr>
          <a:xfrm>
            <a:off x="6596743" y="1653925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27FEA-755D-9849-9D57-BB566D539E80}"/>
              </a:ext>
            </a:extLst>
          </p:cNvPr>
          <p:cNvSpPr txBox="1"/>
          <p:nvPr/>
        </p:nvSpPr>
        <p:spPr>
          <a:xfrm>
            <a:off x="6596743" y="1196647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68E7E-310A-D543-82D8-D14C59450BBF}"/>
              </a:ext>
            </a:extLst>
          </p:cNvPr>
          <p:cNvSpPr txBox="1"/>
          <p:nvPr/>
        </p:nvSpPr>
        <p:spPr>
          <a:xfrm>
            <a:off x="6596743" y="2090841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74417-2BEF-5C4B-8788-01E2B61BB109}"/>
              </a:ext>
            </a:extLst>
          </p:cNvPr>
          <p:cNvSpPr txBox="1"/>
          <p:nvPr/>
        </p:nvSpPr>
        <p:spPr>
          <a:xfrm>
            <a:off x="3062734" y="1656443"/>
            <a:ext cx="14374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MetaCoinFactory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E103A34-F0DA-D943-90B4-8877ACA7868B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816224" y="1810332"/>
            <a:ext cx="124651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48584B4-8B3A-2B48-A8AF-6D8F31E156E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500179" y="1350536"/>
            <a:ext cx="2096564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6469888-2280-9240-AF99-6428CFF335F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4500179" y="1807814"/>
            <a:ext cx="2096564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67A9CC8-106F-A347-ACFC-EB05A255F3DF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500179" y="1810332"/>
            <a:ext cx="2096564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0814B4-FBE3-364D-988C-92E7EEC79895}"/>
              </a:ext>
            </a:extLst>
          </p:cNvPr>
          <p:cNvSpPr txBox="1"/>
          <p:nvPr/>
        </p:nvSpPr>
        <p:spPr>
          <a:xfrm>
            <a:off x="465033" y="270328"/>
            <a:ext cx="8667372" cy="505731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LU" b="1" dirty="0">
                <a:solidFill>
                  <a:srgbClr val="980000"/>
                </a:solidFill>
              </a:rPr>
              <a:t>Smart contract </a:t>
            </a:r>
            <a:r>
              <a:rPr lang="en-LU" b="1" i="1" dirty="0">
                <a:solidFill>
                  <a:srgbClr val="980000"/>
                </a:solidFill>
              </a:rPr>
              <a:t>PepitoDisguise</a:t>
            </a:r>
            <a:r>
              <a:rPr lang="en-LU" b="1" dirty="0">
                <a:solidFill>
                  <a:srgbClr val="980000"/>
                </a:solidFill>
              </a:rPr>
              <a:t> is inspired from MetaCoin but not exactly the same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A5FF22-B43D-D543-AAD0-F94447EDBEBB}"/>
              </a:ext>
            </a:extLst>
          </p:cNvPr>
          <p:cNvSpPr txBox="1"/>
          <p:nvPr/>
        </p:nvSpPr>
        <p:spPr>
          <a:xfrm>
            <a:off x="447186" y="2681002"/>
            <a:ext cx="1559594" cy="369332"/>
          </a:xfrm>
          <a:prstGeom prst="rect">
            <a:avLst/>
          </a:prstGeom>
          <a:solidFill>
            <a:srgbClr val="E1EFD8"/>
          </a:solidFill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rgbClr val="980000"/>
                </a:solidFill>
              </a:rPr>
              <a:t>PepitoDisguise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2834C3-6333-EA41-9FBB-C37CA15A51D7}"/>
              </a:ext>
            </a:extLst>
          </p:cNvPr>
          <p:cNvSpPr txBox="1"/>
          <p:nvPr/>
        </p:nvSpPr>
        <p:spPr>
          <a:xfrm>
            <a:off x="6596743" y="3246355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3F4D0-64A8-534F-8878-942FE92D6F7D}"/>
              </a:ext>
            </a:extLst>
          </p:cNvPr>
          <p:cNvSpPr txBox="1"/>
          <p:nvPr/>
        </p:nvSpPr>
        <p:spPr>
          <a:xfrm>
            <a:off x="6596743" y="2789077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079DA-A320-D646-8876-FA79DC271E4D}"/>
              </a:ext>
            </a:extLst>
          </p:cNvPr>
          <p:cNvSpPr txBox="1"/>
          <p:nvPr/>
        </p:nvSpPr>
        <p:spPr>
          <a:xfrm>
            <a:off x="6596743" y="3683271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7A79A5-16F8-264F-AA17-8FC8D44FF7F2}"/>
              </a:ext>
            </a:extLst>
          </p:cNvPr>
          <p:cNvSpPr txBox="1"/>
          <p:nvPr/>
        </p:nvSpPr>
        <p:spPr>
          <a:xfrm>
            <a:off x="3062734" y="3248873"/>
            <a:ext cx="6538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FB3515A-D9BA-2C40-953A-A8A1770D6DD9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 flipV="1">
            <a:off x="3716567" y="2942966"/>
            <a:ext cx="2880176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8CED007-BD7A-374B-81EB-BE016BF6BE12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3716567" y="3400244"/>
            <a:ext cx="2880176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0B99AF1-D4F6-DA47-8F3F-EF5635239ECC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3716567" y="3402762"/>
            <a:ext cx="2880176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DD682A-1C8C-3F40-8D5D-3D0CF31AAEF2}"/>
              </a:ext>
            </a:extLst>
          </p:cNvPr>
          <p:cNvSpPr txBox="1"/>
          <p:nvPr/>
        </p:nvSpPr>
        <p:spPr>
          <a:xfrm>
            <a:off x="1971782" y="1580434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en-LU" sz="1100" i="1" dirty="0">
                <a:solidFill>
                  <a:schemeClr val="bg1">
                    <a:lumMod val="65000"/>
                  </a:schemeClr>
                </a:solidFill>
              </a:rPr>
              <a:t>sg.sender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CA6F47-A795-DA47-A5B4-FA2EF5FE1AB4}"/>
              </a:ext>
            </a:extLst>
          </p:cNvPr>
          <p:cNvSpPr txBox="1"/>
          <p:nvPr/>
        </p:nvSpPr>
        <p:spPr>
          <a:xfrm>
            <a:off x="4761578" y="158270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owner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6D99F6-0DE2-8A4A-8CCF-8E68EF2EB427}"/>
              </a:ext>
            </a:extLst>
          </p:cNvPr>
          <p:cNvSpPr txBox="1"/>
          <p:nvPr/>
        </p:nvSpPr>
        <p:spPr>
          <a:xfrm>
            <a:off x="447643" y="4673684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Person-in-Need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51BEAD-7CC4-9E47-A142-FFA8197646E2}"/>
              </a:ext>
            </a:extLst>
          </p:cNvPr>
          <p:cNvSpPr txBox="1"/>
          <p:nvPr/>
        </p:nvSpPr>
        <p:spPr>
          <a:xfrm>
            <a:off x="4206385" y="5241556"/>
            <a:ext cx="103425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Community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FC7AA1-2DD4-9E4F-9394-CA69418EF6C9}"/>
              </a:ext>
            </a:extLst>
          </p:cNvPr>
          <p:cNvSpPr txBox="1"/>
          <p:nvPr/>
        </p:nvSpPr>
        <p:spPr>
          <a:xfrm>
            <a:off x="9601655" y="5239037"/>
            <a:ext cx="74507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refugee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E2CFB4-F907-234D-9D3E-4885329F495F}"/>
              </a:ext>
            </a:extLst>
          </p:cNvPr>
          <p:cNvSpPr txBox="1"/>
          <p:nvPr/>
        </p:nvSpPr>
        <p:spPr>
          <a:xfrm>
            <a:off x="9601655" y="4781759"/>
            <a:ext cx="67967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farmer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36102C-9563-2D4B-8D34-60036580AD75}"/>
              </a:ext>
            </a:extLst>
          </p:cNvPr>
          <p:cNvSpPr txBox="1"/>
          <p:nvPr/>
        </p:nvSpPr>
        <p:spPr>
          <a:xfrm>
            <a:off x="9601655" y="5675953"/>
            <a:ext cx="87876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homeless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B2E5EF-F1BF-0343-9081-2ECA2F8CDCA9}"/>
              </a:ext>
            </a:extLst>
          </p:cNvPr>
          <p:cNvSpPr txBox="1"/>
          <p:nvPr/>
        </p:nvSpPr>
        <p:spPr>
          <a:xfrm>
            <a:off x="6067646" y="5241555"/>
            <a:ext cx="134120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PinNeedFactory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16C907F-1D01-C14F-8CB4-670AEB8EA3FC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 flipV="1">
            <a:off x="5240644" y="5395444"/>
            <a:ext cx="82700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DB9E2DD-70B4-454B-9AF7-DCE0D4EF885A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7408847" y="4935648"/>
            <a:ext cx="2192808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9FACC07-2A0D-D14E-ADD9-4DAD419EE15A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 flipV="1">
            <a:off x="7408847" y="5392926"/>
            <a:ext cx="2192808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F7AC127-EA89-A245-9123-72D18DBC9C19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7408847" y="5395444"/>
            <a:ext cx="2192808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34DFF5-7B5A-984A-A0B8-F4E6CFE44FC3}"/>
              </a:ext>
            </a:extLst>
          </p:cNvPr>
          <p:cNvSpPr txBox="1"/>
          <p:nvPr/>
        </p:nvSpPr>
        <p:spPr>
          <a:xfrm>
            <a:off x="7726251" y="1219730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8F0B4-8DE8-2A48-AEE2-59CED6C2A74E}"/>
              </a:ext>
            </a:extLst>
          </p:cNvPr>
          <p:cNvSpPr txBox="1"/>
          <p:nvPr/>
        </p:nvSpPr>
        <p:spPr>
          <a:xfrm>
            <a:off x="7726251" y="1682251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6EA8A5-4F0D-3E45-8A13-6B5747F9C5BC}"/>
              </a:ext>
            </a:extLst>
          </p:cNvPr>
          <p:cNvSpPr txBox="1"/>
          <p:nvPr/>
        </p:nvSpPr>
        <p:spPr>
          <a:xfrm>
            <a:off x="7726251" y="2113924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E856E0-2565-1745-B9C7-CF3E22FBD3C4}"/>
              </a:ext>
            </a:extLst>
          </p:cNvPr>
          <p:cNvSpPr txBox="1"/>
          <p:nvPr/>
        </p:nvSpPr>
        <p:spPr>
          <a:xfrm>
            <a:off x="8074594" y="2812160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updatePepitoDisguise</a:t>
            </a:r>
            <a:endParaRPr lang="en-LU" sz="1100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FF1A91-0D16-FA4B-A883-C30FAE347F54}"/>
              </a:ext>
            </a:extLst>
          </p:cNvPr>
          <p:cNvSpPr txBox="1"/>
          <p:nvPr/>
        </p:nvSpPr>
        <p:spPr>
          <a:xfrm>
            <a:off x="10298536" y="4724875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updateData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D5BAA0-1DF3-8B40-BF2B-5727AA2B3DAE}"/>
              </a:ext>
            </a:extLst>
          </p:cNvPr>
          <p:cNvSpPr txBox="1"/>
          <p:nvPr/>
        </p:nvSpPr>
        <p:spPr>
          <a:xfrm>
            <a:off x="4369018" y="6222504"/>
            <a:ext cx="11495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TokenFactory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DED2DD0-0550-B541-852F-936F853101FD}"/>
              </a:ext>
            </a:extLst>
          </p:cNvPr>
          <p:cNvCxnSpPr>
            <a:cxnSpLocks/>
            <a:stCxn id="68" idx="3"/>
            <a:endCxn id="63" idx="1"/>
          </p:cNvCxnSpPr>
          <p:nvPr/>
        </p:nvCxnSpPr>
        <p:spPr>
          <a:xfrm>
            <a:off x="3379382" y="5392926"/>
            <a:ext cx="989636" cy="983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7191E5A-2D7D-4B4C-B591-DFB403711E26}"/>
              </a:ext>
            </a:extLst>
          </p:cNvPr>
          <p:cNvSpPr txBox="1"/>
          <p:nvPr/>
        </p:nvSpPr>
        <p:spPr>
          <a:xfrm>
            <a:off x="8505251" y="6222503"/>
            <a:ext cx="10509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TokenNGO1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E4494CE-E4A7-0E41-A3E0-CBCFFF6228CA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 flipV="1">
            <a:off x="5518563" y="6376392"/>
            <a:ext cx="29866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oogle Shape;117;p28">
            <a:extLst>
              <a:ext uri="{FF2B5EF4-FFF2-40B4-BE49-F238E27FC236}">
                <a16:creationId xmlns:a16="http://schemas.microsoft.com/office/drawing/2014/main" id="{7A658434-2B25-7443-8788-319AAD3101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B342944-B78A-4049-BDEF-06C581B0045A}"/>
              </a:ext>
            </a:extLst>
          </p:cNvPr>
          <p:cNvSpPr txBox="1"/>
          <p:nvPr/>
        </p:nvSpPr>
        <p:spPr>
          <a:xfrm>
            <a:off x="9616083" y="6245586"/>
            <a:ext cx="2146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mintToken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burnToken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0D8472-9976-954D-9737-D7B6228C0502}"/>
              </a:ext>
            </a:extLst>
          </p:cNvPr>
          <p:cNvCxnSpPr/>
          <p:nvPr/>
        </p:nvCxnSpPr>
        <p:spPr>
          <a:xfrm>
            <a:off x="304800" y="4321629"/>
            <a:ext cx="92419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8056338-FBF0-8840-8537-9754536C92F5}"/>
              </a:ext>
            </a:extLst>
          </p:cNvPr>
          <p:cNvSpPr txBox="1"/>
          <p:nvPr/>
        </p:nvSpPr>
        <p:spPr>
          <a:xfrm>
            <a:off x="484197" y="4207137"/>
            <a:ext cx="150393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i="1" dirty="0"/>
              <a:t>In future </a:t>
            </a:r>
            <a:r>
              <a:rPr lang="fr-FR" sz="1100" i="1" dirty="0" err="1"/>
              <a:t>developments</a:t>
            </a:r>
            <a:endParaRPr lang="en-LU" sz="1100" i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F3AE66-69A5-C348-967A-DD058EFE76E1}"/>
              </a:ext>
            </a:extLst>
          </p:cNvPr>
          <p:cNvSpPr txBox="1"/>
          <p:nvPr/>
        </p:nvSpPr>
        <p:spPr>
          <a:xfrm>
            <a:off x="3021632" y="3515082"/>
            <a:ext cx="2465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createPepitoDisguise</a:t>
            </a:r>
            <a:r>
              <a:rPr lang="fr-FR" sz="1100" i="1" dirty="0"/>
              <a:t>, </a:t>
            </a:r>
            <a:r>
              <a:rPr lang="fr-FR" sz="1100" i="1" dirty="0" err="1"/>
              <a:t>getPepitoDisguise</a:t>
            </a:r>
            <a:endParaRPr lang="en-LU" sz="1100" i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8EBBFF-2CA6-F14F-B427-B8B38A25C863}"/>
              </a:ext>
            </a:extLst>
          </p:cNvPr>
          <p:cNvSpPr txBox="1"/>
          <p:nvPr/>
        </p:nvSpPr>
        <p:spPr>
          <a:xfrm>
            <a:off x="1946361" y="5239037"/>
            <a:ext cx="143302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HelperInstitution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A91CEB05-131E-F44C-99F2-A6213E6BAD6A}"/>
              </a:ext>
            </a:extLst>
          </p:cNvPr>
          <p:cNvCxnSpPr>
            <a:cxnSpLocks/>
            <a:stCxn id="68" idx="3"/>
            <a:endCxn id="49" idx="1"/>
          </p:cNvCxnSpPr>
          <p:nvPr/>
        </p:nvCxnSpPr>
        <p:spPr>
          <a:xfrm>
            <a:off x="3379382" y="5392926"/>
            <a:ext cx="827003" cy="2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07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Solidity calling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6901" y="1878618"/>
            <a:ext cx="2576360" cy="15503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registerDisguise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createPepitoDisguise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emit </a:t>
            </a:r>
            <a:r>
              <a:rPr lang="en-US" sz="1200" dirty="0" err="1"/>
              <a:t>PepitoDisguiseCreated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getPepitoDisguise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toggleContractActive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withdraw</a:t>
            </a:r>
          </a:p>
        </p:txBody>
      </p: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450769" y="2762028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2473070" y="2079321"/>
            <a:ext cx="2164301" cy="3886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1917899" y="237253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4694879" y="1878618"/>
            <a:ext cx="2164301" cy="2976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setTopType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setHatColor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setAccessoriesType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setHairColor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setFacialHairType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setClotheType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setClotheColor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setEyeType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setEyebrowType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setMouthType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setSkinColor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storeDisguise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readDisguise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updateDisguise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8422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Design a clean </a:t>
            </a:r>
            <a:r>
              <a:rPr lang="en-US" b="1" dirty="0">
                <a:solidFill>
                  <a:srgbClr val="980000"/>
                </a:solidFill>
                <a:latin typeface="Courier" pitchFamily="2" charset="0"/>
              </a:rPr>
              <a:t>App</a:t>
            </a:r>
            <a:r>
              <a:rPr lang="en-US" b="1" dirty="0">
                <a:solidFill>
                  <a:srgbClr val="980000"/>
                </a:solidFill>
              </a:rPr>
              <a:t> using </a:t>
            </a:r>
            <a:r>
              <a:rPr lang="en-US" b="1" dirty="0">
                <a:solidFill>
                  <a:srgbClr val="980000"/>
                </a:solidFill>
                <a:latin typeface="Courier" pitchFamily="2" charset="0"/>
              </a:rPr>
              <a:t>state</a:t>
            </a:r>
            <a:r>
              <a:rPr lang="en-US" b="1" dirty="0">
                <a:solidFill>
                  <a:srgbClr val="980000"/>
                </a:solidFill>
              </a:rPr>
              <a:t> and </a:t>
            </a:r>
            <a:r>
              <a:rPr lang="en-US" b="1" dirty="0">
                <a:solidFill>
                  <a:srgbClr val="980000"/>
                </a:solidFill>
                <a:latin typeface="Courier" pitchFamily="2" charset="0"/>
              </a:rPr>
              <a:t>props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2716818"/>
            <a:ext cx="4353342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shortFunction</a:t>
            </a:r>
            <a:r>
              <a:rPr lang="en-US" sz="1100" dirty="0">
                <a:latin typeface="Courier" pitchFamily="2" charset="0"/>
              </a:rPr>
              <a:t>(</a:t>
            </a:r>
            <a:r>
              <a:rPr lang="en-US" sz="1100" dirty="0" err="1">
                <a:latin typeface="Courier" pitchFamily="2" charset="0"/>
              </a:rPr>
              <a:t>childValue</a:t>
            </a:r>
            <a:r>
              <a:rPr lang="en-US" sz="1100" dirty="0">
                <a:latin typeface="Courier" pitchFamily="2" charset="0"/>
              </a:rPr>
              <a:t>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Set </a:t>
            </a:r>
            <a:r>
              <a:rPr lang="en-US" sz="1100" dirty="0" err="1">
                <a:latin typeface="Courier" pitchFamily="2" charset="0"/>
              </a:rPr>
              <a:t>this.state</a:t>
            </a:r>
            <a:r>
              <a:rPr lang="en-US" sz="1200" dirty="0"/>
              <a:t> or </a:t>
            </a:r>
            <a:r>
              <a:rPr lang="en-US" sz="1100" dirty="0" err="1">
                <a:latin typeface="Courier" pitchFamily="2" charset="0"/>
              </a:rPr>
              <a:t>this.variable</a:t>
            </a:r>
            <a:r>
              <a:rPr lang="en-US" sz="1100" dirty="0">
                <a:latin typeface="Courier" pitchFamily="2" charset="0"/>
              </a:rPr>
              <a:t>=</a:t>
            </a:r>
            <a:r>
              <a:rPr lang="en-US" sz="1100" dirty="0" err="1">
                <a:latin typeface="Courier" pitchFamily="2" charset="0"/>
              </a:rPr>
              <a:t>childvalue</a:t>
            </a:r>
            <a:endParaRPr lang="en-US" sz="1100" dirty="0">
              <a:latin typeface="Courier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otherTask</a:t>
            </a:r>
            <a:r>
              <a:rPr lang="en-US" sz="1200" dirty="0"/>
              <a:t> (parent or child) using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childValue</a:t>
            </a:r>
            <a:endParaRPr lang="en-US" sz="1100" dirty="0">
              <a:latin typeface="Courier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&lt;</a:t>
            </a:r>
            <a:r>
              <a:rPr lang="en-US" sz="1100" dirty="0" err="1">
                <a:latin typeface="Courier" pitchFamily="2" charset="0"/>
              </a:rPr>
              <a:t>ChildClass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shortFunction</a:t>
            </a:r>
            <a:r>
              <a:rPr lang="en-US" sz="1100" dirty="0">
                <a:latin typeface="Courier" pitchFamily="2" charset="0"/>
              </a:rPr>
              <a:t>={</a:t>
            </a:r>
            <a:r>
              <a:rPr lang="en-US" sz="1100" dirty="0" err="1">
                <a:latin typeface="Courier" pitchFamily="2" charset="0"/>
              </a:rPr>
              <a:t>this.shortFunction</a:t>
            </a:r>
            <a:r>
              <a:rPr lang="en-US" sz="1100" dirty="0">
                <a:latin typeface="Courier" pitchFamily="2" charset="0"/>
              </a:rPr>
              <a:t>} </a:t>
            </a:r>
            <a:br>
              <a:rPr lang="en-US" sz="1100" dirty="0">
                <a:latin typeface="Courier" pitchFamily="2" charset="0"/>
              </a:rPr>
            </a:br>
            <a:r>
              <a:rPr lang="en-US" sz="1100" dirty="0">
                <a:latin typeface="Courier" pitchFamily="2" charset="0"/>
              </a:rPr>
              <a:t>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)}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3"/>
            <a:endCxn id="45" idx="1"/>
          </p:cNvCxnSpPr>
          <p:nvPr/>
        </p:nvCxnSpPr>
        <p:spPr>
          <a:xfrm flipV="1">
            <a:off x="5108580" y="3205794"/>
            <a:ext cx="1996657" cy="60508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023243" y="3016683"/>
            <a:ext cx="35467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ChildClass.js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someChildWork</a:t>
            </a:r>
            <a:endParaRPr lang="en-US" sz="1100" dirty="0">
              <a:latin typeface="Courier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Build up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childValue</a:t>
            </a:r>
            <a:r>
              <a:rPr lang="en-US" sz="1100" dirty="0">
                <a:latin typeface="Courier" pitchFamily="2" charset="0"/>
              </a:rPr>
              <a:t>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shortFunction</a:t>
            </a:r>
            <a:r>
              <a:rPr lang="en-US" sz="1100" dirty="0">
                <a:latin typeface="Courier" pitchFamily="2" charset="0"/>
              </a:rPr>
              <a:t>(</a:t>
            </a:r>
            <a:r>
              <a:rPr lang="en-US" sz="1100" dirty="0" err="1">
                <a:latin typeface="Courier" pitchFamily="2" charset="0"/>
              </a:rPr>
              <a:t>childValue</a:t>
            </a:r>
            <a:r>
              <a:rPr lang="en-US" sz="1100" dirty="0">
                <a:latin typeface="Courier" pitchFamily="2" charset="0"/>
              </a:rPr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&lt;Button onclick=</a:t>
            </a:r>
            <a:r>
              <a:rPr lang="en-US" sz="1100" dirty="0" err="1">
                <a:latin typeface="Courier" pitchFamily="2" charset="0"/>
              </a:rPr>
              <a:t>this.someChildWork</a:t>
            </a:r>
            <a:r>
              <a:rPr lang="en-US" sz="1100" dirty="0">
                <a:latin typeface="Courier" pitchFamily="2" charset="0"/>
              </a:rPr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)}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4553409" y="371547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1012994" y="302266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8629239" y="36764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4585315" y="-454256"/>
            <a:ext cx="749189" cy="7893831"/>
          </a:xfrm>
          <a:prstGeom prst="bentConnector4">
            <a:avLst>
              <a:gd name="adj1" fmla="val -108975"/>
              <a:gd name="adj2" fmla="val 10634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E3B6D1E-553F-5842-9D79-B40F2FFB0936}"/>
              </a:ext>
            </a:extLst>
          </p:cNvPr>
          <p:cNvSpPr txBox="1"/>
          <p:nvPr/>
        </p:nvSpPr>
        <p:spPr>
          <a:xfrm>
            <a:off x="7105237" y="311039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014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React calling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1029531"/>
            <a:ext cx="3694509" cy="21708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r>
              <a:rPr lang="en-US" sz="1200" dirty="0"/>
              <a:t>(disguise)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this.setState</a:t>
            </a:r>
            <a:r>
              <a:rPr lang="en-US" sz="1200" dirty="0"/>
              <a:t>({</a:t>
            </a:r>
            <a:r>
              <a:rPr lang="en-US" sz="1200" dirty="0" err="1"/>
              <a:t>disguise:disguise</a:t>
            </a:r>
            <a:r>
              <a:rPr lang="en-US" sz="1200" dirty="0"/>
              <a:t>})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connectB</a:t>
            </a:r>
            <a:r>
              <a:rPr lang="en-US" sz="1200" dirty="0"/>
              <a:t>(web3, accounts, </a:t>
            </a:r>
            <a:r>
              <a:rPr lang="en-US" sz="1200" dirty="0" err="1"/>
              <a:t>pepitoContract</a:t>
            </a:r>
            <a:r>
              <a:rPr lang="en-US" sz="1200" dirty="0"/>
              <a:t>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this.setState</a:t>
            </a:r>
            <a:r>
              <a:rPr lang="en-US" sz="1200" dirty="0"/>
              <a:t>({</a:t>
            </a:r>
            <a:r>
              <a:rPr lang="en-US" sz="1200" dirty="0" err="1"/>
              <a:t>pepitoContract</a:t>
            </a:r>
            <a:r>
              <a:rPr lang="en-US" sz="1200" dirty="0"/>
              <a:t> : </a:t>
            </a:r>
            <a:r>
              <a:rPr lang="en-US" sz="1200" dirty="0" err="1"/>
              <a:t>pepitoContract</a:t>
            </a:r>
            <a:br>
              <a:rPr lang="en-US" sz="1200" dirty="0"/>
            </a:br>
            <a:r>
              <a:rPr lang="en-US" sz="1200" dirty="0"/>
              <a:t>	web3: web3,</a:t>
            </a:r>
            <a:br>
              <a:rPr lang="en-US" sz="1200" dirty="0"/>
            </a:br>
            <a:r>
              <a:rPr lang="en-US" sz="1200" dirty="0"/>
              <a:t>	accounts: accounts})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DisguiseControls</a:t>
            </a:r>
            <a:r>
              <a:rPr lang="en-US" sz="1200" dirty="0"/>
              <a:t>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this.setDisguise</a:t>
            </a:r>
            <a:r>
              <a:rPr lang="en-US" sz="1200" dirty="0"/>
              <a:t>} </a:t>
            </a:r>
            <a:br>
              <a:rPr lang="en-US" sz="1200" dirty="0"/>
            </a:br>
            <a:r>
              <a:rPr lang="en-US" sz="1200" dirty="0" err="1"/>
              <a:t>connectB</a:t>
            </a:r>
            <a:r>
              <a:rPr lang="en-US" sz="1200" dirty="0"/>
              <a:t>={</a:t>
            </a:r>
            <a:r>
              <a:rPr lang="en-US" sz="1200" dirty="0" err="1"/>
              <a:t>this.connectB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 flipV="1">
            <a:off x="4248610" y="1056823"/>
            <a:ext cx="1418596" cy="163282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023243" y="1819254"/>
            <a:ext cx="35467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fillDisguise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Random disguise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this.props.setDisguise</a:t>
            </a:r>
            <a:r>
              <a:rPr lang="en-US" sz="1200" dirty="0"/>
              <a:t>(disguise)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this.fillDisguise</a:t>
            </a:r>
            <a:r>
              <a:rPr lang="en-US" sz="1200"/>
              <a:t> /&gt;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3693439" y="259424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60BA33-E93C-8641-B622-DD3D8AA3C292}"/>
              </a:ext>
            </a:extLst>
          </p:cNvPr>
          <p:cNvSpPr txBox="1"/>
          <p:nvPr/>
        </p:nvSpPr>
        <p:spPr>
          <a:xfrm>
            <a:off x="5667206" y="524332"/>
            <a:ext cx="4271451" cy="10649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DisguiseControls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&lt;Disguise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this.props.setDisguise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MakePepito</a:t>
            </a:r>
            <a:r>
              <a:rPr lang="en-US" sz="1200" dirty="0"/>
              <a:t> </a:t>
            </a:r>
            <a:r>
              <a:rPr lang="en-US" sz="1200" dirty="0" err="1"/>
              <a:t>connectB</a:t>
            </a:r>
            <a:r>
              <a:rPr lang="en-US" sz="1200" dirty="0"/>
              <a:t>={</a:t>
            </a:r>
            <a:r>
              <a:rPr lang="en-US" sz="1200" dirty="0" err="1"/>
              <a:t>this.props.connectB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DisguiseStore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252860B-8242-154A-93EB-E27DE8EDA6A0}"/>
              </a:ext>
            </a:extLst>
          </p:cNvPr>
          <p:cNvCxnSpPr>
            <a:cxnSpLocks/>
            <a:stCxn id="43" idx="2"/>
            <a:endCxn id="41" idx="1"/>
          </p:cNvCxnSpPr>
          <p:nvPr/>
        </p:nvCxnSpPr>
        <p:spPr>
          <a:xfrm rot="16200000" flipH="1">
            <a:off x="6126175" y="1661743"/>
            <a:ext cx="1379007" cy="4151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76D3B9C-6E7C-3B4A-9CDE-EB4C4CBBC25C}"/>
              </a:ext>
            </a:extLst>
          </p:cNvPr>
          <p:cNvSpPr txBox="1"/>
          <p:nvPr/>
        </p:nvSpPr>
        <p:spPr>
          <a:xfrm>
            <a:off x="6330527" y="98900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1012994" y="133537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8629239" y="247902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4340387" y="-1896614"/>
            <a:ext cx="1239046" cy="7893831"/>
          </a:xfrm>
          <a:prstGeom prst="bentConnector4">
            <a:avLst>
              <a:gd name="adj1" fmla="val -58864"/>
              <a:gd name="adj2" fmla="val 10606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ADE74F-4347-424B-9603-802DDAF0B884}"/>
              </a:ext>
            </a:extLst>
          </p:cNvPr>
          <p:cNvSpPr txBox="1"/>
          <p:nvPr/>
        </p:nvSpPr>
        <p:spPr>
          <a:xfrm>
            <a:off x="7023242" y="3637167"/>
            <a:ext cx="4112843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MakePepito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makePepito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this.props.connectB</a:t>
            </a:r>
            <a:r>
              <a:rPr lang="en-US" sz="1200" dirty="0"/>
              <a:t>(web3, accounts, </a:t>
            </a:r>
            <a:r>
              <a:rPr lang="en-US" sz="1200" dirty="0" err="1"/>
              <a:t>pepitoContract</a:t>
            </a:r>
            <a:r>
              <a:rPr lang="en-US" sz="1200" dirty="0"/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</a:t>
            </a:r>
            <a:r>
              <a:rPr lang="en-US" sz="1200" err="1"/>
              <a:t>.</a:t>
            </a:r>
            <a:r>
              <a:rPr lang="en-US" sz="1200"/>
              <a:t>makePepito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BB7B62-0747-EB4B-9F49-9CB19DE7DB66}"/>
              </a:ext>
            </a:extLst>
          </p:cNvPr>
          <p:cNvSpPr txBox="1"/>
          <p:nvPr/>
        </p:nvSpPr>
        <p:spPr>
          <a:xfrm>
            <a:off x="8444179" y="429693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FC8572E-3B76-4941-8145-9A5CB5CE03A6}"/>
              </a:ext>
            </a:extLst>
          </p:cNvPr>
          <p:cNvCxnSpPr>
            <a:cxnSpLocks/>
            <a:stCxn id="20" idx="2"/>
            <a:endCxn id="14" idx="1"/>
          </p:cNvCxnSpPr>
          <p:nvPr/>
        </p:nvCxnSpPr>
        <p:spPr>
          <a:xfrm rot="16200000" flipH="1">
            <a:off x="5249876" y="2603359"/>
            <a:ext cx="3022748" cy="52398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8B7689-E3BB-3C46-925D-93AE93572D90}"/>
              </a:ext>
            </a:extLst>
          </p:cNvPr>
          <p:cNvSpPr txBox="1"/>
          <p:nvPr/>
        </p:nvSpPr>
        <p:spPr>
          <a:xfrm>
            <a:off x="6221672" y="116317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01F14-4C79-3248-A2D0-30151C9DC533}"/>
              </a:ext>
            </a:extLst>
          </p:cNvPr>
          <p:cNvSpPr txBox="1"/>
          <p:nvPr/>
        </p:nvSpPr>
        <p:spPr>
          <a:xfrm>
            <a:off x="1024502" y="17148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1E5A134-A9B5-8F40-961B-30B71D345828}"/>
              </a:ext>
            </a:extLst>
          </p:cNvPr>
          <p:cNvCxnSpPr>
            <a:cxnSpLocks/>
            <a:stCxn id="15" idx="2"/>
            <a:endCxn id="21" idx="1"/>
          </p:cNvCxnSpPr>
          <p:nvPr/>
        </p:nvCxnSpPr>
        <p:spPr>
          <a:xfrm rot="5400000" flipH="1">
            <a:off x="3534392" y="-699636"/>
            <a:ext cx="2677484" cy="7697263"/>
          </a:xfrm>
          <a:prstGeom prst="bentConnector4">
            <a:avLst>
              <a:gd name="adj1" fmla="val -28866"/>
              <a:gd name="adj2" fmla="val 10862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60EADA2-F643-1640-948A-DB33775F5755}"/>
              </a:ext>
            </a:extLst>
          </p:cNvPr>
          <p:cNvSpPr txBox="1"/>
          <p:nvPr/>
        </p:nvSpPr>
        <p:spPr>
          <a:xfrm>
            <a:off x="7023242" y="5344067"/>
            <a:ext cx="4112843" cy="1307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DisguiseStore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storeDisguise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a </a:t>
            </a:r>
            <a:r>
              <a:rPr lang="en-US" sz="1200"/>
              <a:t>Disguise contract on-chain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this.storeDisguise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F79BA3-6BBE-6444-A946-5A370B35813E}"/>
              </a:ext>
            </a:extLst>
          </p:cNvPr>
          <p:cNvSpPr txBox="1"/>
          <p:nvPr/>
        </p:nvSpPr>
        <p:spPr>
          <a:xfrm>
            <a:off x="6112812" y="134823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62CC77A-743A-A243-8F45-B3D8690A0BBF}"/>
              </a:ext>
            </a:extLst>
          </p:cNvPr>
          <p:cNvCxnSpPr>
            <a:cxnSpLocks/>
            <a:stCxn id="24" idx="2"/>
            <a:endCxn id="30" idx="1"/>
          </p:cNvCxnSpPr>
          <p:nvPr/>
        </p:nvCxnSpPr>
        <p:spPr>
          <a:xfrm rot="16200000" flipH="1">
            <a:off x="4477528" y="3451905"/>
            <a:ext cx="4458584" cy="6328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04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Another design to clean App 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1029531"/>
            <a:ext cx="3694509" cy="21708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r>
              <a:rPr lang="en-US" sz="1200" dirty="0"/>
              <a:t>(disguise)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this.disguise</a:t>
            </a:r>
            <a:r>
              <a:rPr lang="en-US" sz="1200" dirty="0"/>
              <a:t> = disguise;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DisguiseControls</a:t>
            </a:r>
            <a:r>
              <a:rPr lang="en-US" sz="1200" dirty="0"/>
              <a:t>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this.setDisguise</a:t>
            </a:r>
            <a:r>
              <a:rPr lang="en-US" sz="1200" dirty="0"/>
              <a:t>}}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DrawAvataar</a:t>
            </a:r>
            <a:r>
              <a:rPr lang="en-US" sz="1200" dirty="0"/>
              <a:t> disguise={</a:t>
            </a:r>
            <a:r>
              <a:rPr lang="en-US" sz="1200" dirty="0" err="1"/>
              <a:t>this.disguise</a:t>
            </a:r>
            <a:r>
              <a:rPr lang="en-US" sz="1200" dirty="0"/>
              <a:t>}}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0"/>
            <a:endCxn id="35" idx="1"/>
          </p:cNvCxnSpPr>
          <p:nvPr/>
        </p:nvCxnSpPr>
        <p:spPr>
          <a:xfrm rot="5400000" flipH="1" flipV="1">
            <a:off x="3800033" y="193672"/>
            <a:ext cx="339996" cy="339435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023243" y="2483280"/>
            <a:ext cx="35467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fillDisguise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Random disguise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this.props.setDisguise</a:t>
            </a:r>
            <a:r>
              <a:rPr lang="en-US" sz="1200" dirty="0"/>
              <a:t>(disguise)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this.fillDisguise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1995270" y="206084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60BA33-E93C-8641-B622-DD3D8AA3C292}"/>
              </a:ext>
            </a:extLst>
          </p:cNvPr>
          <p:cNvSpPr txBox="1"/>
          <p:nvPr/>
        </p:nvSpPr>
        <p:spPr>
          <a:xfrm>
            <a:off x="5667206" y="1188358"/>
            <a:ext cx="4271451" cy="10649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DisguiseControls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&lt;Disguise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this.props.setDisguise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252860B-8242-154A-93EB-E27DE8EDA6A0}"/>
              </a:ext>
            </a:extLst>
          </p:cNvPr>
          <p:cNvCxnSpPr>
            <a:cxnSpLocks/>
            <a:stCxn id="43" idx="2"/>
            <a:endCxn id="41" idx="1"/>
          </p:cNvCxnSpPr>
          <p:nvPr/>
        </p:nvCxnSpPr>
        <p:spPr>
          <a:xfrm rot="16200000" flipH="1">
            <a:off x="6126175" y="2325769"/>
            <a:ext cx="1379007" cy="4151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76D3B9C-6E7C-3B4A-9CDE-EB4C4CBBC25C}"/>
              </a:ext>
            </a:extLst>
          </p:cNvPr>
          <p:cNvSpPr txBox="1"/>
          <p:nvPr/>
        </p:nvSpPr>
        <p:spPr>
          <a:xfrm>
            <a:off x="6330527" y="165303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1012994" y="133537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8629239" y="3143050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4008374" y="-1564601"/>
            <a:ext cx="1903072" cy="7893831"/>
          </a:xfrm>
          <a:prstGeom prst="bentConnector4">
            <a:avLst>
              <a:gd name="adj1" fmla="val -39469"/>
              <a:gd name="adj2" fmla="val 10468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801F14-4C79-3248-A2D0-30151C9DC533}"/>
              </a:ext>
            </a:extLst>
          </p:cNvPr>
          <p:cNvSpPr txBox="1"/>
          <p:nvPr/>
        </p:nvSpPr>
        <p:spPr>
          <a:xfrm>
            <a:off x="1024502" y="17148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F42C77-6006-D34B-9F71-0F7142B7DE0E}"/>
              </a:ext>
            </a:extLst>
          </p:cNvPr>
          <p:cNvSpPr txBox="1"/>
          <p:nvPr/>
        </p:nvSpPr>
        <p:spPr>
          <a:xfrm>
            <a:off x="7023243" y="4190526"/>
            <a:ext cx="37753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DrawAvataar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Import Avatar from ‘</a:t>
            </a:r>
            <a:r>
              <a:rPr lang="en-US" sz="1200" dirty="0" err="1"/>
              <a:t>avataars</a:t>
            </a:r>
            <a:r>
              <a:rPr lang="en-US" sz="1200" dirty="0"/>
              <a:t>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const {</a:t>
            </a:r>
            <a:r>
              <a:rPr lang="en-US" sz="1200" dirty="0" err="1"/>
              <a:t>topType</a:t>
            </a:r>
            <a:r>
              <a:rPr lang="en-US" sz="1200" dirty="0"/>
              <a:t>, </a:t>
            </a:r>
            <a:r>
              <a:rPr lang="en-US" sz="1200" dirty="0" err="1"/>
              <a:t>hairColor</a:t>
            </a:r>
            <a:r>
              <a:rPr lang="en-US" sz="1200" dirty="0"/>
              <a:t>} = </a:t>
            </a:r>
            <a:r>
              <a:rPr lang="en-US" sz="1200" dirty="0" err="1"/>
              <a:t>this.props.disguise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&lt;Avatar </a:t>
            </a:r>
            <a:r>
              <a:rPr lang="en-US" sz="1200" dirty="0" err="1"/>
              <a:t>topType</a:t>
            </a:r>
            <a:r>
              <a:rPr lang="en-US" sz="1200" dirty="0"/>
              <a:t>={</a:t>
            </a:r>
            <a:r>
              <a:rPr lang="en-US" sz="1200" dirty="0" err="1"/>
              <a:t>topType</a:t>
            </a:r>
            <a:r>
              <a:rPr lang="en-US" sz="1200" dirty="0"/>
              <a:t>} </a:t>
            </a:r>
            <a:r>
              <a:rPr lang="en-US" sz="1200" dirty="0" err="1"/>
              <a:t>hairColor</a:t>
            </a:r>
            <a:r>
              <a:rPr lang="en-US" sz="1200" dirty="0"/>
              <a:t>={</a:t>
            </a:r>
            <a:r>
              <a:rPr lang="en-US" sz="1200" dirty="0" err="1"/>
              <a:t>hairColor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AE382C-E401-1B4D-8460-4D166DD5B517}"/>
              </a:ext>
            </a:extLst>
          </p:cNvPr>
          <p:cNvSpPr txBox="1"/>
          <p:nvPr/>
        </p:nvSpPr>
        <p:spPr>
          <a:xfrm>
            <a:off x="8629239" y="4850296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108B44-C2A7-AC46-9B04-D83B5141938F}"/>
              </a:ext>
            </a:extLst>
          </p:cNvPr>
          <p:cNvSpPr txBox="1"/>
          <p:nvPr/>
        </p:nvSpPr>
        <p:spPr>
          <a:xfrm>
            <a:off x="3225357" y="222413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0988F5D-A581-C740-84D7-DD12C639F9E7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>
            <a:off x="3780528" y="2319531"/>
            <a:ext cx="3242715" cy="26105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50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State &amp; props of 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1029531"/>
            <a:ext cx="2265241" cy="35098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state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randomBigNumber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</a:t>
            </a:r>
            <a:r>
              <a:rPr lang="en-US" sz="1200" dirty="0" err="1"/>
              <a:t>idxDisguise</a:t>
            </a:r>
            <a:r>
              <a:rPr lang="en-US" sz="1200" dirty="0"/>
              <a:t>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{disguise}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accounts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pepitoAddess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ownerpepito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84150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DisguiseControls</a:t>
            </a:r>
            <a:endParaRPr lang="en-US" sz="1200" dirty="0"/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r>
              <a:rPr lang="en-US" sz="1200" dirty="0"/>
              <a:t> – callback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connectedB</a:t>
            </a:r>
            <a:r>
              <a:rPr lang="en-US" sz="1200" dirty="0"/>
              <a:t> – callback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retrievedDisguise</a:t>
            </a:r>
            <a:r>
              <a:rPr lang="en-US" sz="1200" dirty="0"/>
              <a:t> – callback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pepitoAddress</a:t>
            </a:r>
            <a:endParaRPr lang="en-US" sz="1200" dirty="0"/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retrievedDisguise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CCBE57-BFB9-0241-9AC8-0C84A9575ABD}"/>
              </a:ext>
            </a:extLst>
          </p:cNvPr>
          <p:cNvSpPr txBox="1"/>
          <p:nvPr/>
        </p:nvSpPr>
        <p:spPr>
          <a:xfrm>
            <a:off x="3602159" y="1029532"/>
            <a:ext cx="2101955" cy="23994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DisguiseControls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Disguise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MakePepito</a:t>
            </a:r>
            <a:endParaRPr lang="en-US" sz="1200" dirty="0"/>
          </a:p>
          <a:p>
            <a:pPr marL="314325" indent="-163513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314325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connectedB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DisguiseStore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pepitoInstance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DisguiseRetrieve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retrievedDisguise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8498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4446</TotalTime>
  <Words>533</Words>
  <Application>Microsoft Macintosh PowerPoint</Application>
  <PresentationFormat>Widescreen</PresentationFormat>
  <Paragraphs>186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 Vu Tien</dc:creator>
  <cp:lastModifiedBy>Khang Vu Tien</cp:lastModifiedBy>
  <cp:revision>142</cp:revision>
  <dcterms:created xsi:type="dcterms:W3CDTF">2020-12-02T16:32:56Z</dcterms:created>
  <dcterms:modified xsi:type="dcterms:W3CDTF">2021-01-13T15:07:38Z</dcterms:modified>
</cp:coreProperties>
</file>