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1" d="100"/>
          <a:sy n="111" d="100"/>
        </p:scale>
        <p:origin x="5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2022-06-19</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990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241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59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296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967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811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87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281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024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073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2022-06-19</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750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2022-06-19</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117102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ountains with pink fog">
            <a:extLst>
              <a:ext uri="{FF2B5EF4-FFF2-40B4-BE49-F238E27FC236}">
                <a16:creationId xmlns:a16="http://schemas.microsoft.com/office/drawing/2014/main" id="{223A6431-BB04-A963-454D-C45E625771AD}"/>
              </a:ext>
            </a:extLst>
          </p:cNvPr>
          <p:cNvPicPr>
            <a:picLocks noChangeAspect="1"/>
          </p:cNvPicPr>
          <p:nvPr/>
        </p:nvPicPr>
        <p:blipFill rotWithShape="1">
          <a:blip r:embed="rId2">
            <a:alphaModFix amt="70000"/>
          </a:blip>
          <a:srcRect l="8004"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13A9B6F-4889-D6B6-F3AE-B66C352E20DB}"/>
              </a:ext>
            </a:extLst>
          </p:cNvPr>
          <p:cNvSpPr>
            <a:spLocks noGrp="1"/>
          </p:cNvSpPr>
          <p:nvPr>
            <p:ph type="ctrTitle"/>
          </p:nvPr>
        </p:nvSpPr>
        <p:spPr>
          <a:xfrm>
            <a:off x="994404" y="731041"/>
            <a:ext cx="10191942" cy="3173034"/>
          </a:xfrm>
        </p:spPr>
        <p:txBody>
          <a:bodyPr>
            <a:normAutofit/>
          </a:bodyPr>
          <a:lstStyle/>
          <a:p>
            <a:r>
              <a:rPr lang="en-US" sz="6600">
                <a:solidFill>
                  <a:srgbClr val="FFFFFF"/>
                </a:solidFill>
              </a:rPr>
              <a:t>Deceptive Visualizations</a:t>
            </a:r>
            <a:endParaRPr lang="en-US" sz="6600" dirty="0">
              <a:solidFill>
                <a:srgbClr val="FFFFFF"/>
              </a:solidFill>
            </a:endParaRPr>
          </a:p>
        </p:txBody>
      </p:sp>
      <p:sp>
        <p:nvSpPr>
          <p:cNvPr id="3" name="Subtitle 2">
            <a:extLst>
              <a:ext uri="{FF2B5EF4-FFF2-40B4-BE49-F238E27FC236}">
                <a16:creationId xmlns:a16="http://schemas.microsoft.com/office/drawing/2014/main" id="{60595BBD-09BA-EDD6-463F-C5788CC80A43}"/>
              </a:ext>
            </a:extLst>
          </p:cNvPr>
          <p:cNvSpPr>
            <a:spLocks noGrp="1"/>
          </p:cNvSpPr>
          <p:nvPr>
            <p:ph type="subTitle" idx="1"/>
          </p:nvPr>
        </p:nvSpPr>
        <p:spPr>
          <a:xfrm>
            <a:off x="1524000" y="4069354"/>
            <a:ext cx="9144000" cy="1265285"/>
          </a:xfrm>
        </p:spPr>
        <p:txBody>
          <a:bodyPr>
            <a:normAutofit/>
          </a:bodyPr>
          <a:lstStyle/>
          <a:p>
            <a:r>
              <a:rPr lang="en-US" sz="2200" dirty="0">
                <a:solidFill>
                  <a:srgbClr val="FFFFFF"/>
                </a:solidFill>
              </a:rPr>
              <a:t>CSC173-01</a:t>
            </a:r>
          </a:p>
          <a:p>
            <a:r>
              <a:rPr lang="en-US" sz="2200" dirty="0">
                <a:solidFill>
                  <a:srgbClr val="FFFFFF"/>
                </a:solidFill>
              </a:rPr>
              <a:t>Kenneth Munk</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3797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12">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2D4CE1A-5214-C4E2-E64E-27EE6D2A484D}"/>
              </a:ext>
            </a:extLst>
          </p:cNvPr>
          <p:cNvSpPr>
            <a:spLocks noGrp="1"/>
          </p:cNvSpPr>
          <p:nvPr>
            <p:ph type="title"/>
          </p:nvPr>
        </p:nvSpPr>
        <p:spPr>
          <a:xfrm>
            <a:off x="1198181" y="4078540"/>
            <a:ext cx="4795282" cy="2040973"/>
          </a:xfrm>
        </p:spPr>
        <p:txBody>
          <a:bodyPr vert="horz" lIns="91440" tIns="45720" rIns="91440" bIns="45720" rtlCol="0" anchor="ctr">
            <a:normAutofit/>
          </a:bodyPr>
          <a:lstStyle/>
          <a:p>
            <a:r>
              <a:rPr lang="en-US" kern="1200">
                <a:solidFill>
                  <a:schemeClr val="tx2"/>
                </a:solidFill>
                <a:latin typeface="+mj-lt"/>
                <a:ea typeface="+mj-ea"/>
                <a:cs typeface="+mj-cs"/>
              </a:rPr>
              <a:t>Illegible Visualization</a:t>
            </a:r>
          </a:p>
        </p:txBody>
      </p:sp>
      <p:grpSp>
        <p:nvGrpSpPr>
          <p:cNvPr id="39"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15">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8">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9">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20">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21">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22">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24">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17">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27">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0" name="Freeform: Shape 28">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C04E0F1D-FCD4-BB67-E65F-9A4646DD5588}"/>
              </a:ext>
            </a:extLst>
          </p:cNvPr>
          <p:cNvSpPr txBox="1"/>
          <p:nvPr/>
        </p:nvSpPr>
        <p:spPr>
          <a:xfrm>
            <a:off x="6195372" y="4084395"/>
            <a:ext cx="4977905" cy="2035130"/>
          </a:xfrm>
          <a:prstGeom prst="rect">
            <a:avLst/>
          </a:prstGeom>
        </p:spPr>
        <p:txBody>
          <a:bodyPr vert="horz" lIns="91440" tIns="45720" rIns="91440" bIns="45720" rtlCol="0" anchor="ctr">
            <a:normAutofit/>
          </a:bodyPr>
          <a:lstStyle/>
          <a:p>
            <a:pPr indent="-228600">
              <a:lnSpc>
                <a:spcPct val="110000"/>
              </a:lnSpc>
              <a:spcAft>
                <a:spcPts val="600"/>
              </a:spcAft>
              <a:buClr>
                <a:schemeClr val="accent5"/>
              </a:buClr>
              <a:buFont typeface="Avenir Next LT Pro" panose="020B0504020202020204" pitchFamily="34" charset="0"/>
              <a:buChar char="+"/>
            </a:pPr>
            <a:r>
              <a:rPr lang="en-US">
                <a:solidFill>
                  <a:schemeClr val="tx2"/>
                </a:solidFill>
              </a:rPr>
              <a:t>Explanation:</a:t>
            </a:r>
          </a:p>
          <a:p>
            <a:pPr indent="-228600">
              <a:lnSpc>
                <a:spcPct val="110000"/>
              </a:lnSpc>
              <a:spcAft>
                <a:spcPts val="600"/>
              </a:spcAft>
              <a:buClr>
                <a:schemeClr val="accent5"/>
              </a:buClr>
              <a:buFont typeface="Avenir Next LT Pro" panose="020B0504020202020204" pitchFamily="34" charset="0"/>
              <a:buChar char="+"/>
            </a:pPr>
            <a:r>
              <a:rPr lang="en-US">
                <a:solidFill>
                  <a:schemeClr val="tx2"/>
                </a:solidFill>
              </a:rPr>
              <a:t>The reason why this visualization is deceptive is because it is illegible regardless of how the image is scaled meaning that  the viewer cannot derive any meaning from it.  </a:t>
            </a:r>
          </a:p>
          <a:p>
            <a:pPr indent="-228600">
              <a:lnSpc>
                <a:spcPct val="110000"/>
              </a:lnSpc>
              <a:spcAft>
                <a:spcPts val="600"/>
              </a:spcAft>
              <a:buClr>
                <a:schemeClr val="accent5"/>
              </a:buClr>
              <a:buFont typeface="Avenir Next LT Pro" panose="020B0504020202020204" pitchFamily="34" charset="0"/>
              <a:buChar char="+"/>
            </a:pPr>
            <a:endParaRPr lang="en-US">
              <a:solidFill>
                <a:schemeClr val="tx2"/>
              </a:solidFill>
            </a:endParaRPr>
          </a:p>
        </p:txBody>
      </p:sp>
      <p:pic>
        <p:nvPicPr>
          <p:cNvPr id="6" name="Content Placeholder 5">
            <a:extLst>
              <a:ext uri="{FF2B5EF4-FFF2-40B4-BE49-F238E27FC236}">
                <a16:creationId xmlns:a16="http://schemas.microsoft.com/office/drawing/2014/main" id="{1B68B69D-A453-CD94-33A7-2D5086D16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8714"/>
            <a:ext cx="10515600" cy="446913"/>
          </a:xfrm>
          <a:prstGeom prst="rect">
            <a:avLst/>
          </a:prstGeom>
        </p:spPr>
      </p:pic>
    </p:spTree>
    <p:extLst>
      <p:ext uri="{BB962C8B-B14F-4D97-AF65-F5344CB8AC3E}">
        <p14:creationId xmlns:p14="http://schemas.microsoft.com/office/powerpoint/2010/main" val="158520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2D4CE1A-5214-C4E2-E64E-27EE6D2A484D}"/>
              </a:ext>
            </a:extLst>
          </p:cNvPr>
          <p:cNvSpPr>
            <a:spLocks noGrp="1"/>
          </p:cNvSpPr>
          <p:nvPr>
            <p:ph type="title"/>
          </p:nvPr>
        </p:nvSpPr>
        <p:spPr>
          <a:xfrm>
            <a:off x="1198181" y="4078540"/>
            <a:ext cx="4795282" cy="2040973"/>
          </a:xfrm>
        </p:spPr>
        <p:txBody>
          <a:bodyPr vert="horz" lIns="91440" tIns="45720" rIns="91440" bIns="45720" rtlCol="0" anchor="ctr">
            <a:normAutofit/>
          </a:bodyPr>
          <a:lstStyle/>
          <a:p>
            <a:r>
              <a:rPr lang="en-US" kern="1200">
                <a:solidFill>
                  <a:schemeClr val="tx2"/>
                </a:solidFill>
                <a:latin typeface="+mj-lt"/>
                <a:ea typeface="+mj-ea"/>
                <a:cs typeface="+mj-cs"/>
              </a:rPr>
              <a:t>Incorrect Visualization</a:t>
            </a:r>
          </a:p>
        </p:txBody>
      </p:sp>
      <p:grpSp>
        <p:nvGrpSpPr>
          <p:cNvPr id="15" name="Bottom Right">
            <a:extLst>
              <a:ext uri="{FF2B5EF4-FFF2-40B4-BE49-F238E27FC236}">
                <a16:creationId xmlns:a16="http://schemas.microsoft.com/office/drawing/2014/main" id="{D817ADB7-00E6-482F-BD8B-6813268266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6" name="Freeform: Shape 15">
              <a:extLst>
                <a:ext uri="{FF2B5EF4-FFF2-40B4-BE49-F238E27FC236}">
                  <a16:creationId xmlns:a16="http://schemas.microsoft.com/office/drawing/2014/main" id="{DF71969E-EB0C-4011-A721-C46857925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 name="Graphic 157">
              <a:extLst>
                <a:ext uri="{FF2B5EF4-FFF2-40B4-BE49-F238E27FC236}">
                  <a16:creationId xmlns:a16="http://schemas.microsoft.com/office/drawing/2014/main" id="{0C06B9B3-A426-4BDD-BA45-9C5F6A4415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9" name="Freeform: Shape 18">
                <a:extLst>
                  <a:ext uri="{FF2B5EF4-FFF2-40B4-BE49-F238E27FC236}">
                    <a16:creationId xmlns:a16="http://schemas.microsoft.com/office/drawing/2014/main" id="{E8BAA882-64C3-4E36-828C-E2034D99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AC94D91-AECE-473B-B00B-F2AAE0EA4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ABFBC77-5178-4DAA-93E6-A494D4914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7E709EC-272C-4F97-BDC8-4B872DED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7C992B3-ABB9-443C-8748-551626188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10CC2EE-90B9-45E3-B7E6-C856A199D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28272C51-7AB7-4369-A6E9-17958FD30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 name="Freeform: Shape 17">
              <a:extLst>
                <a:ext uri="{FF2B5EF4-FFF2-40B4-BE49-F238E27FC236}">
                  <a16:creationId xmlns:a16="http://schemas.microsoft.com/office/drawing/2014/main" id="{9B1F31DD-C31E-4C9E-A920-AD354B5CB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Top left">
            <a:extLst>
              <a:ext uri="{FF2B5EF4-FFF2-40B4-BE49-F238E27FC236}">
                <a16:creationId xmlns:a16="http://schemas.microsoft.com/office/drawing/2014/main" id="{96BED12B-FE5D-4876-810D-5579D6E85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8" name="Freeform: Shape 27">
              <a:extLst>
                <a:ext uri="{FF2B5EF4-FFF2-40B4-BE49-F238E27FC236}">
                  <a16:creationId xmlns:a16="http://schemas.microsoft.com/office/drawing/2014/main" id="{22EB1789-3A9D-45E9-8CDD-C8063C5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Freeform: Shape 28">
              <a:extLst>
                <a:ext uri="{FF2B5EF4-FFF2-40B4-BE49-F238E27FC236}">
                  <a16:creationId xmlns:a16="http://schemas.microsoft.com/office/drawing/2014/main" id="{17CA9CCF-CD57-438A-9A90-777CB891C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0CE73CE-4EED-4313-8396-3E701096D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80AC3D6-983B-4840-BB53-F3C27CBCB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45DFDBC-0EF7-4972-A2FD-5589DCF4D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5F3B204-B3FF-4D3D-A08D-2848E22B0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5F2879E-E3AA-4758-A22D-0DD2AF771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110AA5C-CE6D-4F70-9F34-C4E0875F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extBox 3">
            <a:extLst>
              <a:ext uri="{FF2B5EF4-FFF2-40B4-BE49-F238E27FC236}">
                <a16:creationId xmlns:a16="http://schemas.microsoft.com/office/drawing/2014/main" id="{C04E0F1D-FCD4-BB67-E65F-9A4646DD5588}"/>
              </a:ext>
            </a:extLst>
          </p:cNvPr>
          <p:cNvSpPr txBox="1"/>
          <p:nvPr/>
        </p:nvSpPr>
        <p:spPr>
          <a:xfrm>
            <a:off x="6195372" y="4084395"/>
            <a:ext cx="4977905" cy="2035130"/>
          </a:xfrm>
          <a:prstGeom prst="rect">
            <a:avLst/>
          </a:prstGeom>
        </p:spPr>
        <p:txBody>
          <a:bodyPr vert="horz" lIns="91440" tIns="45720" rIns="91440" bIns="45720" rtlCol="0" anchor="ctr">
            <a:normAutofit/>
          </a:bodyPr>
          <a:lstStyle/>
          <a:p>
            <a:pPr indent="-228600">
              <a:spcAft>
                <a:spcPts val="600"/>
              </a:spcAft>
              <a:buClr>
                <a:schemeClr val="accent5"/>
              </a:buClr>
              <a:buFont typeface="Avenir Next LT Pro" panose="020B0504020202020204" pitchFamily="34" charset="0"/>
              <a:buChar char="+"/>
            </a:pPr>
            <a:r>
              <a:rPr lang="en-US">
                <a:solidFill>
                  <a:schemeClr val="tx2"/>
                </a:solidFill>
              </a:rPr>
              <a:t>Explanation:</a:t>
            </a:r>
          </a:p>
          <a:p>
            <a:pPr indent="-228600">
              <a:spcAft>
                <a:spcPts val="600"/>
              </a:spcAft>
              <a:buClr>
                <a:schemeClr val="accent5"/>
              </a:buClr>
              <a:buFont typeface="Avenir Next LT Pro" panose="020B0504020202020204" pitchFamily="34" charset="0"/>
              <a:buChar char="+"/>
            </a:pPr>
            <a:r>
              <a:rPr lang="en-US">
                <a:solidFill>
                  <a:schemeClr val="tx2"/>
                </a:solidFill>
              </a:rPr>
              <a:t>This visualization was also originally intended as an incorrect visualization since there are better ways to visualize the individual joviality of participants in a way that is easier to communicate.</a:t>
            </a:r>
          </a:p>
          <a:p>
            <a:pPr indent="-228600">
              <a:spcAft>
                <a:spcPts val="600"/>
              </a:spcAft>
              <a:buClr>
                <a:schemeClr val="accent5"/>
              </a:buClr>
              <a:buFont typeface="Avenir Next LT Pro" panose="020B0504020202020204" pitchFamily="34" charset="0"/>
              <a:buChar char="+"/>
            </a:pPr>
            <a:endParaRPr lang="en-US">
              <a:solidFill>
                <a:schemeClr val="tx2"/>
              </a:solidFill>
            </a:endParaRPr>
          </a:p>
        </p:txBody>
      </p:sp>
      <p:pic>
        <p:nvPicPr>
          <p:cNvPr id="6" name="Content Placeholder 5">
            <a:extLst>
              <a:ext uri="{FF2B5EF4-FFF2-40B4-BE49-F238E27FC236}">
                <a16:creationId xmlns:a16="http://schemas.microsoft.com/office/drawing/2014/main" id="{1B68B69D-A453-CD94-33A7-2D5086D16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8714"/>
            <a:ext cx="10515600" cy="446913"/>
          </a:xfrm>
          <a:prstGeom prst="rect">
            <a:avLst/>
          </a:prstGeom>
        </p:spPr>
      </p:pic>
    </p:spTree>
    <p:extLst>
      <p:ext uri="{BB962C8B-B14F-4D97-AF65-F5344CB8AC3E}">
        <p14:creationId xmlns:p14="http://schemas.microsoft.com/office/powerpoint/2010/main" val="387888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1B68B69D-A453-CD94-33A7-2D5086D1687D}"/>
              </a:ext>
            </a:extLst>
          </p:cNvPr>
          <p:cNvPicPr>
            <a:picLocks noGrp="1" noChangeAspect="1"/>
          </p:cNvPicPr>
          <p:nvPr>
            <p:ph idx="1"/>
          </p:nvPr>
        </p:nvPicPr>
        <p:blipFill rotWithShape="1">
          <a:blip r:embed="rId2">
            <a:alphaModFix amt="60000"/>
            <a:extLst>
              <a:ext uri="{28A0092B-C50C-407E-A947-70E740481C1C}">
                <a14:useLocalDpi xmlns:a14="http://schemas.microsoft.com/office/drawing/2010/main" val="0"/>
              </a:ext>
            </a:extLst>
          </a:blip>
          <a:srcRect t="438" r="-1" b="-1"/>
          <a:stretch/>
        </p:blipFill>
        <p:spPr>
          <a:xfrm>
            <a:off x="20" y="10"/>
            <a:ext cx="12188932" cy="6856614"/>
          </a:xfrm>
          <a:prstGeom prst="rect">
            <a:avLst/>
          </a:prstGeom>
        </p:spPr>
      </p:pic>
      <p:grpSp>
        <p:nvGrpSpPr>
          <p:cNvPr id="4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7" name="Freeform: Shape 4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2D4CE1A-5214-C4E2-E64E-27EE6D2A484D}"/>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kern="1200">
                <a:solidFill>
                  <a:srgbClr val="FFFFFF"/>
                </a:solidFill>
                <a:latin typeface="+mj-lt"/>
                <a:ea typeface="+mj-ea"/>
                <a:cs typeface="+mj-cs"/>
              </a:rPr>
              <a:t>Bullshit Visualization</a:t>
            </a:r>
          </a:p>
        </p:txBody>
      </p:sp>
      <p:grpSp>
        <p:nvGrpSpPr>
          <p:cNvPr id="5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C04E0F1D-FCD4-BB67-E65F-9A4646DD5588}"/>
              </a:ext>
            </a:extLst>
          </p:cNvPr>
          <p:cNvSpPr txBox="1"/>
          <p:nvPr/>
        </p:nvSpPr>
        <p:spPr>
          <a:xfrm>
            <a:off x="6195372" y="726538"/>
            <a:ext cx="4977905" cy="5017076"/>
          </a:xfrm>
          <a:prstGeom prst="rect">
            <a:avLst/>
          </a:prstGeom>
        </p:spPr>
        <p:txBody>
          <a:bodyPr vert="horz" lIns="91440" tIns="45720" rIns="91440" bIns="45720" rtlCol="0" anchor="ctr">
            <a:normAutofit/>
          </a:bodyPr>
          <a:lstStyle/>
          <a:p>
            <a:pPr>
              <a:lnSpc>
                <a:spcPct val="110000"/>
              </a:lnSpc>
              <a:spcAft>
                <a:spcPts val="600"/>
              </a:spcAft>
              <a:buClr>
                <a:schemeClr val="accent5"/>
              </a:buClr>
            </a:pPr>
            <a:r>
              <a:rPr lang="en-US" dirty="0">
                <a:solidFill>
                  <a:srgbClr val="FFFFFF"/>
                </a:solidFill>
              </a:rPr>
              <a:t>Explanation:</a:t>
            </a:r>
          </a:p>
          <a:p>
            <a:pPr>
              <a:lnSpc>
                <a:spcPct val="110000"/>
              </a:lnSpc>
              <a:spcAft>
                <a:spcPts val="600"/>
              </a:spcAft>
              <a:buClr>
                <a:schemeClr val="accent5"/>
              </a:buClr>
            </a:pPr>
            <a:r>
              <a:rPr lang="en-US" dirty="0">
                <a:solidFill>
                  <a:srgbClr val="FFFFFF"/>
                </a:solidFill>
              </a:rPr>
              <a:t>The reason why this is a bullshit visualization in my eyes is due to the association of individual age to the average network joviality of the individual.</a:t>
            </a:r>
          </a:p>
        </p:txBody>
      </p:sp>
    </p:spTree>
    <p:extLst>
      <p:ext uri="{BB962C8B-B14F-4D97-AF65-F5344CB8AC3E}">
        <p14:creationId xmlns:p14="http://schemas.microsoft.com/office/powerpoint/2010/main" val="63732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2D4CE1A-5214-C4E2-E64E-27EE6D2A484D}"/>
              </a:ext>
            </a:extLst>
          </p:cNvPr>
          <p:cNvSpPr>
            <a:spLocks noGrp="1"/>
          </p:cNvSpPr>
          <p:nvPr>
            <p:ph type="title"/>
          </p:nvPr>
        </p:nvSpPr>
        <p:spPr>
          <a:xfrm>
            <a:off x="1198182" y="559813"/>
            <a:ext cx="4390807" cy="1664573"/>
          </a:xfrm>
        </p:spPr>
        <p:txBody>
          <a:bodyPr vert="horz" lIns="91440" tIns="45720" rIns="91440" bIns="45720" rtlCol="0" anchor="ctr">
            <a:normAutofit/>
          </a:bodyPr>
          <a:lstStyle/>
          <a:p>
            <a:r>
              <a:rPr lang="en-US" kern="1200" dirty="0">
                <a:solidFill>
                  <a:schemeClr val="tx2"/>
                </a:solidFill>
                <a:latin typeface="+mj-lt"/>
                <a:ea typeface="+mj-ea"/>
                <a:cs typeface="+mj-cs"/>
              </a:rPr>
              <a:t>Unconventional Visualization</a:t>
            </a:r>
          </a:p>
        </p:txBody>
      </p:sp>
      <p:sp>
        <p:nvSpPr>
          <p:cNvPr id="4" name="TextBox 3">
            <a:extLst>
              <a:ext uri="{FF2B5EF4-FFF2-40B4-BE49-F238E27FC236}">
                <a16:creationId xmlns:a16="http://schemas.microsoft.com/office/drawing/2014/main" id="{C04E0F1D-FCD4-BB67-E65F-9A4646DD5588}"/>
              </a:ext>
            </a:extLst>
          </p:cNvPr>
          <p:cNvSpPr txBox="1"/>
          <p:nvPr/>
        </p:nvSpPr>
        <p:spPr>
          <a:xfrm>
            <a:off x="1185756" y="2384474"/>
            <a:ext cx="4390524" cy="3728613"/>
          </a:xfrm>
          <a:prstGeom prst="rect">
            <a:avLst/>
          </a:prstGeom>
        </p:spPr>
        <p:txBody>
          <a:bodyPr vert="horz" lIns="91440" tIns="45720" rIns="91440" bIns="45720" rtlCol="0">
            <a:normAutofit/>
          </a:bodyPr>
          <a:lstStyle/>
          <a:p>
            <a:pPr>
              <a:lnSpc>
                <a:spcPct val="110000"/>
              </a:lnSpc>
              <a:spcAft>
                <a:spcPts val="600"/>
              </a:spcAft>
              <a:buClr>
                <a:schemeClr val="accent5"/>
              </a:buClr>
            </a:pPr>
            <a:r>
              <a:rPr lang="en-US" dirty="0">
                <a:solidFill>
                  <a:schemeClr val="tx2"/>
                </a:solidFill>
              </a:rPr>
              <a:t>Explanation:</a:t>
            </a:r>
          </a:p>
          <a:p>
            <a:pPr>
              <a:lnSpc>
                <a:spcPct val="110000"/>
              </a:lnSpc>
              <a:spcAft>
                <a:spcPts val="600"/>
              </a:spcAft>
              <a:buClr>
                <a:schemeClr val="accent5"/>
              </a:buClr>
            </a:pPr>
            <a:r>
              <a:rPr lang="en-US" dirty="0">
                <a:solidFill>
                  <a:schemeClr val="tx2"/>
                </a:solidFill>
              </a:rPr>
              <a:t>The depiction of average social network joviality to individual education level can be considered unconventional since the conventional understanding of such relationship would be associated more with the education level in general rather than the individual.</a:t>
            </a:r>
          </a:p>
        </p:txBody>
      </p:sp>
      <p:grpSp>
        <p:nvGrpSpPr>
          <p:cNvPr id="25"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a:extLst>
              <a:ext uri="{FF2B5EF4-FFF2-40B4-BE49-F238E27FC236}">
                <a16:creationId xmlns:a16="http://schemas.microsoft.com/office/drawing/2014/main" id="{1B68B69D-A453-CD94-33A7-2D5086D168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2" r="-472"/>
          <a:stretch/>
        </p:blipFill>
        <p:spPr>
          <a:xfrm>
            <a:off x="5438808" y="232913"/>
            <a:ext cx="6764860" cy="6392174"/>
          </a:xfrm>
          <a:prstGeom prst="rect">
            <a:avLst/>
          </a:prstGeom>
        </p:spPr>
      </p:pic>
    </p:spTree>
    <p:extLst>
      <p:ext uri="{BB962C8B-B14F-4D97-AF65-F5344CB8AC3E}">
        <p14:creationId xmlns:p14="http://schemas.microsoft.com/office/powerpoint/2010/main" val="310954019"/>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412434"/>
      </a:dk2>
      <a:lt2>
        <a:srgbClr val="E2E8E7"/>
      </a:lt2>
      <a:accent1>
        <a:srgbClr val="D18B95"/>
      </a:accent1>
      <a:accent2>
        <a:srgbClr val="C772A2"/>
      </a:accent2>
      <a:accent3>
        <a:srgbClr val="D18BD0"/>
      </a:accent3>
      <a:accent4>
        <a:srgbClr val="A572C7"/>
      </a:accent4>
      <a:accent5>
        <a:srgbClr val="988BD1"/>
      </a:accent5>
      <a:accent6>
        <a:srgbClr val="7285C7"/>
      </a:accent6>
      <a:hlink>
        <a:srgbClr val="568E8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92</TotalTime>
  <Words>147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AvenirNext LT Pro Medium</vt:lpstr>
      <vt:lpstr>Arial</vt:lpstr>
      <vt:lpstr>Avenir Next LT Pro</vt:lpstr>
      <vt:lpstr>Rockwell</vt:lpstr>
      <vt:lpstr>Segoe UI</vt:lpstr>
      <vt:lpstr>Segoe UI Semilight</vt:lpstr>
      <vt:lpstr>ExploreVTI</vt:lpstr>
      <vt:lpstr>Deceptive Visualizations</vt:lpstr>
      <vt:lpstr>Illegible Visualization</vt:lpstr>
      <vt:lpstr>Incorrect Visualization</vt:lpstr>
      <vt:lpstr>Bullshit Visualization</vt:lpstr>
      <vt:lpstr>Unconventional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Deceptive Visualizations</dc:title>
  <dc:creator>Kenneth S. Munk</dc:creator>
  <cp:lastModifiedBy>Kenneth S. Munk</cp:lastModifiedBy>
  <cp:revision>1</cp:revision>
  <dcterms:created xsi:type="dcterms:W3CDTF">2022-06-20T00:39:30Z</dcterms:created>
  <dcterms:modified xsi:type="dcterms:W3CDTF">2022-06-20T02:12:17Z</dcterms:modified>
</cp:coreProperties>
</file>