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Poppins" panose="00000500000000000000" pitchFamily="2" charset="0"/>
      <p:regular r:id="rId15"/>
      <p:bold r:id="rId16"/>
      <p:italic r:id="rId17"/>
      <p:boldItalic r:id="rId18"/>
    </p:embeddedFont>
    <p:embeddedFont>
      <p:font typeface="Poppins Bold" panose="00000800000000000000" pitchFamily="2" charset="0"/>
      <p:regular r:id="rId19"/>
      <p:bold r:id="rId20"/>
    </p:embeddedFont>
    <p:embeddedFont>
      <p:font typeface="Poppins Medium" panose="00000600000000000000" pitchFamily="2" charset="0"/>
      <p:regular r:id="rId21"/>
      <p:italic r:id="rId22"/>
    </p:embeddedFont>
    <p:embeddedFont>
      <p:font typeface="Poppins Medium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BEAF0B-CE0D-40E1-A0B5-4D7B23627F07}" v="32" dt="2022-10-18T01:42:40.632"/>
    <p1510:client id="{5129A14E-32DF-4808-8EBE-9127D1129E61}" v="20" dt="2022-10-18T02:04:53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11.fntdata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17.10.2022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Key points:</a:t>
            </a:r>
          </a:p>
          <a:p>
            <a:r>
              <a:rPr lang="en-US" dirty="0"/>
              <a:t>Targeting Young Renters</a:t>
            </a:r>
            <a:endParaRPr lang="en-US" dirty="0">
              <a:cs typeface="Calibri"/>
            </a:endParaRPr>
          </a:p>
          <a:p>
            <a:r>
              <a:rPr lang="en-US" dirty="0"/>
              <a:t>Targeting Property Owners/Management</a:t>
            </a:r>
            <a:endParaRPr lang="en-US" dirty="0">
              <a:cs typeface="Calibri"/>
            </a:endParaRPr>
          </a:p>
          <a:p>
            <a:endParaRPr lang="en-US"/>
          </a:p>
          <a:p>
            <a:r>
              <a:rPr lang="en-US" dirty="0"/>
              <a:t>Market Size:</a:t>
            </a:r>
            <a:endParaRPr lang="en-US" dirty="0">
              <a:cs typeface="Calibri"/>
            </a:endParaRPr>
          </a:p>
          <a:p>
            <a:r>
              <a:rPr lang="en-US" dirty="0"/>
              <a:t>According to PEW research as of 2017 16% of American adults live in house share situations</a:t>
            </a:r>
            <a:endParaRPr lang="en-US" dirty="0">
              <a:cs typeface="Calibri"/>
            </a:endParaRPr>
          </a:p>
          <a:p>
            <a:endParaRPr lang="en-US"/>
          </a:p>
          <a:p>
            <a:r>
              <a:rPr lang="en-US" dirty="0"/>
              <a:t>This is over 40 million Americans</a:t>
            </a:r>
            <a:endParaRPr lang="en-US" dirty="0">
              <a:cs typeface="Calibri"/>
            </a:endParaRPr>
          </a:p>
          <a:p>
            <a:endParaRPr lang="en-US"/>
          </a:p>
          <a:p>
            <a:r>
              <a:rPr lang="en-US" dirty="0"/>
              <a:t>At $10 a month this could potentially be billions in revenue</a:t>
            </a:r>
            <a:endParaRPr lang="en-US" dirty="0">
              <a:cs typeface="Calibri"/>
            </a:endParaRPr>
          </a:p>
          <a:p>
            <a:endParaRPr lang="en-US"/>
          </a:p>
          <a:p>
            <a:r>
              <a:rPr lang="en-US" dirty="0"/>
              <a:t>2.5 Million Students in California</a:t>
            </a:r>
            <a:endParaRPr lang="en-US" dirty="0">
              <a:cs typeface="Calibri"/>
            </a:endParaRPr>
          </a:p>
          <a:p>
            <a:endParaRPr lang="en-US"/>
          </a:p>
          <a:p>
            <a:r>
              <a:rPr lang="en-US" dirty="0"/>
              <a:t>Age Breakdown of our target market:</a:t>
            </a:r>
            <a:endParaRPr lang="en-US" dirty="0">
              <a:cs typeface="Calibri"/>
            </a:endParaRPr>
          </a:p>
          <a:p>
            <a:r>
              <a:rPr lang="en-US" dirty="0"/>
              <a:t>55+ (30%)</a:t>
            </a:r>
            <a:endParaRPr lang="en-US" dirty="0">
              <a:cs typeface="Calibri"/>
            </a:endParaRPr>
          </a:p>
          <a:p>
            <a:r>
              <a:rPr lang="en-US" dirty="0"/>
              <a:t>45 to 54 (15.6%)</a:t>
            </a:r>
            <a:endParaRPr lang="en-US" dirty="0">
              <a:cs typeface="Calibri"/>
            </a:endParaRPr>
          </a:p>
          <a:p>
            <a:r>
              <a:rPr lang="en-US" dirty="0"/>
              <a:t>35 to 44 (19.9%)</a:t>
            </a:r>
            <a:endParaRPr lang="en-US" dirty="0">
              <a:cs typeface="Calibri"/>
            </a:endParaRPr>
          </a:p>
          <a:p>
            <a:r>
              <a:rPr lang="en-US" dirty="0"/>
              <a:t>under 35 (34.5%)</a:t>
            </a:r>
            <a:endParaRPr lang="en-US" dirty="0">
              <a:cs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Duane Guerrero</a:t>
            </a:r>
          </a:p>
          <a:p>
            <a:endParaRPr lang="en-US"/>
          </a:p>
          <a:p>
            <a:r>
              <a:rPr lang="en-US"/>
              <a:t>Student at Sacramento State University.  Likes to go to old town to have drinks with his friends and hang out often.</a:t>
            </a:r>
          </a:p>
          <a:p>
            <a:r>
              <a:rPr lang="en-US"/>
              <a:t>------------------------------------</a:t>
            </a:r>
          </a:p>
          <a:p>
            <a:r>
              <a:rPr lang="en-US"/>
              <a:t>Brigitte Schwartz</a:t>
            </a:r>
          </a:p>
          <a:p>
            <a:endParaRPr lang="en-US"/>
          </a:p>
          <a:p>
            <a:r>
              <a:rPr lang="en-US"/>
              <a:t>A nurse at a hospital.  She likes to take care of plants and read.  Unfortunately she's naturally messy.</a:t>
            </a:r>
          </a:p>
          <a:p>
            <a:r>
              <a:rPr lang="en-US"/>
              <a:t>------------------------------------</a:t>
            </a:r>
          </a:p>
          <a:p>
            <a:r>
              <a:rPr lang="en-US"/>
              <a:t>Preston Webster</a:t>
            </a:r>
          </a:p>
          <a:p>
            <a:endParaRPr lang="en-US"/>
          </a:p>
          <a:p>
            <a:r>
              <a:rPr lang="en-US"/>
              <a:t>A student at Sacramento State University and worker at Spicy Taco Palace and spends little time at home.</a:t>
            </a:r>
          </a:p>
          <a:p>
            <a:endParaRPr lang="en-US"/>
          </a:p>
          <a:p>
            <a:r>
              <a:rPr lang="en-US"/>
              <a:t>-------------------------------</a:t>
            </a:r>
          </a:p>
          <a:p>
            <a:r>
              <a:rPr lang="en-US"/>
              <a:t>Problems that our residents have together:</a:t>
            </a:r>
          </a:p>
          <a:p>
            <a:r>
              <a:rPr lang="en-US"/>
              <a:t>-----------------------------</a:t>
            </a:r>
          </a:p>
          <a:p>
            <a:r>
              <a:rPr lang="en-US"/>
              <a:t>- Schedules don't align</a:t>
            </a:r>
          </a:p>
          <a:p>
            <a:endParaRPr lang="en-US"/>
          </a:p>
          <a:p>
            <a:r>
              <a:rPr lang="en-US"/>
              <a:t>- Hard to make rent on time</a:t>
            </a:r>
          </a:p>
          <a:p>
            <a:endParaRPr lang="en-US"/>
          </a:p>
          <a:p>
            <a:r>
              <a:rPr lang="en-US"/>
              <a:t>- No dedicated communication tools for residents</a:t>
            </a:r>
          </a:p>
          <a:p>
            <a:endParaRPr lang="en-US"/>
          </a:p>
          <a:p>
            <a:r>
              <a:rPr lang="en-US"/>
              <a:t>- Hard to keep track of important documents</a:t>
            </a:r>
          </a:p>
          <a:p>
            <a:endParaRPr lang="en-US"/>
          </a:p>
          <a:p>
            <a:r>
              <a:rPr lang="en-US"/>
              <a:t>- Hard to keep track of all the shared expenses</a:t>
            </a:r>
          </a:p>
          <a:p>
            <a:endParaRPr lang="en-US"/>
          </a:p>
          <a:p>
            <a:r>
              <a:rPr lang="en-US"/>
              <a:t>- Hard to find tools to mediate arguments</a:t>
            </a:r>
          </a:p>
          <a:p>
            <a:endParaRPr lang="en-US"/>
          </a:p>
          <a:p>
            <a:r>
              <a:rPr lang="en-US"/>
              <a:t>- Hard to find new roommates that mesh well</a:t>
            </a:r>
          </a:p>
          <a:p>
            <a:endParaRPr lang="en-US"/>
          </a:p>
          <a:p>
            <a:r>
              <a:rPr lang="en-US"/>
              <a:t>Key Highlight</a:t>
            </a:r>
          </a:p>
          <a:p>
            <a:r>
              <a:rPr lang="en-US"/>
              <a:t>- Without a way to communicate or track roommate needs, these problems can pile up leading to conflict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Picture is a sample of app in development - not final product</a:t>
            </a:r>
          </a:p>
          <a:p>
            <a:endParaRPr lang="en-US"/>
          </a:p>
          <a:p>
            <a:r>
              <a:rPr lang="en-US"/>
              <a:t>Key features of rezidenc</a:t>
            </a:r>
          </a:p>
          <a:p>
            <a:r>
              <a:rPr lang="en-US"/>
              <a:t>-Chat</a:t>
            </a:r>
          </a:p>
          <a:p>
            <a:r>
              <a:rPr lang="en-US"/>
              <a:t>-Conflict Management</a:t>
            </a:r>
          </a:p>
          <a:p>
            <a:r>
              <a:rPr lang="en-US"/>
              <a:t>-Reminders</a:t>
            </a:r>
          </a:p>
          <a:p>
            <a:r>
              <a:rPr lang="en-US"/>
              <a:t>-Document Storage</a:t>
            </a:r>
          </a:p>
          <a:p>
            <a:r>
              <a:rPr lang="en-US"/>
              <a:t>-Roommate Finder</a:t>
            </a:r>
          </a:p>
          <a:p>
            <a:r>
              <a:rPr lang="en-US"/>
              <a:t>-Calendars</a:t>
            </a:r>
          </a:p>
          <a:p>
            <a:r>
              <a:rPr lang="en-US"/>
              <a:t>-Roommate management</a:t>
            </a:r>
          </a:p>
          <a:p>
            <a:endParaRPr lang="en-US"/>
          </a:p>
          <a:p>
            <a:r>
              <a:rPr lang="en-US"/>
              <a:t>How Rezidenc will help:</a:t>
            </a:r>
          </a:p>
          <a:p>
            <a:r>
              <a:rPr lang="en-US"/>
              <a:t>- Roommates can work together on chores using to-do lists. Provides accountability</a:t>
            </a:r>
          </a:p>
          <a:p>
            <a:endParaRPr lang="en-US"/>
          </a:p>
          <a:p>
            <a:r>
              <a:rPr lang="en-US"/>
              <a:t>- Group activity section to plan hangouts and outings for roommate wellbeing</a:t>
            </a:r>
          </a:p>
          <a:p>
            <a:endParaRPr lang="en-US"/>
          </a:p>
          <a:p>
            <a:r>
              <a:rPr lang="en-US"/>
              <a:t>- Collaborates with mental health providers for access to outside support</a:t>
            </a:r>
          </a:p>
          <a:p>
            <a:endParaRPr lang="en-US"/>
          </a:p>
          <a:p>
            <a:r>
              <a:rPr lang="en-US"/>
              <a:t>- Communicate directly with property management and property owners about issues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Renters are the product to the property owners and management</a:t>
            </a:r>
          </a:p>
          <a:p>
            <a:endParaRPr lang="en-US"/>
          </a:p>
          <a:p>
            <a:r>
              <a:rPr lang="en-US"/>
              <a:t>Renters have the option to use the app for free</a:t>
            </a:r>
          </a:p>
          <a:p>
            <a:endParaRPr lang="en-US"/>
          </a:p>
          <a:p>
            <a:r>
              <a:rPr lang="en-US"/>
              <a:t>Additional features are available to residents who pay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Free Users Get</a:t>
            </a:r>
          </a:p>
          <a:p>
            <a:r>
              <a:rPr lang="en-US"/>
              <a:t>-Sheduling services</a:t>
            </a:r>
          </a:p>
          <a:p>
            <a:r>
              <a:rPr lang="en-US"/>
              <a:t>-Group messaging</a:t>
            </a:r>
          </a:p>
          <a:p>
            <a:r>
              <a:rPr lang="en-US"/>
              <a:t>-Bill reminders</a:t>
            </a:r>
          </a:p>
          <a:p>
            <a:r>
              <a:rPr lang="en-US"/>
              <a:t>-Group activity portal</a:t>
            </a:r>
          </a:p>
          <a:p>
            <a:endParaRPr lang="en-US"/>
          </a:p>
          <a:p>
            <a:r>
              <a:rPr lang="en-US"/>
              <a:t>Paid Users Also Get:</a:t>
            </a:r>
          </a:p>
          <a:p>
            <a:r>
              <a:rPr lang="en-US"/>
              <a:t>-Document Storage</a:t>
            </a:r>
          </a:p>
          <a:p>
            <a:r>
              <a:rPr lang="en-US"/>
              <a:t>-Budgeting</a:t>
            </a:r>
          </a:p>
          <a:p>
            <a:r>
              <a:rPr lang="en-US"/>
              <a:t>-Calendar</a:t>
            </a:r>
          </a:p>
          <a:p>
            <a:r>
              <a:rPr lang="en-US"/>
              <a:t>-Roomate rating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017267" y="667005"/>
            <a:ext cx="7891243" cy="746708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8583729" y="6320317"/>
            <a:ext cx="2676236" cy="293798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2605393" y="6320317"/>
            <a:ext cx="2681577" cy="293798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0596864" y="5140701"/>
            <a:ext cx="2726709" cy="299339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28700" y="4011989"/>
            <a:ext cx="7248985" cy="212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718"/>
              </a:lnSpc>
            </a:pPr>
            <a:r>
              <a:rPr lang="en-US" sz="13098" spc="-419">
                <a:solidFill>
                  <a:srgbClr val="000000"/>
                </a:solidFill>
                <a:latin typeface="Poppins Medium Bold"/>
              </a:rPr>
              <a:t>Rezidenc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5981700"/>
            <a:ext cx="6450787" cy="1412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3"/>
              </a:lnSpc>
            </a:pPr>
            <a:r>
              <a:rPr lang="en-US" sz="4199" spc="873">
                <a:solidFill>
                  <a:srgbClr val="000000"/>
                </a:solidFill>
                <a:latin typeface="Poppins"/>
              </a:rPr>
              <a:t>SOLUTIONS FOR ROOMMATES 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3782216" y="4191304"/>
            <a:ext cx="417327" cy="4173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58231" y="4182721"/>
            <a:ext cx="9771538" cy="1477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>
                <a:solidFill>
                  <a:srgbClr val="020072"/>
                </a:solidFill>
                <a:latin typeface="Poppins Bold"/>
              </a:rPr>
              <a:t>13 Million Under 35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299838" y="2291088"/>
            <a:ext cx="7688323" cy="2120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18"/>
              </a:lnSpc>
            </a:pPr>
            <a:r>
              <a:rPr lang="en-US" sz="11727">
                <a:solidFill>
                  <a:srgbClr val="000000"/>
                </a:solidFill>
                <a:latin typeface="Poppins Bold"/>
              </a:rPr>
              <a:t>40 Million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014089" y="5299781"/>
            <a:ext cx="8272942" cy="1998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418"/>
              </a:lnSpc>
            </a:pPr>
            <a:r>
              <a:rPr lang="en-US" sz="11727">
                <a:solidFill>
                  <a:srgbClr val="000000"/>
                </a:solidFill>
                <a:latin typeface="Poppins Bold"/>
              </a:rPr>
              <a:t>Roomates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028700" y="1028717"/>
            <a:ext cx="4935556" cy="541827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629680" y="3737855"/>
            <a:ext cx="5028640" cy="552046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2313893" y="1028717"/>
            <a:ext cx="4945407" cy="5418275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070974" y="167577"/>
            <a:ext cx="12146052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2"/>
              </a:lnSpc>
            </a:pPr>
            <a:r>
              <a:rPr lang="en-US" sz="7985" spc="-255">
                <a:solidFill>
                  <a:srgbClr val="000000"/>
                </a:solidFill>
                <a:latin typeface="Poppins Medium"/>
              </a:rPr>
              <a:t>Our Target Market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3F4021-EFF1-D807-6D99-87FF6A984177}"/>
              </a:ext>
            </a:extLst>
          </p:cNvPr>
          <p:cNvSpPr/>
          <p:nvPr/>
        </p:nvSpPr>
        <p:spPr>
          <a:xfrm>
            <a:off x="-12700" y="2548466"/>
            <a:ext cx="12953999" cy="4910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r="51136" b="703"/>
          <a:stretch>
            <a:fillRect/>
          </a:stretch>
        </p:blipFill>
        <p:spPr>
          <a:xfrm>
            <a:off x="12417425" y="0"/>
            <a:ext cx="5650922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3438525"/>
            <a:ext cx="11124633" cy="3077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005"/>
              </a:lnSpc>
            </a:pPr>
            <a:r>
              <a:rPr lang="en-US" sz="20000" spc="-640" dirty="0" err="1">
                <a:solidFill>
                  <a:srgbClr val="FFFFFF"/>
                </a:solidFill>
                <a:latin typeface="Poppins Medium Bold"/>
              </a:rPr>
              <a:t>Rezidec</a:t>
            </a:r>
            <a:endParaRPr lang="en-US" sz="20000" spc="-640" dirty="0" err="1">
              <a:solidFill>
                <a:srgbClr val="FFFFFF"/>
              </a:solidFill>
              <a:latin typeface="Poppins Medium Bold"/>
              <a:cs typeface="Poppins Medium Bold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245505" y="3734221"/>
            <a:ext cx="547932" cy="5479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199757" y="6172200"/>
            <a:ext cx="3888486" cy="41148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674416" y="-76200"/>
            <a:ext cx="14939168" cy="2695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997"/>
              </a:lnSpc>
            </a:pPr>
            <a:r>
              <a:rPr lang="en-US" sz="14998">
                <a:solidFill>
                  <a:srgbClr val="000000"/>
                </a:solidFill>
                <a:latin typeface="Poppins Medium Bold"/>
              </a:rPr>
              <a:t>Business Model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24346" y="2952750"/>
            <a:ext cx="5369553" cy="321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Poppins Medium Bold"/>
              </a:rPr>
              <a:t>B2B </a:t>
            </a:r>
          </a:p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Poppins Medium Bold"/>
              </a:rPr>
              <a:t>Premium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088243" y="2952750"/>
            <a:ext cx="6128240" cy="321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Poppins Medium Bold"/>
              </a:rPr>
              <a:t>B2C </a:t>
            </a:r>
          </a:p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Poppins Medium Bold"/>
              </a:rPr>
              <a:t>Freemium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1413837" y="6271185"/>
            <a:ext cx="1964271" cy="215638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5342378" y="6271185"/>
            <a:ext cx="1874104" cy="2057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3378108" y="7349377"/>
            <a:ext cx="1964271" cy="2156385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3000739" y="6271185"/>
            <a:ext cx="2816768" cy="3086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26DD7491E91E46B12B2A2841EE3B14" ma:contentTypeVersion="2" ma:contentTypeDescription="Create a new document." ma:contentTypeScope="" ma:versionID="57eab871ce34a4616970b7fb5320fec1">
  <xsd:schema xmlns:xsd="http://www.w3.org/2001/XMLSchema" xmlns:xs="http://www.w3.org/2001/XMLSchema" xmlns:p="http://schemas.microsoft.com/office/2006/metadata/properties" xmlns:ns2="a7eb5a0a-a47d-4569-92d5-778d85b2bc92" targetNamespace="http://schemas.microsoft.com/office/2006/metadata/properties" ma:root="true" ma:fieldsID="5c3dab1fbe9cb36e78749a73630dcebf" ns2:_="">
    <xsd:import namespace="a7eb5a0a-a47d-4569-92d5-778d85b2bc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eb5a0a-a47d-4569-92d5-778d85b2bc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678841-4D5E-444B-8A66-C5AF1F706DC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DA8602C-1050-4DFC-B8E6-335FB9E15A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913C6E-0728-43E0-98D1-34626DE7A4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eb5a0a-a47d-4569-92d5-778d85b2bc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Rezidenc -- Pitch Deck Oct 2022</dc:title>
  <cp:revision>22</cp:revision>
  <dcterms:created xsi:type="dcterms:W3CDTF">2006-08-16T00:00:00Z</dcterms:created>
  <dcterms:modified xsi:type="dcterms:W3CDTF">2022-10-18T02:14:51Z</dcterms:modified>
  <dc:identifier>DAFO2b0yb-8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0x010100F726DD7491E91E46B12B2A2841EE3B14</vt:lpwstr>
  </property>
</Properties>
</file>