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E816AA0E-2A0E-4679-AFB8-1C36D4299202}" type="datetimeFigureOut">
              <a:rPr lang="zh-CN" altLang="en-US" smtClean="0"/>
              <a:t>2014/8/25</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C366D9B-CEE4-4CA1-912F-EEF26154FFA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E816AA0E-2A0E-4679-AFB8-1C36D4299202}" type="datetimeFigureOut">
              <a:rPr lang="zh-CN" altLang="en-US" smtClean="0"/>
              <a:t>2014/8/25</a:t>
            </a:fld>
            <a:endParaRPr lang="zh-CN" altLang="en-US"/>
          </a:p>
        </p:txBody>
      </p:sp>
      <p:sp>
        <p:nvSpPr>
          <p:cNvPr id="27" name="灯片编号占位符 26"/>
          <p:cNvSpPr>
            <a:spLocks noGrp="1"/>
          </p:cNvSpPr>
          <p:nvPr>
            <p:ph type="sldNum" sz="quarter" idx="11"/>
          </p:nvPr>
        </p:nvSpPr>
        <p:spPr/>
        <p:txBody>
          <a:bodyPr rtlCol="0"/>
          <a:lstStyle/>
          <a:p>
            <a:fld id="{FC366D9B-CEE4-4CA1-912F-EEF26154FFAE}"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E816AA0E-2A0E-4679-AFB8-1C36D4299202}" type="datetimeFigureOut">
              <a:rPr lang="zh-CN" altLang="en-US" smtClean="0"/>
              <a:t>2014/8/25</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E816AA0E-2A0E-4679-AFB8-1C36D4299202}" type="datetimeFigureOut">
              <a:rPr lang="zh-CN" altLang="en-US" smtClean="0"/>
              <a:t>2014/8/25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366D9B-CEE4-4CA1-912F-EEF26154FFA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816AA0E-2A0E-4679-AFB8-1C36D4299202}" type="datetimeFigureOut">
              <a:rPr lang="zh-CN" altLang="en-US" smtClean="0"/>
              <a:t>2014/8/25</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C366D9B-CEE4-4CA1-912F-EEF26154F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baike.baidu.com/view/4085600.htm" TargetMode="External"/><Relationship Id="rId3" Type="http://schemas.openxmlformats.org/officeDocument/2006/relationships/hyperlink" Target="http://baike.baidu.com/view/315045.htm" TargetMode="External"/><Relationship Id="rId7" Type="http://schemas.openxmlformats.org/officeDocument/2006/relationships/hyperlink" Target="http://baike.baidu.com/view/98838.htm" TargetMode="External"/><Relationship Id="rId2" Type="http://schemas.openxmlformats.org/officeDocument/2006/relationships/hyperlink" Target="http://baike.baidu.com/view/356836.htm" TargetMode="External"/><Relationship Id="rId1" Type="http://schemas.openxmlformats.org/officeDocument/2006/relationships/slideLayout" Target="../slideLayouts/slideLayout2.xml"/><Relationship Id="rId6" Type="http://schemas.openxmlformats.org/officeDocument/2006/relationships/hyperlink" Target="http://baike.baidu.com/view/556681.htm" TargetMode="External"/><Relationship Id="rId5" Type="http://schemas.openxmlformats.org/officeDocument/2006/relationships/hyperlink" Target="http://baike.baidu.com/view/209670.htm" TargetMode="External"/><Relationship Id="rId4" Type="http://schemas.openxmlformats.org/officeDocument/2006/relationships/hyperlink" Target="http://baike.baidu.com/view/80110.htm" TargetMode="External"/><Relationship Id="rId9" Type="http://schemas.openxmlformats.org/officeDocument/2006/relationships/hyperlink" Target="http://baike.baidu.com/view/8752736.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baike.baidu.com/view/15007.htm" TargetMode="External"/><Relationship Id="rId2" Type="http://schemas.openxmlformats.org/officeDocument/2006/relationships/hyperlink" Target="http://baike.baidu.com/view/364947.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1</a:t>
            </a:r>
            <a:r>
              <a:rPr lang="zh-CN" altLang="zh-CN" dirty="0"/>
              <a:t>章</a:t>
            </a:r>
            <a:r>
              <a:rPr lang="en-US" altLang="zh-CN" dirty="0"/>
              <a:t>  Linux</a:t>
            </a:r>
            <a:r>
              <a:rPr lang="zh-CN" altLang="zh-CN" dirty="0"/>
              <a:t>及</a:t>
            </a:r>
            <a:r>
              <a:rPr lang="en-US" altLang="zh-CN" dirty="0"/>
              <a:t>Linux Shell</a:t>
            </a:r>
            <a:r>
              <a:rPr lang="zh-CN" altLang="zh-CN" dirty="0"/>
              <a:t>简介</a:t>
            </a:r>
            <a:endParaRPr lang="zh-CN" altLang="en-US" dirty="0"/>
          </a:p>
        </p:txBody>
      </p:sp>
    </p:spTree>
    <p:extLst>
      <p:ext uri="{BB962C8B-B14F-4D97-AF65-F5344CB8AC3E}">
        <p14:creationId xmlns:p14="http://schemas.microsoft.com/office/powerpoint/2010/main" val="108401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什么是</a:t>
            </a:r>
            <a:r>
              <a:rPr lang="en-US" altLang="zh-CN" dirty="0"/>
              <a:t>Linux Shell</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当普通用户成功登录，系统将执行一个</a:t>
            </a:r>
            <a:r>
              <a:rPr lang="en-US" altLang="zh-CN" dirty="0"/>
              <a:t>Shell</a:t>
            </a:r>
            <a:r>
              <a:rPr lang="zh-CN" altLang="zh-CN" dirty="0"/>
              <a:t>程序，</a:t>
            </a:r>
            <a:r>
              <a:rPr lang="en-US" altLang="zh-CN" dirty="0"/>
              <a:t>Shell</a:t>
            </a:r>
            <a:r>
              <a:rPr lang="zh-CN" altLang="zh-CN" dirty="0"/>
              <a:t>进程会提供一个命令行提示符。作为默认值，普通用户用“</a:t>
            </a:r>
            <a:r>
              <a:rPr lang="en-US" altLang="zh-CN" dirty="0"/>
              <a:t>$</a:t>
            </a:r>
            <a:r>
              <a:rPr lang="zh-CN" altLang="zh-CN" dirty="0"/>
              <a:t>”作提示符，超级用户（</a:t>
            </a:r>
            <a:r>
              <a:rPr lang="en-US" altLang="zh-CN" dirty="0"/>
              <a:t>root</a:t>
            </a:r>
            <a:r>
              <a:rPr lang="zh-CN" altLang="zh-CN" dirty="0"/>
              <a:t>）用“</a:t>
            </a:r>
            <a:r>
              <a:rPr lang="en-US" altLang="zh-CN" dirty="0"/>
              <a:t>#</a:t>
            </a:r>
            <a:r>
              <a:rPr lang="zh-CN" altLang="zh-CN" dirty="0"/>
              <a:t>”作提示符。一旦出现了</a:t>
            </a:r>
            <a:r>
              <a:rPr lang="en-US" altLang="zh-CN" dirty="0"/>
              <a:t>Shell</a:t>
            </a:r>
            <a:r>
              <a:rPr lang="zh-CN" altLang="zh-CN" dirty="0"/>
              <a:t>提示符，就可以键入命令名称及命令所需的参数，键入回车后，</a:t>
            </a:r>
            <a:r>
              <a:rPr lang="en-US" altLang="zh-CN" dirty="0"/>
              <a:t>Shell</a:t>
            </a:r>
            <a:r>
              <a:rPr lang="zh-CN" altLang="zh-CN" dirty="0"/>
              <a:t>将执行这些命令。</a:t>
            </a:r>
          </a:p>
          <a:p>
            <a:r>
              <a:rPr lang="zh-CN" altLang="zh-CN" dirty="0"/>
              <a:t>在</a:t>
            </a:r>
            <a:r>
              <a:rPr lang="en-US" altLang="zh-CN" dirty="0"/>
              <a:t>Shell</a:t>
            </a:r>
            <a:r>
              <a:rPr lang="zh-CN" altLang="zh-CN" dirty="0"/>
              <a:t>执行命令时，</a:t>
            </a:r>
            <a:r>
              <a:rPr lang="en-US" altLang="zh-CN" dirty="0"/>
              <a:t>Shell</a:t>
            </a:r>
            <a:r>
              <a:rPr lang="zh-CN" altLang="zh-CN" dirty="0"/>
              <a:t>首先检查命令是否是内部命令，若不是再检查是否是一个应用程序（这里的应用程序可以是</a:t>
            </a:r>
            <a:r>
              <a:rPr lang="en-US" altLang="zh-CN" dirty="0"/>
              <a:t>Linux</a:t>
            </a:r>
            <a:r>
              <a:rPr lang="zh-CN" altLang="zh-CN" dirty="0"/>
              <a:t>本身的实用程序，如</a:t>
            </a:r>
            <a:r>
              <a:rPr lang="en-US" altLang="zh-CN" dirty="0"/>
              <a:t>date</a:t>
            </a:r>
            <a:r>
              <a:rPr lang="zh-CN" altLang="zh-CN" dirty="0"/>
              <a:t>和</a:t>
            </a:r>
            <a:r>
              <a:rPr lang="en-US" altLang="zh-CN" dirty="0"/>
              <a:t>cat</a:t>
            </a:r>
            <a:r>
              <a:rPr lang="zh-CN" altLang="zh-CN" dirty="0"/>
              <a:t>，也可以是购买的商业程序，如</a:t>
            </a:r>
            <a:r>
              <a:rPr lang="en-US" altLang="zh-CN" dirty="0" err="1"/>
              <a:t>rtds</a:t>
            </a:r>
            <a:r>
              <a:rPr lang="zh-CN" altLang="zh-CN" dirty="0"/>
              <a:t>，或是自由软件，如</a:t>
            </a:r>
            <a:r>
              <a:rPr lang="en-US" altLang="zh-CN" dirty="0" err="1"/>
              <a:t>emacs</a:t>
            </a:r>
            <a:r>
              <a:rPr lang="zh-CN" altLang="zh-CN" dirty="0"/>
              <a:t>），</a:t>
            </a:r>
            <a:r>
              <a:rPr lang="en-US" altLang="zh-CN" dirty="0"/>
              <a:t>Shell</a:t>
            </a:r>
            <a:r>
              <a:rPr lang="zh-CN" altLang="zh-CN" dirty="0"/>
              <a:t>在搜索路径里寻找这些应用程序（搜索路径是一个存放可执行程序的目录列表）。如果键入的命令不是一个内部命令并且在搜索路径里没有找到这个可执行文件，</a:t>
            </a:r>
            <a:r>
              <a:rPr lang="en-US" altLang="zh-CN" dirty="0"/>
              <a:t>Shell</a:t>
            </a:r>
            <a:r>
              <a:rPr lang="zh-CN" altLang="zh-CN" dirty="0"/>
              <a:t>将会显示一条错误信息。如果能够成功找到命令，该命令将被分解为系统调用并传给</a:t>
            </a:r>
            <a:r>
              <a:rPr lang="en-US" altLang="zh-CN" dirty="0"/>
              <a:t>Linux</a:t>
            </a:r>
            <a:r>
              <a:rPr lang="zh-CN" altLang="zh-CN" dirty="0"/>
              <a:t>内核。</a:t>
            </a:r>
          </a:p>
          <a:p>
            <a:pPr marL="109728" indent="0">
              <a:buNone/>
            </a:pPr>
            <a:endParaRPr lang="zh-CN" altLang="en-US" dirty="0"/>
          </a:p>
        </p:txBody>
      </p:sp>
    </p:spTree>
    <p:extLst>
      <p:ext uri="{BB962C8B-B14F-4D97-AF65-F5344CB8AC3E}">
        <p14:creationId xmlns:p14="http://schemas.microsoft.com/office/powerpoint/2010/main" val="287728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什么是</a:t>
            </a:r>
            <a:r>
              <a:rPr lang="en-US" altLang="zh-CN" dirty="0"/>
              <a:t>Linux Shell</a:t>
            </a:r>
            <a:endParaRPr lang="zh-CN" altLang="en-US" dirty="0"/>
          </a:p>
        </p:txBody>
      </p:sp>
      <p:sp>
        <p:nvSpPr>
          <p:cNvPr id="3" name="内容占位符 2"/>
          <p:cNvSpPr>
            <a:spLocks noGrp="1"/>
          </p:cNvSpPr>
          <p:nvPr>
            <p:ph idx="1"/>
          </p:nvPr>
        </p:nvSpPr>
        <p:spPr/>
        <p:txBody>
          <a:bodyPr>
            <a:normAutofit lnSpcReduction="10000"/>
          </a:bodyPr>
          <a:lstStyle/>
          <a:p>
            <a:pPr marL="109728" indent="0">
              <a:buNone/>
            </a:pPr>
            <a:r>
              <a:rPr lang="zh-CN" altLang="zh-CN" dirty="0"/>
              <a:t>在</a:t>
            </a:r>
            <a:r>
              <a:rPr lang="en-US" altLang="zh-CN" dirty="0"/>
              <a:t>Shell</a:t>
            </a:r>
            <a:r>
              <a:rPr lang="zh-CN" altLang="zh-CN" dirty="0"/>
              <a:t>下，你可以使用如下按键组合来编辑和回调命令：</a:t>
            </a:r>
          </a:p>
          <a:p>
            <a:pPr lvl="0"/>
            <a:r>
              <a:rPr lang="en-US" altLang="zh-CN" dirty="0"/>
              <a:t>CTRL + W</a:t>
            </a:r>
            <a:r>
              <a:rPr lang="zh-CN" altLang="zh-CN" dirty="0"/>
              <a:t>：删除光标位置前的单词</a:t>
            </a:r>
          </a:p>
          <a:p>
            <a:pPr lvl="0"/>
            <a:r>
              <a:rPr lang="en-US" altLang="zh-CN" dirty="0"/>
              <a:t>CTRL + U</a:t>
            </a:r>
            <a:r>
              <a:rPr lang="zh-CN" altLang="zh-CN" dirty="0"/>
              <a:t>：清空行</a:t>
            </a:r>
          </a:p>
          <a:p>
            <a:pPr lvl="0"/>
            <a:r>
              <a:rPr lang="zh-CN" altLang="zh-CN" dirty="0"/>
              <a:t>↑，↓方向键：查看命令历史</a:t>
            </a:r>
          </a:p>
          <a:p>
            <a:pPr lvl="0"/>
            <a:r>
              <a:rPr lang="en-US" altLang="zh-CN" dirty="0"/>
              <a:t>Tab</a:t>
            </a:r>
            <a:r>
              <a:rPr lang="zh-CN" altLang="zh-CN" dirty="0"/>
              <a:t>：自动补全文件名、目录名和命令等等</a:t>
            </a:r>
          </a:p>
          <a:p>
            <a:pPr lvl="0"/>
            <a:r>
              <a:rPr lang="en-US" altLang="zh-CN" dirty="0"/>
              <a:t>CTRL + R</a:t>
            </a:r>
            <a:r>
              <a:rPr lang="zh-CN" altLang="zh-CN" dirty="0"/>
              <a:t>：搜索先前使用的命令</a:t>
            </a:r>
          </a:p>
          <a:p>
            <a:pPr lvl="0"/>
            <a:r>
              <a:rPr lang="en-US" altLang="zh-CN" dirty="0"/>
              <a:t>CTRL + C</a:t>
            </a:r>
            <a:r>
              <a:rPr lang="zh-CN" altLang="zh-CN" dirty="0"/>
              <a:t>：中止当前命令</a:t>
            </a:r>
          </a:p>
          <a:p>
            <a:pPr lvl="0"/>
            <a:r>
              <a:rPr lang="en-US" altLang="zh-CN" dirty="0"/>
              <a:t>CTRL + D</a:t>
            </a:r>
            <a:r>
              <a:rPr lang="zh-CN" altLang="zh-CN" dirty="0"/>
              <a:t>：退出登录</a:t>
            </a:r>
            <a:r>
              <a:rPr lang="en-US" altLang="zh-CN" dirty="0"/>
              <a:t>Shell</a:t>
            </a:r>
            <a:endParaRPr lang="zh-CN" altLang="zh-CN" dirty="0"/>
          </a:p>
          <a:p>
            <a:pPr lvl="0"/>
            <a:r>
              <a:rPr lang="en-US" altLang="zh-CN" dirty="0"/>
              <a:t>ESC + T</a:t>
            </a:r>
            <a:r>
              <a:rPr lang="zh-CN" altLang="zh-CN" dirty="0"/>
              <a:t>：调换光标前的两个单词</a:t>
            </a:r>
          </a:p>
          <a:p>
            <a:endParaRPr lang="zh-CN" altLang="en-US" dirty="0"/>
          </a:p>
        </p:txBody>
      </p:sp>
    </p:spTree>
    <p:extLst>
      <p:ext uri="{BB962C8B-B14F-4D97-AF65-F5344CB8AC3E}">
        <p14:creationId xmlns:p14="http://schemas.microsoft.com/office/powerpoint/2010/main" val="284996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什么是</a:t>
            </a:r>
            <a:r>
              <a:rPr lang="en-US" altLang="zh-CN" dirty="0"/>
              <a:t>Linux Shell</a:t>
            </a:r>
            <a:endParaRPr lang="zh-CN" altLang="en-US" dirty="0"/>
          </a:p>
        </p:txBody>
      </p:sp>
      <p:sp>
        <p:nvSpPr>
          <p:cNvPr id="3" name="内容占位符 2"/>
          <p:cNvSpPr>
            <a:spLocks noGrp="1"/>
          </p:cNvSpPr>
          <p:nvPr>
            <p:ph idx="1"/>
          </p:nvPr>
        </p:nvSpPr>
        <p:spPr/>
        <p:txBody>
          <a:bodyPr/>
          <a:lstStyle/>
          <a:p>
            <a:r>
              <a:rPr lang="zh-CN" altLang="zh-CN" dirty="0"/>
              <a:t>当用户准备结束登录对话进程时，可以键入</a:t>
            </a:r>
            <a:r>
              <a:rPr lang="en-US" altLang="zh-CN" dirty="0"/>
              <a:t>logout</a:t>
            </a:r>
            <a:r>
              <a:rPr lang="zh-CN" altLang="zh-CN" dirty="0"/>
              <a:t>命令、</a:t>
            </a:r>
            <a:r>
              <a:rPr lang="en-US" altLang="zh-CN" dirty="0"/>
              <a:t>exit</a:t>
            </a:r>
            <a:r>
              <a:rPr lang="zh-CN" altLang="zh-CN" dirty="0"/>
              <a:t>命令或</a:t>
            </a:r>
            <a:r>
              <a:rPr lang="en-US" altLang="zh-CN" dirty="0"/>
              <a:t>CTRL+D</a:t>
            </a:r>
            <a:r>
              <a:rPr lang="zh-CN" altLang="zh-CN" dirty="0"/>
              <a:t>，结束登录。</a:t>
            </a:r>
          </a:p>
          <a:p>
            <a:r>
              <a:rPr lang="en-US" altLang="zh-CN" dirty="0"/>
              <a:t>Linux Shell</a:t>
            </a:r>
            <a:r>
              <a:rPr lang="zh-CN" altLang="zh-CN" dirty="0"/>
              <a:t>的另一个重要特性是它自身就是一个解释型的程序设计语言，</a:t>
            </a:r>
            <a:r>
              <a:rPr lang="en-US" altLang="zh-CN" dirty="0"/>
              <a:t>Shell</a:t>
            </a:r>
            <a:r>
              <a:rPr lang="zh-CN" altLang="zh-CN" dirty="0"/>
              <a:t>程序设计语言支持绝大多数在高级语言中能见到的程序元素，如函数、变量、数组和程序控制结构等。</a:t>
            </a:r>
            <a:r>
              <a:rPr lang="en-US" altLang="zh-CN" dirty="0"/>
              <a:t>Shell</a:t>
            </a:r>
            <a:r>
              <a:rPr lang="zh-CN" altLang="zh-CN" dirty="0"/>
              <a:t>编程语言简单易学，任何在提示符中能键入的命令都可以放到一个可执行的</a:t>
            </a:r>
            <a:r>
              <a:rPr lang="en-US" altLang="zh-CN" dirty="0"/>
              <a:t>Shell</a:t>
            </a:r>
            <a:r>
              <a:rPr lang="zh-CN" altLang="zh-CN" dirty="0"/>
              <a:t>脚本中。</a:t>
            </a:r>
          </a:p>
          <a:p>
            <a:pPr marL="109728" indent="0">
              <a:buNone/>
            </a:pPr>
            <a:endParaRPr lang="zh-CN" altLang="en-US" dirty="0"/>
          </a:p>
        </p:txBody>
      </p:sp>
    </p:spTree>
    <p:extLst>
      <p:ext uri="{BB962C8B-B14F-4D97-AF65-F5344CB8AC3E}">
        <p14:creationId xmlns:p14="http://schemas.microsoft.com/office/powerpoint/2010/main" val="40237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1.3  Shell</a:t>
            </a:r>
            <a:r>
              <a:rPr lang="zh-CN" altLang="zh-CN" dirty="0">
                <a:effectLst/>
              </a:rPr>
              <a:t>的种类</a:t>
            </a:r>
            <a:endParaRPr lang="zh-CN" altLang="en-US" dirty="0"/>
          </a:p>
        </p:txBody>
      </p:sp>
    </p:spTree>
    <p:extLst>
      <p:ext uri="{BB962C8B-B14F-4D97-AF65-F5344CB8AC3E}">
        <p14:creationId xmlns:p14="http://schemas.microsoft.com/office/powerpoint/2010/main" val="212478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1.3  Shell</a:t>
            </a:r>
            <a:r>
              <a:rPr lang="zh-CN" altLang="zh-CN" dirty="0"/>
              <a:t>的种类</a:t>
            </a:r>
            <a:endParaRPr lang="zh-CN" altLang="en-US" dirty="0"/>
          </a:p>
        </p:txBody>
      </p:sp>
      <p:sp>
        <p:nvSpPr>
          <p:cNvPr id="5" name="内容占位符 4"/>
          <p:cNvSpPr>
            <a:spLocks noGrp="1"/>
          </p:cNvSpPr>
          <p:nvPr>
            <p:ph idx="1"/>
          </p:nvPr>
        </p:nvSpPr>
        <p:spPr/>
        <p:txBody>
          <a:bodyPr>
            <a:normAutofit fontScale="62500" lnSpcReduction="20000"/>
          </a:bodyPr>
          <a:lstStyle/>
          <a:p>
            <a:pPr marL="109728" indent="0">
              <a:buNone/>
            </a:pPr>
            <a:r>
              <a:rPr lang="en-US" altLang="zh-CN" dirty="0"/>
              <a:t>Linux</a:t>
            </a:r>
            <a:r>
              <a:rPr lang="zh-CN" altLang="zh-CN" dirty="0"/>
              <a:t>（</a:t>
            </a:r>
            <a:r>
              <a:rPr lang="en-US" altLang="zh-CN" dirty="0"/>
              <a:t>Unix</a:t>
            </a:r>
            <a:r>
              <a:rPr lang="zh-CN" altLang="zh-CN" dirty="0"/>
              <a:t>或类</a:t>
            </a:r>
            <a:r>
              <a:rPr lang="en-US" altLang="zh-CN" dirty="0"/>
              <a:t>Unix</a:t>
            </a:r>
            <a:r>
              <a:rPr lang="zh-CN" altLang="zh-CN" dirty="0"/>
              <a:t>）中的</a:t>
            </a:r>
            <a:r>
              <a:rPr lang="en-US" altLang="zh-CN" dirty="0"/>
              <a:t>Shell</a:t>
            </a:r>
            <a:r>
              <a:rPr lang="zh-CN" altLang="zh-CN" dirty="0"/>
              <a:t>有多种类型，其中最常用的种类有</a:t>
            </a:r>
            <a:r>
              <a:rPr lang="en-US" altLang="zh-CN" dirty="0"/>
              <a:t>Bourne Shell</a:t>
            </a:r>
            <a:r>
              <a:rPr lang="zh-CN" altLang="zh-CN" dirty="0"/>
              <a:t>（</a:t>
            </a:r>
            <a:r>
              <a:rPr lang="en-US" altLang="zh-CN" dirty="0" err="1"/>
              <a:t>sh</a:t>
            </a:r>
            <a:r>
              <a:rPr lang="zh-CN" altLang="zh-CN" dirty="0"/>
              <a:t>）、</a:t>
            </a:r>
            <a:r>
              <a:rPr lang="en-US" altLang="zh-CN" dirty="0"/>
              <a:t>C Shell</a:t>
            </a:r>
            <a:r>
              <a:rPr lang="zh-CN" altLang="zh-CN" dirty="0"/>
              <a:t>、</a:t>
            </a:r>
            <a:r>
              <a:rPr lang="en-US" altLang="zh-CN" dirty="0" err="1"/>
              <a:t>Korn</a:t>
            </a:r>
            <a:r>
              <a:rPr lang="en-US" altLang="zh-CN" dirty="0"/>
              <a:t> Shell</a:t>
            </a:r>
            <a:r>
              <a:rPr lang="zh-CN" altLang="zh-CN" dirty="0"/>
              <a:t>。这三种</a:t>
            </a:r>
            <a:r>
              <a:rPr lang="en-US" altLang="zh-CN" dirty="0"/>
              <a:t>Shell</a:t>
            </a:r>
            <a:r>
              <a:rPr lang="zh-CN" altLang="zh-CN" dirty="0"/>
              <a:t>各有优缺点。</a:t>
            </a:r>
          </a:p>
          <a:p>
            <a:r>
              <a:rPr lang="en-US" altLang="zh-CN" dirty="0"/>
              <a:t>Bourne Shell</a:t>
            </a:r>
            <a:r>
              <a:rPr lang="zh-CN" altLang="zh-CN" dirty="0"/>
              <a:t>是</a:t>
            </a:r>
            <a:r>
              <a:rPr lang="en-US" altLang="zh-CN" dirty="0"/>
              <a:t>UNIX</a:t>
            </a:r>
            <a:r>
              <a:rPr lang="zh-CN" altLang="zh-CN" dirty="0"/>
              <a:t>最初使用的</a:t>
            </a:r>
            <a:r>
              <a:rPr lang="en-US" altLang="zh-CN" dirty="0"/>
              <a:t>Shell</a:t>
            </a:r>
            <a:r>
              <a:rPr lang="zh-CN" altLang="zh-CN" dirty="0"/>
              <a:t>，并且在每种</a:t>
            </a:r>
            <a:r>
              <a:rPr lang="en-US" altLang="zh-CN" dirty="0"/>
              <a:t>UNIX</a:t>
            </a:r>
            <a:r>
              <a:rPr lang="zh-CN" altLang="zh-CN" dirty="0"/>
              <a:t>上都可以使用。</a:t>
            </a:r>
            <a:r>
              <a:rPr lang="en-US" altLang="zh-CN" dirty="0"/>
              <a:t>Bourne Shell</a:t>
            </a:r>
            <a:r>
              <a:rPr lang="zh-CN" altLang="zh-CN" dirty="0"/>
              <a:t>在</a:t>
            </a:r>
            <a:r>
              <a:rPr lang="en-US" altLang="zh-CN" dirty="0"/>
              <a:t>Shell</a:t>
            </a:r>
            <a:r>
              <a:rPr lang="zh-CN" altLang="zh-CN" dirty="0"/>
              <a:t>编程方面相当优秀，但是在处理与用户的交互方面做的不如其它几种</a:t>
            </a:r>
            <a:r>
              <a:rPr lang="en-US" altLang="zh-CN" dirty="0"/>
              <a:t>Shell</a:t>
            </a:r>
            <a:r>
              <a:rPr lang="zh-CN" altLang="zh-CN" dirty="0"/>
              <a:t>。</a:t>
            </a:r>
          </a:p>
          <a:p>
            <a:r>
              <a:rPr lang="en-US" altLang="zh-CN" dirty="0"/>
              <a:t>Bourne-Again Shell</a:t>
            </a:r>
            <a:r>
              <a:rPr lang="zh-CN" altLang="zh-CN" dirty="0"/>
              <a:t>（</a:t>
            </a:r>
            <a:r>
              <a:rPr lang="en-US" altLang="zh-CN" dirty="0"/>
              <a:t>bash</a:t>
            </a:r>
            <a:r>
              <a:rPr lang="zh-CN" altLang="zh-CN" dirty="0"/>
              <a:t>）是</a:t>
            </a:r>
            <a:r>
              <a:rPr lang="en-US" altLang="zh-CN" dirty="0"/>
              <a:t> Linux</a:t>
            </a:r>
            <a:r>
              <a:rPr lang="zh-CN" altLang="zh-CN" dirty="0"/>
              <a:t>系统中最常用的</a:t>
            </a:r>
            <a:r>
              <a:rPr lang="en-US" altLang="zh-CN" dirty="0"/>
              <a:t>Shell</a:t>
            </a:r>
            <a:r>
              <a:rPr lang="zh-CN" altLang="zh-CN" dirty="0"/>
              <a:t>。它是</a:t>
            </a:r>
            <a:r>
              <a:rPr lang="en-US" altLang="zh-CN" dirty="0"/>
              <a:t>Bourne Shell</a:t>
            </a:r>
            <a:r>
              <a:rPr lang="zh-CN" altLang="zh-CN" dirty="0"/>
              <a:t>的扩展，与</a:t>
            </a:r>
            <a:r>
              <a:rPr lang="en-US" altLang="zh-CN" dirty="0"/>
              <a:t>Bourne Shell</a:t>
            </a:r>
            <a:r>
              <a:rPr lang="zh-CN" altLang="zh-CN" dirty="0"/>
              <a:t>完全向后兼容，并且在</a:t>
            </a:r>
            <a:r>
              <a:rPr lang="en-US" altLang="zh-CN" dirty="0"/>
              <a:t>Bourne Shell</a:t>
            </a:r>
            <a:r>
              <a:rPr lang="zh-CN" altLang="zh-CN" dirty="0"/>
              <a:t>的基础上增加、增强了很多特性，具有很多特色，可以提供如命令补全、命令编辑和命令历史等功能，它还包含了很多</a:t>
            </a:r>
            <a:r>
              <a:rPr lang="en-US" altLang="zh-CN" dirty="0"/>
              <a:t>C Shell</a:t>
            </a:r>
            <a:r>
              <a:rPr lang="zh-CN" altLang="zh-CN" dirty="0"/>
              <a:t>和</a:t>
            </a:r>
            <a:r>
              <a:rPr lang="en-US" altLang="zh-CN" dirty="0" err="1"/>
              <a:t>Korn</a:t>
            </a:r>
            <a:r>
              <a:rPr lang="en-US" altLang="zh-CN" dirty="0"/>
              <a:t> Shell</a:t>
            </a:r>
            <a:r>
              <a:rPr lang="zh-CN" altLang="zh-CN" dirty="0"/>
              <a:t>中的优点，有灵活和强大的编程接口，同时又有很有好的用户界面。</a:t>
            </a:r>
          </a:p>
          <a:p>
            <a:r>
              <a:rPr lang="en-US" altLang="zh-CN" dirty="0"/>
              <a:t>C Shell</a:t>
            </a:r>
            <a:r>
              <a:rPr lang="zh-CN" altLang="zh-CN" dirty="0"/>
              <a:t>（</a:t>
            </a:r>
            <a:r>
              <a:rPr lang="en-US" altLang="zh-CN" dirty="0" err="1"/>
              <a:t>csh</a:t>
            </a:r>
            <a:r>
              <a:rPr lang="zh-CN" altLang="zh-CN" dirty="0"/>
              <a:t>）</a:t>
            </a:r>
            <a:r>
              <a:rPr lang="en-US" altLang="zh-CN" dirty="0"/>
              <a:t>C Shell</a:t>
            </a:r>
            <a:r>
              <a:rPr lang="zh-CN" altLang="zh-CN" dirty="0"/>
              <a:t>是一种比</a:t>
            </a:r>
            <a:r>
              <a:rPr lang="en-US" altLang="zh-CN" dirty="0"/>
              <a:t>Bourne Shell</a:t>
            </a:r>
            <a:r>
              <a:rPr lang="zh-CN" altLang="zh-CN" dirty="0"/>
              <a:t>更适于编程的</a:t>
            </a:r>
            <a:r>
              <a:rPr lang="en-US" altLang="zh-CN" dirty="0"/>
              <a:t>Shell</a:t>
            </a:r>
            <a:r>
              <a:rPr lang="zh-CN" altLang="zh-CN" dirty="0"/>
              <a:t>，它的语法和用法和</a:t>
            </a:r>
            <a:r>
              <a:rPr lang="en-US" altLang="zh-CN" dirty="0"/>
              <a:t>C</a:t>
            </a:r>
            <a:r>
              <a:rPr lang="zh-CN" altLang="zh-CN" dirty="0"/>
              <a:t>语言很相似，</a:t>
            </a:r>
            <a:r>
              <a:rPr lang="en-US" altLang="zh-CN" dirty="0"/>
              <a:t>Linux</a:t>
            </a:r>
            <a:r>
              <a:rPr lang="zh-CN" altLang="zh-CN" dirty="0"/>
              <a:t>为喜欢使用</a:t>
            </a:r>
            <a:r>
              <a:rPr lang="en-US" altLang="zh-CN" dirty="0"/>
              <a:t>C Shell</a:t>
            </a:r>
            <a:r>
              <a:rPr lang="zh-CN" altLang="zh-CN" dirty="0"/>
              <a:t>编程的人提供了</a:t>
            </a:r>
            <a:r>
              <a:rPr lang="en-US" altLang="zh-CN" dirty="0"/>
              <a:t>TCSH</a:t>
            </a:r>
            <a:r>
              <a:rPr lang="zh-CN" altLang="zh-CN" dirty="0"/>
              <a:t>。</a:t>
            </a:r>
          </a:p>
          <a:p>
            <a:r>
              <a:rPr lang="en-US" altLang="zh-CN" dirty="0"/>
              <a:t>TCSH</a:t>
            </a:r>
            <a:r>
              <a:rPr lang="zh-CN" altLang="zh-CN" dirty="0"/>
              <a:t>是与</a:t>
            </a:r>
            <a:r>
              <a:rPr lang="en-US" altLang="zh-CN" dirty="0"/>
              <a:t>C Shell</a:t>
            </a:r>
            <a:r>
              <a:rPr lang="zh-CN" altLang="zh-CN" dirty="0"/>
              <a:t>兼容的增强版本。它包括命令行编辑、可编程单词补全、拼写校正、历史命令替换、作业控制和类似</a:t>
            </a:r>
            <a:r>
              <a:rPr lang="en-US" altLang="zh-CN" dirty="0"/>
              <a:t>C</a:t>
            </a:r>
            <a:r>
              <a:rPr lang="zh-CN" altLang="zh-CN" dirty="0"/>
              <a:t>语言的语法。</a:t>
            </a:r>
          </a:p>
          <a:p>
            <a:r>
              <a:rPr lang="en-US" altLang="zh-CN" dirty="0" err="1"/>
              <a:t>Korn</a:t>
            </a:r>
            <a:r>
              <a:rPr lang="en-US" altLang="zh-CN" dirty="0"/>
              <a:t> Shell</a:t>
            </a:r>
            <a:r>
              <a:rPr lang="zh-CN" altLang="zh-CN" dirty="0"/>
              <a:t>（</a:t>
            </a:r>
            <a:r>
              <a:rPr lang="en-US" altLang="zh-CN" dirty="0" err="1"/>
              <a:t>ksh</a:t>
            </a:r>
            <a:r>
              <a:rPr lang="zh-CN" altLang="zh-CN" dirty="0"/>
              <a:t>）集合了</a:t>
            </a:r>
            <a:r>
              <a:rPr lang="en-US" altLang="zh-CN" dirty="0"/>
              <a:t>C Shell</a:t>
            </a:r>
            <a:r>
              <a:rPr lang="zh-CN" altLang="zh-CN" dirty="0"/>
              <a:t>和</a:t>
            </a:r>
            <a:r>
              <a:rPr lang="en-US" altLang="zh-CN" dirty="0"/>
              <a:t>Bourne Shell</a:t>
            </a:r>
            <a:r>
              <a:rPr lang="zh-CN" altLang="zh-CN" dirty="0"/>
              <a:t>的优点，并和</a:t>
            </a:r>
            <a:r>
              <a:rPr lang="en-US" altLang="zh-CN" dirty="0"/>
              <a:t>Bourne Shell</a:t>
            </a:r>
            <a:r>
              <a:rPr lang="zh-CN" altLang="zh-CN" dirty="0"/>
              <a:t>完全兼容。</a:t>
            </a:r>
            <a:r>
              <a:rPr lang="en-US" altLang="zh-CN" dirty="0"/>
              <a:t>Linux</a:t>
            </a:r>
            <a:r>
              <a:rPr lang="zh-CN" altLang="zh-CN" dirty="0"/>
              <a:t>系统提供了</a:t>
            </a:r>
            <a:r>
              <a:rPr lang="en-US" altLang="zh-CN" dirty="0" err="1"/>
              <a:t>ksh</a:t>
            </a:r>
            <a:r>
              <a:rPr lang="zh-CN" altLang="zh-CN" dirty="0"/>
              <a:t>的扩展，它支持任务控制，可以在命令行上挂起、后台执行、唤醒或终止程序。</a:t>
            </a:r>
          </a:p>
          <a:p>
            <a:endParaRPr lang="zh-CN" altLang="en-US" dirty="0"/>
          </a:p>
        </p:txBody>
      </p:sp>
    </p:spTree>
    <p:extLst>
      <p:ext uri="{BB962C8B-B14F-4D97-AF65-F5344CB8AC3E}">
        <p14:creationId xmlns:p14="http://schemas.microsoft.com/office/powerpoint/2010/main" val="5261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1.3  Shell</a:t>
            </a:r>
            <a:r>
              <a:rPr lang="zh-CN" altLang="zh-CN" dirty="0"/>
              <a:t>的种类</a:t>
            </a:r>
            <a:endParaRPr lang="zh-CN" altLang="en-US" dirty="0"/>
          </a:p>
        </p:txBody>
      </p:sp>
      <p:sp>
        <p:nvSpPr>
          <p:cNvPr id="5" name="内容占位符 4"/>
          <p:cNvSpPr>
            <a:spLocks noGrp="1"/>
          </p:cNvSpPr>
          <p:nvPr>
            <p:ph idx="1"/>
          </p:nvPr>
        </p:nvSpPr>
        <p:spPr/>
        <p:txBody>
          <a:bodyPr>
            <a:normAutofit/>
          </a:bodyPr>
          <a:lstStyle/>
          <a:p>
            <a:r>
              <a:rPr lang="en-US" altLang="zh-CN" dirty="0"/>
              <a:t>Linux</a:t>
            </a:r>
            <a:r>
              <a:rPr lang="zh-CN" altLang="zh-CN" dirty="0"/>
              <a:t>中还包括了一些其它的</a:t>
            </a:r>
            <a:r>
              <a:rPr lang="en-US" altLang="zh-CN" dirty="0"/>
              <a:t>Shell</a:t>
            </a:r>
            <a:r>
              <a:rPr lang="zh-CN" altLang="zh-CN" dirty="0"/>
              <a:t>类型，如比较流行的</a:t>
            </a:r>
            <a:r>
              <a:rPr lang="en-US" altLang="zh-CN" dirty="0"/>
              <a:t>ash</a:t>
            </a:r>
            <a:r>
              <a:rPr lang="zh-CN" altLang="zh-CN" dirty="0"/>
              <a:t>和</a:t>
            </a:r>
            <a:r>
              <a:rPr lang="en-US" altLang="zh-CN" dirty="0" err="1"/>
              <a:t>zsh</a:t>
            </a:r>
            <a:r>
              <a:rPr lang="zh-CN" altLang="zh-CN" dirty="0"/>
              <a:t>等。但无论哪一种</a:t>
            </a:r>
            <a:r>
              <a:rPr lang="en-US" altLang="zh-CN" dirty="0"/>
              <a:t>Shell</a:t>
            </a:r>
            <a:r>
              <a:rPr lang="zh-CN" altLang="zh-CN" dirty="0"/>
              <a:t>，它最主要的功用都是解译使用者在命令行提示符中输入的指令。在</a:t>
            </a:r>
            <a:r>
              <a:rPr lang="en-US" altLang="zh-CN" dirty="0"/>
              <a:t>MS-DOS</a:t>
            </a:r>
            <a:r>
              <a:rPr lang="zh-CN" altLang="zh-CN" dirty="0"/>
              <a:t>中，也有一种</a:t>
            </a:r>
            <a:r>
              <a:rPr lang="en-US" altLang="zh-CN" dirty="0"/>
              <a:t>Shell</a:t>
            </a:r>
            <a:r>
              <a:rPr lang="zh-CN" altLang="zh-CN" dirty="0"/>
              <a:t>，它的名字是</a:t>
            </a:r>
            <a:r>
              <a:rPr lang="en-US" altLang="zh-CN" dirty="0"/>
              <a:t>COMMAND.COM</a:t>
            </a:r>
            <a:r>
              <a:rPr lang="zh-CN" altLang="zh-CN" dirty="0"/>
              <a:t>，它也用于同样的工作，只是它显然没有</a:t>
            </a:r>
            <a:r>
              <a:rPr lang="en-US" altLang="zh-CN" dirty="0"/>
              <a:t>Linux Shell</a:t>
            </a:r>
            <a:r>
              <a:rPr lang="zh-CN" altLang="zh-CN" dirty="0"/>
              <a:t>这样强大。每种</a:t>
            </a:r>
            <a:r>
              <a:rPr lang="en-US" altLang="zh-CN" dirty="0"/>
              <a:t>Shell</a:t>
            </a:r>
            <a:r>
              <a:rPr lang="zh-CN" altLang="zh-CN" dirty="0"/>
              <a:t>都有它的用途及各自的命令语法和提供不同的内建功能。有些</a:t>
            </a:r>
            <a:r>
              <a:rPr lang="en-US" altLang="zh-CN" dirty="0"/>
              <a:t>Shell</a:t>
            </a:r>
            <a:r>
              <a:rPr lang="zh-CN" altLang="zh-CN" dirty="0"/>
              <a:t>是有专利的，有些则可从互联网上直接免费获得。</a:t>
            </a:r>
          </a:p>
        </p:txBody>
      </p:sp>
    </p:spTree>
    <p:extLst>
      <p:ext uri="{BB962C8B-B14F-4D97-AF65-F5344CB8AC3E}">
        <p14:creationId xmlns:p14="http://schemas.microsoft.com/office/powerpoint/2010/main" val="60311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1.3  Shell</a:t>
            </a:r>
            <a:r>
              <a:rPr lang="zh-CN" altLang="zh-CN" dirty="0"/>
              <a:t>的种类</a:t>
            </a:r>
            <a:endParaRPr lang="zh-CN" altLang="en-US" dirty="0"/>
          </a:p>
        </p:txBody>
      </p:sp>
      <p:sp>
        <p:nvSpPr>
          <p:cNvPr id="5" name="内容占位符 4"/>
          <p:cNvSpPr>
            <a:spLocks noGrp="1"/>
          </p:cNvSpPr>
          <p:nvPr>
            <p:ph idx="1"/>
          </p:nvPr>
        </p:nvSpPr>
        <p:spPr>
          <a:xfrm>
            <a:off x="457200" y="2249424"/>
            <a:ext cx="8229600" cy="1035560"/>
          </a:xfrm>
        </p:spPr>
        <p:txBody>
          <a:bodyPr>
            <a:normAutofit/>
          </a:bodyPr>
          <a:lstStyle/>
          <a:p>
            <a:r>
              <a:rPr lang="zh-CN" altLang="zh-CN" dirty="0"/>
              <a:t>我们可以使用如下命令查看系统中所有可用的</a:t>
            </a:r>
            <a:r>
              <a:rPr lang="en-US" altLang="zh-CN" dirty="0"/>
              <a:t>Shell</a:t>
            </a:r>
            <a:r>
              <a:rPr lang="zh-CN" altLang="zh-CN" dirty="0"/>
              <a:t>：</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234" r="33499"/>
          <a:stretch/>
        </p:blipFill>
        <p:spPr bwMode="auto">
          <a:xfrm>
            <a:off x="689793" y="3284984"/>
            <a:ext cx="7443788" cy="230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4"/>
          <p:cNvSpPr txBox="1">
            <a:spLocks/>
          </p:cNvSpPr>
          <p:nvPr/>
        </p:nvSpPr>
        <p:spPr>
          <a:xfrm>
            <a:off x="467544" y="5733256"/>
            <a:ext cx="8229600" cy="1035560"/>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zh-CN" altLang="zh-CN" dirty="0"/>
              <a:t>我们看到此文件中包含了多行，每行都是一种</a:t>
            </a:r>
            <a:r>
              <a:rPr lang="en-US" altLang="zh-CN" dirty="0"/>
              <a:t>Shell</a:t>
            </a:r>
            <a:r>
              <a:rPr lang="zh-CN" altLang="zh-CN" dirty="0"/>
              <a:t>，它代表此系统支持多种</a:t>
            </a:r>
            <a:r>
              <a:rPr lang="en-US" altLang="zh-CN" dirty="0"/>
              <a:t>Shell</a:t>
            </a:r>
            <a:r>
              <a:rPr lang="zh-CN" altLang="zh-CN" dirty="0"/>
              <a:t>。</a:t>
            </a:r>
          </a:p>
        </p:txBody>
      </p:sp>
    </p:spTree>
    <p:extLst>
      <p:ext uri="{BB962C8B-B14F-4D97-AF65-F5344CB8AC3E}">
        <p14:creationId xmlns:p14="http://schemas.microsoft.com/office/powerpoint/2010/main" val="30132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1.3  Shell</a:t>
            </a:r>
            <a:r>
              <a:rPr lang="zh-CN" altLang="zh-CN" dirty="0"/>
              <a:t>的种类</a:t>
            </a:r>
            <a:endParaRPr lang="zh-CN" altLang="en-US" dirty="0"/>
          </a:p>
        </p:txBody>
      </p:sp>
      <p:sp>
        <p:nvSpPr>
          <p:cNvPr id="3" name="矩形 2"/>
          <p:cNvSpPr/>
          <p:nvPr/>
        </p:nvSpPr>
        <p:spPr>
          <a:xfrm>
            <a:off x="539552" y="2636912"/>
            <a:ext cx="7920880" cy="2585323"/>
          </a:xfrm>
          <a:prstGeom prst="rect">
            <a:avLst/>
          </a:prstGeom>
        </p:spPr>
        <p:txBody>
          <a:bodyPr wrap="square">
            <a:spAutoFit/>
          </a:bodyPr>
          <a:lstStyle/>
          <a:p>
            <a:r>
              <a:rPr lang="zh-CN" altLang="zh-CN" dirty="0"/>
              <a:t>用户登录到</a:t>
            </a:r>
            <a:r>
              <a:rPr lang="en-US" altLang="zh-CN" dirty="0"/>
              <a:t>Linux</a:t>
            </a:r>
            <a:r>
              <a:rPr lang="zh-CN" altLang="zh-CN" dirty="0"/>
              <a:t>系统时由</a:t>
            </a:r>
            <a:r>
              <a:rPr lang="en-US" altLang="zh-CN" dirty="0"/>
              <a:t>/</a:t>
            </a:r>
            <a:r>
              <a:rPr lang="en-US" altLang="zh-CN" dirty="0" err="1"/>
              <a:t>etc</a:t>
            </a:r>
            <a:r>
              <a:rPr lang="en-US" altLang="zh-CN" dirty="0"/>
              <a:t>/</a:t>
            </a:r>
            <a:r>
              <a:rPr lang="en-US" altLang="zh-CN" dirty="0" err="1"/>
              <a:t>passwd</a:t>
            </a:r>
            <a:r>
              <a:rPr lang="zh-CN" altLang="zh-CN" dirty="0"/>
              <a:t>这个文件决定用户将要使用哪种</a:t>
            </a:r>
            <a:r>
              <a:rPr lang="en-US" altLang="zh-CN" dirty="0"/>
              <a:t>Shell</a:t>
            </a:r>
            <a:r>
              <a:rPr lang="zh-CN" altLang="zh-CN" dirty="0"/>
              <a:t>，比如我们来查看</a:t>
            </a:r>
            <a:r>
              <a:rPr lang="en-US" altLang="zh-CN" dirty="0"/>
              <a:t>root</a:t>
            </a:r>
            <a:r>
              <a:rPr lang="zh-CN" altLang="zh-CN" dirty="0"/>
              <a:t>账号在</a:t>
            </a:r>
            <a:r>
              <a:rPr lang="en-US" altLang="zh-CN" dirty="0"/>
              <a:t>/</a:t>
            </a:r>
            <a:r>
              <a:rPr lang="en-US" altLang="zh-CN" dirty="0" err="1"/>
              <a:t>etc</a:t>
            </a:r>
            <a:r>
              <a:rPr lang="en-US" altLang="zh-CN" dirty="0"/>
              <a:t>/</a:t>
            </a:r>
            <a:r>
              <a:rPr lang="en-US" altLang="zh-CN" dirty="0" err="1"/>
              <a:t>passwd</a:t>
            </a:r>
            <a:r>
              <a:rPr lang="zh-CN" altLang="zh-CN" dirty="0"/>
              <a:t>这个文件中的定义</a:t>
            </a:r>
            <a:r>
              <a:rPr lang="zh-CN" altLang="zh-CN" dirty="0" smtClean="0"/>
              <a:t>：</a:t>
            </a:r>
            <a:endParaRPr lang="en-US" altLang="zh-CN" dirty="0" smtClean="0"/>
          </a:p>
          <a:p>
            <a:endParaRPr lang="zh-CN" altLang="zh-CN" dirty="0"/>
          </a:p>
          <a:p>
            <a:r>
              <a:rPr lang="x-none" altLang="zh-CN" dirty="0"/>
              <a:t>-bash-3.2$ grep root /etc/passwd</a:t>
            </a:r>
            <a:endParaRPr lang="zh-CN" altLang="zh-CN" dirty="0"/>
          </a:p>
          <a:p>
            <a:r>
              <a:rPr lang="x-none" altLang="zh-CN" dirty="0"/>
              <a:t>root:x:0:0:System Admin:/root:/</a:t>
            </a:r>
            <a:r>
              <a:rPr lang="x-none" altLang="zh-CN" dirty="0" smtClean="0"/>
              <a:t>bin/bash</a:t>
            </a:r>
            <a:endParaRPr lang="en-US" altLang="zh-CN" dirty="0" smtClean="0"/>
          </a:p>
          <a:p>
            <a:endParaRPr lang="zh-CN" altLang="zh-CN" dirty="0"/>
          </a:p>
          <a:p>
            <a:r>
              <a:rPr lang="zh-CN" altLang="zh-CN" dirty="0"/>
              <a:t>我们可以看到在输出结果中，以冒号“</a:t>
            </a:r>
            <a:r>
              <a:rPr lang="x-none" altLang="zh-CN" dirty="0"/>
              <a:t>:</a:t>
            </a:r>
            <a:r>
              <a:rPr lang="zh-CN" altLang="zh-CN" dirty="0"/>
              <a:t>”分隔的最后一个字段就是定义此账号在登录后所使用的</a:t>
            </a:r>
            <a:r>
              <a:rPr lang="x-none" altLang="zh-CN" dirty="0"/>
              <a:t>Shell</a:t>
            </a:r>
            <a:r>
              <a:rPr lang="zh-CN" altLang="zh-CN" dirty="0"/>
              <a:t>，由此可知此实例中，</a:t>
            </a:r>
            <a:r>
              <a:rPr lang="x-none" altLang="zh-CN" dirty="0"/>
              <a:t>root</a:t>
            </a:r>
            <a:r>
              <a:rPr lang="zh-CN" altLang="zh-CN" dirty="0"/>
              <a:t>账号所使用的</a:t>
            </a:r>
            <a:r>
              <a:rPr lang="x-none" altLang="zh-CN" dirty="0"/>
              <a:t>Shell</a:t>
            </a:r>
            <a:r>
              <a:rPr lang="zh-CN" altLang="zh-CN" dirty="0"/>
              <a:t>是</a:t>
            </a:r>
            <a:r>
              <a:rPr lang="x-none" altLang="zh-CN" dirty="0"/>
              <a:t>bash</a:t>
            </a:r>
            <a:r>
              <a:rPr lang="zh-CN" altLang="zh-CN" dirty="0"/>
              <a:t>。</a:t>
            </a:r>
          </a:p>
        </p:txBody>
      </p:sp>
    </p:spTree>
    <p:extLst>
      <p:ext uri="{BB962C8B-B14F-4D97-AF65-F5344CB8AC3E}">
        <p14:creationId xmlns:p14="http://schemas.microsoft.com/office/powerpoint/2010/main" val="329814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1.3  Shell</a:t>
            </a:r>
            <a:r>
              <a:rPr lang="zh-CN" altLang="zh-CN" dirty="0"/>
              <a:t>的种类</a:t>
            </a:r>
            <a:endParaRPr lang="zh-CN" altLang="en-US" dirty="0"/>
          </a:p>
        </p:txBody>
      </p:sp>
      <p:sp>
        <p:nvSpPr>
          <p:cNvPr id="3" name="矩形 2"/>
          <p:cNvSpPr/>
          <p:nvPr/>
        </p:nvSpPr>
        <p:spPr>
          <a:xfrm>
            <a:off x="539552" y="2636912"/>
            <a:ext cx="7920880" cy="2862322"/>
          </a:xfrm>
          <a:prstGeom prst="rect">
            <a:avLst/>
          </a:prstGeom>
        </p:spPr>
        <p:txBody>
          <a:bodyPr wrap="square">
            <a:spAutoFit/>
          </a:bodyPr>
          <a:lstStyle/>
          <a:p>
            <a:r>
              <a:rPr lang="zh-CN" altLang="zh-CN" dirty="0"/>
              <a:t>我们还可以使用如下命令来查看账号当前使用的</a:t>
            </a:r>
            <a:r>
              <a:rPr lang="en-US" altLang="zh-CN" dirty="0"/>
              <a:t>Shell</a:t>
            </a:r>
            <a:r>
              <a:rPr lang="zh-CN" altLang="zh-CN" dirty="0"/>
              <a:t>的类型</a:t>
            </a:r>
            <a:r>
              <a:rPr lang="zh-CN" altLang="zh-CN" dirty="0" smtClean="0"/>
              <a:t>：</a:t>
            </a:r>
            <a:endParaRPr lang="en-US" altLang="zh-CN" dirty="0" smtClean="0"/>
          </a:p>
          <a:p>
            <a:endParaRPr lang="zh-CN" altLang="zh-CN" dirty="0"/>
          </a:p>
          <a:p>
            <a:r>
              <a:rPr lang="x-none" altLang="zh-CN" dirty="0"/>
              <a:t>-bash-3.2$ echo $SHELL</a:t>
            </a:r>
            <a:endParaRPr lang="zh-CN" altLang="zh-CN" dirty="0"/>
          </a:p>
          <a:p>
            <a:r>
              <a:rPr lang="x-none" altLang="zh-CN" dirty="0"/>
              <a:t>/</a:t>
            </a:r>
            <a:r>
              <a:rPr lang="x-none" altLang="zh-CN" dirty="0" smtClean="0"/>
              <a:t>bin/bash</a:t>
            </a:r>
            <a:endParaRPr lang="en-US" altLang="zh-CN" dirty="0" smtClean="0"/>
          </a:p>
          <a:p>
            <a:endParaRPr lang="zh-CN" altLang="zh-CN" dirty="0"/>
          </a:p>
          <a:p>
            <a:r>
              <a:rPr lang="zh-CN" altLang="zh-CN" dirty="0" smtClean="0"/>
              <a:t>或是</a:t>
            </a:r>
            <a:endParaRPr lang="en-US" altLang="zh-CN" dirty="0" smtClean="0"/>
          </a:p>
          <a:p>
            <a:endParaRPr lang="zh-CN" altLang="zh-CN" dirty="0"/>
          </a:p>
          <a:p>
            <a:r>
              <a:rPr lang="x-none" altLang="zh-CN" dirty="0"/>
              <a:t>-bash-3.2$ ps -p $$</a:t>
            </a:r>
            <a:endParaRPr lang="zh-CN" altLang="zh-CN" dirty="0"/>
          </a:p>
          <a:p>
            <a:r>
              <a:rPr lang="x-none" altLang="zh-CN" dirty="0"/>
              <a:t>  PID TTY          TIME CMD</a:t>
            </a:r>
            <a:endParaRPr lang="zh-CN" altLang="zh-CN" dirty="0"/>
          </a:p>
          <a:p>
            <a:r>
              <a:rPr lang="x-none" altLang="zh-CN" dirty="0"/>
              <a:t>23579 pts/0    00:00:00 bash</a:t>
            </a:r>
            <a:endParaRPr lang="zh-CN" altLang="zh-CN" dirty="0"/>
          </a:p>
        </p:txBody>
      </p:sp>
    </p:spTree>
    <p:extLst>
      <p:ext uri="{BB962C8B-B14F-4D97-AF65-F5344CB8AC3E}">
        <p14:creationId xmlns:p14="http://schemas.microsoft.com/office/powerpoint/2010/main" val="286878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1.4  </a:t>
            </a:r>
            <a:r>
              <a:rPr lang="zh-CN" altLang="zh-CN" dirty="0">
                <a:effectLst/>
              </a:rPr>
              <a:t>怎样使用</a:t>
            </a:r>
            <a:r>
              <a:rPr lang="en-US" altLang="zh-CN" dirty="0">
                <a:effectLst/>
              </a:rPr>
              <a:t>Shell</a:t>
            </a:r>
            <a:endParaRPr lang="zh-CN" altLang="en-US" dirty="0"/>
          </a:p>
        </p:txBody>
      </p:sp>
    </p:spTree>
    <p:extLst>
      <p:ext uri="{BB962C8B-B14F-4D97-AF65-F5344CB8AC3E}">
        <p14:creationId xmlns:p14="http://schemas.microsoft.com/office/powerpoint/2010/main" val="414475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  </a:t>
            </a:r>
            <a:r>
              <a:rPr lang="zh-CN" altLang="zh-CN" dirty="0"/>
              <a:t>关于</a:t>
            </a:r>
            <a:r>
              <a:rPr lang="en-US" altLang="zh-CN" dirty="0"/>
              <a:t>Linux</a:t>
            </a:r>
            <a:endParaRPr lang="zh-CN" altLang="en-US" dirty="0"/>
          </a:p>
        </p:txBody>
      </p:sp>
    </p:spTree>
    <p:extLst>
      <p:ext uri="{BB962C8B-B14F-4D97-AF65-F5344CB8AC3E}">
        <p14:creationId xmlns:p14="http://schemas.microsoft.com/office/powerpoint/2010/main" val="829055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1.4  </a:t>
            </a:r>
            <a:r>
              <a:rPr lang="zh-CN" altLang="zh-CN" dirty="0"/>
              <a:t>怎样使用</a:t>
            </a:r>
            <a:r>
              <a:rPr lang="en-US" altLang="zh-CN" dirty="0"/>
              <a:t>Shell</a:t>
            </a:r>
            <a:endParaRPr lang="zh-CN" altLang="en-US" dirty="0"/>
          </a:p>
        </p:txBody>
      </p:sp>
      <p:sp>
        <p:nvSpPr>
          <p:cNvPr id="5" name="内容占位符 4"/>
          <p:cNvSpPr>
            <a:spLocks noGrp="1"/>
          </p:cNvSpPr>
          <p:nvPr>
            <p:ph idx="1"/>
          </p:nvPr>
        </p:nvSpPr>
        <p:spPr/>
        <p:txBody>
          <a:bodyPr>
            <a:normAutofit fontScale="70000" lnSpcReduction="20000"/>
          </a:bodyPr>
          <a:lstStyle/>
          <a:p>
            <a:r>
              <a:rPr lang="zh-CN" altLang="zh-CN" dirty="0"/>
              <a:t>要使用</a:t>
            </a:r>
            <a:r>
              <a:rPr lang="en-US" altLang="zh-CN" dirty="0"/>
              <a:t>Shell</a:t>
            </a:r>
            <a:r>
              <a:rPr lang="zh-CN" altLang="zh-CN" dirty="0"/>
              <a:t>，你只需简单的输入命令即可，命令即是一个用于执行特定任务的计算机程序。</a:t>
            </a:r>
          </a:p>
          <a:p>
            <a:r>
              <a:rPr lang="zh-CN" altLang="zh-CN" dirty="0"/>
              <a:t>如果你的系统启动后进入的是文本模式，那么当你登录系统后就可以直接使用</a:t>
            </a:r>
            <a:r>
              <a:rPr lang="en-US" altLang="zh-CN" dirty="0"/>
              <a:t>Shell</a:t>
            </a:r>
            <a:r>
              <a:rPr lang="zh-CN" altLang="zh-CN" dirty="0"/>
              <a:t>，你可以在登录后的</a:t>
            </a:r>
            <a:r>
              <a:rPr lang="en-US" altLang="zh-CN" dirty="0"/>
              <a:t>Shell</a:t>
            </a:r>
            <a:r>
              <a:rPr lang="zh-CN" altLang="zh-CN" dirty="0"/>
              <a:t>中输入命令并执行（命令是为执行特定任务而构建的计算机程序）。如果你的系统是以图形界面的模式启动的，例如</a:t>
            </a:r>
            <a:r>
              <a:rPr lang="en-US" altLang="zh-CN" dirty="0"/>
              <a:t>GNOME</a:t>
            </a:r>
            <a:r>
              <a:rPr lang="zh-CN" altLang="zh-CN" dirty="0"/>
              <a:t>桌面或是</a:t>
            </a:r>
            <a:r>
              <a:rPr lang="en-US" altLang="zh-CN" dirty="0"/>
              <a:t>KDE</a:t>
            </a:r>
            <a:r>
              <a:rPr lang="zh-CN" altLang="zh-CN" dirty="0"/>
              <a:t>桌面，那么你可以在图形界面中点击“应用程序</a:t>
            </a:r>
            <a:r>
              <a:rPr lang="en-US" altLang="zh-CN" dirty="0"/>
              <a:t>-&gt;</a:t>
            </a:r>
            <a:r>
              <a:rPr lang="zh-CN" altLang="zh-CN" dirty="0"/>
              <a:t>系统工具</a:t>
            </a:r>
            <a:r>
              <a:rPr lang="en-US" altLang="zh-CN" dirty="0"/>
              <a:t>-&gt;</a:t>
            </a:r>
            <a:r>
              <a:rPr lang="zh-CN" altLang="zh-CN" dirty="0"/>
              <a:t>终端”来打开一个</a:t>
            </a:r>
            <a:r>
              <a:rPr lang="en-US" altLang="zh-CN" dirty="0"/>
              <a:t>Shell</a:t>
            </a:r>
            <a:r>
              <a:rPr lang="zh-CN" altLang="zh-CN" dirty="0"/>
              <a:t>。或者，你可以按“</a:t>
            </a:r>
            <a:r>
              <a:rPr lang="en-US" altLang="zh-CN" dirty="0"/>
              <a:t>Ctrl-Alt-F1</a:t>
            </a:r>
            <a:r>
              <a:rPr lang="zh-CN" altLang="zh-CN" dirty="0"/>
              <a:t>”切换到虚拟控制台并使用你的用户名和密码登陆。若想切换回图形界面模式，可以简单地按“</a:t>
            </a:r>
            <a:r>
              <a:rPr lang="en-US" altLang="zh-CN" dirty="0"/>
              <a:t>Alr-F7</a:t>
            </a:r>
            <a:r>
              <a:rPr lang="zh-CN" altLang="zh-CN" dirty="0"/>
              <a:t>”。</a:t>
            </a:r>
          </a:p>
          <a:p>
            <a:r>
              <a:rPr lang="en-US" altLang="zh-CN" dirty="0"/>
              <a:t>Linux</a:t>
            </a:r>
            <a:r>
              <a:rPr lang="zh-CN" altLang="zh-CN" dirty="0"/>
              <a:t>终端提供了一个让你简单地与你的</a:t>
            </a:r>
            <a:r>
              <a:rPr lang="en-US" altLang="zh-CN" dirty="0"/>
              <a:t>Shell</a:t>
            </a:r>
            <a:r>
              <a:rPr lang="zh-CN" altLang="zh-CN" dirty="0"/>
              <a:t>（例如</a:t>
            </a:r>
            <a:r>
              <a:rPr lang="en-US" altLang="zh-CN" dirty="0"/>
              <a:t>bash</a:t>
            </a:r>
            <a:r>
              <a:rPr lang="zh-CN" altLang="zh-CN" dirty="0"/>
              <a:t>）交互的手段。</a:t>
            </a:r>
            <a:r>
              <a:rPr lang="en-US" altLang="zh-CN" dirty="0"/>
              <a:t>Shell</a:t>
            </a:r>
            <a:r>
              <a:rPr lang="zh-CN" altLang="zh-CN" dirty="0"/>
              <a:t>不过是一个解释并执行你在命令行提示符中输入的命令的程序。当你启动</a:t>
            </a:r>
            <a:r>
              <a:rPr lang="en-US" altLang="zh-CN" dirty="0"/>
              <a:t>GNOME</a:t>
            </a:r>
            <a:r>
              <a:rPr lang="zh-CN" altLang="zh-CN" dirty="0"/>
              <a:t>、</a:t>
            </a:r>
            <a:r>
              <a:rPr lang="en-US" altLang="zh-CN" dirty="0"/>
              <a:t>KDE</a:t>
            </a:r>
            <a:r>
              <a:rPr lang="zh-CN" altLang="zh-CN" dirty="0"/>
              <a:t>或</a:t>
            </a:r>
            <a:r>
              <a:rPr lang="en-US" altLang="zh-CN" dirty="0"/>
              <a:t>X Window</a:t>
            </a:r>
            <a:r>
              <a:rPr lang="zh-CN" altLang="zh-CN" dirty="0"/>
              <a:t>终端时，这些应用程序启动你的系统账号中所指定的默认</a:t>
            </a:r>
            <a:r>
              <a:rPr lang="en-US" altLang="zh-CN" dirty="0"/>
              <a:t>Shell</a:t>
            </a:r>
            <a:r>
              <a:rPr lang="zh-CN" altLang="zh-CN" dirty="0"/>
              <a:t>。你可以随时切换到不同的</a:t>
            </a:r>
            <a:r>
              <a:rPr lang="en-US" altLang="zh-CN" dirty="0"/>
              <a:t>Shell</a:t>
            </a:r>
            <a:r>
              <a:rPr lang="zh-CN" altLang="zh-CN" dirty="0"/>
              <a:t>。接下来，我们来简单了解一下</a:t>
            </a:r>
            <a:r>
              <a:rPr lang="en-US" altLang="zh-CN" dirty="0"/>
              <a:t>Gnome</a:t>
            </a:r>
            <a:r>
              <a:rPr lang="zh-CN" altLang="zh-CN" dirty="0"/>
              <a:t>终端的使用和配置。</a:t>
            </a:r>
          </a:p>
          <a:p>
            <a:pPr marL="109728" indent="0">
              <a:buNone/>
            </a:pPr>
            <a:endParaRPr lang="zh-CN" altLang="en-US" dirty="0"/>
          </a:p>
        </p:txBody>
      </p:sp>
    </p:spTree>
    <p:extLst>
      <p:ext uri="{BB962C8B-B14F-4D97-AF65-F5344CB8AC3E}">
        <p14:creationId xmlns:p14="http://schemas.microsoft.com/office/powerpoint/2010/main" val="171362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1.5  Shell</a:t>
            </a:r>
            <a:r>
              <a:rPr lang="zh-CN" altLang="zh-CN" dirty="0">
                <a:effectLst/>
              </a:rPr>
              <a:t>脚本是什么</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2877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1.5  Shell</a:t>
            </a:r>
            <a:r>
              <a:rPr lang="zh-CN" altLang="zh-CN" dirty="0"/>
              <a:t>脚本是什么</a:t>
            </a:r>
            <a:endParaRPr lang="zh-CN" altLang="en-US" dirty="0"/>
          </a:p>
        </p:txBody>
      </p:sp>
      <p:sp>
        <p:nvSpPr>
          <p:cNvPr id="5" name="内容占位符 4"/>
          <p:cNvSpPr>
            <a:spLocks noGrp="1"/>
          </p:cNvSpPr>
          <p:nvPr>
            <p:ph idx="1"/>
          </p:nvPr>
        </p:nvSpPr>
        <p:spPr/>
        <p:txBody>
          <a:bodyPr>
            <a:normAutofit fontScale="55000" lnSpcReduction="20000"/>
          </a:bodyPr>
          <a:lstStyle/>
          <a:p>
            <a:pPr marL="109728" indent="0">
              <a:buNone/>
            </a:pPr>
            <a:r>
              <a:rPr lang="en-US" altLang="zh-CN" dirty="0"/>
              <a:t>Shell</a:t>
            </a:r>
            <a:r>
              <a:rPr lang="zh-CN" altLang="zh-CN" dirty="0"/>
              <a:t>脚本就像早期</a:t>
            </a:r>
            <a:r>
              <a:rPr lang="en-US" altLang="zh-CN" dirty="0"/>
              <a:t>dos</a:t>
            </a:r>
            <a:r>
              <a:rPr lang="zh-CN" altLang="zh-CN" dirty="0"/>
              <a:t>年代的</a:t>
            </a:r>
            <a:r>
              <a:rPr lang="en-US" altLang="zh-CN" dirty="0">
                <a:hlinkClick r:id="rId2"/>
              </a:rPr>
              <a:t>.bat</a:t>
            </a:r>
            <a:r>
              <a:rPr lang="zh-CN" altLang="zh-CN" dirty="0"/>
              <a:t>，最简单的功能就是将许多指令汇整写一起，让使用者很容易的就能够一个操作执行多个命令，主要是方便</a:t>
            </a:r>
            <a:r>
              <a:rPr lang="en-US" altLang="zh-CN" dirty="0" err="1">
                <a:hlinkClick r:id="rId3"/>
              </a:rPr>
              <a:t>管理员</a:t>
            </a:r>
            <a:r>
              <a:rPr lang="zh-CN" altLang="zh-CN" dirty="0"/>
              <a:t>进行设置或者管理用的。但是它比</a:t>
            </a:r>
            <a:r>
              <a:rPr lang="en-US" altLang="zh-CN" dirty="0"/>
              <a:t>Windows</a:t>
            </a:r>
            <a:r>
              <a:rPr lang="zh-CN" altLang="zh-CN" dirty="0"/>
              <a:t>下的</a:t>
            </a:r>
            <a:r>
              <a:rPr lang="en-US" altLang="zh-CN" dirty="0" err="1">
                <a:hlinkClick r:id="rId4"/>
              </a:rPr>
              <a:t>批处理</a:t>
            </a:r>
            <a:r>
              <a:rPr lang="zh-CN" altLang="zh-CN" dirty="0"/>
              <a:t>更强大，它提供了</a:t>
            </a:r>
            <a:r>
              <a:rPr lang="en-US" altLang="zh-CN" dirty="0" err="1">
                <a:hlinkClick r:id="rId5"/>
              </a:rPr>
              <a:t>数组</a:t>
            </a:r>
            <a:r>
              <a:rPr lang="zh-CN" altLang="zh-CN" dirty="0"/>
              <a:t>，</a:t>
            </a:r>
            <a:r>
              <a:rPr lang="en-US" altLang="zh-CN" dirty="0" err="1">
                <a:hlinkClick r:id="rId6"/>
              </a:rPr>
              <a:t>循环</a:t>
            </a:r>
            <a:r>
              <a:rPr lang="zh-CN" altLang="zh-CN" dirty="0"/>
              <a:t>，</a:t>
            </a:r>
            <a:r>
              <a:rPr lang="en-US" altLang="zh-CN" dirty="0" err="1">
                <a:hlinkClick r:id="rId7"/>
              </a:rPr>
              <a:t>条件</a:t>
            </a:r>
            <a:r>
              <a:rPr lang="zh-CN" altLang="zh-CN" dirty="0"/>
              <a:t>以及</a:t>
            </a:r>
            <a:r>
              <a:rPr lang="en-US" altLang="zh-CN" dirty="0" err="1">
                <a:hlinkClick r:id="rId8"/>
              </a:rPr>
              <a:t>逻辑判断</a:t>
            </a:r>
            <a:r>
              <a:rPr lang="zh-CN" altLang="zh-CN" dirty="0"/>
              <a:t>等重要功能，让使用者可以直接以</a:t>
            </a:r>
            <a:r>
              <a:rPr lang="en-US" altLang="zh-CN" dirty="0"/>
              <a:t>Shell</a:t>
            </a:r>
            <a:r>
              <a:rPr lang="zh-CN" altLang="zh-CN" dirty="0"/>
              <a:t>来写程序，比用其他编程语言编写的程序效率更高，毕竟它使用了</a:t>
            </a:r>
            <a:r>
              <a:rPr lang="en-US" altLang="zh-CN" dirty="0"/>
              <a:t>Linux/Unix</a:t>
            </a:r>
            <a:r>
              <a:rPr lang="zh-CN" altLang="zh-CN" dirty="0"/>
              <a:t>下的命令。</a:t>
            </a:r>
          </a:p>
          <a:p>
            <a:pPr marL="109728" indent="0">
              <a:buNone/>
            </a:pPr>
            <a:r>
              <a:rPr lang="en-US" altLang="zh-CN" dirty="0"/>
              <a:t>Shell</a:t>
            </a:r>
            <a:r>
              <a:rPr lang="zh-CN" altLang="zh-CN" dirty="0"/>
              <a:t>脚本是利用</a:t>
            </a:r>
            <a:r>
              <a:rPr lang="en-US" altLang="zh-CN" dirty="0"/>
              <a:t>Shell</a:t>
            </a:r>
            <a:r>
              <a:rPr lang="zh-CN" altLang="zh-CN" dirty="0"/>
              <a:t>的功能所写的一个程序，这个程序是</a:t>
            </a:r>
            <a:r>
              <a:rPr lang="en-US" altLang="zh-CN" dirty="0" err="1">
                <a:hlinkClick r:id="rId9"/>
              </a:rPr>
              <a:t>纯文本文件</a:t>
            </a:r>
            <a:r>
              <a:rPr lang="zh-CN" altLang="zh-CN" dirty="0"/>
              <a:t>格式，将一些</a:t>
            </a:r>
            <a:r>
              <a:rPr lang="en-US" altLang="zh-CN" dirty="0"/>
              <a:t>shell</a:t>
            </a:r>
            <a:r>
              <a:rPr lang="zh-CN" altLang="zh-CN" dirty="0"/>
              <a:t>的语法与指令写在里面，然后用正则表达式，管道命令以及数据流重定向等功能，以实现我们所需要的功能。</a:t>
            </a:r>
          </a:p>
          <a:p>
            <a:pPr marL="109728" indent="0">
              <a:buNone/>
            </a:pPr>
            <a:r>
              <a:rPr lang="en-US" altLang="zh-CN" dirty="0"/>
              <a:t>Shell</a:t>
            </a:r>
            <a:r>
              <a:rPr lang="zh-CN" altLang="zh-CN" dirty="0"/>
              <a:t>脚本是</a:t>
            </a:r>
            <a:r>
              <a:rPr lang="en-US" altLang="zh-CN" dirty="0"/>
              <a:t>Linux/Unix</a:t>
            </a:r>
            <a:r>
              <a:rPr lang="zh-CN" altLang="zh-CN" dirty="0"/>
              <a:t>编程环境的基本组成部分。</a:t>
            </a:r>
          </a:p>
          <a:p>
            <a:pPr marL="109728" indent="0">
              <a:buNone/>
            </a:pPr>
            <a:r>
              <a:rPr lang="en-US" altLang="zh-CN" dirty="0"/>
              <a:t>Shell</a:t>
            </a:r>
            <a:r>
              <a:rPr lang="zh-CN" altLang="zh-CN" dirty="0"/>
              <a:t>脚本一般由以下几部分构成：</a:t>
            </a:r>
          </a:p>
          <a:p>
            <a:pPr lvl="0"/>
            <a:r>
              <a:rPr lang="en-US" altLang="zh-CN" dirty="0"/>
              <a:t>Shell</a:t>
            </a:r>
            <a:r>
              <a:rPr lang="zh-CN" altLang="zh-CN" dirty="0"/>
              <a:t>关键字 </a:t>
            </a:r>
            <a:r>
              <a:rPr lang="en-US" altLang="zh-CN" dirty="0"/>
              <a:t>- </a:t>
            </a:r>
            <a:r>
              <a:rPr lang="zh-CN" altLang="zh-CN" dirty="0"/>
              <a:t>例如</a:t>
            </a:r>
            <a:r>
              <a:rPr lang="en-US" altLang="zh-CN" dirty="0"/>
              <a:t>if…else</a:t>
            </a:r>
            <a:r>
              <a:rPr lang="zh-CN" altLang="zh-CN" dirty="0"/>
              <a:t>，</a:t>
            </a:r>
            <a:r>
              <a:rPr lang="en-US" altLang="zh-CN" dirty="0"/>
              <a:t>for do…done</a:t>
            </a:r>
            <a:endParaRPr lang="zh-CN" altLang="zh-CN" dirty="0"/>
          </a:p>
          <a:p>
            <a:pPr lvl="0"/>
            <a:r>
              <a:rPr lang="en-US" altLang="zh-CN" dirty="0"/>
              <a:t>Shell</a:t>
            </a:r>
            <a:r>
              <a:rPr lang="zh-CN" altLang="zh-CN" dirty="0"/>
              <a:t>命令 </a:t>
            </a:r>
            <a:r>
              <a:rPr lang="en-US" altLang="zh-CN" dirty="0"/>
              <a:t>- </a:t>
            </a:r>
            <a:r>
              <a:rPr lang="zh-CN" altLang="zh-CN" dirty="0"/>
              <a:t>例如</a:t>
            </a:r>
            <a:r>
              <a:rPr lang="en-US" altLang="zh-CN" dirty="0"/>
              <a:t>export</a:t>
            </a:r>
            <a:r>
              <a:rPr lang="zh-CN" altLang="zh-CN" dirty="0"/>
              <a:t>，</a:t>
            </a:r>
            <a:r>
              <a:rPr lang="en-US" altLang="zh-CN" dirty="0"/>
              <a:t>echo</a:t>
            </a:r>
            <a:r>
              <a:rPr lang="zh-CN" altLang="zh-CN" dirty="0"/>
              <a:t>，</a:t>
            </a:r>
            <a:r>
              <a:rPr lang="en-US" altLang="zh-CN" dirty="0"/>
              <a:t>exit</a:t>
            </a:r>
            <a:r>
              <a:rPr lang="zh-CN" altLang="zh-CN" dirty="0"/>
              <a:t>，</a:t>
            </a:r>
            <a:r>
              <a:rPr lang="en-US" altLang="zh-CN" dirty="0" err="1"/>
              <a:t>pwd</a:t>
            </a:r>
            <a:r>
              <a:rPr lang="zh-CN" altLang="zh-CN" dirty="0"/>
              <a:t>，</a:t>
            </a:r>
            <a:r>
              <a:rPr lang="en-US" altLang="zh-CN" dirty="0"/>
              <a:t>return</a:t>
            </a:r>
            <a:endParaRPr lang="zh-CN" altLang="zh-CN" dirty="0"/>
          </a:p>
          <a:p>
            <a:pPr lvl="0"/>
            <a:r>
              <a:rPr lang="en-US" altLang="zh-CN" dirty="0"/>
              <a:t>Linux</a:t>
            </a:r>
            <a:r>
              <a:rPr lang="zh-CN" altLang="zh-CN" dirty="0"/>
              <a:t>命令 </a:t>
            </a:r>
            <a:r>
              <a:rPr lang="en-US" altLang="zh-CN" dirty="0"/>
              <a:t>- </a:t>
            </a:r>
            <a:r>
              <a:rPr lang="zh-CN" altLang="zh-CN" dirty="0"/>
              <a:t>例如</a:t>
            </a:r>
            <a:r>
              <a:rPr lang="en-US" altLang="zh-CN" dirty="0"/>
              <a:t>date</a:t>
            </a:r>
            <a:r>
              <a:rPr lang="zh-CN" altLang="zh-CN" dirty="0"/>
              <a:t>，</a:t>
            </a:r>
            <a:r>
              <a:rPr lang="en-US" altLang="zh-CN" dirty="0" err="1"/>
              <a:t>rm</a:t>
            </a:r>
            <a:r>
              <a:rPr lang="zh-CN" altLang="zh-CN" dirty="0"/>
              <a:t>，</a:t>
            </a:r>
            <a:r>
              <a:rPr lang="en-US" altLang="zh-CN" dirty="0" err="1"/>
              <a:t>mkdir</a:t>
            </a:r>
            <a:endParaRPr lang="zh-CN" altLang="zh-CN" dirty="0"/>
          </a:p>
          <a:p>
            <a:pPr lvl="0"/>
            <a:r>
              <a:rPr lang="zh-CN" altLang="zh-CN" dirty="0"/>
              <a:t>文本处理功能 </a:t>
            </a:r>
            <a:r>
              <a:rPr lang="en-US" altLang="zh-CN" dirty="0"/>
              <a:t>– </a:t>
            </a:r>
            <a:r>
              <a:rPr lang="zh-CN" altLang="zh-CN" dirty="0"/>
              <a:t>例如</a:t>
            </a:r>
            <a:r>
              <a:rPr lang="en-US" altLang="zh-CN" dirty="0" err="1"/>
              <a:t>awk</a:t>
            </a:r>
            <a:r>
              <a:rPr lang="zh-CN" altLang="zh-CN" dirty="0"/>
              <a:t>，</a:t>
            </a:r>
            <a:r>
              <a:rPr lang="en-US" altLang="zh-CN" dirty="0"/>
              <a:t>cut</a:t>
            </a:r>
            <a:r>
              <a:rPr lang="zh-CN" altLang="zh-CN" dirty="0"/>
              <a:t>，</a:t>
            </a:r>
            <a:r>
              <a:rPr lang="en-US" altLang="zh-CN" dirty="0" err="1"/>
              <a:t>sed</a:t>
            </a:r>
            <a:r>
              <a:rPr lang="zh-CN" altLang="zh-CN" dirty="0"/>
              <a:t>，</a:t>
            </a:r>
            <a:r>
              <a:rPr lang="en-US" altLang="zh-CN" dirty="0" err="1"/>
              <a:t>grep</a:t>
            </a:r>
            <a:endParaRPr lang="zh-CN" altLang="zh-CN" dirty="0"/>
          </a:p>
          <a:p>
            <a:pPr lvl="0"/>
            <a:r>
              <a:rPr lang="zh-CN" altLang="zh-CN" dirty="0"/>
              <a:t>函数 </a:t>
            </a:r>
            <a:r>
              <a:rPr lang="en-US" altLang="zh-CN" dirty="0"/>
              <a:t>– </a:t>
            </a:r>
            <a:r>
              <a:rPr lang="zh-CN" altLang="zh-CN" dirty="0"/>
              <a:t>通过函数把一些常用的功能放在一起。例如，</a:t>
            </a:r>
            <a:r>
              <a:rPr lang="en-US" altLang="zh-CN" dirty="0"/>
              <a:t>/</a:t>
            </a:r>
            <a:r>
              <a:rPr lang="en-US" altLang="zh-CN" dirty="0" err="1"/>
              <a:t>etc</a:t>
            </a:r>
            <a:r>
              <a:rPr lang="en-US" altLang="zh-CN" dirty="0"/>
              <a:t>/</a:t>
            </a:r>
            <a:r>
              <a:rPr lang="en-US" altLang="zh-CN" dirty="0" err="1"/>
              <a:t>init.d</a:t>
            </a:r>
            <a:r>
              <a:rPr lang="zh-CN" altLang="zh-CN" dirty="0"/>
              <a:t>目录中的大部分或全部系统</a:t>
            </a:r>
            <a:r>
              <a:rPr lang="en-US" altLang="zh-CN" dirty="0"/>
              <a:t>Shell</a:t>
            </a:r>
            <a:r>
              <a:rPr lang="zh-CN" altLang="zh-CN" dirty="0"/>
              <a:t>脚本所使用的函数都包含在文件</a:t>
            </a:r>
            <a:r>
              <a:rPr lang="en-US" altLang="zh-CN" dirty="0"/>
              <a:t>/</a:t>
            </a:r>
            <a:r>
              <a:rPr lang="en-US" altLang="zh-CN" dirty="0" err="1"/>
              <a:t>etc</a:t>
            </a:r>
            <a:r>
              <a:rPr lang="en-US" altLang="zh-CN" dirty="0"/>
              <a:t>/</a:t>
            </a:r>
            <a:r>
              <a:rPr lang="en-US" altLang="zh-CN" dirty="0" err="1"/>
              <a:t>init.d</a:t>
            </a:r>
            <a:r>
              <a:rPr lang="en-US" altLang="zh-CN" dirty="0"/>
              <a:t>/functions</a:t>
            </a:r>
            <a:r>
              <a:rPr lang="zh-CN" altLang="zh-CN" dirty="0"/>
              <a:t>中。</a:t>
            </a:r>
          </a:p>
          <a:p>
            <a:pPr lvl="0"/>
            <a:r>
              <a:rPr lang="zh-CN" altLang="zh-CN" dirty="0"/>
              <a:t>控制流语句 </a:t>
            </a:r>
            <a:r>
              <a:rPr lang="en-US" altLang="zh-CN" dirty="0"/>
              <a:t>– </a:t>
            </a:r>
            <a:r>
              <a:rPr lang="zh-CN" altLang="zh-CN" dirty="0"/>
              <a:t>例如</a:t>
            </a:r>
            <a:r>
              <a:rPr lang="en-US" altLang="zh-CN" dirty="0"/>
              <a:t>if…then…else</a:t>
            </a:r>
            <a:r>
              <a:rPr lang="zh-CN" altLang="zh-CN" dirty="0"/>
              <a:t>或执行重复操作的</a:t>
            </a:r>
            <a:r>
              <a:rPr lang="en-US" altLang="zh-CN" dirty="0"/>
              <a:t>Shell</a:t>
            </a:r>
            <a:r>
              <a:rPr lang="zh-CN" altLang="zh-CN" dirty="0"/>
              <a:t>循环。</a:t>
            </a:r>
          </a:p>
          <a:p>
            <a:pPr marL="109728" indent="0">
              <a:buNone/>
            </a:pPr>
            <a:r>
              <a:rPr lang="zh-CN" altLang="zh-CN" dirty="0"/>
              <a:t>每个</a:t>
            </a:r>
            <a:r>
              <a:rPr lang="en-US" altLang="zh-CN" dirty="0"/>
              <a:t>Shell</a:t>
            </a:r>
            <a:r>
              <a:rPr lang="zh-CN" altLang="zh-CN" dirty="0"/>
              <a:t>脚本都有它的用途，例如，备份文件系统和数据库到网络存储服务器。</a:t>
            </a:r>
            <a:r>
              <a:rPr lang="en-US" altLang="zh-CN" dirty="0"/>
              <a:t>Shell</a:t>
            </a:r>
            <a:r>
              <a:rPr lang="zh-CN" altLang="zh-CN" dirty="0"/>
              <a:t>脚本可以像</a:t>
            </a:r>
            <a:r>
              <a:rPr lang="en-US" altLang="zh-CN" dirty="0"/>
              <a:t>Linux</a:t>
            </a:r>
            <a:r>
              <a:rPr lang="zh-CN" altLang="zh-CN" dirty="0"/>
              <a:t>下的一个命令一样被执行。</a:t>
            </a:r>
          </a:p>
          <a:p>
            <a:endParaRPr lang="zh-CN" altLang="en-US" dirty="0"/>
          </a:p>
        </p:txBody>
      </p:sp>
    </p:spTree>
    <p:extLst>
      <p:ext uri="{BB962C8B-B14F-4D97-AF65-F5344CB8AC3E}">
        <p14:creationId xmlns:p14="http://schemas.microsoft.com/office/powerpoint/2010/main" val="366125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1.6  </a:t>
            </a:r>
            <a:r>
              <a:rPr lang="zh-CN" altLang="zh-CN" dirty="0">
                <a:effectLst/>
              </a:rPr>
              <a:t>为什么使用</a:t>
            </a:r>
            <a:r>
              <a:rPr lang="en-US" altLang="zh-CN" dirty="0">
                <a:effectLst/>
              </a:rPr>
              <a:t>Shell</a:t>
            </a:r>
            <a:r>
              <a:rPr lang="zh-CN" altLang="zh-CN" dirty="0">
                <a:effectLst/>
              </a:rPr>
              <a:t>脚本</a:t>
            </a:r>
            <a:endParaRPr lang="zh-CN" altLang="en-US" dirty="0"/>
          </a:p>
        </p:txBody>
      </p:sp>
    </p:spTree>
    <p:extLst>
      <p:ext uri="{BB962C8B-B14F-4D97-AF65-F5344CB8AC3E}">
        <p14:creationId xmlns:p14="http://schemas.microsoft.com/office/powerpoint/2010/main" val="255843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1.6  </a:t>
            </a:r>
            <a:r>
              <a:rPr lang="zh-CN" altLang="zh-CN" dirty="0"/>
              <a:t>为什么使用</a:t>
            </a:r>
            <a:r>
              <a:rPr lang="en-US" altLang="zh-CN" dirty="0"/>
              <a:t>Shell</a:t>
            </a:r>
            <a:r>
              <a:rPr lang="zh-CN" altLang="zh-CN" dirty="0"/>
              <a:t>脚本</a:t>
            </a:r>
            <a:endParaRPr lang="zh-CN" altLang="en-US" dirty="0"/>
          </a:p>
        </p:txBody>
      </p:sp>
      <p:sp>
        <p:nvSpPr>
          <p:cNvPr id="5" name="内容占位符 4"/>
          <p:cNvSpPr>
            <a:spLocks noGrp="1"/>
          </p:cNvSpPr>
          <p:nvPr>
            <p:ph idx="1"/>
          </p:nvPr>
        </p:nvSpPr>
        <p:spPr/>
        <p:txBody>
          <a:bodyPr>
            <a:normAutofit fontScale="55000" lnSpcReduction="20000"/>
          </a:bodyPr>
          <a:lstStyle/>
          <a:p>
            <a:pPr marL="109728" indent="0">
              <a:buNone/>
            </a:pPr>
            <a:r>
              <a:rPr lang="en-US" altLang="zh-CN" dirty="0"/>
              <a:t>Shell</a:t>
            </a:r>
            <a:r>
              <a:rPr lang="zh-CN" altLang="zh-CN" dirty="0"/>
              <a:t>脚本的应用知识对于每一个想熟练地管理</a:t>
            </a:r>
            <a:r>
              <a:rPr lang="en-US" altLang="zh-CN" dirty="0"/>
              <a:t>Linux</a:t>
            </a:r>
            <a:r>
              <a:rPr lang="zh-CN" altLang="zh-CN" dirty="0"/>
              <a:t>操作系统的人是必须的，即使你可能从来不必写脚本。比方说在</a:t>
            </a:r>
            <a:r>
              <a:rPr lang="en-US" altLang="zh-CN" dirty="0"/>
              <a:t>Linux</a:t>
            </a:r>
            <a:r>
              <a:rPr lang="zh-CN" altLang="zh-CN" dirty="0"/>
              <a:t>机器启动时，它执行</a:t>
            </a:r>
            <a:r>
              <a:rPr lang="en-US" altLang="zh-CN" dirty="0"/>
              <a:t>/</a:t>
            </a:r>
            <a:r>
              <a:rPr lang="en-US" altLang="zh-CN" dirty="0" err="1"/>
              <a:t>etc</a:t>
            </a:r>
            <a:r>
              <a:rPr lang="en-US" altLang="zh-CN" dirty="0"/>
              <a:t>/</a:t>
            </a:r>
            <a:r>
              <a:rPr lang="en-US" altLang="zh-CN" dirty="0" err="1"/>
              <a:t>rc.d</a:t>
            </a:r>
            <a:r>
              <a:rPr lang="zh-CN" altLang="zh-CN" dirty="0"/>
              <a:t>目录中的</a:t>
            </a:r>
            <a:r>
              <a:rPr lang="en-US" altLang="zh-CN" dirty="0"/>
              <a:t>Shell</a:t>
            </a:r>
            <a:r>
              <a:rPr lang="zh-CN" altLang="zh-CN" dirty="0"/>
              <a:t>脚本来加载系统配置和运行服务，那么详细的理解这些启动脚本对于我们分析系统的行为或是可能修改这些脚本将是很重要的。</a:t>
            </a:r>
          </a:p>
          <a:p>
            <a:pPr marL="109728" indent="0">
              <a:buNone/>
            </a:pPr>
            <a:r>
              <a:rPr lang="zh-CN" altLang="zh-CN" dirty="0"/>
              <a:t>学习编写</a:t>
            </a:r>
            <a:r>
              <a:rPr lang="en-US" altLang="zh-CN" dirty="0"/>
              <a:t>Shell</a:t>
            </a:r>
            <a:r>
              <a:rPr lang="zh-CN" altLang="zh-CN" dirty="0"/>
              <a:t>脚本并不难，因为它的语法简单易懂，类似于直接调用命令行的功能并串联在一起，并且只有几种规则需要学习。大部分简短的脚本可以第一次就正确执行，即使要调试长的脚本也是简单的。</a:t>
            </a:r>
          </a:p>
          <a:p>
            <a:pPr marL="109728" indent="0">
              <a:buNone/>
            </a:pPr>
            <a:r>
              <a:rPr lang="zh-CN" altLang="zh-CN" dirty="0"/>
              <a:t>总的来说，我们使用</a:t>
            </a:r>
            <a:r>
              <a:rPr lang="en-US" altLang="zh-CN" dirty="0"/>
              <a:t>Shell</a:t>
            </a:r>
            <a:r>
              <a:rPr lang="zh-CN" altLang="zh-CN" dirty="0"/>
              <a:t>具有如下一些原因：</a:t>
            </a:r>
          </a:p>
          <a:p>
            <a:pPr lvl="0"/>
            <a:r>
              <a:rPr lang="zh-CN" altLang="zh-CN" dirty="0"/>
              <a:t>使用简单</a:t>
            </a:r>
          </a:p>
          <a:p>
            <a:pPr lvl="0"/>
            <a:r>
              <a:rPr lang="zh-CN" altLang="zh-CN" dirty="0"/>
              <a:t>节省时间：可以把冗长的重复的一连串命令合并成一条简单的命令</a:t>
            </a:r>
          </a:p>
          <a:p>
            <a:pPr lvl="0"/>
            <a:r>
              <a:rPr lang="zh-CN" altLang="zh-CN" dirty="0"/>
              <a:t>可以创建你自己的自动化工具和应用程序</a:t>
            </a:r>
          </a:p>
          <a:p>
            <a:pPr lvl="0"/>
            <a:r>
              <a:rPr lang="zh-CN" altLang="zh-CN" dirty="0"/>
              <a:t>使系统管理任务自动化</a:t>
            </a:r>
          </a:p>
          <a:p>
            <a:pPr lvl="0"/>
            <a:r>
              <a:rPr lang="zh-CN" altLang="zh-CN" dirty="0"/>
              <a:t>因为脚本经过很好的测试，所以使用脚本做类似配置服务或系统管理任务的时，发生错误的机会将大大减少</a:t>
            </a:r>
          </a:p>
          <a:p>
            <a:pPr marL="109728" indent="0">
              <a:buNone/>
            </a:pPr>
            <a:r>
              <a:rPr lang="zh-CN" altLang="zh-CN" dirty="0"/>
              <a:t>我们经常会用到</a:t>
            </a:r>
            <a:r>
              <a:rPr lang="en-US" altLang="zh-CN" dirty="0"/>
              <a:t>Shell</a:t>
            </a:r>
            <a:r>
              <a:rPr lang="zh-CN" altLang="zh-CN" dirty="0"/>
              <a:t>脚本的实例有：</a:t>
            </a:r>
          </a:p>
          <a:p>
            <a:pPr lvl="0"/>
            <a:r>
              <a:rPr lang="zh-CN" altLang="zh-CN" dirty="0"/>
              <a:t>监控你的</a:t>
            </a:r>
            <a:r>
              <a:rPr lang="en-US" altLang="zh-CN" dirty="0"/>
              <a:t>Linux</a:t>
            </a:r>
            <a:r>
              <a:rPr lang="zh-CN" altLang="zh-CN" dirty="0"/>
              <a:t>系统</a:t>
            </a:r>
          </a:p>
          <a:p>
            <a:pPr lvl="0"/>
            <a:r>
              <a:rPr lang="zh-CN" altLang="zh-CN" dirty="0"/>
              <a:t>备份数据和创建快照</a:t>
            </a:r>
          </a:p>
          <a:p>
            <a:pPr lvl="0"/>
            <a:r>
              <a:rPr lang="zh-CN" altLang="zh-CN" dirty="0"/>
              <a:t>创建邮件告警系统</a:t>
            </a:r>
          </a:p>
          <a:p>
            <a:pPr lvl="0"/>
            <a:r>
              <a:rPr lang="zh-CN" altLang="zh-CN" dirty="0"/>
              <a:t>查找耗尽系统资源的进程</a:t>
            </a:r>
          </a:p>
          <a:p>
            <a:pPr lvl="0"/>
            <a:r>
              <a:rPr lang="zh-CN" altLang="zh-CN" dirty="0"/>
              <a:t>查找是否所有的网络服务都正常运行等等</a:t>
            </a:r>
          </a:p>
          <a:p>
            <a:pPr marL="109728" indent="0">
              <a:buNone/>
            </a:pPr>
            <a:endParaRPr lang="zh-CN" altLang="en-US" dirty="0"/>
          </a:p>
        </p:txBody>
      </p:sp>
    </p:spTree>
    <p:extLst>
      <p:ext uri="{BB962C8B-B14F-4D97-AF65-F5344CB8AC3E}">
        <p14:creationId xmlns:p14="http://schemas.microsoft.com/office/powerpoint/2010/main" val="229054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effectLst/>
              </a:rPr>
              <a:t>1.7  </a:t>
            </a:r>
            <a:r>
              <a:rPr lang="zh-CN" altLang="zh-CN" sz="3600" dirty="0">
                <a:effectLst/>
              </a:rPr>
              <a:t>实例：创建你的第一个</a:t>
            </a:r>
            <a:r>
              <a:rPr lang="en-US" altLang="zh-CN" sz="3600" dirty="0">
                <a:effectLst/>
              </a:rPr>
              <a:t>Shell</a:t>
            </a:r>
            <a:r>
              <a:rPr lang="zh-CN" altLang="zh-CN" sz="3600" dirty="0">
                <a:effectLst/>
              </a:rPr>
              <a:t>脚本</a:t>
            </a:r>
            <a:endParaRPr lang="zh-CN" altLang="en-US" sz="3600" dirty="0"/>
          </a:p>
        </p:txBody>
      </p:sp>
    </p:spTree>
    <p:extLst>
      <p:ext uri="{BB962C8B-B14F-4D97-AF65-F5344CB8AC3E}">
        <p14:creationId xmlns:p14="http://schemas.microsoft.com/office/powerpoint/2010/main" val="2804028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1.8  </a:t>
            </a:r>
            <a:r>
              <a:rPr lang="zh-CN" altLang="zh-CN" dirty="0"/>
              <a:t>小结</a:t>
            </a:r>
            <a:endParaRPr lang="zh-CN" altLang="en-US" dirty="0"/>
          </a:p>
        </p:txBody>
      </p:sp>
      <p:sp>
        <p:nvSpPr>
          <p:cNvPr id="5" name="内容占位符 4"/>
          <p:cNvSpPr>
            <a:spLocks noGrp="1"/>
          </p:cNvSpPr>
          <p:nvPr>
            <p:ph idx="1"/>
          </p:nvPr>
        </p:nvSpPr>
        <p:spPr/>
        <p:txBody>
          <a:bodyPr>
            <a:normAutofit/>
          </a:bodyPr>
          <a:lstStyle/>
          <a:p>
            <a:pPr marL="109728" indent="0">
              <a:buNone/>
            </a:pPr>
            <a:r>
              <a:rPr lang="zh-CN" altLang="zh-CN" sz="1600" dirty="0"/>
              <a:t>我们来总结一下，这一章我们都学习哪些知识：</a:t>
            </a:r>
          </a:p>
          <a:p>
            <a:pPr lvl="0"/>
            <a:r>
              <a:rPr lang="en-US" altLang="zh-CN" sz="1600" dirty="0"/>
              <a:t>Linux</a:t>
            </a:r>
            <a:r>
              <a:rPr lang="zh-CN" altLang="zh-CN" sz="1600" dirty="0"/>
              <a:t>是自由开源的类</a:t>
            </a:r>
            <a:r>
              <a:rPr lang="en-US" altLang="zh-CN" sz="1600" dirty="0"/>
              <a:t>Unix</a:t>
            </a:r>
            <a:r>
              <a:rPr lang="zh-CN" altLang="zh-CN" sz="1600" dirty="0"/>
              <a:t>操作系统。该操作系统的内核是由莱纳斯·托瓦兹在</a:t>
            </a:r>
            <a:r>
              <a:rPr lang="en-US" altLang="zh-CN" sz="1600" dirty="0"/>
              <a:t>1991</a:t>
            </a:r>
            <a:r>
              <a:rPr lang="zh-CN" altLang="zh-CN" sz="1600" dirty="0"/>
              <a:t>年</a:t>
            </a:r>
            <a:r>
              <a:rPr lang="en-US" altLang="zh-CN" sz="1600" dirty="0"/>
              <a:t>10</a:t>
            </a:r>
            <a:r>
              <a:rPr lang="zh-CN" altLang="zh-CN" sz="1600" dirty="0"/>
              <a:t>月</a:t>
            </a:r>
            <a:r>
              <a:rPr lang="en-US" altLang="zh-CN" sz="1600" dirty="0"/>
              <a:t>5</a:t>
            </a:r>
            <a:r>
              <a:rPr lang="zh-CN" altLang="zh-CN" sz="1600" dirty="0"/>
              <a:t>日首次发布。</a:t>
            </a:r>
          </a:p>
          <a:p>
            <a:pPr lvl="0"/>
            <a:r>
              <a:rPr lang="en-US" altLang="zh-CN" sz="1600" dirty="0"/>
              <a:t>Linux</a:t>
            </a:r>
            <a:r>
              <a:rPr lang="zh-CN" altLang="zh-CN" sz="1600" dirty="0"/>
              <a:t>既可以作为服务器操作系统使用，也可以作为个人计算机的独立操作系统使用。</a:t>
            </a:r>
          </a:p>
          <a:p>
            <a:pPr lvl="0"/>
            <a:r>
              <a:rPr lang="en-US" altLang="zh-CN" sz="1600" dirty="0"/>
              <a:t>Linux</a:t>
            </a:r>
            <a:r>
              <a:rPr lang="zh-CN" altLang="zh-CN" sz="1600" dirty="0"/>
              <a:t>内核，即</a:t>
            </a:r>
            <a:r>
              <a:rPr lang="en-US" altLang="zh-CN" sz="1600" dirty="0"/>
              <a:t>Linux</a:t>
            </a:r>
            <a:r>
              <a:rPr lang="zh-CN" altLang="zh-CN" sz="1600" dirty="0"/>
              <a:t>操作系统的核心。它的主要模块分以下几个部分：存储管理、</a:t>
            </a:r>
            <a:r>
              <a:rPr lang="en-US" altLang="zh-CN" sz="1600" dirty="0"/>
              <a:t>CPU</a:t>
            </a:r>
            <a:r>
              <a:rPr lang="zh-CN" altLang="zh-CN" sz="1600" dirty="0"/>
              <a:t>和</a:t>
            </a:r>
            <a:r>
              <a:rPr lang="en-US" altLang="zh-CN" sz="1600" dirty="0" err="1">
                <a:hlinkClick r:id="rId2"/>
              </a:rPr>
              <a:t>进程管理</a:t>
            </a:r>
            <a:r>
              <a:rPr lang="zh-CN" altLang="zh-CN" sz="1600" dirty="0"/>
              <a:t>、文件系统、设备管理和驱动、网络</a:t>
            </a:r>
            <a:r>
              <a:rPr lang="en-US" altLang="zh-CN" sz="1600" dirty="0" err="1">
                <a:hlinkClick r:id="rId3"/>
              </a:rPr>
              <a:t>通信</a:t>
            </a:r>
            <a:r>
              <a:rPr lang="zh-CN" altLang="zh-CN" sz="1600" dirty="0"/>
              <a:t>，以及系统的初始化（引导）、系统调用等。</a:t>
            </a:r>
          </a:p>
          <a:p>
            <a:pPr lvl="0"/>
            <a:r>
              <a:rPr lang="en-US" altLang="zh-CN" sz="1600" dirty="0"/>
              <a:t>Linux</a:t>
            </a:r>
            <a:r>
              <a:rPr lang="zh-CN" altLang="zh-CN" sz="1600" dirty="0"/>
              <a:t>的主要理念：一个程序只做一件事并做好、一切皆文件、小即是美、在文本文件中存储配置和数据、可移植性高于效率、简单美观。</a:t>
            </a:r>
          </a:p>
          <a:p>
            <a:pPr lvl="0"/>
            <a:r>
              <a:rPr lang="en-US" altLang="zh-CN" sz="1600" dirty="0"/>
              <a:t>Linux Shell</a:t>
            </a:r>
            <a:r>
              <a:rPr lang="zh-CN" altLang="zh-CN" sz="1600" dirty="0"/>
              <a:t>是用户和</a:t>
            </a:r>
            <a:r>
              <a:rPr lang="en-US" altLang="zh-CN" sz="1600" dirty="0"/>
              <a:t>Linux</a:t>
            </a:r>
            <a:r>
              <a:rPr lang="zh-CN" altLang="zh-CN" sz="1600" dirty="0"/>
              <a:t>内核之间的接口程序，为用户提供使用操作系统的接口。</a:t>
            </a:r>
          </a:p>
          <a:p>
            <a:pPr lvl="0"/>
            <a:r>
              <a:rPr lang="en-US" altLang="zh-CN" sz="1600" dirty="0"/>
              <a:t>Linux</a:t>
            </a:r>
            <a:r>
              <a:rPr lang="zh-CN" altLang="zh-CN" sz="1600" dirty="0"/>
              <a:t>中最常用的</a:t>
            </a:r>
            <a:r>
              <a:rPr lang="en-US" altLang="zh-CN" sz="1600" dirty="0"/>
              <a:t>Shell</a:t>
            </a:r>
            <a:r>
              <a:rPr lang="zh-CN" altLang="zh-CN" sz="1600" dirty="0"/>
              <a:t>有</a:t>
            </a:r>
            <a:r>
              <a:rPr lang="en-US" altLang="zh-CN" sz="1600" dirty="0"/>
              <a:t>Bourne Shell</a:t>
            </a:r>
            <a:r>
              <a:rPr lang="zh-CN" altLang="zh-CN" sz="1600" dirty="0"/>
              <a:t>（</a:t>
            </a:r>
            <a:r>
              <a:rPr lang="en-US" altLang="zh-CN" sz="1600" dirty="0" err="1"/>
              <a:t>sh</a:t>
            </a:r>
            <a:r>
              <a:rPr lang="zh-CN" altLang="zh-CN" sz="1600" dirty="0"/>
              <a:t>）、</a:t>
            </a:r>
            <a:r>
              <a:rPr lang="en-US" altLang="zh-CN" sz="1600" dirty="0"/>
              <a:t>C Shell</a:t>
            </a:r>
            <a:r>
              <a:rPr lang="zh-CN" altLang="zh-CN" sz="1600" dirty="0"/>
              <a:t>（</a:t>
            </a:r>
            <a:r>
              <a:rPr lang="en-US" altLang="zh-CN" sz="1600" dirty="0" err="1"/>
              <a:t>csh</a:t>
            </a:r>
            <a:r>
              <a:rPr lang="zh-CN" altLang="zh-CN" sz="1600" dirty="0"/>
              <a:t>）、</a:t>
            </a:r>
            <a:r>
              <a:rPr lang="en-US" altLang="zh-CN" sz="1600" dirty="0" err="1"/>
              <a:t>Korn</a:t>
            </a:r>
            <a:r>
              <a:rPr lang="en-US" altLang="zh-CN" sz="1600" dirty="0"/>
              <a:t> Shell</a:t>
            </a:r>
            <a:r>
              <a:rPr lang="zh-CN" altLang="zh-CN" sz="1600" dirty="0"/>
              <a:t>（</a:t>
            </a:r>
            <a:r>
              <a:rPr lang="en-US" altLang="zh-CN" sz="1600" dirty="0" err="1"/>
              <a:t>ksh</a:t>
            </a:r>
            <a:r>
              <a:rPr lang="zh-CN" altLang="zh-CN" sz="1600" dirty="0"/>
              <a:t>）。</a:t>
            </a:r>
          </a:p>
          <a:p>
            <a:pPr lvl="0"/>
            <a:r>
              <a:rPr lang="zh-CN" altLang="zh-CN" sz="1600" dirty="0"/>
              <a:t>如果你的系统启动后进入的是文本模式，那么当你登录系统后就可以直接使用</a:t>
            </a:r>
            <a:r>
              <a:rPr lang="en-US" altLang="zh-CN" sz="1600" dirty="0"/>
              <a:t>Shell</a:t>
            </a:r>
            <a:r>
              <a:rPr lang="zh-CN" altLang="zh-CN" sz="1600" dirty="0"/>
              <a:t>。</a:t>
            </a:r>
          </a:p>
          <a:p>
            <a:pPr lvl="0"/>
            <a:r>
              <a:rPr lang="en-US" altLang="zh-CN" sz="1600" dirty="0"/>
              <a:t>Shell</a:t>
            </a:r>
            <a:r>
              <a:rPr lang="zh-CN" altLang="zh-CN" sz="1600" dirty="0"/>
              <a:t>脚本是使用纯文本文件，集合了一些</a:t>
            </a:r>
            <a:r>
              <a:rPr lang="en-US" altLang="zh-CN" sz="1600" dirty="0"/>
              <a:t>Shell</a:t>
            </a:r>
            <a:r>
              <a:rPr lang="zh-CN" altLang="zh-CN" sz="1600" dirty="0"/>
              <a:t>的语法和指令，并用正则表示法或管道命令以及数据流重导向等功能，达到我们想要的处理目的的程序。</a:t>
            </a:r>
          </a:p>
          <a:p>
            <a:pPr lvl="0"/>
            <a:r>
              <a:rPr lang="en-US" altLang="zh-CN" sz="1600" dirty="0"/>
              <a:t>Shell</a:t>
            </a:r>
            <a:r>
              <a:rPr lang="zh-CN" altLang="zh-CN" sz="1600" dirty="0"/>
              <a:t>脚本具有使用简单、节省时间、使系统管理自动化等特点</a:t>
            </a:r>
            <a:r>
              <a:rPr lang="zh-CN" altLang="zh-CN" sz="1600" dirty="0" smtClean="0"/>
              <a:t>。</a:t>
            </a:r>
            <a:endParaRPr lang="zh-CN" altLang="zh-CN" sz="1600" dirty="0"/>
          </a:p>
        </p:txBody>
      </p:sp>
    </p:spTree>
    <p:extLst>
      <p:ext uri="{BB962C8B-B14F-4D97-AF65-F5344CB8AC3E}">
        <p14:creationId xmlns:p14="http://schemas.microsoft.com/office/powerpoint/2010/main" val="101461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zh-CN" dirty="0"/>
              <a:t>什么是</a:t>
            </a:r>
            <a:r>
              <a:rPr lang="en-US" altLang="zh-CN" dirty="0"/>
              <a:t>Linux</a:t>
            </a:r>
            <a:endParaRPr lang="zh-CN" altLang="en-US" dirty="0"/>
          </a:p>
        </p:txBody>
      </p:sp>
      <p:sp>
        <p:nvSpPr>
          <p:cNvPr id="3" name="内容占位符 2"/>
          <p:cNvSpPr>
            <a:spLocks noGrp="1"/>
          </p:cNvSpPr>
          <p:nvPr>
            <p:ph idx="1"/>
          </p:nvPr>
        </p:nvSpPr>
        <p:spPr>
          <a:xfrm>
            <a:off x="457200" y="2249424"/>
            <a:ext cx="6203032" cy="4325112"/>
          </a:xfrm>
        </p:spPr>
        <p:txBody>
          <a:bodyPr>
            <a:normAutofit fontScale="92500" lnSpcReduction="10000"/>
          </a:bodyPr>
          <a:lstStyle/>
          <a:p>
            <a:r>
              <a:rPr lang="en-US" altLang="zh-CN" sz="2000" dirty="0"/>
              <a:t>Linux</a:t>
            </a:r>
            <a:r>
              <a:rPr lang="zh-CN" altLang="zh-CN" sz="2000" dirty="0"/>
              <a:t>是自由开源的类</a:t>
            </a:r>
            <a:r>
              <a:rPr lang="en-US" altLang="zh-CN" sz="2000" dirty="0"/>
              <a:t>Unix</a:t>
            </a:r>
            <a:r>
              <a:rPr lang="zh-CN" altLang="zh-CN" sz="2000" dirty="0"/>
              <a:t>操作系统。该操作系统的内核是由莱纳斯·托瓦兹在</a:t>
            </a:r>
            <a:r>
              <a:rPr lang="en-US" altLang="zh-CN" sz="2000" dirty="0"/>
              <a:t>1991</a:t>
            </a:r>
            <a:r>
              <a:rPr lang="zh-CN" altLang="zh-CN" sz="2000" dirty="0"/>
              <a:t>年</a:t>
            </a:r>
            <a:r>
              <a:rPr lang="en-US" altLang="zh-CN" sz="2000" dirty="0"/>
              <a:t>10</a:t>
            </a:r>
            <a:r>
              <a:rPr lang="zh-CN" altLang="zh-CN" sz="2000" dirty="0"/>
              <a:t>月</a:t>
            </a:r>
            <a:r>
              <a:rPr lang="en-US" altLang="zh-CN" sz="2000" dirty="0"/>
              <a:t>5</a:t>
            </a:r>
            <a:r>
              <a:rPr lang="zh-CN" altLang="zh-CN" sz="2000" dirty="0"/>
              <a:t>日首次发布。</a:t>
            </a:r>
          </a:p>
          <a:p>
            <a:r>
              <a:rPr lang="zh-CN" altLang="zh-CN" sz="2000" dirty="0"/>
              <a:t>严格来讲，术语</a:t>
            </a:r>
            <a:r>
              <a:rPr lang="en-US" altLang="zh-CN" sz="2000" dirty="0"/>
              <a:t>Linux</a:t>
            </a:r>
            <a:r>
              <a:rPr lang="zh-CN" altLang="zh-CN" sz="2000" dirty="0"/>
              <a:t>只表示操作系统的内核本身，但通常采用“</a:t>
            </a:r>
            <a:r>
              <a:rPr lang="en-US" altLang="zh-CN" sz="2000" dirty="0"/>
              <a:t>Linux</a:t>
            </a:r>
            <a:r>
              <a:rPr lang="zh-CN" altLang="zh-CN" sz="2000" dirty="0"/>
              <a:t>内核”来表达该意思。</a:t>
            </a:r>
            <a:r>
              <a:rPr lang="en-US" altLang="zh-CN" sz="2000" dirty="0"/>
              <a:t>Linux</a:t>
            </a:r>
            <a:r>
              <a:rPr lang="zh-CN" altLang="zh-CN" sz="2000" dirty="0"/>
              <a:t>则常用来指基于</a:t>
            </a:r>
            <a:r>
              <a:rPr lang="en-US" altLang="zh-CN" sz="2000" dirty="0"/>
              <a:t>Linux</a:t>
            </a:r>
            <a:r>
              <a:rPr lang="zh-CN" altLang="zh-CN" sz="2000" dirty="0"/>
              <a:t>内核的完整操作系统，包括</a:t>
            </a:r>
            <a:r>
              <a:rPr lang="en-US" altLang="zh-CN" sz="2000" dirty="0"/>
              <a:t>GUI</a:t>
            </a:r>
            <a:r>
              <a:rPr lang="zh-CN" altLang="zh-CN" sz="2000" dirty="0"/>
              <a:t>组件和许多其它实用工具。</a:t>
            </a:r>
          </a:p>
          <a:p>
            <a:r>
              <a:rPr lang="en-US" altLang="zh-CN" sz="2000" dirty="0"/>
              <a:t>Linux</a:t>
            </a:r>
            <a:r>
              <a:rPr lang="zh-CN" altLang="zh-CN" sz="2000" dirty="0"/>
              <a:t>最初是作为支持</a:t>
            </a:r>
            <a:r>
              <a:rPr lang="en-US" altLang="zh-CN" sz="2000" dirty="0"/>
              <a:t>Intel x86</a:t>
            </a:r>
            <a:r>
              <a:rPr lang="zh-CN" altLang="zh-CN" sz="2000" dirty="0"/>
              <a:t>架构的个人计算机的一个自由操作系统开发的，目前</a:t>
            </a:r>
            <a:r>
              <a:rPr lang="en-US" altLang="zh-CN" sz="2000" dirty="0"/>
              <a:t>Linux</a:t>
            </a:r>
            <a:r>
              <a:rPr lang="zh-CN" altLang="zh-CN" sz="2000" dirty="0"/>
              <a:t>已经被移植到更多的计算机硬件平台。世界上</a:t>
            </a:r>
            <a:r>
              <a:rPr lang="en-US" altLang="zh-CN" sz="2000" dirty="0"/>
              <a:t>500</a:t>
            </a:r>
            <a:r>
              <a:rPr lang="zh-CN" altLang="zh-CN" sz="2000" dirty="0"/>
              <a:t>个最快的超级计算机</a:t>
            </a:r>
            <a:r>
              <a:rPr lang="en-US" altLang="zh-CN" sz="2000" dirty="0"/>
              <a:t>90%</a:t>
            </a:r>
            <a:r>
              <a:rPr lang="zh-CN" altLang="zh-CN" sz="2000" dirty="0"/>
              <a:t>以上运行</a:t>
            </a:r>
            <a:r>
              <a:rPr lang="en-US" altLang="zh-CN" sz="2000" dirty="0"/>
              <a:t>Linux</a:t>
            </a:r>
            <a:r>
              <a:rPr lang="zh-CN" altLang="zh-CN" sz="2000" dirty="0"/>
              <a:t>发行版或变种，包括最快的前</a:t>
            </a:r>
            <a:r>
              <a:rPr lang="en-US" altLang="zh-CN" sz="2000" dirty="0"/>
              <a:t>10</a:t>
            </a:r>
            <a:r>
              <a:rPr lang="zh-CN" altLang="zh-CN" sz="2000" dirty="0"/>
              <a:t>名超级计算机运行的都是基于</a:t>
            </a:r>
            <a:r>
              <a:rPr lang="en-US" altLang="zh-CN" sz="2000" dirty="0"/>
              <a:t>Linux</a:t>
            </a:r>
            <a:r>
              <a:rPr lang="zh-CN" altLang="zh-CN" sz="2000" dirty="0"/>
              <a:t>内核的操作系统。</a:t>
            </a:r>
            <a:r>
              <a:rPr lang="en-US" altLang="zh-CN" sz="2000" dirty="0"/>
              <a:t>Linux</a:t>
            </a:r>
            <a:r>
              <a:rPr lang="zh-CN" altLang="zh-CN" sz="2000" dirty="0"/>
              <a:t>也广泛应用在嵌入式系统上，如手机、平板电脑、路由器、电视和电子游戏机等。在移动设备上广泛使用的</a:t>
            </a:r>
            <a:r>
              <a:rPr lang="en-US" altLang="zh-CN" sz="2000" dirty="0"/>
              <a:t>Android</a:t>
            </a:r>
            <a:r>
              <a:rPr lang="zh-CN" altLang="zh-CN" sz="2000" dirty="0"/>
              <a:t>操作系统就是基于</a:t>
            </a:r>
            <a:r>
              <a:rPr lang="en-US" altLang="zh-CN" sz="2000" dirty="0"/>
              <a:t>Linux</a:t>
            </a:r>
            <a:r>
              <a:rPr lang="zh-CN" altLang="zh-CN" sz="2000" dirty="0"/>
              <a:t>内核的。</a:t>
            </a:r>
          </a:p>
          <a:p>
            <a:pPr marL="109728" indent="0">
              <a:buNone/>
            </a:pPr>
            <a:endParaRPr lang="zh-CN" altLang="en-US" sz="2000" dirty="0"/>
          </a:p>
        </p:txBody>
      </p:sp>
      <p:pic>
        <p:nvPicPr>
          <p:cNvPr id="1026" name="Picture 2" descr="http://www.biud.com.cn/upload/zhidao/2011-04-23/zhidao_201104232144496111.jpg"/>
          <p:cNvPicPr>
            <a:picLocks noChangeAspect="1" noChangeArrowheads="1"/>
          </p:cNvPicPr>
          <p:nvPr/>
        </p:nvPicPr>
        <p:blipFill rotWithShape="1">
          <a:blip r:embed="rId2">
            <a:extLst>
              <a:ext uri="{28A0092B-C50C-407E-A947-70E740481C1C}">
                <a14:useLocalDpi xmlns:a14="http://schemas.microsoft.com/office/drawing/2010/main" val="0"/>
              </a:ext>
            </a:extLst>
          </a:blip>
          <a:srcRect t="1417" b="-1"/>
          <a:stretch/>
        </p:blipFill>
        <p:spPr bwMode="auto">
          <a:xfrm>
            <a:off x="6854585" y="4400550"/>
            <a:ext cx="2257443" cy="246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2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1.1.2  </a:t>
            </a:r>
            <a:r>
              <a:rPr lang="zh-CN" altLang="zh-CN" b="1" dirty="0"/>
              <a:t>谁创建了</a:t>
            </a:r>
            <a:r>
              <a:rPr lang="en-US" altLang="zh-CN" b="1" dirty="0" smtClean="0"/>
              <a:t>Linux</a:t>
            </a:r>
            <a:endParaRPr lang="zh-CN" altLang="en-US" dirty="0"/>
          </a:p>
        </p:txBody>
      </p:sp>
      <p:sp>
        <p:nvSpPr>
          <p:cNvPr id="3" name="内容占位符 2"/>
          <p:cNvSpPr>
            <a:spLocks noGrp="1"/>
          </p:cNvSpPr>
          <p:nvPr>
            <p:ph idx="1"/>
          </p:nvPr>
        </p:nvSpPr>
        <p:spPr>
          <a:xfrm>
            <a:off x="457200" y="2249424"/>
            <a:ext cx="4978896" cy="4325112"/>
          </a:xfrm>
        </p:spPr>
        <p:txBody>
          <a:bodyPr>
            <a:noAutofit/>
          </a:bodyPr>
          <a:lstStyle/>
          <a:p>
            <a:r>
              <a:rPr lang="en-US" altLang="zh-CN" sz="2000" dirty="0"/>
              <a:t>1991</a:t>
            </a:r>
            <a:r>
              <a:rPr lang="zh-CN" altLang="zh-CN" sz="2000" dirty="0"/>
              <a:t>年，莱纳斯·托瓦兹开始了那个之后变为</a:t>
            </a:r>
            <a:r>
              <a:rPr lang="en-US" altLang="zh-CN" sz="2000" dirty="0"/>
              <a:t>Linux </a:t>
            </a:r>
            <a:r>
              <a:rPr lang="zh-CN" altLang="zh-CN" sz="2000" dirty="0"/>
              <a:t>内核的项目。它最初是托瓦兹用于访问大学里的</a:t>
            </a:r>
            <a:r>
              <a:rPr lang="en-US" altLang="zh-CN" sz="2000" dirty="0"/>
              <a:t>UNIX</a:t>
            </a:r>
            <a:r>
              <a:rPr lang="zh-CN" altLang="zh-CN" sz="2000" dirty="0"/>
              <a:t>服务器的一个终端模拟器。他专门为他当时正在使用的硬件写了一个独立于操作系统的程序，因为他想使用他的</a:t>
            </a:r>
            <a:r>
              <a:rPr lang="en-US" altLang="zh-CN" sz="2000" dirty="0"/>
              <a:t>80386</a:t>
            </a:r>
            <a:r>
              <a:rPr lang="zh-CN" altLang="zh-CN" sz="2000" dirty="0"/>
              <a:t>处理器的新计算机的功能。这个程序的开发是在使用</a:t>
            </a:r>
            <a:r>
              <a:rPr lang="en-US" altLang="zh-CN" sz="2000" dirty="0"/>
              <a:t>GNU C</a:t>
            </a:r>
            <a:r>
              <a:rPr lang="zh-CN" altLang="zh-CN" sz="2000" dirty="0"/>
              <a:t>编译器的</a:t>
            </a:r>
            <a:r>
              <a:rPr lang="en-US" altLang="zh-CN" sz="2000" dirty="0"/>
              <a:t>MINIX</a:t>
            </a:r>
            <a:r>
              <a:rPr lang="zh-CN" altLang="zh-CN" sz="2000" dirty="0"/>
              <a:t>操作系统上完成的，即</a:t>
            </a:r>
            <a:r>
              <a:rPr lang="en-US" altLang="zh-CN" sz="2000" dirty="0"/>
              <a:t>Linux</a:t>
            </a:r>
            <a:r>
              <a:rPr lang="zh-CN" altLang="zh-CN" sz="2000" dirty="0"/>
              <a:t>的前身。</a:t>
            </a:r>
          </a:p>
          <a:p>
            <a:r>
              <a:rPr lang="zh-CN" altLang="zh-CN" sz="2000" dirty="0"/>
              <a:t>如托瓦兹在他的书中《</a:t>
            </a:r>
            <a:r>
              <a:rPr lang="en-US" altLang="zh-CN" sz="2000" dirty="0"/>
              <a:t>Just for Fun</a:t>
            </a:r>
            <a:r>
              <a:rPr lang="zh-CN" altLang="zh-CN" sz="2000" dirty="0"/>
              <a:t>》所写，他最终意识到他编写了一个操作系统内核。</a:t>
            </a:r>
            <a:r>
              <a:rPr lang="en-US" altLang="zh-CN" sz="2000" dirty="0"/>
              <a:t>1991</a:t>
            </a:r>
            <a:r>
              <a:rPr lang="zh-CN" altLang="zh-CN" sz="2000" dirty="0"/>
              <a:t>年</a:t>
            </a:r>
            <a:r>
              <a:rPr lang="en-US" altLang="zh-CN" sz="2000" dirty="0"/>
              <a:t>8</a:t>
            </a:r>
            <a:r>
              <a:rPr lang="zh-CN" altLang="zh-CN" sz="2000" dirty="0"/>
              <a:t>月</a:t>
            </a:r>
            <a:r>
              <a:rPr lang="en-US" altLang="zh-CN" sz="2000" dirty="0"/>
              <a:t>25</a:t>
            </a:r>
            <a:r>
              <a:rPr lang="zh-CN" altLang="zh-CN" sz="2000" dirty="0"/>
              <a:t>日他在</a:t>
            </a:r>
            <a:r>
              <a:rPr lang="en-US" altLang="zh-CN" sz="2000" dirty="0"/>
              <a:t>Usenet</a:t>
            </a:r>
            <a:r>
              <a:rPr lang="zh-CN" altLang="zh-CN" sz="2000" dirty="0"/>
              <a:t>上发布了这个系统。</a:t>
            </a:r>
          </a:p>
          <a:p>
            <a:endParaRPr lang="zh-CN" altLang="en-US" sz="2000" dirty="0"/>
          </a:p>
        </p:txBody>
      </p:sp>
      <p:pic>
        <p:nvPicPr>
          <p:cNvPr id="2050" name="Picture 2" descr="http://imgsrc.baidu.com/baike/pic/item/9922720e0cf3d7cab3457394f21fbe096a63a9a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374032"/>
            <a:ext cx="2595615" cy="393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8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Linux</a:t>
            </a:r>
            <a:r>
              <a:rPr lang="zh-CN" altLang="zh-CN" dirty="0"/>
              <a:t>在日常生活中的使用</a:t>
            </a:r>
            <a:endParaRPr lang="zh-CN" altLang="en-US" dirty="0"/>
          </a:p>
        </p:txBody>
      </p:sp>
      <p:sp>
        <p:nvSpPr>
          <p:cNvPr id="3" name="内容占位符 2"/>
          <p:cNvSpPr>
            <a:spLocks noGrp="1"/>
          </p:cNvSpPr>
          <p:nvPr>
            <p:ph idx="1"/>
          </p:nvPr>
        </p:nvSpPr>
        <p:spPr/>
        <p:txBody>
          <a:bodyPr/>
          <a:lstStyle/>
          <a:p>
            <a:r>
              <a:rPr lang="zh-CN" altLang="zh-CN" dirty="0"/>
              <a:t>作为一个杰出的操作系统可以应用于：</a:t>
            </a:r>
          </a:p>
          <a:p>
            <a:pPr lvl="0"/>
            <a:r>
              <a:rPr lang="zh-CN" altLang="zh-CN" dirty="0"/>
              <a:t>台式计算机</a:t>
            </a:r>
          </a:p>
          <a:p>
            <a:pPr lvl="0"/>
            <a:r>
              <a:rPr lang="zh-CN" altLang="zh-CN" dirty="0"/>
              <a:t>网站服务器</a:t>
            </a:r>
          </a:p>
          <a:p>
            <a:pPr lvl="0"/>
            <a:r>
              <a:rPr lang="zh-CN" altLang="zh-CN" dirty="0"/>
              <a:t>软件开发工作站</a:t>
            </a:r>
          </a:p>
          <a:p>
            <a:pPr lvl="0"/>
            <a:r>
              <a:rPr lang="zh-CN" altLang="zh-CN" dirty="0"/>
              <a:t>网络监控工作站</a:t>
            </a:r>
          </a:p>
          <a:p>
            <a:pPr lvl="0"/>
            <a:r>
              <a:rPr lang="zh-CN" altLang="zh-CN" dirty="0"/>
              <a:t>工作组服务器</a:t>
            </a:r>
          </a:p>
          <a:p>
            <a:pPr lvl="0"/>
            <a:r>
              <a:rPr lang="zh-CN" altLang="zh-CN" dirty="0"/>
              <a:t>杀手级网络服务，例如</a:t>
            </a:r>
            <a:r>
              <a:rPr lang="en-US" altLang="zh-CN" dirty="0"/>
              <a:t>DHCP</a:t>
            </a:r>
            <a:r>
              <a:rPr lang="zh-CN" altLang="zh-CN" dirty="0"/>
              <a:t>、防火墙、路由、</a:t>
            </a:r>
            <a:r>
              <a:rPr lang="en-US" altLang="zh-CN" dirty="0"/>
              <a:t>FTP</a:t>
            </a:r>
            <a:r>
              <a:rPr lang="zh-CN" altLang="zh-CN" dirty="0"/>
              <a:t>、</a:t>
            </a:r>
            <a:r>
              <a:rPr lang="en-US" altLang="zh-CN" dirty="0"/>
              <a:t>SSH</a:t>
            </a:r>
            <a:r>
              <a:rPr lang="zh-CN" altLang="zh-CN" dirty="0"/>
              <a:t>、邮件、代理、代理缓存服务器等等。</a:t>
            </a:r>
          </a:p>
          <a:p>
            <a:endParaRPr lang="zh-CN" altLang="en-US" dirty="0"/>
          </a:p>
        </p:txBody>
      </p:sp>
    </p:spTree>
    <p:extLst>
      <p:ext uri="{BB962C8B-B14F-4D97-AF65-F5344CB8AC3E}">
        <p14:creationId xmlns:p14="http://schemas.microsoft.com/office/powerpoint/2010/main" val="163844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Linux Kernel</a:t>
            </a:r>
            <a:r>
              <a:rPr lang="zh-CN" altLang="zh-CN" dirty="0"/>
              <a:t>是什么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如前面所说，</a:t>
            </a:r>
            <a:r>
              <a:rPr lang="en-US" altLang="zh-CN" dirty="0"/>
              <a:t>Linux</a:t>
            </a:r>
            <a:r>
              <a:rPr lang="zh-CN" altLang="zh-CN" dirty="0"/>
              <a:t>内核，即</a:t>
            </a:r>
            <a:r>
              <a:rPr lang="en-US" altLang="zh-CN" dirty="0"/>
              <a:t>Linux</a:t>
            </a:r>
            <a:r>
              <a:rPr lang="zh-CN" altLang="zh-CN" dirty="0"/>
              <a:t>操作系统的核心。它主要由以下模块组成：</a:t>
            </a:r>
          </a:p>
          <a:p>
            <a:pPr lvl="0"/>
            <a:r>
              <a:rPr lang="zh-CN" altLang="zh-CN" dirty="0"/>
              <a:t>进程管理</a:t>
            </a:r>
          </a:p>
          <a:p>
            <a:pPr lvl="0"/>
            <a:r>
              <a:rPr lang="zh-CN" altLang="zh-CN" dirty="0"/>
              <a:t>定时器</a:t>
            </a:r>
          </a:p>
          <a:p>
            <a:pPr lvl="0"/>
            <a:r>
              <a:rPr lang="zh-CN" altLang="zh-CN" dirty="0"/>
              <a:t>中断管理</a:t>
            </a:r>
          </a:p>
          <a:p>
            <a:pPr lvl="0"/>
            <a:r>
              <a:rPr lang="zh-CN" altLang="zh-CN" dirty="0"/>
              <a:t>内存管理</a:t>
            </a:r>
          </a:p>
          <a:p>
            <a:pPr lvl="0"/>
            <a:r>
              <a:rPr lang="zh-CN" altLang="zh-CN" dirty="0"/>
              <a:t>模块管理</a:t>
            </a:r>
          </a:p>
          <a:p>
            <a:pPr lvl="0"/>
            <a:r>
              <a:rPr lang="zh-CN" altLang="zh-CN" dirty="0"/>
              <a:t>虚拟文件系统接口</a:t>
            </a:r>
          </a:p>
          <a:p>
            <a:pPr lvl="0"/>
            <a:r>
              <a:rPr lang="zh-CN" altLang="zh-CN" dirty="0"/>
              <a:t>文件系统</a:t>
            </a:r>
          </a:p>
          <a:p>
            <a:pPr lvl="0"/>
            <a:r>
              <a:rPr lang="zh-CN" altLang="zh-CN" dirty="0"/>
              <a:t>设备驱动程序</a:t>
            </a:r>
          </a:p>
          <a:p>
            <a:pPr lvl="0"/>
            <a:r>
              <a:rPr lang="zh-CN" altLang="zh-CN" dirty="0"/>
              <a:t>进程间通信</a:t>
            </a:r>
          </a:p>
          <a:p>
            <a:pPr lvl="0"/>
            <a:r>
              <a:rPr lang="zh-CN" altLang="zh-CN" dirty="0"/>
              <a:t>网络管理</a:t>
            </a:r>
          </a:p>
          <a:p>
            <a:pPr lvl="0"/>
            <a:r>
              <a:rPr lang="zh-CN" altLang="zh-CN" dirty="0"/>
              <a:t>系统</a:t>
            </a:r>
            <a:r>
              <a:rPr lang="zh-CN" altLang="zh-CN" dirty="0" smtClean="0"/>
              <a:t>引导</a:t>
            </a:r>
            <a:endParaRPr lang="zh-CN" altLang="zh-CN" dirty="0"/>
          </a:p>
        </p:txBody>
      </p:sp>
      <p:pic>
        <p:nvPicPr>
          <p:cNvPr id="3074" name="Picture 2" descr="Pic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494" y="3501008"/>
            <a:ext cx="5887539"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93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Linux</a:t>
            </a:r>
            <a:r>
              <a:rPr lang="zh-CN" altLang="zh-CN" dirty="0"/>
              <a:t>的理念</a:t>
            </a:r>
            <a:endParaRPr lang="zh-CN" altLang="en-US" dirty="0"/>
          </a:p>
        </p:txBody>
      </p:sp>
      <p:sp>
        <p:nvSpPr>
          <p:cNvPr id="3" name="内容占位符 2"/>
          <p:cNvSpPr>
            <a:spLocks noGrp="1"/>
          </p:cNvSpPr>
          <p:nvPr>
            <p:ph idx="1"/>
          </p:nvPr>
        </p:nvSpPr>
        <p:spPr/>
        <p:txBody>
          <a:bodyPr>
            <a:normAutofit fontScale="92500" lnSpcReduction="20000"/>
          </a:bodyPr>
          <a:lstStyle/>
          <a:p>
            <a:pPr marL="109728" indent="0">
              <a:buNone/>
            </a:pPr>
            <a:r>
              <a:rPr lang="zh-CN" altLang="zh-CN" dirty="0"/>
              <a:t>如之前所述，</a:t>
            </a:r>
            <a:r>
              <a:rPr lang="en-US" altLang="zh-CN" dirty="0"/>
              <a:t>Linux</a:t>
            </a:r>
            <a:r>
              <a:rPr lang="zh-CN" altLang="zh-CN" dirty="0"/>
              <a:t>是类</a:t>
            </a:r>
            <a:r>
              <a:rPr lang="en-US" altLang="zh-CN" dirty="0"/>
              <a:t>Unix</a:t>
            </a:r>
            <a:r>
              <a:rPr lang="zh-CN" altLang="zh-CN" dirty="0"/>
              <a:t>的操作系统，</a:t>
            </a:r>
            <a:r>
              <a:rPr lang="en-US" altLang="zh-CN" dirty="0"/>
              <a:t>Unix</a:t>
            </a:r>
            <a:r>
              <a:rPr lang="zh-CN" altLang="zh-CN" dirty="0"/>
              <a:t>的理念是一套基于</a:t>
            </a:r>
            <a:r>
              <a:rPr lang="en-US" altLang="zh-CN" dirty="0"/>
              <a:t>Unix</a:t>
            </a:r>
            <a:r>
              <a:rPr lang="zh-CN" altLang="zh-CN" dirty="0"/>
              <a:t>操作系统顶级开发者们的经验提出的软件开发的准则和哲学。因此这些理念也同样适用于</a:t>
            </a:r>
            <a:r>
              <a:rPr lang="en-US" altLang="zh-CN" dirty="0"/>
              <a:t>Linux</a:t>
            </a:r>
            <a:r>
              <a:rPr lang="zh-CN" altLang="zh-CN" dirty="0"/>
              <a:t>操作系统。</a:t>
            </a:r>
          </a:p>
          <a:p>
            <a:pPr lvl="0"/>
            <a:r>
              <a:rPr lang="en-US" altLang="zh-CN" dirty="0"/>
              <a:t>	</a:t>
            </a:r>
            <a:r>
              <a:rPr lang="zh-CN" altLang="zh-CN" dirty="0"/>
              <a:t>小即是美</a:t>
            </a:r>
          </a:p>
          <a:p>
            <a:pPr lvl="0"/>
            <a:r>
              <a:rPr lang="en-US" altLang="zh-CN" dirty="0"/>
              <a:t>	</a:t>
            </a:r>
            <a:r>
              <a:rPr lang="zh-CN" altLang="zh-CN" dirty="0"/>
              <a:t>让程序只做好一件事</a:t>
            </a:r>
          </a:p>
          <a:p>
            <a:pPr lvl="0"/>
            <a:r>
              <a:rPr lang="en-US" altLang="zh-CN" dirty="0"/>
              <a:t>	</a:t>
            </a:r>
            <a:r>
              <a:rPr lang="zh-CN" altLang="zh-CN" dirty="0"/>
              <a:t>可移植性比效率更重要</a:t>
            </a:r>
          </a:p>
          <a:p>
            <a:pPr lvl="0"/>
            <a:r>
              <a:rPr lang="en-US" altLang="zh-CN" dirty="0"/>
              <a:t>	</a:t>
            </a:r>
            <a:r>
              <a:rPr lang="zh-CN" altLang="zh-CN" dirty="0"/>
              <a:t>一切即文件 </a:t>
            </a:r>
            <a:r>
              <a:rPr lang="en-US" altLang="zh-CN" dirty="0"/>
              <a:t>– </a:t>
            </a:r>
            <a:r>
              <a:rPr lang="zh-CN" altLang="zh-CN" dirty="0"/>
              <a:t>适用方便而且把硬件作为文件处理是安全的</a:t>
            </a:r>
          </a:p>
          <a:p>
            <a:pPr lvl="0"/>
            <a:r>
              <a:rPr lang="en-US" altLang="zh-CN" dirty="0"/>
              <a:t>	</a:t>
            </a:r>
            <a:r>
              <a:rPr lang="zh-CN" altLang="zh-CN" dirty="0"/>
              <a:t>使用</a:t>
            </a:r>
            <a:r>
              <a:rPr lang="en-US" altLang="zh-CN" dirty="0"/>
              <a:t>Shell</a:t>
            </a:r>
            <a:r>
              <a:rPr lang="zh-CN" altLang="zh-CN" dirty="0"/>
              <a:t>脚本来提高效率和可移植性</a:t>
            </a:r>
          </a:p>
          <a:p>
            <a:pPr lvl="0"/>
            <a:r>
              <a:rPr lang="en-US" altLang="zh-CN" dirty="0"/>
              <a:t>	</a:t>
            </a:r>
            <a:r>
              <a:rPr lang="zh-CN" altLang="zh-CN" dirty="0"/>
              <a:t>避免使用可定制性低下的用户界面</a:t>
            </a:r>
          </a:p>
          <a:p>
            <a:pPr lvl="0"/>
            <a:r>
              <a:rPr lang="en-US" altLang="zh-CN" dirty="0"/>
              <a:t>	</a:t>
            </a:r>
            <a:r>
              <a:rPr lang="zh-CN" altLang="zh-CN" dirty="0"/>
              <a:t>所有程序都是数据的过滤器</a:t>
            </a:r>
          </a:p>
          <a:p>
            <a:endParaRPr lang="zh-CN" altLang="en-US" dirty="0"/>
          </a:p>
        </p:txBody>
      </p:sp>
    </p:spTree>
    <p:extLst>
      <p:ext uri="{BB962C8B-B14F-4D97-AF65-F5344CB8AC3E}">
        <p14:creationId xmlns:p14="http://schemas.microsoft.com/office/powerpoint/2010/main" val="401194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1.2  </a:t>
            </a:r>
            <a:r>
              <a:rPr lang="zh-CN" altLang="zh-CN" dirty="0">
                <a:effectLst/>
              </a:rPr>
              <a:t>什么是</a:t>
            </a:r>
            <a:r>
              <a:rPr lang="en-US" altLang="zh-CN" dirty="0">
                <a:effectLst/>
              </a:rPr>
              <a:t>Linux Shell</a:t>
            </a:r>
            <a:endParaRPr lang="zh-CN" altLang="en-US" dirty="0"/>
          </a:p>
        </p:txBody>
      </p:sp>
    </p:spTree>
    <p:extLst>
      <p:ext uri="{BB962C8B-B14F-4D97-AF65-F5344CB8AC3E}">
        <p14:creationId xmlns:p14="http://schemas.microsoft.com/office/powerpoint/2010/main" val="179267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1.2  </a:t>
            </a:r>
            <a:r>
              <a:rPr lang="zh-CN" altLang="zh-CN" dirty="0"/>
              <a:t>什么是</a:t>
            </a:r>
            <a:r>
              <a:rPr lang="en-US" altLang="zh-CN" dirty="0"/>
              <a:t>Linux Shell</a:t>
            </a:r>
            <a:endParaRPr lang="zh-CN" altLang="en-US" dirty="0"/>
          </a:p>
        </p:txBody>
      </p:sp>
      <p:sp>
        <p:nvSpPr>
          <p:cNvPr id="7" name="内容占位符 6"/>
          <p:cNvSpPr>
            <a:spLocks noGrp="1"/>
          </p:cNvSpPr>
          <p:nvPr>
            <p:ph idx="1"/>
          </p:nvPr>
        </p:nvSpPr>
        <p:spPr/>
        <p:txBody>
          <a:bodyPr>
            <a:normAutofit fontScale="62500" lnSpcReduction="20000"/>
          </a:bodyPr>
          <a:lstStyle/>
          <a:p>
            <a:pPr marL="109728" indent="0">
              <a:buNone/>
            </a:pPr>
            <a:r>
              <a:rPr lang="en-US" altLang="zh-CN" dirty="0"/>
              <a:t>Linux Shell</a:t>
            </a:r>
            <a:r>
              <a:rPr lang="zh-CN" altLang="zh-CN" dirty="0"/>
              <a:t>是用户和</a:t>
            </a:r>
            <a:r>
              <a:rPr lang="en-US" altLang="zh-CN" dirty="0"/>
              <a:t>Linux</a:t>
            </a:r>
            <a:r>
              <a:rPr lang="zh-CN" altLang="zh-CN" dirty="0"/>
              <a:t>内核之间的接口程序，为用户提供使用操作系统的接口。当从</a:t>
            </a:r>
            <a:r>
              <a:rPr lang="en-US" altLang="zh-CN" dirty="0"/>
              <a:t>Shell</a:t>
            </a:r>
            <a:r>
              <a:rPr lang="zh-CN" altLang="zh-CN" dirty="0"/>
              <a:t>向</a:t>
            </a:r>
            <a:r>
              <a:rPr lang="en-US" altLang="zh-CN" dirty="0"/>
              <a:t>Linux</a:t>
            </a:r>
            <a:r>
              <a:rPr lang="zh-CN" altLang="zh-CN" dirty="0"/>
              <a:t>传递命令时，内核会做出相应的反应</a:t>
            </a:r>
            <a:r>
              <a:rPr lang="zh-CN" altLang="zh-CN" dirty="0" smtClean="0"/>
              <a:t>。</a:t>
            </a:r>
            <a:endParaRPr lang="en-US" altLang="zh-CN" dirty="0" smtClean="0"/>
          </a:p>
          <a:p>
            <a:pPr marL="109728" indent="0">
              <a:buNone/>
            </a:pPr>
            <a:endParaRPr lang="zh-CN" altLang="zh-CN" dirty="0"/>
          </a:p>
          <a:p>
            <a:pPr lvl="0"/>
            <a:r>
              <a:rPr lang="en-US" altLang="zh-CN" dirty="0"/>
              <a:t>Shell</a:t>
            </a:r>
            <a:r>
              <a:rPr lang="zh-CN" altLang="zh-CN" dirty="0"/>
              <a:t>是一个用户程序，或是一个为用户与系统交互提供的环境</a:t>
            </a:r>
          </a:p>
          <a:p>
            <a:pPr lvl="0"/>
            <a:r>
              <a:rPr lang="zh-CN" altLang="zh-CN" dirty="0"/>
              <a:t>它是一个执行从标准输入设备（比如键盘或文件）读入的命令的语言解释程序，它拥有自己内建的</a:t>
            </a:r>
            <a:r>
              <a:rPr lang="en-US" altLang="zh-CN" dirty="0"/>
              <a:t>Shell</a:t>
            </a:r>
            <a:r>
              <a:rPr lang="zh-CN" altLang="zh-CN" dirty="0"/>
              <a:t>命令集，</a:t>
            </a:r>
            <a:r>
              <a:rPr lang="en-US" altLang="zh-CN" dirty="0"/>
              <a:t>Shell</a:t>
            </a:r>
            <a:r>
              <a:rPr lang="zh-CN" altLang="zh-CN" dirty="0"/>
              <a:t>也能被系统中其他应用程序所调用。</a:t>
            </a:r>
          </a:p>
          <a:p>
            <a:pPr lvl="0"/>
            <a:r>
              <a:rPr lang="zh-CN" altLang="zh-CN" dirty="0"/>
              <a:t>当你登录或打开控制台时</a:t>
            </a:r>
            <a:r>
              <a:rPr lang="en-US" altLang="zh-CN" dirty="0"/>
              <a:t>Shell</a:t>
            </a:r>
            <a:r>
              <a:rPr lang="zh-CN" altLang="zh-CN" dirty="0"/>
              <a:t>就会运行</a:t>
            </a:r>
          </a:p>
          <a:p>
            <a:pPr lvl="0"/>
            <a:r>
              <a:rPr lang="en-US" altLang="zh-CN" dirty="0"/>
              <a:t>Shell</a:t>
            </a:r>
            <a:r>
              <a:rPr lang="zh-CN" altLang="zh-CN" dirty="0"/>
              <a:t>不是系统内核的一部分，但是它使用系统内核执行程序，创建文件等</a:t>
            </a:r>
          </a:p>
          <a:p>
            <a:r>
              <a:rPr lang="zh-CN" altLang="zh-CN" dirty="0"/>
              <a:t>我们可以通过多种方式来访问和使用</a:t>
            </a:r>
            <a:r>
              <a:rPr lang="en-US" altLang="zh-CN" dirty="0"/>
              <a:t>Shell</a:t>
            </a:r>
            <a:r>
              <a:rPr lang="zh-CN" altLang="zh-CN" dirty="0"/>
              <a:t>：</a:t>
            </a:r>
          </a:p>
          <a:p>
            <a:pPr lvl="0"/>
            <a:r>
              <a:rPr lang="zh-CN" altLang="zh-CN" dirty="0"/>
              <a:t>终端 </a:t>
            </a:r>
            <a:r>
              <a:rPr lang="en-US" altLang="zh-CN" dirty="0"/>
              <a:t>– Linux</a:t>
            </a:r>
            <a:r>
              <a:rPr lang="zh-CN" altLang="zh-CN" dirty="0"/>
              <a:t>桌面提供基于</a:t>
            </a:r>
            <a:r>
              <a:rPr lang="en-US" altLang="zh-CN" dirty="0"/>
              <a:t>GUI</a:t>
            </a:r>
            <a:r>
              <a:rPr lang="zh-CN" altLang="zh-CN" dirty="0"/>
              <a:t>的登录系统。一旦登录你就可以通过运行</a:t>
            </a:r>
            <a:r>
              <a:rPr lang="en-US" altLang="zh-CN" dirty="0"/>
              <a:t>X</a:t>
            </a:r>
            <a:r>
              <a:rPr lang="zh-CN" altLang="zh-CN" dirty="0"/>
              <a:t>终端（</a:t>
            </a:r>
            <a:r>
              <a:rPr lang="en-US" altLang="zh-CN" dirty="0" err="1"/>
              <a:t>XTerm</a:t>
            </a:r>
            <a:r>
              <a:rPr lang="zh-CN" altLang="zh-CN" dirty="0"/>
              <a:t>）、</a:t>
            </a:r>
            <a:r>
              <a:rPr lang="en-US" altLang="zh-CN" dirty="0"/>
              <a:t>Gnome</a:t>
            </a:r>
            <a:r>
              <a:rPr lang="zh-CN" altLang="zh-CN" dirty="0"/>
              <a:t>终端（</a:t>
            </a:r>
            <a:r>
              <a:rPr lang="en-US" altLang="zh-CN" dirty="0" err="1"/>
              <a:t>GTerm</a:t>
            </a:r>
            <a:r>
              <a:rPr lang="zh-CN" altLang="zh-CN" dirty="0"/>
              <a:t>）或</a:t>
            </a:r>
            <a:r>
              <a:rPr lang="en-US" altLang="zh-CN" dirty="0"/>
              <a:t>KDE</a:t>
            </a:r>
            <a:r>
              <a:rPr lang="zh-CN" altLang="zh-CN" dirty="0"/>
              <a:t>终端（</a:t>
            </a:r>
            <a:r>
              <a:rPr lang="en-US" altLang="zh-CN" dirty="0" err="1"/>
              <a:t>KTerm</a:t>
            </a:r>
            <a:r>
              <a:rPr lang="zh-CN" altLang="zh-CN" dirty="0"/>
              <a:t>）应用程序来访问</a:t>
            </a:r>
            <a:r>
              <a:rPr lang="en-US" altLang="zh-CN" dirty="0"/>
              <a:t>Shell</a:t>
            </a:r>
            <a:r>
              <a:rPr lang="zh-CN" altLang="zh-CN" dirty="0"/>
              <a:t>。</a:t>
            </a:r>
          </a:p>
          <a:p>
            <a:pPr lvl="0"/>
            <a:r>
              <a:rPr lang="zh-CN" altLang="zh-CN" dirty="0"/>
              <a:t>安全</a:t>
            </a:r>
            <a:r>
              <a:rPr lang="en-US" altLang="zh-CN" dirty="0"/>
              <a:t>Shell</a:t>
            </a:r>
            <a:r>
              <a:rPr lang="zh-CN" altLang="zh-CN" dirty="0"/>
              <a:t>连接（</a:t>
            </a:r>
            <a:r>
              <a:rPr lang="en-US" altLang="zh-CN" dirty="0"/>
              <a:t>SSH</a:t>
            </a:r>
            <a:r>
              <a:rPr lang="zh-CN" altLang="zh-CN" dirty="0"/>
              <a:t>）</a:t>
            </a:r>
            <a:r>
              <a:rPr lang="en-US" altLang="zh-CN" dirty="0"/>
              <a:t>- </a:t>
            </a:r>
            <a:r>
              <a:rPr lang="zh-CN" altLang="zh-CN" dirty="0"/>
              <a:t>可以通过它远程登录服务器或工作站来访问其</a:t>
            </a:r>
            <a:r>
              <a:rPr lang="en-US" altLang="zh-CN" dirty="0"/>
              <a:t>Shell</a:t>
            </a:r>
            <a:r>
              <a:rPr lang="zh-CN" altLang="zh-CN" dirty="0"/>
              <a:t>。</a:t>
            </a:r>
          </a:p>
          <a:p>
            <a:pPr lvl="0"/>
            <a:r>
              <a:rPr lang="zh-CN" altLang="zh-CN" dirty="0"/>
              <a:t>使用控制台 </a:t>
            </a:r>
            <a:r>
              <a:rPr lang="en-US" altLang="zh-CN" dirty="0"/>
              <a:t>– </a:t>
            </a:r>
            <a:r>
              <a:rPr lang="zh-CN" altLang="zh-CN" dirty="0"/>
              <a:t>一些</a:t>
            </a:r>
            <a:r>
              <a:rPr lang="en-US" altLang="zh-CN" dirty="0"/>
              <a:t>Linux</a:t>
            </a:r>
            <a:r>
              <a:rPr lang="zh-CN" altLang="zh-CN" dirty="0"/>
              <a:t>系统同样提供基于文本的登录系统。通常情况下，登录系统后就可以直接访问</a:t>
            </a:r>
            <a:r>
              <a:rPr lang="en-US" altLang="zh-CN" dirty="0"/>
              <a:t>Shell</a:t>
            </a:r>
            <a:r>
              <a:rPr lang="zh-CN" altLang="zh-CN" dirty="0"/>
              <a:t>。</a:t>
            </a:r>
          </a:p>
          <a:p>
            <a:endParaRPr lang="zh-CN" altLang="en-US" dirty="0"/>
          </a:p>
        </p:txBody>
      </p:sp>
    </p:spTree>
    <p:extLst>
      <p:ext uri="{BB962C8B-B14F-4D97-AF65-F5344CB8AC3E}">
        <p14:creationId xmlns:p14="http://schemas.microsoft.com/office/powerpoint/2010/main" val="4152059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94</TotalTime>
  <Words>2792</Words>
  <Application>Microsoft Office PowerPoint</Application>
  <PresentationFormat>全屏显示(4:3)</PresentationFormat>
  <Paragraphs>144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都市</vt:lpstr>
      <vt:lpstr>第1章  Linux及Linux Shell简介</vt:lpstr>
      <vt:lpstr>1.1  关于Linux</vt:lpstr>
      <vt:lpstr>1.1.1  什么是Linux</vt:lpstr>
      <vt:lpstr>1.1.2  谁创建了Linux</vt:lpstr>
      <vt:lpstr>1.1.3  Linux在日常生活中的使用</vt:lpstr>
      <vt:lpstr>1.1.4  Linux Kernel是什么</vt:lpstr>
      <vt:lpstr>1.1.5  Linux的理念</vt:lpstr>
      <vt:lpstr>1.2  什么是Linux Shell</vt:lpstr>
      <vt:lpstr>1.2  什么是Linux Shell</vt:lpstr>
      <vt:lpstr>1.2  什么是Linux Shell</vt:lpstr>
      <vt:lpstr>1.2  什么是Linux Shell</vt:lpstr>
      <vt:lpstr>1.2  什么是Linux Shell</vt:lpstr>
      <vt:lpstr>1.3  Shell的种类</vt:lpstr>
      <vt:lpstr>1.3  Shell的种类</vt:lpstr>
      <vt:lpstr>1.3  Shell的种类</vt:lpstr>
      <vt:lpstr>1.3  Shell的种类</vt:lpstr>
      <vt:lpstr>1.3  Shell的种类</vt:lpstr>
      <vt:lpstr>1.3  Shell的种类</vt:lpstr>
      <vt:lpstr>1.4  怎样使用Shell</vt:lpstr>
      <vt:lpstr>1.4  怎样使用Shell</vt:lpstr>
      <vt:lpstr>1.5  Shell脚本是什么</vt:lpstr>
      <vt:lpstr>1.5  Shell脚本是什么</vt:lpstr>
      <vt:lpstr>1.6  为什么使用Shell脚本</vt:lpstr>
      <vt:lpstr>1.6  为什么使用Shell脚本</vt:lpstr>
      <vt:lpstr>1.7  实例：创建你的第一个Shell脚本</vt:lpstr>
      <vt:lpstr>1.8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Linux及Linux Shell简介</dc:title>
  <dc:creator>Gaoyuhao</dc:creator>
  <cp:lastModifiedBy>Gaoyuhao</cp:lastModifiedBy>
  <cp:revision>5</cp:revision>
  <dcterms:created xsi:type="dcterms:W3CDTF">2014-08-25T07:27:21Z</dcterms:created>
  <dcterms:modified xsi:type="dcterms:W3CDTF">2014-08-25T09:01:41Z</dcterms:modified>
</cp:coreProperties>
</file>